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07" r:id="rId4"/>
    <p:sldId id="308" r:id="rId5"/>
    <p:sldId id="309" r:id="rId6"/>
    <p:sldId id="324" r:id="rId7"/>
    <p:sldId id="334" r:id="rId8"/>
    <p:sldId id="310" r:id="rId9"/>
    <p:sldId id="311" r:id="rId10"/>
    <p:sldId id="312" r:id="rId11"/>
    <p:sldId id="313" r:id="rId12"/>
    <p:sldId id="314" r:id="rId13"/>
    <p:sldId id="325" r:id="rId14"/>
    <p:sldId id="326" r:id="rId15"/>
    <p:sldId id="340" r:id="rId16"/>
    <p:sldId id="328" r:id="rId17"/>
    <p:sldId id="316" r:id="rId18"/>
    <p:sldId id="317" r:id="rId19"/>
    <p:sldId id="318" r:id="rId20"/>
    <p:sldId id="333" r:id="rId21"/>
    <p:sldId id="330" r:id="rId22"/>
    <p:sldId id="319" r:id="rId23"/>
    <p:sldId id="336" r:id="rId24"/>
    <p:sldId id="331" r:id="rId25"/>
    <p:sldId id="320" r:id="rId26"/>
    <p:sldId id="338" r:id="rId27"/>
    <p:sldId id="335" r:id="rId28"/>
    <p:sldId id="337" r:id="rId29"/>
    <p:sldId id="321" r:id="rId30"/>
    <p:sldId id="322" r:id="rId31"/>
    <p:sldId id="323" r:id="rId32"/>
    <p:sldId id="327"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298" r:id="rId56"/>
    <p:sldId id="299" r:id="rId57"/>
    <p:sldId id="300" r:id="rId58"/>
    <p:sldId id="301" r:id="rId59"/>
    <p:sldId id="302" r:id="rId60"/>
    <p:sldId id="303" r:id="rId61"/>
    <p:sldId id="304" r:id="rId62"/>
    <p:sldId id="305" r:id="rId63"/>
    <p:sldId id="306" r:id="rId6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4660"/>
  </p:normalViewPr>
  <p:slideViewPr>
    <p:cSldViewPr>
      <p:cViewPr varScale="1">
        <p:scale>
          <a:sx n="65" d="100"/>
          <a:sy n="65" d="100"/>
        </p:scale>
        <p:origin x="660" y="4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249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73F28B2-64B3-467D-AA91-8C05C7A9625A}" type="datetimeFigureOut">
              <a:rPr lang="en-US"/>
              <a:pPr>
                <a:defRPr/>
              </a:pPr>
              <a:t>12/3/2019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369B3-4F64-4992-8A08-49866021A90E}" type="slidenum">
              <a:rPr lang="en-US" altLang="en-US"/>
              <a:pPr>
                <a:defRPr/>
              </a:pPr>
              <a:t>‹#›</a:t>
            </a:fld>
            <a:endParaRPr lang="en-US" altLang="en-US"/>
          </a:p>
        </p:txBody>
      </p:sp>
    </p:spTree>
    <p:extLst>
      <p:ext uri="{BB962C8B-B14F-4D97-AF65-F5344CB8AC3E}">
        <p14:creationId xmlns:p14="http://schemas.microsoft.com/office/powerpoint/2010/main" val="1780256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13A7B7-EBF6-4A9C-9DBA-81F8F29FB055}" type="datetimeFigureOut">
              <a:rPr lang="en-US"/>
              <a:pPr>
                <a:defRPr/>
              </a:pPr>
              <a:t>12/3/2019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5EB493-BDF0-4AA6-895C-73293A4DA252}" type="slidenum">
              <a:rPr lang="en-US" altLang="en-US"/>
              <a:pPr>
                <a:defRPr/>
              </a:pPr>
              <a:t>‹#›</a:t>
            </a:fld>
            <a:endParaRPr lang="en-US" altLang="en-US"/>
          </a:p>
        </p:txBody>
      </p:sp>
    </p:spTree>
    <p:extLst>
      <p:ext uri="{BB962C8B-B14F-4D97-AF65-F5344CB8AC3E}">
        <p14:creationId xmlns:p14="http://schemas.microsoft.com/office/powerpoint/2010/main" val="17620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AA970A-3A5B-4B9F-94D8-93056195256A}" type="datetimeFigureOut">
              <a:rPr lang="en-US"/>
              <a:pPr>
                <a:defRPr/>
              </a:pPr>
              <a:t>12/3/2019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F5D96E-CE6B-44D6-8A46-E7281A50185C}" type="slidenum">
              <a:rPr lang="en-US" altLang="en-US"/>
              <a:pPr>
                <a:defRPr/>
              </a:pPr>
              <a:t>‹#›</a:t>
            </a:fld>
            <a:endParaRPr lang="en-US" altLang="en-US"/>
          </a:p>
        </p:txBody>
      </p:sp>
    </p:spTree>
    <p:extLst>
      <p:ext uri="{BB962C8B-B14F-4D97-AF65-F5344CB8AC3E}">
        <p14:creationId xmlns:p14="http://schemas.microsoft.com/office/powerpoint/2010/main" val="201241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1355EC-7180-4E01-B285-C6361BE471A1}" type="datetimeFigureOut">
              <a:rPr lang="en-US"/>
              <a:pPr>
                <a:defRPr/>
              </a:pPr>
              <a:t>12/3/2019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13AD18-1B21-465A-ABA5-94DA77F6B146}" type="slidenum">
              <a:rPr lang="en-US" altLang="en-US"/>
              <a:pPr>
                <a:defRPr/>
              </a:pPr>
              <a:t>‹#›</a:t>
            </a:fld>
            <a:endParaRPr lang="en-US" altLang="en-US"/>
          </a:p>
        </p:txBody>
      </p:sp>
    </p:spTree>
    <p:extLst>
      <p:ext uri="{BB962C8B-B14F-4D97-AF65-F5344CB8AC3E}">
        <p14:creationId xmlns:p14="http://schemas.microsoft.com/office/powerpoint/2010/main" val="133160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1612536-103C-47EF-A5ED-319F3109032F}" type="datetimeFigureOut">
              <a:rPr lang="en-US"/>
              <a:pPr>
                <a:defRPr/>
              </a:pPr>
              <a:t>12/3/2019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D0080E-1A8D-4CE2-9D2A-EC6A307352F6}" type="slidenum">
              <a:rPr lang="en-US" altLang="en-US"/>
              <a:pPr>
                <a:defRPr/>
              </a:pPr>
              <a:t>‹#›</a:t>
            </a:fld>
            <a:endParaRPr lang="en-US" altLang="en-US"/>
          </a:p>
        </p:txBody>
      </p:sp>
    </p:spTree>
    <p:extLst>
      <p:ext uri="{BB962C8B-B14F-4D97-AF65-F5344CB8AC3E}">
        <p14:creationId xmlns:p14="http://schemas.microsoft.com/office/powerpoint/2010/main" val="1967546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66F54C3-FB08-406C-87D4-1B190C420844}" type="datetimeFigureOut">
              <a:rPr lang="en-US"/>
              <a:pPr>
                <a:defRPr/>
              </a:pPr>
              <a:t>12/3/2019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468A6B-2D45-4F34-8CC9-E1F7B0216112}" type="slidenum">
              <a:rPr lang="en-US" altLang="en-US"/>
              <a:pPr>
                <a:defRPr/>
              </a:pPr>
              <a:t>‹#›</a:t>
            </a:fld>
            <a:endParaRPr lang="en-US" altLang="en-US"/>
          </a:p>
        </p:txBody>
      </p:sp>
    </p:spTree>
    <p:extLst>
      <p:ext uri="{BB962C8B-B14F-4D97-AF65-F5344CB8AC3E}">
        <p14:creationId xmlns:p14="http://schemas.microsoft.com/office/powerpoint/2010/main" val="146516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4FB4B14-3729-47A0-8F72-6C2E61A313EF}" type="datetimeFigureOut">
              <a:rPr lang="en-US"/>
              <a:pPr>
                <a:defRPr/>
              </a:pPr>
              <a:t>12/3/2019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A177579-8224-4907-9C99-A462B0BF41D0}" type="slidenum">
              <a:rPr lang="en-US" altLang="en-US"/>
              <a:pPr>
                <a:defRPr/>
              </a:pPr>
              <a:t>‹#›</a:t>
            </a:fld>
            <a:endParaRPr lang="en-US" altLang="en-US"/>
          </a:p>
        </p:txBody>
      </p:sp>
    </p:spTree>
    <p:extLst>
      <p:ext uri="{BB962C8B-B14F-4D97-AF65-F5344CB8AC3E}">
        <p14:creationId xmlns:p14="http://schemas.microsoft.com/office/powerpoint/2010/main" val="730250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7694520-D890-4619-8574-CD8FA69E6635}" type="datetimeFigureOut">
              <a:rPr lang="en-US"/>
              <a:pPr>
                <a:defRPr/>
              </a:pPr>
              <a:t>12/3/2019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183882-2899-4F7C-A784-180ED7B5EBF6}" type="slidenum">
              <a:rPr lang="en-US" altLang="en-US"/>
              <a:pPr>
                <a:defRPr/>
              </a:pPr>
              <a:t>‹#›</a:t>
            </a:fld>
            <a:endParaRPr lang="en-US" altLang="en-US"/>
          </a:p>
        </p:txBody>
      </p:sp>
    </p:spTree>
    <p:extLst>
      <p:ext uri="{BB962C8B-B14F-4D97-AF65-F5344CB8AC3E}">
        <p14:creationId xmlns:p14="http://schemas.microsoft.com/office/powerpoint/2010/main" val="4157933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A713147-4839-410C-848C-7AAAFB243D64}" type="datetimeFigureOut">
              <a:rPr lang="en-US"/>
              <a:pPr>
                <a:defRPr/>
              </a:pPr>
              <a:t>12/3/2019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123FF1F-B2D2-4308-8D4C-C6850C5D3FE7}" type="slidenum">
              <a:rPr lang="en-US" altLang="en-US"/>
              <a:pPr>
                <a:defRPr/>
              </a:pPr>
              <a:t>‹#›</a:t>
            </a:fld>
            <a:endParaRPr lang="en-US" altLang="en-US"/>
          </a:p>
        </p:txBody>
      </p:sp>
    </p:spTree>
    <p:extLst>
      <p:ext uri="{BB962C8B-B14F-4D97-AF65-F5344CB8AC3E}">
        <p14:creationId xmlns:p14="http://schemas.microsoft.com/office/powerpoint/2010/main" val="9028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873669-6002-42B2-9894-5B7BD68809A6}" type="datetimeFigureOut">
              <a:rPr lang="en-US"/>
              <a:pPr>
                <a:defRPr/>
              </a:pPr>
              <a:t>12/3/2019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11B3A9-7B75-4891-80B2-775CAC126141}" type="slidenum">
              <a:rPr lang="en-US" altLang="en-US"/>
              <a:pPr>
                <a:defRPr/>
              </a:pPr>
              <a:t>‹#›</a:t>
            </a:fld>
            <a:endParaRPr lang="en-US" altLang="en-US"/>
          </a:p>
        </p:txBody>
      </p:sp>
    </p:spTree>
    <p:extLst>
      <p:ext uri="{BB962C8B-B14F-4D97-AF65-F5344CB8AC3E}">
        <p14:creationId xmlns:p14="http://schemas.microsoft.com/office/powerpoint/2010/main" val="121731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0D7710-5554-4189-84A9-1CB6389693D2}" type="datetimeFigureOut">
              <a:rPr lang="en-US"/>
              <a:pPr>
                <a:defRPr/>
              </a:pPr>
              <a:t>12/3/2019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CB8A5F-DC79-4A92-8FF8-665026B2509E}" type="slidenum">
              <a:rPr lang="en-US" altLang="en-US"/>
              <a:pPr>
                <a:defRPr/>
              </a:pPr>
              <a:t>‹#›</a:t>
            </a:fld>
            <a:endParaRPr lang="en-US" altLang="en-US"/>
          </a:p>
        </p:txBody>
      </p:sp>
    </p:spTree>
    <p:extLst>
      <p:ext uri="{BB962C8B-B14F-4D97-AF65-F5344CB8AC3E}">
        <p14:creationId xmlns:p14="http://schemas.microsoft.com/office/powerpoint/2010/main" val="165146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F71F01E-5E7F-4127-A0FD-363E02C46D46}" type="datetimeFigureOut">
              <a:rPr lang="en-US"/>
              <a:pPr>
                <a:defRPr/>
              </a:pPr>
              <a:t>12/3/2019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BB761243-E495-4E1B-B38D-219A9893A3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ecb.europa.eu/euro/intro/html/map.en.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ecb.europa.eu/press/key/date/2012/html/sp120726.en.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wsj.com/articles/greek-economy-grows-for-first-time-in-six-years-1415962022"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tLang="en-US" smtClean="0"/>
              <a:t>Optimum Currency Areas and the European Experience</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smtClean="0"/>
              <a:t>Chapter 21</a:t>
            </a:r>
          </a:p>
          <a:p>
            <a:pPr eaLnBrk="1" fontAlgn="auto" hangingPunct="1">
              <a:spcAft>
                <a:spcPts val="0"/>
              </a:spcAft>
              <a:defRPr/>
            </a:pPr>
            <a:r>
              <a:rPr lang="en-US" dirty="0" smtClean="0"/>
              <a:t>ECO41 International Economics</a:t>
            </a:r>
          </a:p>
          <a:p>
            <a:pPr eaLnBrk="1" fontAlgn="auto" hangingPunct="1">
              <a:spcAft>
                <a:spcPts val="0"/>
              </a:spcAft>
              <a:defRPr/>
            </a:pPr>
            <a:r>
              <a:rPr lang="en-US" dirty="0" err="1" smtClean="0"/>
              <a:t>Udayan</a:t>
            </a:r>
            <a:r>
              <a:rPr lang="en-US" dirty="0" smtClean="0"/>
              <a:t> Roy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Stability losses from shared currency</a:t>
            </a:r>
            <a:endParaRPr lang="en-US" dirty="0"/>
          </a:p>
        </p:txBody>
      </p:sp>
      <p:sp>
        <p:nvSpPr>
          <p:cNvPr id="11267" name="Content Placeholder 2"/>
          <p:cNvSpPr>
            <a:spLocks noGrp="1"/>
          </p:cNvSpPr>
          <p:nvPr>
            <p:ph idx="1"/>
          </p:nvPr>
        </p:nvSpPr>
        <p:spPr/>
        <p:txBody>
          <a:bodyPr/>
          <a:lstStyle/>
          <a:p>
            <a:pPr eaLnBrk="1" hangingPunct="1"/>
            <a:r>
              <a:rPr lang="en-US" altLang="en-US" smtClean="0"/>
              <a:t>When countries share a common currency, the stability losses are </a:t>
            </a:r>
            <a:r>
              <a:rPr lang="en-US" altLang="en-US" i="1" smtClean="0"/>
              <a:t>smaller</a:t>
            </a:r>
            <a:r>
              <a:rPr lang="en-US" altLang="en-US" smtClean="0"/>
              <a:t> the more economically interconnected the countries are: </a:t>
            </a:r>
          </a:p>
          <a:p>
            <a:pPr lvl="1" eaLnBrk="1" hangingPunct="1"/>
            <a:r>
              <a:rPr lang="en-US" altLang="en-US" smtClean="0"/>
              <a:t>If they trade a lot in goods and services</a:t>
            </a:r>
          </a:p>
          <a:p>
            <a:pPr lvl="1" eaLnBrk="1" hangingPunct="1"/>
            <a:r>
              <a:rPr lang="en-US" altLang="en-US" smtClean="0"/>
              <a:t>If they borrow from and lend to each other on a large scale</a:t>
            </a:r>
          </a:p>
          <a:p>
            <a:pPr lvl="1" eaLnBrk="1" hangingPunct="1"/>
            <a:r>
              <a:rPr lang="en-US" altLang="en-US" smtClean="0"/>
              <a:t>If there is a great deal of migration among them</a:t>
            </a:r>
          </a:p>
          <a:p>
            <a:pPr lvl="1" eaLnBrk="1" hangingPunct="1"/>
            <a:r>
              <a:rPr lang="en-US" altLang="en-US" smtClean="0"/>
              <a:t>If they have a unified government budget</a:t>
            </a:r>
          </a:p>
          <a:p>
            <a:pPr eaLnBrk="1" hangingPunct="1"/>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When is a common currency a good idea?</a:t>
            </a:r>
            <a:endParaRPr lang="en-US" dirty="0"/>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To summarize, countries/states would have </a:t>
            </a:r>
            <a:r>
              <a:rPr lang="en-US" i="1" dirty="0" smtClean="0"/>
              <a:t>large efficiency gains </a:t>
            </a:r>
            <a:r>
              <a:rPr lang="en-US" dirty="0" smtClean="0"/>
              <a:t>and </a:t>
            </a:r>
            <a:r>
              <a:rPr lang="en-US" i="1" dirty="0" smtClean="0"/>
              <a:t>small stability losses </a:t>
            </a:r>
            <a:r>
              <a:rPr lang="en-US" dirty="0" smtClean="0"/>
              <a:t>from having a common currency if they are highly integrated:</a:t>
            </a:r>
          </a:p>
          <a:p>
            <a:pPr lvl="1" eaLnBrk="1" fontAlgn="auto" hangingPunct="1">
              <a:spcAft>
                <a:spcPts val="0"/>
              </a:spcAft>
              <a:defRPr/>
            </a:pPr>
            <a:r>
              <a:rPr lang="en-US" dirty="0" smtClean="0"/>
              <a:t>Lots of trade in goods and services</a:t>
            </a:r>
          </a:p>
          <a:p>
            <a:pPr lvl="1" eaLnBrk="1" fontAlgn="auto" hangingPunct="1">
              <a:spcAft>
                <a:spcPts val="0"/>
              </a:spcAft>
              <a:defRPr/>
            </a:pPr>
            <a:r>
              <a:rPr lang="en-US" dirty="0" smtClean="0"/>
              <a:t>Lots of borrowing and lending</a:t>
            </a:r>
          </a:p>
          <a:p>
            <a:pPr lvl="1" eaLnBrk="1" fontAlgn="auto" hangingPunct="1">
              <a:spcAft>
                <a:spcPts val="0"/>
              </a:spcAft>
              <a:defRPr/>
            </a:pPr>
            <a:r>
              <a:rPr lang="en-US" dirty="0" smtClean="0"/>
              <a:t>Lots of migration </a:t>
            </a:r>
          </a:p>
          <a:p>
            <a:pPr lvl="1" eaLnBrk="1" fontAlgn="auto" hangingPunct="1">
              <a:spcAft>
                <a:spcPts val="0"/>
              </a:spcAft>
              <a:defRPr/>
            </a:pPr>
            <a:r>
              <a:rPr lang="en-US" dirty="0" smtClean="0"/>
              <a:t>A unified government budget</a:t>
            </a:r>
          </a:p>
          <a:p>
            <a:pPr eaLnBrk="1" fontAlgn="auto" hangingPunct="1">
              <a:spcAft>
                <a:spcPts val="0"/>
              </a:spcAft>
              <a:defRPr/>
            </a:pPr>
            <a:r>
              <a:rPr lang="en-US" dirty="0" smtClean="0"/>
              <a:t>In these cases, a common currency can be a blessing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When is a common currency a good idea?</a:t>
            </a:r>
            <a:endParaRPr lang="en-US" dirty="0"/>
          </a:p>
        </p:txBody>
      </p:sp>
      <p:sp>
        <p:nvSpPr>
          <p:cNvPr id="13315" name="Content Placeholder 2"/>
          <p:cNvSpPr>
            <a:spLocks noGrp="1"/>
          </p:cNvSpPr>
          <p:nvPr>
            <p:ph idx="1"/>
          </p:nvPr>
        </p:nvSpPr>
        <p:spPr/>
        <p:txBody>
          <a:bodyPr/>
          <a:lstStyle/>
          <a:p>
            <a:pPr eaLnBrk="1" hangingPunct="1"/>
            <a:r>
              <a:rPr lang="en-US" altLang="en-US" smtClean="0"/>
              <a:t>The 50 states of the USA satisfy most or all the requirements for benefiting from having a common currency</a:t>
            </a:r>
          </a:p>
          <a:p>
            <a:pPr lvl="1" eaLnBrk="1" hangingPunct="1"/>
            <a:r>
              <a:rPr lang="en-US" altLang="en-US" smtClean="0"/>
              <a:t>Lots of trade in goods and services (Y)</a:t>
            </a:r>
          </a:p>
          <a:p>
            <a:pPr lvl="1" eaLnBrk="1" hangingPunct="1"/>
            <a:r>
              <a:rPr lang="en-US" altLang="en-US" smtClean="0"/>
              <a:t>Lots of borrowing and lending (Y)</a:t>
            </a:r>
          </a:p>
          <a:p>
            <a:pPr lvl="1" eaLnBrk="1" hangingPunct="1"/>
            <a:r>
              <a:rPr lang="en-US" altLang="en-US" smtClean="0"/>
              <a:t>Lots of migration  (Y)</a:t>
            </a:r>
          </a:p>
          <a:p>
            <a:pPr lvl="1" eaLnBrk="1" hangingPunct="1"/>
            <a:r>
              <a:rPr lang="en-US" altLang="en-US" smtClean="0"/>
              <a:t>A unified government budget (Y)</a:t>
            </a:r>
          </a:p>
          <a:p>
            <a:pPr eaLnBrk="1" hangingPunct="1"/>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When is a common currency a good idea?</a:t>
            </a:r>
            <a:endParaRPr lang="en-US" dirty="0"/>
          </a:p>
        </p:txBody>
      </p:sp>
      <p:sp>
        <p:nvSpPr>
          <p:cNvPr id="14339" name="Content Placeholder 2"/>
          <p:cNvSpPr>
            <a:spLocks noGrp="1"/>
          </p:cNvSpPr>
          <p:nvPr>
            <p:ph idx="1"/>
          </p:nvPr>
        </p:nvSpPr>
        <p:spPr/>
        <p:txBody>
          <a:bodyPr/>
          <a:lstStyle/>
          <a:p>
            <a:pPr eaLnBrk="1" hangingPunct="1"/>
            <a:r>
              <a:rPr lang="en-US" altLang="en-US" smtClean="0"/>
              <a:t>It is not yet clear whether the European countries that have adopted the Euro as their common currency satisfy those requirements</a:t>
            </a:r>
          </a:p>
          <a:p>
            <a:pPr lvl="1" eaLnBrk="1" hangingPunct="1"/>
            <a:r>
              <a:rPr lang="en-US" altLang="en-US" smtClean="0"/>
              <a:t>Lots of trade in goods and services (Y)</a:t>
            </a:r>
          </a:p>
          <a:p>
            <a:pPr lvl="1" eaLnBrk="1" hangingPunct="1"/>
            <a:r>
              <a:rPr lang="en-US" altLang="en-US" smtClean="0"/>
              <a:t>Lots of borrowing and lending (Y)</a:t>
            </a:r>
          </a:p>
          <a:p>
            <a:pPr lvl="1" eaLnBrk="1" hangingPunct="1"/>
            <a:r>
              <a:rPr lang="en-US" altLang="en-US" smtClean="0"/>
              <a:t>Lots of migration (?)</a:t>
            </a:r>
          </a:p>
          <a:p>
            <a:pPr lvl="1" eaLnBrk="1" hangingPunct="1"/>
            <a:r>
              <a:rPr lang="en-US" altLang="en-US" smtClean="0"/>
              <a:t>A unified government budget (N)</a:t>
            </a:r>
          </a:p>
          <a:p>
            <a:pPr eaLnBrk="1" hangingPunct="1"/>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When is a common currency a good idea?</a:t>
            </a:r>
            <a:endParaRPr lang="en-US" dirty="0"/>
          </a:p>
        </p:txBody>
      </p:sp>
      <p:sp>
        <p:nvSpPr>
          <p:cNvPr id="15363" name="Content Placeholder 2"/>
          <p:cNvSpPr>
            <a:spLocks noGrp="1"/>
          </p:cNvSpPr>
          <p:nvPr>
            <p:ph idx="1"/>
          </p:nvPr>
        </p:nvSpPr>
        <p:spPr/>
        <p:txBody>
          <a:bodyPr/>
          <a:lstStyle/>
          <a:p>
            <a:pPr eaLnBrk="1" hangingPunct="1"/>
            <a:r>
              <a:rPr lang="en-US" altLang="en-US" dirty="0" smtClean="0"/>
              <a:t>Many observers believe that the Euro zone countries adopted the Euro for political rather than economic reasons</a:t>
            </a:r>
          </a:p>
          <a:p>
            <a:pPr lvl="1" eaLnBrk="1" hangingPunct="1"/>
            <a:r>
              <a:rPr lang="en-US" altLang="en-US" dirty="0" smtClean="0"/>
              <a:t>Currently, there are </a:t>
            </a:r>
            <a:r>
              <a:rPr lang="en-US" altLang="en-US" dirty="0" smtClean="0">
                <a:hlinkClick r:id="rId2"/>
              </a:rPr>
              <a:t>19 countries that use the euro</a:t>
            </a:r>
            <a:endParaRPr lang="en-US" altLang="en-US" dirty="0" smtClean="0"/>
          </a:p>
          <a:p>
            <a:pPr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15901"/>
            <a:ext cx="8077200" cy="1096963"/>
          </a:xfrm>
        </p:spPr>
        <p:txBody>
          <a:bodyPr/>
          <a:lstStyle/>
          <a:p>
            <a:r>
              <a:rPr lang="en-US" altLang="en-US" sz="3600"/>
              <a:t>Figure 21.1 Members of the Euro Zone as of January 1, 2017</a:t>
            </a:r>
            <a:endParaRPr lang="en-IN" altLang="en-US" smtClean="0"/>
          </a:p>
        </p:txBody>
      </p:sp>
      <p:pic>
        <p:nvPicPr>
          <p:cNvPr id="16387" name="Picture 3" descr="A map of Europe, Scandinavia, and eastern Europe shows 19 members of the Euro zone as heavily shaded. 8 countries are lightly shaded, noting they are not in the euro zone. The U K is etched, indicating it is in the process of exiting the E U."/>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30650" y="1500189"/>
            <a:ext cx="429895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981200" y="5638801"/>
            <a:ext cx="8229600" cy="1192213"/>
          </a:xfrm>
        </p:spPr>
        <p:txBody>
          <a:bodyPr>
            <a:normAutofit fontScale="47500" lnSpcReduction="20000"/>
          </a:bodyPr>
          <a:lstStyle/>
          <a:p>
            <a:pPr marL="0" indent="0">
              <a:buNone/>
              <a:defRPr/>
            </a:pPr>
            <a:r>
              <a:rPr lang="en-US" dirty="0"/>
              <a:t>The heavily shaded countries on the map are the 19 members of EMU: Austria, Belgium, Cyprus, Estonia, Finland, France, Germany, Greece, Ireland, Italy, Latvia, Lithuania, Luxembourg, Malta, the Netherlands, Portugal, the Slovak Republic, Slovenia, and Spain. The United Kingdom does not use the euro, but it remains in the EU for the moment, pending the negotiation of its exit terms following the referendum of June 2016</a:t>
            </a:r>
            <a:r>
              <a:rPr lang="en-US" dirty="0" smtClean="0"/>
              <a:t>.</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The Euro Zone Debt Crisis, 2010-11</a:t>
            </a:r>
          </a:p>
        </p:txBody>
      </p:sp>
      <p:sp>
        <p:nvSpPr>
          <p:cNvPr id="4" name="Text Placeholder 3"/>
          <p:cNvSpPr>
            <a:spLocks noGrp="1"/>
          </p:cNvSpPr>
          <p:nvPr>
            <p:ph type="body" idx="1"/>
          </p:nvPr>
        </p:nvSpPr>
        <p:spPr/>
        <p:txBody>
          <a:bodyPr rtlCol="0">
            <a:normAutofit/>
          </a:bodyPr>
          <a:lstStyle/>
          <a:p>
            <a:pPr eaLnBrk="1" fontAlgn="auto" hangingPunct="1">
              <a:spcAft>
                <a:spcPts val="0"/>
              </a:spcAft>
              <a:defRPr/>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The Euro Zone Debt Crisis, 2010-11</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Greece wanted to join the Euro zone</a:t>
            </a:r>
          </a:p>
          <a:p>
            <a:pPr eaLnBrk="1" fontAlgn="auto" hangingPunct="1">
              <a:spcAft>
                <a:spcPts val="0"/>
              </a:spcAft>
              <a:defRPr/>
            </a:pPr>
            <a:r>
              <a:rPr lang="en-US" dirty="0" smtClean="0"/>
              <a:t>But countries had to meet stringent conditions to join the club:</a:t>
            </a:r>
          </a:p>
          <a:p>
            <a:pPr lvl="1" eaLnBrk="1" fontAlgn="auto" hangingPunct="1">
              <a:spcAft>
                <a:spcPts val="0"/>
              </a:spcAft>
              <a:defRPr/>
            </a:pPr>
            <a:r>
              <a:rPr lang="en-US" dirty="0" smtClean="0"/>
              <a:t>Budget deficits no more than 3% of GDP</a:t>
            </a:r>
          </a:p>
          <a:p>
            <a:pPr lvl="1" eaLnBrk="1" fontAlgn="auto" hangingPunct="1">
              <a:spcAft>
                <a:spcPts val="0"/>
              </a:spcAft>
              <a:defRPr/>
            </a:pPr>
            <a:r>
              <a:rPr lang="en-US" dirty="0" smtClean="0"/>
              <a:t>Government debt no more than 60% of GDP</a:t>
            </a:r>
          </a:p>
          <a:p>
            <a:pPr eaLnBrk="1" fontAlgn="auto" hangingPunct="1">
              <a:spcAft>
                <a:spcPts val="0"/>
              </a:spcAft>
              <a:defRPr/>
            </a:pPr>
            <a:r>
              <a:rPr lang="en-US" dirty="0" smtClean="0"/>
              <a:t>The Greek government falsified the budget numbers to qualify </a:t>
            </a:r>
          </a:p>
          <a:p>
            <a:pPr lvl="1" eaLnBrk="1" fontAlgn="auto" hangingPunct="1">
              <a:spcAft>
                <a:spcPts val="0"/>
              </a:spcAft>
              <a:defRPr/>
            </a:pPr>
            <a:r>
              <a:rPr lang="en-US" dirty="0" smtClean="0"/>
              <a:t>the other countries chose not to check, applying an informal honor system</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The Euro Zone Debt Crisis, 2010-11</a:t>
            </a:r>
          </a:p>
        </p:txBody>
      </p:sp>
      <p:sp>
        <p:nvSpPr>
          <p:cNvPr id="19459" name="Content Placeholder 2"/>
          <p:cNvSpPr>
            <a:spLocks noGrp="1"/>
          </p:cNvSpPr>
          <p:nvPr>
            <p:ph idx="1"/>
          </p:nvPr>
        </p:nvSpPr>
        <p:spPr/>
        <p:txBody>
          <a:bodyPr/>
          <a:lstStyle/>
          <a:p>
            <a:pPr eaLnBrk="1" hangingPunct="1"/>
            <a:r>
              <a:rPr lang="en-US" altLang="en-US" smtClean="0"/>
              <a:t>In October 2009, a new government came to power in Greece</a:t>
            </a:r>
          </a:p>
          <a:p>
            <a:pPr eaLnBrk="1" hangingPunct="1"/>
            <a:r>
              <a:rPr lang="en-US" altLang="en-US" smtClean="0"/>
              <a:t>It revealed the true state of Greek government finances:</a:t>
            </a:r>
          </a:p>
          <a:p>
            <a:pPr lvl="1" eaLnBrk="1" hangingPunct="1"/>
            <a:r>
              <a:rPr lang="en-US" altLang="en-US" smtClean="0"/>
              <a:t>Budget deficit at 12.7% of GDP</a:t>
            </a:r>
          </a:p>
          <a:p>
            <a:pPr lvl="1" eaLnBrk="1" hangingPunct="1"/>
            <a:r>
              <a:rPr lang="en-US" altLang="en-US" smtClean="0"/>
              <a:t>Government debt at 100% of GDP</a:t>
            </a:r>
          </a:p>
          <a:p>
            <a:pPr eaLnBrk="1" hangingPunct="1"/>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The Euro Zone Debt Crisis, 2010-11</a:t>
            </a:r>
          </a:p>
        </p:txBody>
      </p:sp>
      <p:sp>
        <p:nvSpPr>
          <p:cNvPr id="20483" name="Content Placeholder 2"/>
          <p:cNvSpPr>
            <a:spLocks noGrp="1"/>
          </p:cNvSpPr>
          <p:nvPr>
            <p:ph idx="1"/>
          </p:nvPr>
        </p:nvSpPr>
        <p:spPr/>
        <p:txBody>
          <a:bodyPr/>
          <a:lstStyle/>
          <a:p>
            <a:pPr eaLnBrk="1" hangingPunct="1"/>
            <a:r>
              <a:rPr lang="en-US" altLang="en-US" smtClean="0"/>
              <a:t>Lenders feared that the Greek government would default on its debts</a:t>
            </a:r>
          </a:p>
          <a:p>
            <a:pPr eaLnBrk="1" hangingPunct="1"/>
            <a:r>
              <a:rPr lang="en-US" altLang="en-US" smtClean="0"/>
              <a:t>Only a few lenders were now willing to lend to the Greek government, and they were charging very high interest rates</a:t>
            </a:r>
          </a:p>
          <a:p>
            <a:pPr eaLnBrk="1" hangingPunct="1"/>
            <a:r>
              <a:rPr lang="en-US" altLang="en-US" smtClean="0"/>
              <a:t>Those high rates made default </a:t>
            </a:r>
            <a:r>
              <a:rPr lang="en-US" altLang="en-US" i="1" smtClean="0"/>
              <a:t>more</a:t>
            </a:r>
            <a:r>
              <a:rPr lang="en-US" altLang="en-US" smtClean="0"/>
              <a:t> likely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The theory of optimum currency areas</a:t>
            </a:r>
          </a:p>
        </p:txBody>
      </p:sp>
      <p:sp>
        <p:nvSpPr>
          <p:cNvPr id="4" name="Text Placeholder 3"/>
          <p:cNvSpPr>
            <a:spLocks noGrp="1"/>
          </p:cNvSpPr>
          <p:nvPr>
            <p:ph type="body" idx="1"/>
          </p:nvPr>
        </p:nvSpPr>
        <p:spPr/>
        <p:txBody>
          <a:bodyPr rtlCol="0">
            <a:normAutofit/>
          </a:bodyPr>
          <a:lstStyle/>
          <a:p>
            <a:pPr eaLnBrk="1" fontAlgn="auto" hangingPunct="1">
              <a:spcAft>
                <a:spcPts val="0"/>
              </a:spcAft>
              <a:defRPr/>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The Euro Zone Debt Crisis, 2010-11</a:t>
            </a:r>
          </a:p>
        </p:txBody>
      </p:sp>
      <p:sp>
        <p:nvSpPr>
          <p:cNvPr id="21507" name="Content Placeholder 2"/>
          <p:cNvSpPr>
            <a:spLocks noGrp="1"/>
          </p:cNvSpPr>
          <p:nvPr>
            <p:ph idx="1"/>
          </p:nvPr>
        </p:nvSpPr>
        <p:spPr/>
        <p:txBody>
          <a:bodyPr/>
          <a:lstStyle/>
          <a:p>
            <a:pPr eaLnBrk="1" hangingPunct="1"/>
            <a:r>
              <a:rPr lang="en-US" altLang="en-US" smtClean="0"/>
              <a:t>Potential lenders feared a Greek default partly because Greece could no longer print its own money to pay off its debts</a:t>
            </a:r>
          </a:p>
          <a:p>
            <a:pPr eaLnBrk="1" hangingPunct="1"/>
            <a:r>
              <a:rPr lang="en-US" altLang="en-US" smtClean="0"/>
              <a:t>Other countries that had even </a:t>
            </a:r>
            <a:r>
              <a:rPr lang="en-US" altLang="en-US" i="1" smtClean="0"/>
              <a:t>higher</a:t>
            </a:r>
            <a:r>
              <a:rPr lang="en-US" altLang="en-US" smtClean="0"/>
              <a:t> debts but had their own currencies paid </a:t>
            </a:r>
            <a:r>
              <a:rPr lang="en-US" altLang="en-US" i="1" smtClean="0"/>
              <a:t>lower</a:t>
            </a:r>
            <a:r>
              <a:rPr lang="en-US" altLang="en-US" smtClean="0"/>
              <a:t> interest rates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The Euro Zone Debt Crisis, 2010-11</a:t>
            </a:r>
          </a:p>
        </p:txBody>
      </p:sp>
      <p:sp>
        <p:nvSpPr>
          <p:cNvPr id="22531" name="Content Placeholder 2"/>
          <p:cNvSpPr>
            <a:spLocks noGrp="1"/>
          </p:cNvSpPr>
          <p:nvPr>
            <p:ph idx="1"/>
          </p:nvPr>
        </p:nvSpPr>
        <p:spPr/>
        <p:txBody>
          <a:bodyPr/>
          <a:lstStyle/>
          <a:p>
            <a:pPr eaLnBrk="1" hangingPunct="1"/>
            <a:r>
              <a:rPr lang="en-US" altLang="en-US" smtClean="0"/>
              <a:t>Any default by the Greek government was potentially dangerous because it could lead to a banking crisis throughout Europe, because many European banks had lent money to the Greek government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The Euro Zone Debt Crisis, 2010-11</a:t>
            </a:r>
          </a:p>
        </p:txBody>
      </p:sp>
      <p:sp>
        <p:nvSpPr>
          <p:cNvPr id="23555" name="Content Placeholder 2"/>
          <p:cNvSpPr>
            <a:spLocks noGrp="1"/>
          </p:cNvSpPr>
          <p:nvPr>
            <p:ph idx="1"/>
          </p:nvPr>
        </p:nvSpPr>
        <p:spPr/>
        <p:txBody>
          <a:bodyPr/>
          <a:lstStyle/>
          <a:p>
            <a:pPr eaLnBrk="1" hangingPunct="1"/>
            <a:r>
              <a:rPr lang="en-US" altLang="en-US" dirty="0" smtClean="0"/>
              <a:t>Greece was forced to reduce its budget deficit</a:t>
            </a:r>
          </a:p>
          <a:p>
            <a:pPr lvl="1" eaLnBrk="1" hangingPunct="1"/>
            <a:r>
              <a:rPr lang="en-US" altLang="en-US" dirty="0" smtClean="0"/>
              <a:t>government spending was cut and taxes were raised</a:t>
            </a:r>
          </a:p>
          <a:p>
            <a:pPr eaLnBrk="1" hangingPunct="1"/>
            <a:r>
              <a:rPr lang="en-US" altLang="en-US" dirty="0" smtClean="0"/>
              <a:t>But this worsened the recession that had already begun and did not reduce the budget deficit (because tax revenues collapsed)</a:t>
            </a:r>
          </a:p>
          <a:p>
            <a:pPr eaLnBrk="1" hangingPunct="1"/>
            <a:r>
              <a:rPr lang="en-US" altLang="en-US" dirty="0" smtClean="0"/>
              <a:t>The government was caught in a policy dilemma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The Euro Zone Debt Crisis, 2010-11</a:t>
            </a:r>
          </a:p>
        </p:txBody>
      </p:sp>
      <p:sp>
        <p:nvSpPr>
          <p:cNvPr id="24579" name="Content Placeholder 2"/>
          <p:cNvSpPr>
            <a:spLocks noGrp="1"/>
          </p:cNvSpPr>
          <p:nvPr>
            <p:ph idx="1"/>
          </p:nvPr>
        </p:nvSpPr>
        <p:spPr/>
        <p:txBody>
          <a:bodyPr/>
          <a:lstStyle/>
          <a:p>
            <a:r>
              <a:rPr lang="en-US" altLang="en-US" smtClean="0"/>
              <a:t>When in a recession, governments use:</a:t>
            </a:r>
          </a:p>
          <a:p>
            <a:pPr lvl="1"/>
            <a:r>
              <a:rPr lang="en-US" altLang="en-US" smtClean="0"/>
              <a:t>Expansionary monetary policy</a:t>
            </a:r>
          </a:p>
          <a:p>
            <a:pPr lvl="2"/>
            <a:r>
              <a:rPr lang="en-US" altLang="en-US" smtClean="0"/>
              <a:t>Greece could not do this because it no longer had its own money</a:t>
            </a:r>
          </a:p>
          <a:p>
            <a:pPr lvl="1"/>
            <a:r>
              <a:rPr lang="en-US" altLang="en-US" smtClean="0"/>
              <a:t>Expansionary fiscal policy </a:t>
            </a:r>
          </a:p>
          <a:p>
            <a:pPr lvl="2"/>
            <a:r>
              <a:rPr lang="en-US" altLang="en-US" smtClean="0"/>
              <a:t>This means an increase in government spending or a cut in taxes or both. This requires borrowing. Greece could not borrow from anybody</a:t>
            </a:r>
          </a:p>
          <a:p>
            <a:pPr lvl="2"/>
            <a:r>
              <a:rPr lang="en-US" altLang="en-US" smtClean="0"/>
              <a:t>Moreover, limited borrowing was a requirement for being in the Euro zone (“Stability and Growth Pact”)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The Euro Zone Debt Crisis, 2010-11</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A potential solution for Greece was </a:t>
            </a:r>
            <a:r>
              <a:rPr lang="en-US" i="1" dirty="0" smtClean="0"/>
              <a:t>internal devaluation</a:t>
            </a:r>
          </a:p>
          <a:p>
            <a:pPr lvl="1" eaLnBrk="1" fontAlgn="auto" hangingPunct="1">
              <a:spcAft>
                <a:spcPts val="0"/>
              </a:spcAft>
              <a:defRPr/>
            </a:pPr>
            <a:r>
              <a:rPr lang="en-US" dirty="0" smtClean="0"/>
              <a:t>which is a steady but sharp reduction in Greek wages</a:t>
            </a:r>
          </a:p>
          <a:p>
            <a:pPr lvl="1" eaLnBrk="1" fontAlgn="auto" hangingPunct="1">
              <a:spcAft>
                <a:spcPts val="0"/>
              </a:spcAft>
              <a:defRPr/>
            </a:pPr>
            <a:r>
              <a:rPr lang="en-US" dirty="0" smtClean="0"/>
              <a:t>this would reduce the prices of Greek goods, boost exports and cut imports, and thereby enable the Greek government to pay its debts</a:t>
            </a:r>
          </a:p>
          <a:p>
            <a:pPr eaLnBrk="1" fontAlgn="auto" hangingPunct="1">
              <a:spcAft>
                <a:spcPts val="0"/>
              </a:spcAft>
              <a:defRPr/>
            </a:pPr>
            <a:r>
              <a:rPr lang="en-US" dirty="0" smtClean="0"/>
              <a:t>But wages usually do not fall without long and wrenching economic depressions that are politically unpopular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The Euro Zone Debt Crisis, 2010-11</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In the end Greece was not be able to pay its debts</a:t>
            </a:r>
          </a:p>
          <a:p>
            <a:pPr eaLnBrk="1" fontAlgn="auto" hangingPunct="1">
              <a:spcAft>
                <a:spcPts val="0"/>
              </a:spcAft>
              <a:defRPr/>
            </a:pPr>
            <a:r>
              <a:rPr lang="en-US" dirty="0" smtClean="0"/>
              <a:t>For a while, the problems of Greece threatened to spread to other countries </a:t>
            </a:r>
          </a:p>
          <a:p>
            <a:pPr eaLnBrk="1" fontAlgn="auto" hangingPunct="1">
              <a:spcAft>
                <a:spcPts val="0"/>
              </a:spcAft>
              <a:defRPr/>
            </a:pPr>
            <a:r>
              <a:rPr lang="en-US" dirty="0" smtClean="0"/>
              <a:t>Lenders worried about loans to the governments of Ireland, Portugal, Spain, and Italy and interest rates rose</a:t>
            </a:r>
          </a:p>
          <a:p>
            <a:pPr eaLnBrk="1" fontAlgn="auto" hangingPunct="1">
              <a:spcAft>
                <a:spcPts val="0"/>
              </a:spcAft>
              <a:defRPr/>
            </a:pPr>
            <a:r>
              <a:rPr lang="en-US" dirty="0" smtClean="0"/>
              <a:t>This threatened to make further defaults likely, as a self-fulfilling prophecy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Content Placeholder 3" descr="Screen Clipping"/>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3125788" y="152401"/>
            <a:ext cx="6018212" cy="6664325"/>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The Euro Zone Debt Crisis, 2010-11</a:t>
            </a:r>
          </a:p>
        </p:txBody>
      </p:sp>
      <p:sp>
        <p:nvSpPr>
          <p:cNvPr id="28675" name="Content Placeholder 2"/>
          <p:cNvSpPr>
            <a:spLocks noGrp="1"/>
          </p:cNvSpPr>
          <p:nvPr>
            <p:ph idx="1"/>
          </p:nvPr>
        </p:nvSpPr>
        <p:spPr/>
        <p:txBody>
          <a:bodyPr/>
          <a:lstStyle/>
          <a:p>
            <a:r>
              <a:rPr lang="en-US" altLang="en-US" smtClean="0"/>
              <a:t>The Eurozone’s debt crisis came to an end in July 2012 when the European Central Bank finally announced that it would do “</a:t>
            </a:r>
            <a:r>
              <a:rPr lang="en-US" altLang="en-US" smtClean="0">
                <a:hlinkClick r:id="rId2"/>
              </a:rPr>
              <a:t>whatever it takes</a:t>
            </a:r>
            <a:r>
              <a:rPr lang="en-US" altLang="en-US" smtClean="0"/>
              <a:t>” to protect the euro</a:t>
            </a:r>
          </a:p>
          <a:p>
            <a:r>
              <a:rPr lang="en-US" altLang="en-US" smtClean="0"/>
              <a:t>Lenders took this pledge to mean that the ECB would print euros, if necessary, to pay all debts—of governments such as Greece’s—to private lenders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The Euro Zone Debt Crisis, 2010-11</a:t>
            </a:r>
          </a:p>
        </p:txBody>
      </p:sp>
      <p:sp>
        <p:nvSpPr>
          <p:cNvPr id="3" name="Content Placeholder 2"/>
          <p:cNvSpPr>
            <a:spLocks noGrp="1"/>
          </p:cNvSpPr>
          <p:nvPr>
            <p:ph idx="1"/>
          </p:nvPr>
        </p:nvSpPr>
        <p:spPr>
          <a:xfrm>
            <a:off x="609600" y="1600201"/>
            <a:ext cx="8077200" cy="4525963"/>
          </a:xfrm>
        </p:spPr>
        <p:txBody>
          <a:bodyPr/>
          <a:lstStyle/>
          <a:p>
            <a:pPr>
              <a:buFont typeface="Arial" charset="0"/>
              <a:buChar char="•"/>
              <a:defRPr/>
            </a:pPr>
            <a:r>
              <a:rPr lang="en-US" dirty="0">
                <a:hlinkClick r:id="rId2"/>
              </a:rPr>
              <a:t>Greek Economy Returns to </a:t>
            </a:r>
            <a:r>
              <a:rPr lang="en-US" dirty="0" smtClean="0">
                <a:hlinkClick r:id="rId2"/>
              </a:rPr>
              <a:t>Growth: Better-Than-Expected </a:t>
            </a:r>
            <a:r>
              <a:rPr lang="en-US" dirty="0">
                <a:hlinkClick r:id="rId2"/>
              </a:rPr>
              <a:t>Figures End Six Years of </a:t>
            </a:r>
            <a:r>
              <a:rPr lang="en-US" dirty="0" smtClean="0">
                <a:hlinkClick r:id="rId2"/>
              </a:rPr>
              <a:t>Contraction</a:t>
            </a:r>
            <a:endParaRPr lang="en-US" dirty="0" smtClean="0"/>
          </a:p>
          <a:p>
            <a:pPr lvl="1">
              <a:buFont typeface="Arial" charset="0"/>
              <a:buChar char="–"/>
              <a:defRPr/>
            </a:pPr>
            <a:r>
              <a:rPr lang="en-US" dirty="0"/>
              <a:t>By </a:t>
            </a:r>
            <a:r>
              <a:rPr lang="en-US" cap="all" dirty="0"/>
              <a:t>STELIOS BOURAS</a:t>
            </a:r>
            <a:r>
              <a:rPr lang="en-US" dirty="0"/>
              <a:t> </a:t>
            </a:r>
            <a:r>
              <a:rPr lang="en-US" dirty="0" smtClean="0"/>
              <a:t>and </a:t>
            </a:r>
            <a:r>
              <a:rPr lang="en-US" cap="all" dirty="0" smtClean="0"/>
              <a:t>ALKMAN GRANITSAS, The Wall Street Journal, </a:t>
            </a:r>
            <a:r>
              <a:rPr lang="en-US" dirty="0" smtClean="0"/>
              <a:t>Nov. 14, 2014</a:t>
            </a:r>
            <a:endParaRPr lang="en-US" dirty="0"/>
          </a:p>
          <a:p>
            <a:pPr>
              <a:buFont typeface="Arial" charset="0"/>
              <a:buChar char="•"/>
              <a:defRPr/>
            </a:pPr>
            <a:endParaRPr lang="en-US" dirty="0"/>
          </a:p>
        </p:txBody>
      </p:sp>
      <p:pic>
        <p:nvPicPr>
          <p:cNvPr id="297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1143000"/>
            <a:ext cx="3394075" cy="5621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The Euro Zone Debt Crisis, 2010-11</a:t>
            </a:r>
          </a:p>
        </p:txBody>
      </p:sp>
      <p:sp>
        <p:nvSpPr>
          <p:cNvPr id="30723" name="Content Placeholder 2"/>
          <p:cNvSpPr>
            <a:spLocks noGrp="1"/>
          </p:cNvSpPr>
          <p:nvPr>
            <p:ph idx="1"/>
          </p:nvPr>
        </p:nvSpPr>
        <p:spPr/>
        <p:txBody>
          <a:bodyPr/>
          <a:lstStyle/>
          <a:p>
            <a:pPr eaLnBrk="1" hangingPunct="1"/>
            <a:r>
              <a:rPr lang="en-US" altLang="en-US" smtClean="0"/>
              <a:t>The Greek government’s problem would have been a lot less severe if it had the power to print its own money</a:t>
            </a:r>
          </a:p>
          <a:p>
            <a:pPr eaLnBrk="1" hangingPunct="1"/>
            <a:r>
              <a:rPr lang="en-US" altLang="en-US" smtClean="0"/>
              <a:t>If Greece had not abandoned the Drachma, its pre-Euro currency, it could have simply printed Drachmas and paid all its debts</a:t>
            </a:r>
          </a:p>
          <a:p>
            <a:pPr eaLnBrk="1" hangingPunct="1"/>
            <a:r>
              <a:rPr lang="en-US" altLang="en-US" smtClean="0"/>
              <a:t>Knowing this, lenders would have happily loaned money to Greece at low interest rates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A few questions</a:t>
            </a:r>
          </a:p>
        </p:txBody>
      </p:sp>
      <p:sp>
        <p:nvSpPr>
          <p:cNvPr id="4099" name="Content Placeholder 2"/>
          <p:cNvSpPr>
            <a:spLocks noGrp="1"/>
          </p:cNvSpPr>
          <p:nvPr>
            <p:ph idx="1"/>
          </p:nvPr>
        </p:nvSpPr>
        <p:spPr/>
        <p:txBody>
          <a:bodyPr/>
          <a:lstStyle/>
          <a:p>
            <a:pPr eaLnBrk="1" hangingPunct="1"/>
            <a:r>
              <a:rPr lang="en-US" altLang="en-US" smtClean="0"/>
              <a:t>Would it be desirable for the whole world to have one currency?</a:t>
            </a:r>
          </a:p>
          <a:p>
            <a:pPr eaLnBrk="1" hangingPunct="1"/>
            <a:r>
              <a:rPr lang="en-US" altLang="en-US" smtClean="0"/>
              <a:t>Would it be desirable for the 50 states of the USA to have currencies of their own?</a:t>
            </a:r>
          </a:p>
          <a:p>
            <a:pPr eaLnBrk="1" hangingPunct="1"/>
            <a:r>
              <a:rPr lang="en-US" altLang="en-US" smtClean="0"/>
              <a:t>What are the pros and cons of a country/state having its own currency?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The Euro Zone Debt Crisis, 2010-11</a:t>
            </a:r>
          </a:p>
        </p:txBody>
      </p:sp>
      <p:sp>
        <p:nvSpPr>
          <p:cNvPr id="31747" name="Content Placeholder 2"/>
          <p:cNvSpPr>
            <a:spLocks noGrp="1"/>
          </p:cNvSpPr>
          <p:nvPr>
            <p:ph idx="1"/>
          </p:nvPr>
        </p:nvSpPr>
        <p:spPr/>
        <p:txBody>
          <a:bodyPr/>
          <a:lstStyle/>
          <a:p>
            <a:pPr eaLnBrk="1" hangingPunct="1"/>
            <a:r>
              <a:rPr lang="en-US" altLang="en-US" smtClean="0"/>
              <a:t>Greece essentially lied about its budget problems to get into the Euro zone</a:t>
            </a:r>
          </a:p>
          <a:p>
            <a:pPr eaLnBrk="1" hangingPunct="1"/>
            <a:r>
              <a:rPr lang="en-US" altLang="en-US" smtClean="0"/>
              <a:t>Now the fact that it got into the Euro zone is the reason for its problems!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The Euro Zone Debt Crisis, 2010-11</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Greece-like problems could keep popping up from time to time in the Euro zone, unless</a:t>
            </a:r>
          </a:p>
          <a:p>
            <a:pPr lvl="1" eaLnBrk="1" fontAlgn="auto" hangingPunct="1">
              <a:spcAft>
                <a:spcPts val="0"/>
              </a:spcAft>
              <a:defRPr/>
            </a:pPr>
            <a:r>
              <a:rPr lang="en-US" dirty="0" smtClean="0"/>
              <a:t>The Euro zone breaks up and its members return to the era when they had their own currencies, or</a:t>
            </a:r>
          </a:p>
          <a:p>
            <a:pPr lvl="1" eaLnBrk="1" fontAlgn="auto" hangingPunct="1">
              <a:spcAft>
                <a:spcPts val="0"/>
              </a:spcAft>
              <a:defRPr/>
            </a:pPr>
            <a:r>
              <a:rPr lang="en-US" dirty="0" smtClean="0"/>
              <a:t>The European Central Bank decides to print Euros and lend to Greece and other countries with budget deficits</a:t>
            </a:r>
          </a:p>
          <a:p>
            <a:pPr lvl="1" eaLnBrk="1" fontAlgn="auto" hangingPunct="1">
              <a:spcAft>
                <a:spcPts val="0"/>
              </a:spcAft>
              <a:defRPr/>
            </a:pPr>
            <a:r>
              <a:rPr lang="en-US" dirty="0" smtClean="0"/>
              <a:t>The Euro zone becomes something like the USA</a:t>
            </a:r>
          </a:p>
          <a:p>
            <a:pPr lvl="2" eaLnBrk="1" fontAlgn="auto" hangingPunct="1">
              <a:spcAft>
                <a:spcPts val="0"/>
              </a:spcAft>
              <a:defRPr/>
            </a:pPr>
            <a:r>
              <a:rPr lang="en-US" dirty="0" smtClean="0"/>
              <a:t>With more internal migration, and</a:t>
            </a:r>
          </a:p>
          <a:p>
            <a:pPr lvl="2" eaLnBrk="1" fontAlgn="auto" hangingPunct="1">
              <a:spcAft>
                <a:spcPts val="0"/>
              </a:spcAft>
              <a:defRPr/>
            </a:pPr>
            <a:r>
              <a:rPr lang="en-US" dirty="0" smtClean="0"/>
              <a:t>A unified government budget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Further details</a:t>
            </a:r>
          </a:p>
        </p:txBody>
      </p:sp>
      <p:sp>
        <p:nvSpPr>
          <p:cNvPr id="4" name="Text Placeholder 3"/>
          <p:cNvSpPr>
            <a:spLocks noGrp="1"/>
          </p:cNvSpPr>
          <p:nvPr>
            <p:ph type="body" idx="1"/>
          </p:nvPr>
        </p:nvSpPr>
        <p:spPr/>
        <p:txBody>
          <a:bodyPr rtlCol="0">
            <a:normAutofit/>
          </a:bodyPr>
          <a:lstStyle/>
          <a:p>
            <a:pPr eaLnBrk="1" fontAlgn="auto" hangingPunct="1">
              <a:spcAft>
                <a:spcPts val="0"/>
              </a:spcAft>
              <a:defRPr/>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en-US" smtClean="0"/>
              <a:t>Theory of Optimum Currency Areas</a:t>
            </a:r>
          </a:p>
        </p:txBody>
      </p:sp>
      <p:sp>
        <p:nvSpPr>
          <p:cNvPr id="24579" name="Rectangle 3"/>
          <p:cNvSpPr>
            <a:spLocks noGrp="1" noChangeArrowheads="1"/>
          </p:cNvSpPr>
          <p:nvPr>
            <p:ph idx="1"/>
          </p:nvPr>
        </p:nvSpPr>
        <p:spPr/>
        <p:txBody>
          <a:bodyPr/>
          <a:lstStyle/>
          <a:p>
            <a:pPr eaLnBrk="1" hangingPunct="1">
              <a:spcBef>
                <a:spcPct val="50000"/>
              </a:spcBef>
            </a:pPr>
            <a:r>
              <a:rPr lang="en-US" altLang="en-US" sz="2400"/>
              <a:t>The theory of </a:t>
            </a:r>
            <a:r>
              <a:rPr lang="en-US" altLang="en-US" sz="2400" b="1"/>
              <a:t>optimum currency areas</a:t>
            </a:r>
            <a:r>
              <a:rPr lang="en-US" altLang="en-US" sz="2400"/>
              <a:t> argues that the optimal area for a system of fixed exchange rates, or a common currency, is one that is </a:t>
            </a:r>
            <a:r>
              <a:rPr lang="en-US" altLang="en-US" sz="2400" i="1"/>
              <a:t>highly economically integrated</a:t>
            </a:r>
            <a:r>
              <a:rPr lang="en-US" altLang="en-US" sz="2400"/>
              <a:t>. </a:t>
            </a:r>
          </a:p>
          <a:p>
            <a:pPr lvl="1" eaLnBrk="1" hangingPunct="1">
              <a:spcBef>
                <a:spcPct val="50000"/>
              </a:spcBef>
            </a:pPr>
            <a:r>
              <a:rPr lang="en-US" altLang="en-US" sz="2000"/>
              <a:t>economic integration means free flows of</a:t>
            </a:r>
          </a:p>
          <a:p>
            <a:pPr lvl="2" eaLnBrk="1" hangingPunct="1">
              <a:spcBef>
                <a:spcPct val="50000"/>
              </a:spcBef>
            </a:pPr>
            <a:r>
              <a:rPr lang="en-US" altLang="en-US" sz="1800"/>
              <a:t>goods and services (trade)</a:t>
            </a:r>
          </a:p>
          <a:p>
            <a:pPr lvl="2" eaLnBrk="1" hangingPunct="1">
              <a:spcBef>
                <a:spcPct val="40000"/>
              </a:spcBef>
            </a:pPr>
            <a:r>
              <a:rPr lang="en-US" altLang="en-US" sz="1800"/>
              <a:t>financial capital (assets) and physical capital</a:t>
            </a:r>
          </a:p>
          <a:p>
            <a:pPr lvl="2" eaLnBrk="1" hangingPunct="1">
              <a:spcBef>
                <a:spcPct val="40000"/>
              </a:spcBef>
            </a:pPr>
            <a:r>
              <a:rPr lang="en-US" altLang="en-US" sz="1800"/>
              <a:t>workers/labor (immigration and emigration)</a:t>
            </a:r>
          </a:p>
          <a:p>
            <a:pPr eaLnBrk="1" hangingPunct="1">
              <a:spcBef>
                <a:spcPct val="50000"/>
              </a:spcBef>
            </a:pPr>
            <a:r>
              <a:rPr lang="en-US" altLang="en-US" sz="2400"/>
              <a:t>The theory was developed by Robert Mundell in 1961.</a:t>
            </a:r>
          </a:p>
        </p:txBody>
      </p:sp>
      <p:sp>
        <p:nvSpPr>
          <p:cNvPr id="3481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r>
              <a:rPr lang="en-US" altLang="en-US" sz="1400">
                <a:latin typeface="Tahoma" panose="020B0604030504040204" pitchFamily="34" charset="0"/>
              </a:rPr>
              <a:t>20-</a:t>
            </a:r>
            <a:fld id="{398D0BB5-6801-403C-AC2A-103273D636E6}" type="slidenum">
              <a:rPr lang="en-US" altLang="en-US" sz="1400">
                <a:latin typeface="Tahoma" panose="020B0604030504040204" pitchFamily="34" charset="0"/>
              </a:rPr>
              <a:pPr algn="l">
                <a:spcBef>
                  <a:spcPct val="0"/>
                </a:spcBef>
                <a:buFontTx/>
                <a:buNone/>
              </a:pPr>
              <a:t>33</a:t>
            </a:fld>
            <a:endParaRPr lang="en-US" altLang="en-US" sz="1400">
              <a:latin typeface="Tahoma" panose="020B060403050404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trips(downRigh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strips(downRight)">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strips(downRight)">
                                      <p:cBhvr>
                                        <p:cTn id="27" dur="500"/>
                                        <p:tgtEl>
                                          <p:spTgt spid="24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strips(downRight)">
                                      <p:cBhvr>
                                        <p:cTn id="32"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25603" name="Rectangle 3"/>
          <p:cNvSpPr>
            <a:spLocks noGrp="1" noChangeArrowheads="1"/>
          </p:cNvSpPr>
          <p:nvPr>
            <p:ph type="body" idx="1"/>
          </p:nvPr>
        </p:nvSpPr>
        <p:spPr/>
        <p:txBody>
          <a:bodyPr/>
          <a:lstStyle/>
          <a:p>
            <a:pPr eaLnBrk="1" hangingPunct="1">
              <a:spcBef>
                <a:spcPct val="50000"/>
              </a:spcBef>
            </a:pPr>
            <a:r>
              <a:rPr lang="en-US" altLang="en-US" sz="2400"/>
              <a:t>Fixed exchange rates have costs and benefits for countries deciding whether to adhere to them.</a:t>
            </a:r>
          </a:p>
          <a:p>
            <a:pPr eaLnBrk="1" hangingPunct="1">
              <a:spcBef>
                <a:spcPct val="50000"/>
              </a:spcBef>
            </a:pPr>
            <a:r>
              <a:rPr lang="en-US" altLang="en-US" sz="2400"/>
              <a:t>Benefits of fixed exchange rates are that </a:t>
            </a:r>
            <a:br>
              <a:rPr lang="en-US" altLang="en-US" sz="2400"/>
            </a:br>
            <a:r>
              <a:rPr lang="en-US" altLang="en-US" sz="2400"/>
              <a:t>they avoid the uncertainty and international transaction costs that floating exchange </a:t>
            </a:r>
            <a:br>
              <a:rPr lang="en-US" altLang="en-US" sz="2400"/>
            </a:br>
            <a:r>
              <a:rPr lang="en-US" altLang="en-US" sz="2400"/>
              <a:t>rates involve.</a:t>
            </a:r>
          </a:p>
          <a:p>
            <a:pPr eaLnBrk="1" hangingPunct="1">
              <a:spcBef>
                <a:spcPct val="50000"/>
              </a:spcBef>
            </a:pPr>
            <a:r>
              <a:rPr lang="en-US" altLang="en-US" sz="2400"/>
              <a:t>The gain that would occur if a country joined a fixed exchange rate system is called the </a:t>
            </a:r>
            <a:r>
              <a:rPr lang="en-US" altLang="en-US" sz="2400" b="1"/>
              <a:t>monetary efficiency gain</a:t>
            </a:r>
            <a:r>
              <a:rPr lang="en-US" altLang="en-US" sz="2400"/>
              <a: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26627" name="Rectangle 3"/>
          <p:cNvSpPr>
            <a:spLocks noGrp="1" noChangeArrowheads="1"/>
          </p:cNvSpPr>
          <p:nvPr>
            <p:ph type="body" idx="1"/>
          </p:nvPr>
        </p:nvSpPr>
        <p:spPr/>
        <p:txBody>
          <a:bodyPr/>
          <a:lstStyle/>
          <a:p>
            <a:pPr marL="533400" indent="-533400" eaLnBrk="1" hangingPunct="1">
              <a:lnSpc>
                <a:spcPct val="90000"/>
              </a:lnSpc>
              <a:spcBef>
                <a:spcPct val="50000"/>
              </a:spcBef>
            </a:pPr>
            <a:r>
              <a:rPr lang="en-US" altLang="en-US" sz="2400"/>
              <a:t>The monetary efficiency gain of joining a fixed exchange rate system depends on the amount of economic integration. </a:t>
            </a:r>
          </a:p>
          <a:p>
            <a:pPr marL="533400" indent="-533400" eaLnBrk="1" hangingPunct="1">
              <a:lnSpc>
                <a:spcPct val="90000"/>
              </a:lnSpc>
              <a:spcBef>
                <a:spcPct val="50000"/>
              </a:spcBef>
            </a:pPr>
            <a:r>
              <a:rPr lang="en-US" altLang="en-US" sz="2400"/>
              <a:t>Joining fixed exchange rate system would be beneficial for a country if</a:t>
            </a:r>
          </a:p>
          <a:p>
            <a:pPr marL="914400" lvl="1" indent="-457200" eaLnBrk="1" hangingPunct="1">
              <a:lnSpc>
                <a:spcPct val="90000"/>
              </a:lnSpc>
              <a:spcBef>
                <a:spcPct val="50000"/>
              </a:spcBef>
              <a:buFont typeface="Times" panose="02020603050405020304" pitchFamily="18" charset="0"/>
              <a:buAutoNum type="arabicPeriod"/>
            </a:pPr>
            <a:r>
              <a:rPr lang="en-US" altLang="en-US" sz="2000"/>
              <a:t>trade is extensive between it and member countries, because transaction costs would be greatly reduced.</a:t>
            </a:r>
          </a:p>
          <a:p>
            <a:pPr marL="914400" lvl="1" indent="-457200" eaLnBrk="1" hangingPunct="1">
              <a:lnSpc>
                <a:spcPct val="90000"/>
              </a:lnSpc>
              <a:spcBef>
                <a:spcPct val="50000"/>
              </a:spcBef>
              <a:buFont typeface="Times" panose="02020603050405020304" pitchFamily="18" charset="0"/>
              <a:buAutoNum type="arabicPeriod"/>
            </a:pPr>
            <a:r>
              <a:rPr lang="en-US" altLang="en-US" sz="2000"/>
              <a:t>financial assets flow freely between it and member countries, because the uncertainty about rates of return would be greatly reduced.</a:t>
            </a:r>
          </a:p>
          <a:p>
            <a:pPr marL="914400" lvl="1" indent="-457200" eaLnBrk="1" hangingPunct="1">
              <a:lnSpc>
                <a:spcPct val="90000"/>
              </a:lnSpc>
              <a:spcBef>
                <a:spcPct val="50000"/>
              </a:spcBef>
              <a:buFont typeface="Times" panose="02020603050405020304" pitchFamily="18" charset="0"/>
              <a:buAutoNum type="arabicPeriod"/>
            </a:pPr>
            <a:r>
              <a:rPr lang="en-US" altLang="en-US" sz="2000"/>
              <a:t>people migrate freely between it and member countries, because the uncertainty about the purchasing power of wages would be greatly reduced.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5" dur="500"/>
                                        <p:tgtEl>
                                          <p:spTgt spid="26627">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6627">
                                            <p:txEl>
                                              <p:pRg st="3" end="3"/>
                                            </p:txEl>
                                          </p:spTgt>
                                        </p:tgtEl>
                                        <p:attrNameLst>
                                          <p:attrName>style.visibility</p:attrName>
                                        </p:attrNameLst>
                                      </p:cBhvr>
                                      <p:to>
                                        <p:strVal val="visible"/>
                                      </p:to>
                                    </p:set>
                                    <p:animEffect transition="in" filter="strips(downRight)">
                                      <p:cBhvr>
                                        <p:cTn id="18" dur="500"/>
                                        <p:tgtEl>
                                          <p:spTgt spid="26627">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26627">
                                            <p:txEl>
                                              <p:pRg st="4" end="4"/>
                                            </p:txEl>
                                          </p:spTgt>
                                        </p:tgtEl>
                                        <p:attrNameLst>
                                          <p:attrName>style.visibility</p:attrName>
                                        </p:attrNameLst>
                                      </p:cBhvr>
                                      <p:to>
                                        <p:strVal val="visible"/>
                                      </p:to>
                                    </p:set>
                                    <p:animEffect transition="in" filter="strips(downRight)">
                                      <p:cBhvr>
                                        <p:cTn id="21"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27651" name="Rectangle 3"/>
          <p:cNvSpPr>
            <a:spLocks noGrp="1" noChangeArrowheads="1"/>
          </p:cNvSpPr>
          <p:nvPr>
            <p:ph type="body" idx="1"/>
          </p:nvPr>
        </p:nvSpPr>
        <p:spPr/>
        <p:txBody>
          <a:bodyPr/>
          <a:lstStyle/>
          <a:p>
            <a:pPr eaLnBrk="1" hangingPunct="1">
              <a:spcBef>
                <a:spcPct val="70000"/>
              </a:spcBef>
            </a:pPr>
            <a:r>
              <a:rPr lang="en-US" altLang="en-US" sz="2400"/>
              <a:t>In general, as the degree of economic integration increases, the monetary efficiency gain increases.</a:t>
            </a:r>
          </a:p>
          <a:p>
            <a:pPr eaLnBrk="1" hangingPunct="1">
              <a:spcBef>
                <a:spcPct val="70000"/>
              </a:spcBef>
            </a:pPr>
            <a:r>
              <a:rPr lang="en-US" altLang="en-US" sz="2400"/>
              <a:t>Draw a graph of the monetary efficiency gain as a function of the degree of economic integration.</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pPr eaLnBrk="1" hangingPunct="1"/>
            <a:r>
              <a:rPr lang="en-US" altLang="en-US" smtClean="0"/>
              <a:t>Fig. 20-3:  The </a:t>
            </a:r>
            <a:r>
              <a:rPr lang="en-US" altLang="en-US" i="1" smtClean="0"/>
              <a:t>GG</a:t>
            </a:r>
            <a:r>
              <a:rPr lang="en-US" altLang="en-US" smtClean="0"/>
              <a:t> Schedule</a:t>
            </a:r>
          </a:p>
        </p:txBody>
      </p:sp>
      <p:pic>
        <p:nvPicPr>
          <p:cNvPr id="38916" name="Picture 9" descr="fig20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3439" y="1722439"/>
            <a:ext cx="4611687" cy="461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29699" name="Rectangle 3"/>
          <p:cNvSpPr>
            <a:spLocks noGrp="1" noChangeArrowheads="1"/>
          </p:cNvSpPr>
          <p:nvPr>
            <p:ph type="body" idx="1"/>
          </p:nvPr>
        </p:nvSpPr>
        <p:spPr/>
        <p:txBody>
          <a:bodyPr/>
          <a:lstStyle/>
          <a:p>
            <a:pPr eaLnBrk="1" hangingPunct="1">
              <a:spcBef>
                <a:spcPct val="50000"/>
              </a:spcBef>
              <a:buFontTx/>
              <a:buNone/>
            </a:pPr>
            <a:r>
              <a:rPr lang="en-US" altLang="en-US" sz="2400"/>
              <a:t>When considering the monetary efficiency gain,</a:t>
            </a:r>
          </a:p>
          <a:p>
            <a:pPr eaLnBrk="1" hangingPunct="1">
              <a:spcBef>
                <a:spcPct val="50000"/>
              </a:spcBef>
            </a:pPr>
            <a:r>
              <a:rPr lang="en-US" altLang="en-US" sz="2400"/>
              <a:t>we have assumed that the members of the fixed exchange rate system would maintain stable prices.</a:t>
            </a:r>
          </a:p>
          <a:p>
            <a:pPr lvl="1" eaLnBrk="1" hangingPunct="1">
              <a:spcBef>
                <a:spcPct val="40000"/>
              </a:spcBef>
            </a:pPr>
            <a:r>
              <a:rPr lang="en-US" altLang="en-US" sz="1800"/>
              <a:t>But when variable inflation exists among member countries, then joining the system would not reduce uncertainty </a:t>
            </a:r>
            <a:br>
              <a:rPr lang="en-US" altLang="en-US" sz="1800"/>
            </a:br>
            <a:r>
              <a:rPr lang="en-US" altLang="en-US" sz="1800"/>
              <a:t>(as much).</a:t>
            </a:r>
          </a:p>
          <a:p>
            <a:pPr eaLnBrk="1" hangingPunct="1">
              <a:spcBef>
                <a:spcPct val="50000"/>
              </a:spcBef>
            </a:pPr>
            <a:r>
              <a:rPr lang="en-US" altLang="en-US" sz="2400"/>
              <a:t>we have assumed that a new member would be fully committed to a fixed exchange rate system.</a:t>
            </a:r>
          </a:p>
          <a:p>
            <a:pPr lvl="1" eaLnBrk="1" hangingPunct="1">
              <a:spcBef>
                <a:spcPct val="40000"/>
              </a:spcBef>
            </a:pPr>
            <a:r>
              <a:rPr lang="en-US" altLang="en-US" sz="1800"/>
              <a:t>But if a new member is likely to leave the fixed exchange rate system, then joining the system would not reduce uncertainty (as much).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strips(downRight)">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strips(downRight)">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30723" name="Rectangle 3"/>
          <p:cNvSpPr>
            <a:spLocks noGrp="1" noChangeArrowheads="1"/>
          </p:cNvSpPr>
          <p:nvPr>
            <p:ph type="body" idx="1"/>
          </p:nvPr>
        </p:nvSpPr>
        <p:spPr/>
        <p:txBody>
          <a:bodyPr/>
          <a:lstStyle/>
          <a:p>
            <a:pPr eaLnBrk="1" hangingPunct="1">
              <a:spcBef>
                <a:spcPct val="70000"/>
              </a:spcBef>
            </a:pPr>
            <a:r>
              <a:rPr lang="en-US" altLang="en-US" sz="2400"/>
              <a:t>Economic integration also allows prices to converge between members of a fixed exchange rate system and a potential member.</a:t>
            </a:r>
          </a:p>
          <a:p>
            <a:pPr lvl="1" eaLnBrk="1" hangingPunct="1">
              <a:spcBef>
                <a:spcPct val="70000"/>
              </a:spcBef>
            </a:pPr>
            <a:r>
              <a:rPr lang="en-US" altLang="en-US" sz="2000"/>
              <a:t>The law of one price is expected to hold better when markets are integrated.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trips(downRigh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strips(downRight)">
                                      <p:cBhvr>
                                        <p:cTn id="12"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Efficiency gains from shared currency</a:t>
            </a:r>
            <a:endParaRPr lang="en-US" dirty="0"/>
          </a:p>
        </p:txBody>
      </p:sp>
      <p:sp>
        <p:nvSpPr>
          <p:cNvPr id="5123" name="Content Placeholder 2"/>
          <p:cNvSpPr>
            <a:spLocks noGrp="1"/>
          </p:cNvSpPr>
          <p:nvPr>
            <p:ph idx="1"/>
          </p:nvPr>
        </p:nvSpPr>
        <p:spPr/>
        <p:txBody>
          <a:bodyPr/>
          <a:lstStyle/>
          <a:p>
            <a:pPr eaLnBrk="1" hangingPunct="1"/>
            <a:r>
              <a:rPr lang="en-US" altLang="en-US" smtClean="0"/>
              <a:t>If several countries/states use the same currency, their people will enjoy certain efficiency gains:</a:t>
            </a:r>
          </a:p>
          <a:p>
            <a:pPr lvl="1" eaLnBrk="1" hangingPunct="1"/>
            <a:r>
              <a:rPr lang="en-US" altLang="en-US" smtClean="0"/>
              <a:t>they’ll no longer have to worry about  (possible future fluctuations in) exchange rates, and</a:t>
            </a:r>
          </a:p>
          <a:p>
            <a:pPr lvl="1" eaLnBrk="1" hangingPunct="1"/>
            <a:r>
              <a:rPr lang="en-US" altLang="en-US" smtClean="0"/>
              <a:t>they’ll no longer face the hassle of currency conversions</a:t>
            </a:r>
          </a:p>
          <a:p>
            <a:pPr eaLnBrk="1" hangingPunct="1"/>
            <a:endParaRPr lang="en-US"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31747" name="Rectangle 3"/>
          <p:cNvSpPr>
            <a:spLocks noGrp="1" noChangeArrowheads="1"/>
          </p:cNvSpPr>
          <p:nvPr>
            <p:ph type="body" idx="1"/>
          </p:nvPr>
        </p:nvSpPr>
        <p:spPr/>
        <p:txBody>
          <a:bodyPr/>
          <a:lstStyle/>
          <a:p>
            <a:pPr eaLnBrk="1" hangingPunct="1">
              <a:spcBef>
                <a:spcPct val="70000"/>
              </a:spcBef>
            </a:pPr>
            <a:r>
              <a:rPr lang="en-US" altLang="en-US" sz="2400"/>
              <a:t>Costs of fixed exchange rates are that they require the loss of monetary policy for stabilizing output and employment, and the loss of automatic adjustment of exchange rates to changes in aggregate demand.</a:t>
            </a:r>
          </a:p>
          <a:p>
            <a:pPr eaLnBrk="1" hangingPunct="1">
              <a:spcBef>
                <a:spcPct val="70000"/>
              </a:spcBef>
            </a:pPr>
            <a:r>
              <a:rPr lang="en-US" altLang="en-US" sz="2400"/>
              <a:t>Define this loss that would occur if a country joined a fixed exchange rate system as the </a:t>
            </a:r>
            <a:r>
              <a:rPr lang="en-US" altLang="en-US" sz="2400" b="1"/>
              <a:t>economic stability loss</a:t>
            </a:r>
            <a:r>
              <a:rPr lang="en-US" altLang="en-US" sz="2400"/>
              <a: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32771" name="Rectangle 3"/>
          <p:cNvSpPr>
            <a:spLocks noGrp="1" noChangeArrowheads="1"/>
          </p:cNvSpPr>
          <p:nvPr>
            <p:ph type="body" idx="1"/>
          </p:nvPr>
        </p:nvSpPr>
        <p:spPr/>
        <p:txBody>
          <a:bodyPr/>
          <a:lstStyle/>
          <a:p>
            <a:pPr marL="533400" indent="-533400" eaLnBrk="1" hangingPunct="1">
              <a:spcBef>
                <a:spcPct val="50000"/>
              </a:spcBef>
            </a:pPr>
            <a:r>
              <a:rPr lang="en-US" altLang="en-US" sz="2400"/>
              <a:t>The economic stability loss of joining a fixed exchange rate system also depends on the amount of economic integration. </a:t>
            </a:r>
          </a:p>
          <a:p>
            <a:pPr marL="533400" indent="-533400" eaLnBrk="1" hangingPunct="1">
              <a:spcBef>
                <a:spcPct val="50000"/>
              </a:spcBef>
            </a:pPr>
            <a:r>
              <a:rPr lang="en-US" altLang="en-US" sz="2400"/>
              <a:t>After joining a fixed exchange rate system, if the new member faces a fall in aggregate demand:</a:t>
            </a:r>
          </a:p>
          <a:p>
            <a:pPr marL="914400" lvl="1" indent="-457200" eaLnBrk="1" hangingPunct="1">
              <a:spcBef>
                <a:spcPct val="50000"/>
              </a:spcBef>
              <a:buFont typeface="Times" panose="02020603050405020304" pitchFamily="18" charset="0"/>
              <a:buAutoNum type="arabicPeriod"/>
            </a:pPr>
            <a:r>
              <a:rPr lang="en-US" altLang="en-US" sz="2000"/>
              <a:t>Relative prices will tend to fall, which will lead other members to increase aggregate demand greatly if economic integration is extensive, so that the economic loss is not as great.</a:t>
            </a:r>
          </a:p>
          <a:p>
            <a:pPr marL="914400" lvl="1" indent="-457200" eaLnBrk="1" hangingPunct="1">
              <a:spcBef>
                <a:spcPct val="50000"/>
              </a:spcBef>
              <a:buFont typeface="Times" panose="02020603050405020304" pitchFamily="18" charset="0"/>
              <a:buAutoNum type="arabicPeriod"/>
            </a:pPr>
            <a:r>
              <a:rPr lang="en-US" altLang="en-US" sz="2000"/>
              <a:t>Financial assets or labor will migrate to areas with higher returns or wages if economic integration is extensive, so that the economic loss is not as great.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trips(downRigh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trips(downRight)">
                                      <p:cBhvr>
                                        <p:cTn id="12" dur="500"/>
                                        <p:tgtEl>
                                          <p:spTgt spid="3277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strips(downRight)">
                                      <p:cBhvr>
                                        <p:cTn id="15" dur="500"/>
                                        <p:tgtEl>
                                          <p:spTgt spid="3277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32771">
                                            <p:txEl>
                                              <p:pRg st="3" end="3"/>
                                            </p:txEl>
                                          </p:spTgt>
                                        </p:tgtEl>
                                        <p:attrNameLst>
                                          <p:attrName>style.visibility</p:attrName>
                                        </p:attrNameLst>
                                      </p:cBhvr>
                                      <p:to>
                                        <p:strVal val="visible"/>
                                      </p:to>
                                    </p:set>
                                    <p:animEffect transition="in" filter="strips(downRight)">
                                      <p:cBhvr>
                                        <p:cTn id="18"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33795" name="Rectangle 3"/>
          <p:cNvSpPr>
            <a:spLocks noGrp="1" noChangeArrowheads="1"/>
          </p:cNvSpPr>
          <p:nvPr>
            <p:ph type="body" idx="1"/>
          </p:nvPr>
        </p:nvSpPr>
        <p:spPr/>
        <p:txBody>
          <a:bodyPr rtlCol="0">
            <a:normAutofit/>
          </a:bodyPr>
          <a:lstStyle/>
          <a:p>
            <a:pPr marL="990600" lvl="1" indent="-533400" eaLnBrk="1" fontAlgn="auto" hangingPunct="1">
              <a:spcBef>
                <a:spcPct val="70000"/>
              </a:spcBef>
              <a:spcAft>
                <a:spcPts val="0"/>
              </a:spcAft>
              <a:buFont typeface="Times" charset="0"/>
              <a:buAutoNum type="arabicPeriod" startAt="3"/>
              <a:defRPr/>
            </a:pPr>
            <a:r>
              <a:rPr lang="en-US" sz="2000" dirty="0"/>
              <a:t>The loss of the automatic adjustment of flexible exchange rates is not as great if goods and services markets are integrated.  Why?</a:t>
            </a:r>
          </a:p>
          <a:p>
            <a:pPr marL="590550" indent="-533400" eaLnBrk="1" fontAlgn="auto" hangingPunct="1">
              <a:spcBef>
                <a:spcPct val="70000"/>
              </a:spcBef>
              <a:spcAft>
                <a:spcPts val="0"/>
              </a:spcAft>
              <a:buFontTx/>
              <a:buChar char="•"/>
              <a:defRPr/>
            </a:pPr>
            <a:r>
              <a:rPr lang="en-US" dirty="0" smtClean="0"/>
              <a:t>Consider what would have happened if the country did not join the fixed exchange rate system:  </a:t>
            </a:r>
          </a:p>
          <a:p>
            <a:pPr marL="914400" lvl="1" indent="-400050" eaLnBrk="1" fontAlgn="auto" hangingPunct="1">
              <a:spcBef>
                <a:spcPct val="70000"/>
              </a:spcBef>
              <a:spcAft>
                <a:spcPts val="0"/>
              </a:spcAft>
              <a:buFontTx/>
              <a:buChar char="–"/>
              <a:defRPr/>
            </a:pPr>
            <a:r>
              <a:rPr lang="en-US" dirty="0" smtClean="0"/>
              <a:t>the automatic adjustment would have caused a depreciation of the domestic currency and an appreciation of foreign currencies, which would have caused an increase in many prices for domestic consumers when goods and services markets are integrated.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Right)">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strips(downRight)">
                                      <p:cBhvr>
                                        <p:cTn id="12" dur="500"/>
                                        <p:tgtEl>
                                          <p:spTgt spid="3379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animEffect transition="in" filter="strips(downRight)">
                                      <p:cBhvr>
                                        <p:cTn id="15"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34819" name="Rectangle 3"/>
          <p:cNvSpPr>
            <a:spLocks noGrp="1" noChangeArrowheads="1"/>
          </p:cNvSpPr>
          <p:nvPr>
            <p:ph type="body" idx="1"/>
          </p:nvPr>
        </p:nvSpPr>
        <p:spPr/>
        <p:txBody>
          <a:bodyPr/>
          <a:lstStyle/>
          <a:p>
            <a:pPr eaLnBrk="1" hangingPunct="1">
              <a:spcBef>
                <a:spcPct val="50000"/>
              </a:spcBef>
            </a:pPr>
            <a:r>
              <a:rPr lang="en-US" altLang="en-US" sz="2400"/>
              <a:t>In general, as the degree of economic integration increases, the economic stability loss decreases.</a:t>
            </a:r>
          </a:p>
          <a:p>
            <a:pPr eaLnBrk="1" hangingPunct="1">
              <a:spcBef>
                <a:spcPct val="50000"/>
              </a:spcBef>
            </a:pPr>
            <a:r>
              <a:rPr lang="en-US" altLang="en-US" sz="2400"/>
              <a:t>Draw a graph of the economic stability loss as a function of the degree of economic integration.</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eaLnBrk="1" hangingPunct="1"/>
            <a:r>
              <a:rPr lang="en-US" altLang="en-US" smtClean="0"/>
              <a:t>Fig. 20-4: The </a:t>
            </a:r>
            <a:r>
              <a:rPr lang="en-US" altLang="en-US" i="1" smtClean="0"/>
              <a:t>LL</a:t>
            </a:r>
            <a:r>
              <a:rPr lang="en-US" altLang="en-US" smtClean="0"/>
              <a:t> Schedule</a:t>
            </a:r>
          </a:p>
        </p:txBody>
      </p:sp>
      <p:pic>
        <p:nvPicPr>
          <p:cNvPr id="46084" name="Picture 9" descr="fig20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75" y="1673225"/>
            <a:ext cx="459105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36867" name="Rectangle 3"/>
          <p:cNvSpPr>
            <a:spLocks noGrp="1" noChangeArrowheads="1"/>
          </p:cNvSpPr>
          <p:nvPr>
            <p:ph type="body" idx="1"/>
          </p:nvPr>
        </p:nvSpPr>
        <p:spPr/>
        <p:txBody>
          <a:bodyPr/>
          <a:lstStyle/>
          <a:p>
            <a:pPr eaLnBrk="1" hangingPunct="1"/>
            <a:r>
              <a:rPr lang="en-US" altLang="en-US" sz="2400"/>
              <a:t>At some critical point measuring the degree of integration, the monetary efficiency gain will exceed the economic stability loss for a member considering whether to join a fixed exchange rate system.</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strips(downRight)">
                                      <p:cBhvr>
                                        <p:cTn id="7"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eaLnBrk="1" hangingPunct="1"/>
            <a:r>
              <a:rPr lang="en-US" altLang="en-US" sz="2800"/>
              <a:t>Fig. 20-5: Deciding When to Peg the Exchange Rate</a:t>
            </a:r>
          </a:p>
        </p:txBody>
      </p:sp>
      <p:pic>
        <p:nvPicPr>
          <p:cNvPr id="48132" name="Picture 9" descr="fig20_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2950" y="1574800"/>
            <a:ext cx="4813300" cy="473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r>
              <a:rPr lang="en-US" altLang="en-US" sz="2800"/>
              <a:t>Theory of Optimum Currency Areas (cont.)</a:t>
            </a:r>
          </a:p>
        </p:txBody>
      </p:sp>
      <p:sp>
        <p:nvSpPr>
          <p:cNvPr id="38915" name="Rectangle 3"/>
          <p:cNvSpPr>
            <a:spLocks noGrp="1" noChangeArrowheads="1"/>
          </p:cNvSpPr>
          <p:nvPr>
            <p:ph type="body" idx="1"/>
          </p:nvPr>
        </p:nvSpPr>
        <p:spPr/>
        <p:txBody>
          <a:bodyPr/>
          <a:lstStyle/>
          <a:p>
            <a:pPr eaLnBrk="1" hangingPunct="1">
              <a:spcBef>
                <a:spcPct val="50000"/>
              </a:spcBef>
            </a:pPr>
            <a:r>
              <a:rPr lang="en-US" altLang="en-US" sz="2400"/>
              <a:t>There could be an event that causes the frequency or magnitude of changes in aggregate demand to increase for a country.</a:t>
            </a:r>
          </a:p>
          <a:p>
            <a:pPr eaLnBrk="1" hangingPunct="1">
              <a:spcBef>
                <a:spcPct val="50000"/>
              </a:spcBef>
            </a:pPr>
            <a:r>
              <a:rPr lang="en-US" altLang="en-US" sz="2400"/>
              <a:t>If so, the economic stability loss would be greater for every measure of economic integration between a new member and members of a fixed exchange rate system.</a:t>
            </a:r>
          </a:p>
          <a:p>
            <a:pPr eaLnBrk="1" hangingPunct="1">
              <a:spcBef>
                <a:spcPct val="50000"/>
              </a:spcBef>
            </a:pPr>
            <a:r>
              <a:rPr lang="en-US" altLang="en-US" sz="2400"/>
              <a:t>How would this affect the critical point where the monetary efficiency gain equals economic stability loss?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Right)">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trips(downRight)">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strips(downRight)">
                                      <p:cBhvr>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Fig. 20-6: An Increase in Output Market Variability</a:t>
            </a:r>
            <a:endParaRPr lang="en-US" sz="2800"/>
          </a:p>
        </p:txBody>
      </p:sp>
      <p:pic>
        <p:nvPicPr>
          <p:cNvPr id="50180" name="Picture 9" descr="fig20_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5838" y="1590676"/>
            <a:ext cx="4722812" cy="467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pPr eaLnBrk="1" hangingPunct="1"/>
            <a:r>
              <a:rPr lang="en-US" altLang="en-US" sz="2800"/>
              <a:t>Is the EU an Optimum Currency Area? </a:t>
            </a:r>
          </a:p>
        </p:txBody>
      </p:sp>
      <p:sp>
        <p:nvSpPr>
          <p:cNvPr id="40963" name="Rectangle 3"/>
          <p:cNvSpPr>
            <a:spLocks noGrp="1" noChangeArrowheads="1"/>
          </p:cNvSpPr>
          <p:nvPr>
            <p:ph idx="1"/>
          </p:nvPr>
        </p:nvSpPr>
        <p:spPr/>
        <p:txBody>
          <a:bodyPr/>
          <a:lstStyle/>
          <a:p>
            <a:pPr eaLnBrk="1" hangingPunct="1">
              <a:spcBef>
                <a:spcPct val="50000"/>
              </a:spcBef>
            </a:pPr>
            <a:r>
              <a:rPr lang="en-US" altLang="en-US" sz="2400"/>
              <a:t>If the EU/EMS/economic and monetary union can be expected to benefit members, we expect that its members have a high degree of economic integration:</a:t>
            </a:r>
          </a:p>
          <a:p>
            <a:pPr lvl="1" eaLnBrk="1" hangingPunct="1">
              <a:spcBef>
                <a:spcPct val="50000"/>
              </a:spcBef>
            </a:pPr>
            <a:r>
              <a:rPr lang="en-US" altLang="en-US" sz="2000"/>
              <a:t>large trade volumes as a fraction of GDP</a:t>
            </a:r>
          </a:p>
          <a:p>
            <a:pPr lvl="1" eaLnBrk="1" hangingPunct="1">
              <a:spcBef>
                <a:spcPct val="50000"/>
              </a:spcBef>
            </a:pPr>
            <a:r>
              <a:rPr lang="en-US" altLang="en-US" sz="2000"/>
              <a:t>a large amount of foreign financial investment </a:t>
            </a:r>
            <a:br>
              <a:rPr lang="en-US" altLang="en-US" sz="2000"/>
            </a:br>
            <a:r>
              <a:rPr lang="en-US" altLang="en-US" sz="2000"/>
              <a:t>and foreign direct investment relative to total investment</a:t>
            </a:r>
          </a:p>
          <a:p>
            <a:pPr lvl="1" eaLnBrk="1" hangingPunct="1">
              <a:spcBef>
                <a:spcPct val="50000"/>
              </a:spcBef>
            </a:pPr>
            <a:r>
              <a:rPr lang="en-US" altLang="en-US" sz="2000"/>
              <a:t>a large amount of migration across borders as a fraction of total labor force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strips(downRight)">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strips(downRight)">
                                      <p:cBhvr>
                                        <p:cTn id="12" dur="500"/>
                                        <p:tgtEl>
                                          <p:spTgt spid="409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strips(downRight)">
                                      <p:cBhvr>
                                        <p:cTn id="17" dur="500"/>
                                        <p:tgtEl>
                                          <p:spTgt spid="409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strips(downRight)">
                                      <p:cBhvr>
                                        <p:cTn id="22"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Efficiency gains from shared currency</a:t>
            </a:r>
            <a:endParaRPr lang="en-US" dirty="0"/>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These gains will be </a:t>
            </a:r>
            <a:r>
              <a:rPr lang="en-US" i="1" dirty="0" smtClean="0"/>
              <a:t>greater</a:t>
            </a:r>
            <a:r>
              <a:rPr lang="en-US" dirty="0" smtClean="0"/>
              <a:t> the more economically interconnected the countries are: </a:t>
            </a:r>
          </a:p>
          <a:p>
            <a:pPr lvl="1" eaLnBrk="1" fontAlgn="auto" hangingPunct="1">
              <a:spcAft>
                <a:spcPts val="0"/>
              </a:spcAft>
              <a:defRPr/>
            </a:pPr>
            <a:r>
              <a:rPr lang="en-US" dirty="0" smtClean="0"/>
              <a:t>If they trade a lot in goods and services</a:t>
            </a:r>
          </a:p>
          <a:p>
            <a:pPr lvl="1" eaLnBrk="1" fontAlgn="auto" hangingPunct="1">
              <a:spcAft>
                <a:spcPts val="0"/>
              </a:spcAft>
              <a:defRPr/>
            </a:pPr>
            <a:r>
              <a:rPr lang="en-US" dirty="0" smtClean="0"/>
              <a:t>If they borrow from and lend to each other on a large scale</a:t>
            </a:r>
          </a:p>
          <a:p>
            <a:pPr lvl="1" eaLnBrk="1" fontAlgn="auto" hangingPunct="1">
              <a:spcAft>
                <a:spcPts val="0"/>
              </a:spcAft>
              <a:defRPr/>
            </a:pPr>
            <a:r>
              <a:rPr lang="en-US" dirty="0" smtClean="0"/>
              <a:t>If there is a great deal of migration among them</a:t>
            </a:r>
          </a:p>
          <a:p>
            <a:pPr eaLnBrk="1" fontAlgn="auto" hangingPunct="1">
              <a:spcAft>
                <a:spcPts val="0"/>
              </a:spcAft>
              <a:defRPr/>
            </a:pPr>
            <a:r>
              <a:rPr lang="en-US" dirty="0" smtClean="0"/>
              <a:t>In these cases, a common currency can be a blessing</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pPr eaLnBrk="1" hangingPunct="1"/>
            <a:r>
              <a:rPr lang="en-US" altLang="en-US" sz="2800"/>
              <a:t>Is the EU an Optimum Currency Area? (cont.)</a:t>
            </a:r>
          </a:p>
        </p:txBody>
      </p:sp>
      <p:sp>
        <p:nvSpPr>
          <p:cNvPr id="41987" name="Rectangle 3"/>
          <p:cNvSpPr>
            <a:spLocks noGrp="1" noChangeArrowheads="1"/>
          </p:cNvSpPr>
          <p:nvPr>
            <p:ph type="body" idx="1"/>
          </p:nvPr>
        </p:nvSpPr>
        <p:spPr/>
        <p:txBody>
          <a:bodyPr/>
          <a:lstStyle/>
          <a:p>
            <a:pPr eaLnBrk="1" hangingPunct="1">
              <a:spcBef>
                <a:spcPct val="50000"/>
              </a:spcBef>
            </a:pPr>
            <a:r>
              <a:rPr lang="en-US" altLang="en-US" sz="2400"/>
              <a:t>Most EU members export from 10% to 20% of GDP to other EU members</a:t>
            </a:r>
          </a:p>
          <a:p>
            <a:pPr lvl="1" eaLnBrk="1" hangingPunct="1">
              <a:spcBef>
                <a:spcPct val="40000"/>
              </a:spcBef>
            </a:pPr>
            <a:r>
              <a:rPr lang="en-US" altLang="en-US" sz="2000"/>
              <a:t>This compares with exports of less than 2% of EU GDP to the U.S.</a:t>
            </a:r>
          </a:p>
          <a:p>
            <a:pPr lvl="1" eaLnBrk="1" hangingPunct="1">
              <a:spcBef>
                <a:spcPct val="40000"/>
              </a:spcBef>
            </a:pPr>
            <a:r>
              <a:rPr lang="en-US" altLang="en-US" sz="2000"/>
              <a:t>But trade between regions in the U.S. is a larger fraction of regional GDP.</a:t>
            </a:r>
          </a:p>
          <a:p>
            <a:pPr eaLnBrk="1" hangingPunct="1">
              <a:spcBef>
                <a:spcPct val="50000"/>
              </a:spcBef>
            </a:pPr>
            <a:r>
              <a:rPr lang="en-US" altLang="en-US" sz="2400"/>
              <a:t>Was trade restricted by regulations that were removed under the Single European Act?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Right)">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strips(downRight)">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Fig. 20-7: Intra-EU Trade as a Percent of EU GDP</a:t>
            </a:r>
          </a:p>
        </p:txBody>
      </p:sp>
      <p:pic>
        <p:nvPicPr>
          <p:cNvPr id="53252" name="Picture 10" descr="fig20_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1" y="1719264"/>
            <a:ext cx="7872413" cy="423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pPr eaLnBrk="1" hangingPunct="1"/>
            <a:r>
              <a:rPr lang="en-US" altLang="en-US" sz="2800"/>
              <a:t>Is the EU an Optimum Currency Area? (cont.)</a:t>
            </a:r>
          </a:p>
        </p:txBody>
      </p:sp>
      <p:sp>
        <p:nvSpPr>
          <p:cNvPr id="44035" name="Rectangle 3"/>
          <p:cNvSpPr>
            <a:spLocks noGrp="1" noChangeArrowheads="1"/>
          </p:cNvSpPr>
          <p:nvPr>
            <p:ph type="body" idx="1"/>
          </p:nvPr>
        </p:nvSpPr>
        <p:spPr/>
        <p:txBody>
          <a:bodyPr/>
          <a:lstStyle/>
          <a:p>
            <a:pPr eaLnBrk="1" hangingPunct="1">
              <a:spcBef>
                <a:spcPct val="40000"/>
              </a:spcBef>
            </a:pPr>
            <a:r>
              <a:rPr lang="en-US" altLang="en-US" sz="2400"/>
              <a:t>Deviations from the law of one price also occur in many EU markets.</a:t>
            </a:r>
          </a:p>
          <a:p>
            <a:pPr lvl="1" eaLnBrk="1" hangingPunct="1">
              <a:spcBef>
                <a:spcPct val="40000"/>
              </a:spcBef>
            </a:pPr>
            <a:r>
              <a:rPr lang="en-US" altLang="en-US" sz="2000"/>
              <a:t>If EU markets were greatly integrated, then the (currency-adjusted) prices of goods and services should be nearly the same across markets.</a:t>
            </a:r>
          </a:p>
          <a:p>
            <a:pPr lvl="1" eaLnBrk="1" hangingPunct="1">
              <a:spcBef>
                <a:spcPct val="40000"/>
              </a:spcBef>
            </a:pPr>
            <a:r>
              <a:rPr lang="en-US" altLang="en-US" sz="2000"/>
              <a:t>The price of the same BMW car varies 29.5% between British and Dutch markets.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strips(downRight)">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strips(downRight)">
                                      <p:cBhvr>
                                        <p:cTn id="17"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lstStyle/>
          <a:p>
            <a:pPr eaLnBrk="1" hangingPunct="1"/>
            <a:r>
              <a:rPr lang="en-US" altLang="en-US" sz="2800"/>
              <a:t>Is the EU an Optimum Currency Area? (cont.)</a:t>
            </a:r>
          </a:p>
        </p:txBody>
      </p:sp>
      <p:sp>
        <p:nvSpPr>
          <p:cNvPr id="45059" name="Rectangle 3"/>
          <p:cNvSpPr>
            <a:spLocks noGrp="1" noChangeArrowheads="1"/>
          </p:cNvSpPr>
          <p:nvPr>
            <p:ph idx="1"/>
          </p:nvPr>
        </p:nvSpPr>
        <p:spPr/>
        <p:txBody>
          <a:bodyPr/>
          <a:lstStyle/>
          <a:p>
            <a:pPr eaLnBrk="1" hangingPunct="1">
              <a:spcBef>
                <a:spcPct val="50000"/>
              </a:spcBef>
            </a:pPr>
            <a:r>
              <a:rPr lang="en-US" altLang="en-US" sz="2400"/>
              <a:t>Regional migration is not extensive in the EU.</a:t>
            </a:r>
          </a:p>
          <a:p>
            <a:pPr eaLnBrk="1" hangingPunct="1">
              <a:spcBef>
                <a:spcPct val="50000"/>
              </a:spcBef>
            </a:pPr>
            <a:r>
              <a:rPr lang="en-US" altLang="en-US" sz="2400"/>
              <a:t>Europe has many languages and cultures, which hinder migration and labor mobility.</a:t>
            </a:r>
          </a:p>
          <a:p>
            <a:pPr eaLnBrk="1" hangingPunct="1">
              <a:spcBef>
                <a:spcPct val="50000"/>
              </a:spcBef>
            </a:pPr>
            <a:r>
              <a:rPr lang="en-US" altLang="en-US" sz="2400"/>
              <a:t>Unions and regulations also impede labor movements between industries and countries.</a:t>
            </a:r>
          </a:p>
          <a:p>
            <a:pPr eaLnBrk="1" hangingPunct="1">
              <a:spcBef>
                <a:spcPct val="50000"/>
              </a:spcBef>
            </a:pPr>
            <a:r>
              <a:rPr lang="en-US" altLang="en-US" sz="2400"/>
              <a:t>Differences of U.S. unemployment rates across regions are smaller and less persistent than differences of national unemployment rates in the EU, indicating a lack of EU labor mobility.</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strips(downRight)">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a:xfrm>
            <a:off x="1812925" y="373064"/>
            <a:ext cx="8610600" cy="1381125"/>
          </a:xfrm>
        </p:spPr>
        <p:txBody>
          <a:bodyPr/>
          <a:lstStyle/>
          <a:p>
            <a:pPr eaLnBrk="1" hangingPunct="1"/>
            <a:r>
              <a:rPr lang="en-US" altLang="en-US" sz="2800"/>
              <a:t>Table 20-2: People Changing Region of Residence in the 1990s (percent of total population)</a:t>
            </a:r>
          </a:p>
        </p:txBody>
      </p:sp>
      <p:pic>
        <p:nvPicPr>
          <p:cNvPr id="56324" name="Picture 9" descr="tbl20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0925" y="2389188"/>
            <a:ext cx="7550150" cy="282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a:lstStyle/>
          <a:p>
            <a:pPr eaLnBrk="1" hangingPunct="1"/>
            <a:r>
              <a:rPr lang="en-US" altLang="en-US" sz="2800"/>
              <a:t>Fig. 20-8: Divergent Real Interest Rates in the Euro Zone</a:t>
            </a:r>
          </a:p>
        </p:txBody>
      </p:sp>
      <p:pic>
        <p:nvPicPr>
          <p:cNvPr id="57348" name="Picture 9" descr="fig20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8738" y="1631951"/>
            <a:ext cx="7181850" cy="436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Text Box 10"/>
          <p:cNvSpPr txBox="1">
            <a:spLocks noChangeArrowheads="1"/>
          </p:cNvSpPr>
          <p:nvPr/>
        </p:nvSpPr>
        <p:spPr bwMode="auto">
          <a:xfrm>
            <a:off x="1863725" y="6113463"/>
            <a:ext cx="309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a:solidFill>
                  <a:srgbClr val="000000"/>
                </a:solidFill>
                <a:latin typeface="Verdana" panose="020B0604030504040204" pitchFamily="34" charset="0"/>
              </a:rPr>
              <a:t>Source: Datastream.</a:t>
            </a:r>
          </a:p>
        </p:txBody>
      </p:sp>
    </p:spTree>
  </p:cSld>
  <p:clrMapOvr>
    <a:masterClrMapping/>
  </p:clrMapOvr>
  <p:transition spd="med">
    <p:pull dir="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1828800" y="776289"/>
            <a:ext cx="8610600" cy="992187"/>
          </a:xfrm>
        </p:spPr>
        <p:txBody>
          <a:bodyPr/>
          <a:lstStyle/>
          <a:p>
            <a:pPr eaLnBrk="1" hangingPunct="1"/>
            <a:r>
              <a:rPr lang="en-US" altLang="en-US" sz="2800"/>
              <a:t>Table 20-3: Current Account Balances of Euro Zone Countries, 2005–2009 (percent of GDP)</a:t>
            </a:r>
          </a:p>
        </p:txBody>
      </p:sp>
      <p:pic>
        <p:nvPicPr>
          <p:cNvPr id="58372" name="Picture 5" descr="tbl20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6201" y="2484439"/>
            <a:ext cx="6994525"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lstStyle/>
          <a:p>
            <a:pPr eaLnBrk="1" hangingPunct="1"/>
            <a:r>
              <a:rPr lang="en-US" altLang="en-US" sz="2800"/>
              <a:t>Is the EU an Optimum Currency Area? (cont.)</a:t>
            </a:r>
          </a:p>
        </p:txBody>
      </p:sp>
      <p:sp>
        <p:nvSpPr>
          <p:cNvPr id="46083" name="Rectangle 3"/>
          <p:cNvSpPr>
            <a:spLocks noGrp="1" noChangeArrowheads="1"/>
          </p:cNvSpPr>
          <p:nvPr>
            <p:ph type="body" idx="1"/>
          </p:nvPr>
        </p:nvSpPr>
        <p:spPr/>
        <p:txBody>
          <a:bodyPr/>
          <a:lstStyle/>
          <a:p>
            <a:pPr eaLnBrk="1" hangingPunct="1">
              <a:spcBef>
                <a:spcPct val="50000"/>
              </a:spcBef>
            </a:pPr>
            <a:r>
              <a:rPr lang="en-US" altLang="en-US" sz="2400"/>
              <a:t>There is evidence that financial assets were able to move more freely within the EU after 1992 and 1999.</a:t>
            </a:r>
          </a:p>
          <a:p>
            <a:pPr eaLnBrk="1" hangingPunct="1">
              <a:spcBef>
                <a:spcPct val="50000"/>
              </a:spcBef>
            </a:pPr>
            <a:r>
              <a:rPr lang="en-US" altLang="en-US" sz="2400"/>
              <a:t>But capital mobility without labor mobility can make the economic stability loss greater.</a:t>
            </a:r>
          </a:p>
          <a:p>
            <a:pPr lvl="1" eaLnBrk="1" hangingPunct="1">
              <a:spcBef>
                <a:spcPct val="50000"/>
              </a:spcBef>
            </a:pPr>
            <a:r>
              <a:rPr lang="en-US" altLang="en-US" sz="2000"/>
              <a:t>After a reduction of aggregate demand in a particular EU country, financial assets could be easily transferred elsewhere while labor is stuck.</a:t>
            </a:r>
          </a:p>
          <a:p>
            <a:pPr lvl="1" eaLnBrk="1" hangingPunct="1">
              <a:spcBef>
                <a:spcPct val="50000"/>
              </a:spcBef>
            </a:pPr>
            <a:r>
              <a:rPr lang="en-US" altLang="en-US" sz="2000"/>
              <a:t>The loss of financial assets could further reduce production and employment.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strips(downRight)">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strips(downRight)">
                                      <p:cBhvr>
                                        <p:cTn id="12" dur="500"/>
                                        <p:tgtEl>
                                          <p:spTgt spid="46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strips(downRight)">
                                      <p:cBhvr>
                                        <p:cTn id="17" dur="500"/>
                                        <p:tgtEl>
                                          <p:spTgt spid="460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6083">
                                            <p:txEl>
                                              <p:pRg st="3" end="3"/>
                                            </p:txEl>
                                          </p:spTgt>
                                        </p:tgtEl>
                                        <p:attrNameLst>
                                          <p:attrName>style.visibility</p:attrName>
                                        </p:attrNameLst>
                                      </p:cBhvr>
                                      <p:to>
                                        <p:strVal val="visible"/>
                                      </p:to>
                                    </p:set>
                                    <p:animEffect transition="in" filter="strips(downRight)">
                                      <p:cBhvr>
                                        <p:cTn id="22" dur="500"/>
                                        <p:tgtEl>
                                          <p:spTgt spid="46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pPr eaLnBrk="1" hangingPunct="1"/>
            <a:r>
              <a:rPr lang="en-US" altLang="en-US" smtClean="0"/>
              <a:t>Other Considerations for an EMU</a:t>
            </a:r>
          </a:p>
        </p:txBody>
      </p:sp>
      <p:sp>
        <p:nvSpPr>
          <p:cNvPr id="47107" name="Rectangle 3"/>
          <p:cNvSpPr>
            <a:spLocks noGrp="1" noChangeArrowheads="1"/>
          </p:cNvSpPr>
          <p:nvPr>
            <p:ph idx="1"/>
          </p:nvPr>
        </p:nvSpPr>
        <p:spPr/>
        <p:txBody>
          <a:bodyPr rtlCol="0">
            <a:normAutofit/>
          </a:bodyPr>
          <a:lstStyle/>
          <a:p>
            <a:pPr eaLnBrk="1" fontAlgn="auto" hangingPunct="1">
              <a:lnSpc>
                <a:spcPct val="90000"/>
              </a:lnSpc>
              <a:spcBef>
                <a:spcPct val="50000"/>
              </a:spcBef>
              <a:spcAft>
                <a:spcPts val="0"/>
              </a:spcAft>
              <a:defRPr/>
            </a:pPr>
            <a:r>
              <a:rPr lang="en-US" smtClean="0"/>
              <a:t>The </a:t>
            </a:r>
            <a:r>
              <a:rPr lang="en-US" i="1" smtClean="0"/>
              <a:t>structure of the economies</a:t>
            </a:r>
            <a:r>
              <a:rPr lang="en-US" smtClean="0"/>
              <a:t> in the EU’s economic and monetary union is important for determining how members respond to aggregate demand shocks.</a:t>
            </a:r>
          </a:p>
          <a:p>
            <a:pPr lvl="1" eaLnBrk="1" fontAlgn="auto" hangingPunct="1">
              <a:lnSpc>
                <a:spcPct val="90000"/>
              </a:lnSpc>
              <a:spcBef>
                <a:spcPct val="50000"/>
              </a:spcBef>
              <a:spcAft>
                <a:spcPts val="0"/>
              </a:spcAft>
              <a:defRPr/>
            </a:pPr>
            <a:r>
              <a:rPr lang="en-US" smtClean="0"/>
              <a:t>The economies of EU members are similar in the sense that there is a high volume of </a:t>
            </a:r>
            <a:r>
              <a:rPr lang="en-US" i="1" smtClean="0"/>
              <a:t>intra-industry trade</a:t>
            </a:r>
            <a:r>
              <a:rPr lang="en-US" smtClean="0"/>
              <a:t> relative to the total volume.</a:t>
            </a:r>
          </a:p>
          <a:p>
            <a:pPr lvl="1" eaLnBrk="1" fontAlgn="auto" hangingPunct="1">
              <a:lnSpc>
                <a:spcPct val="90000"/>
              </a:lnSpc>
              <a:spcBef>
                <a:spcPct val="50000"/>
              </a:spcBef>
              <a:spcAft>
                <a:spcPts val="0"/>
              </a:spcAft>
              <a:defRPr/>
            </a:pPr>
            <a:r>
              <a:rPr lang="en-US" smtClean="0"/>
              <a:t>They are different in the sense that Northern European countries have </a:t>
            </a:r>
            <a:r>
              <a:rPr lang="en-US" i="1" smtClean="0"/>
              <a:t>high levels of physical capital per worker and more skilled labor</a:t>
            </a:r>
            <a:r>
              <a:rPr lang="en-US" smtClean="0"/>
              <a:t>, compared with Southern European countries.</a:t>
            </a:r>
            <a:endParaRPr lang="en-US" sz="20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strips(downRight)">
                                      <p:cBhvr>
                                        <p:cTn id="10" dur="500"/>
                                        <p:tgtEl>
                                          <p:spTgt spid="47107">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Effect transition="in" filter="strips(downRight)">
                                      <p:cBhvr>
                                        <p:cTn id="13"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pPr eaLnBrk="1" hangingPunct="1"/>
            <a:r>
              <a:rPr lang="en-US" altLang="en-US" sz="2800"/>
              <a:t>Other Considerations for an EMU (cont.)</a:t>
            </a:r>
          </a:p>
        </p:txBody>
      </p:sp>
      <p:sp>
        <p:nvSpPr>
          <p:cNvPr id="48131" name="Rectangle 3"/>
          <p:cNvSpPr>
            <a:spLocks noGrp="1" noChangeArrowheads="1"/>
          </p:cNvSpPr>
          <p:nvPr>
            <p:ph type="body" idx="1"/>
          </p:nvPr>
        </p:nvSpPr>
        <p:spPr/>
        <p:txBody>
          <a:bodyPr rtlCol="0">
            <a:normAutofit/>
          </a:bodyPr>
          <a:lstStyle/>
          <a:p>
            <a:pPr lvl="1" eaLnBrk="1" fontAlgn="auto" hangingPunct="1">
              <a:spcBef>
                <a:spcPct val="70000"/>
              </a:spcBef>
              <a:spcAft>
                <a:spcPts val="0"/>
              </a:spcAft>
              <a:defRPr/>
            </a:pPr>
            <a:r>
              <a:rPr lang="en-US" smtClean="0"/>
              <a:t>How an EU member responds to aggregate demand shocks may depend on how the structure of its economy compares to that of fellow EU members.</a:t>
            </a:r>
          </a:p>
          <a:p>
            <a:pPr lvl="1" eaLnBrk="1" fontAlgn="auto" hangingPunct="1">
              <a:spcBef>
                <a:spcPct val="70000"/>
              </a:spcBef>
              <a:spcAft>
                <a:spcPts val="0"/>
              </a:spcAft>
              <a:defRPr/>
            </a:pPr>
            <a:r>
              <a:rPr lang="en-US" smtClean="0"/>
              <a:t>For example, the effects on an EU member of a reduction in aggregate demand caused by a reduction in demand in the software industry will depend on whether the EU member has a large number of workers skilled in programming relative to fellow EU members.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Efficiency gains from shared currency</a:t>
            </a:r>
          </a:p>
        </p:txBody>
      </p:sp>
      <p:sp>
        <p:nvSpPr>
          <p:cNvPr id="7171" name="Content Placeholder 2"/>
          <p:cNvSpPr>
            <a:spLocks noGrp="1"/>
          </p:cNvSpPr>
          <p:nvPr>
            <p:ph idx="1"/>
          </p:nvPr>
        </p:nvSpPr>
        <p:spPr/>
        <p:txBody>
          <a:bodyPr/>
          <a:lstStyle/>
          <a:p>
            <a:pPr eaLnBrk="1" hangingPunct="1"/>
            <a:r>
              <a:rPr lang="en-US" altLang="en-US" dirty="0" smtClean="0"/>
              <a:t>Some of these efficiency gains can also be obtained under a system of </a:t>
            </a:r>
            <a:r>
              <a:rPr lang="en-US" altLang="en-US" i="1" dirty="0" smtClean="0"/>
              <a:t>fixed</a:t>
            </a:r>
            <a:r>
              <a:rPr lang="en-US" altLang="en-US" dirty="0" smtClean="0"/>
              <a:t> exchange rates, but </a:t>
            </a:r>
            <a:r>
              <a:rPr lang="en-US" altLang="en-US" i="1" dirty="0" smtClean="0"/>
              <a:t>without</a:t>
            </a:r>
            <a:r>
              <a:rPr lang="en-US" altLang="en-US" dirty="0" smtClean="0"/>
              <a:t> a common currency</a:t>
            </a:r>
          </a:p>
          <a:p>
            <a:pPr eaLnBrk="1" hangingPunct="1"/>
            <a:r>
              <a:rPr lang="en-US" altLang="en-US" dirty="0" smtClean="0"/>
              <a:t>Under such a system, countries retain the freedom to change the ‘fixed’ exchange rate from time to time</a:t>
            </a:r>
          </a:p>
          <a:p>
            <a:pPr eaLnBrk="1" hangingPunct="1"/>
            <a:r>
              <a:rPr lang="en-US" altLang="en-US" dirty="0" smtClean="0"/>
              <a:t>However, when such </a:t>
            </a:r>
            <a:r>
              <a:rPr lang="en-US" altLang="en-US" dirty="0" smtClean="0"/>
              <a:t>rate changes </a:t>
            </a:r>
            <a:r>
              <a:rPr lang="en-US" altLang="en-US" dirty="0" smtClean="0"/>
              <a:t>happen, people’s uncertainty about the exchange rate increases</a:t>
            </a:r>
          </a:p>
        </p:txBody>
      </p:sp>
      <p:sp>
        <p:nvSpPr>
          <p:cNvPr id="7172" name="TextBox 2"/>
          <p:cNvSpPr txBox="1">
            <a:spLocks noChangeArrowheads="1"/>
          </p:cNvSpPr>
          <p:nvPr/>
        </p:nvSpPr>
        <p:spPr bwMode="auto">
          <a:xfrm>
            <a:off x="7696200" y="63246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a:t>Continued, next slide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pPr eaLnBrk="1" hangingPunct="1"/>
            <a:r>
              <a:rPr lang="en-US" altLang="en-US" sz="2800"/>
              <a:t>Other Considerations for an EMU (cont.)</a:t>
            </a:r>
          </a:p>
        </p:txBody>
      </p:sp>
      <p:sp>
        <p:nvSpPr>
          <p:cNvPr id="49155" name="Rectangle 3"/>
          <p:cNvSpPr>
            <a:spLocks noGrp="1" noChangeArrowheads="1"/>
          </p:cNvSpPr>
          <p:nvPr>
            <p:ph type="body" idx="1"/>
          </p:nvPr>
        </p:nvSpPr>
        <p:spPr/>
        <p:txBody>
          <a:bodyPr/>
          <a:lstStyle/>
          <a:p>
            <a:pPr eaLnBrk="1" hangingPunct="1">
              <a:lnSpc>
                <a:spcPct val="90000"/>
              </a:lnSpc>
              <a:spcBef>
                <a:spcPct val="50000"/>
              </a:spcBef>
            </a:pPr>
            <a:r>
              <a:rPr lang="en-US" altLang="en-US" smtClean="0"/>
              <a:t>The </a:t>
            </a:r>
            <a:r>
              <a:rPr lang="en-US" altLang="en-US" i="1" smtClean="0"/>
              <a:t>amount of transfers</a:t>
            </a:r>
            <a:r>
              <a:rPr lang="en-US" altLang="en-US" smtClean="0"/>
              <a:t> among the EU members may also affect how EU economies respond to aggregate demand shocks.</a:t>
            </a:r>
          </a:p>
          <a:p>
            <a:pPr lvl="1" eaLnBrk="1" hangingPunct="1">
              <a:lnSpc>
                <a:spcPct val="90000"/>
              </a:lnSpc>
              <a:spcBef>
                <a:spcPct val="50000"/>
              </a:spcBef>
            </a:pPr>
            <a:r>
              <a:rPr lang="en-US" altLang="en-US" smtClean="0"/>
              <a:t>Fiscal payments between countries in the EU’s federal system, or </a:t>
            </a:r>
            <a:r>
              <a:rPr lang="en-US" altLang="en-US" b="1" smtClean="0"/>
              <a:t>fiscal federalism</a:t>
            </a:r>
            <a:r>
              <a:rPr lang="en-US" altLang="en-US" smtClean="0"/>
              <a:t>, may help offset the economic stability loss from joining an economic and monetary union.</a:t>
            </a:r>
          </a:p>
          <a:p>
            <a:pPr lvl="1" eaLnBrk="1" hangingPunct="1">
              <a:lnSpc>
                <a:spcPct val="90000"/>
              </a:lnSpc>
              <a:spcBef>
                <a:spcPct val="50000"/>
              </a:spcBef>
            </a:pPr>
            <a:r>
              <a:rPr lang="en-US" altLang="en-US" smtClean="0"/>
              <a:t>But relative to interregional transfers in the U.S., little fiscal federalism occurs among EU members.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r>
              <a:rPr lang="en-US" altLang="en-US" smtClean="0"/>
              <a:t>Summary</a:t>
            </a:r>
          </a:p>
        </p:txBody>
      </p:sp>
      <p:sp>
        <p:nvSpPr>
          <p:cNvPr id="50179" name="Rectangle 3"/>
          <p:cNvSpPr>
            <a:spLocks noGrp="1" noChangeArrowheads="1"/>
          </p:cNvSpPr>
          <p:nvPr>
            <p:ph type="body" idx="1"/>
          </p:nvPr>
        </p:nvSpPr>
        <p:spPr/>
        <p:txBody>
          <a:bodyPr/>
          <a:lstStyle/>
          <a:p>
            <a:pPr marL="609600" indent="-609600" eaLnBrk="1" hangingPunct="1">
              <a:spcBef>
                <a:spcPct val="70000"/>
              </a:spcBef>
              <a:buFont typeface="Times" panose="02020603050405020304" pitchFamily="18" charset="0"/>
              <a:buAutoNum type="arabicPeriod"/>
            </a:pPr>
            <a:r>
              <a:rPr lang="en-US" altLang="en-US" sz="2400"/>
              <a:t>The EMS was first a system of fixed exchange rates but later developed into a more extensive coordination of economic and monetary policies: an economic and monetary union.</a:t>
            </a:r>
          </a:p>
          <a:p>
            <a:pPr marL="609600" indent="-609600" eaLnBrk="1" hangingPunct="1">
              <a:spcBef>
                <a:spcPct val="70000"/>
              </a:spcBef>
              <a:buFont typeface="Times" panose="02020603050405020304" pitchFamily="18" charset="0"/>
              <a:buAutoNum type="arabicPeriod"/>
            </a:pPr>
            <a:r>
              <a:rPr lang="en-US" altLang="en-US" sz="2400"/>
              <a:t>The Single European Act of 1986 recommended that EU members remove barriers to trade, capital flows, and immigration by the end of 1992.</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p:txBody>
          <a:bodyPr/>
          <a:lstStyle/>
          <a:p>
            <a:pPr eaLnBrk="1" hangingPunct="1"/>
            <a:r>
              <a:rPr lang="en-US" altLang="en-US" smtClean="0"/>
              <a:t>Summary (cont.)</a:t>
            </a:r>
          </a:p>
        </p:txBody>
      </p:sp>
      <p:sp>
        <p:nvSpPr>
          <p:cNvPr id="51203" name="Rectangle 3"/>
          <p:cNvSpPr>
            <a:spLocks noGrp="1" noChangeArrowheads="1"/>
          </p:cNvSpPr>
          <p:nvPr>
            <p:ph type="body" idx="1"/>
          </p:nvPr>
        </p:nvSpPr>
        <p:spPr>
          <a:xfrm>
            <a:off x="1943100" y="1735138"/>
            <a:ext cx="8377238" cy="4513262"/>
          </a:xfrm>
        </p:spPr>
        <p:txBody>
          <a:bodyPr/>
          <a:lstStyle/>
          <a:p>
            <a:pPr marL="533400" indent="-533400" eaLnBrk="1" hangingPunct="1">
              <a:buFont typeface="Times" panose="02020603050405020304" pitchFamily="18" charset="0"/>
              <a:buAutoNum type="arabicPeriod" startAt="3"/>
            </a:pPr>
            <a:r>
              <a:rPr lang="en-US" altLang="en-US" sz="2400"/>
              <a:t>The Maastricht Treaty outlined 3 requirements for the EMS to become an economic and monetary union.</a:t>
            </a:r>
          </a:p>
          <a:p>
            <a:pPr marL="914400" lvl="1" indent="-457200" eaLnBrk="1" hangingPunct="1">
              <a:spcBef>
                <a:spcPct val="40000"/>
              </a:spcBef>
            </a:pPr>
            <a:r>
              <a:rPr lang="en-US" altLang="en-US" sz="2000"/>
              <a:t>It also standardized many regulations and gave the EU institutions more control over defense policies.</a:t>
            </a:r>
          </a:p>
          <a:p>
            <a:pPr marL="914400" lvl="1" indent="-457200" eaLnBrk="1" hangingPunct="1">
              <a:spcBef>
                <a:spcPct val="40000"/>
              </a:spcBef>
            </a:pPr>
            <a:r>
              <a:rPr lang="en-US" altLang="en-US" sz="2000"/>
              <a:t>It also set up penalties for spendthrift EMU members.</a:t>
            </a:r>
          </a:p>
          <a:p>
            <a:pPr marL="533400" indent="-533400" eaLnBrk="1" hangingPunct="1">
              <a:spcAft>
                <a:spcPct val="50000"/>
              </a:spcAft>
              <a:buFont typeface="Times" panose="02020603050405020304" pitchFamily="18" charset="0"/>
              <a:buAutoNum type="arabicPeriod" startAt="4"/>
            </a:pPr>
            <a:r>
              <a:rPr lang="en-US" altLang="en-US" sz="2400"/>
              <a:t>A new exchange rate mechanism was defined in 1999 vis-à-vis the euro, when the euro came into existence.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0" dur="500"/>
                                        <p:tgtEl>
                                          <p:spTgt spid="5120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51203">
                                            <p:txEl>
                                              <p:pRg st="2" end="2"/>
                                            </p:txEl>
                                          </p:spTgt>
                                        </p:tgtEl>
                                        <p:attrNameLst>
                                          <p:attrName>style.visibility</p:attrName>
                                        </p:attrNameLst>
                                      </p:cBhvr>
                                      <p:to>
                                        <p:strVal val="visible"/>
                                      </p:to>
                                    </p:set>
                                    <p:animEffect transition="in" filter="strips(downRight)">
                                      <p:cBhvr>
                                        <p:cTn id="13" dur="500"/>
                                        <p:tgtEl>
                                          <p:spTgt spid="5120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51203">
                                            <p:txEl>
                                              <p:pRg st="3" end="3"/>
                                            </p:txEl>
                                          </p:spTgt>
                                        </p:tgtEl>
                                        <p:attrNameLst>
                                          <p:attrName>style.visibility</p:attrName>
                                        </p:attrNameLst>
                                      </p:cBhvr>
                                      <p:to>
                                        <p:strVal val="visible"/>
                                      </p:to>
                                    </p:set>
                                    <p:animEffect transition="in" filter="strips(downRight)">
                                      <p:cBhvr>
                                        <p:cTn id="18"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a:lstStyle/>
          <a:p>
            <a:pPr eaLnBrk="1" hangingPunct="1"/>
            <a:r>
              <a:rPr lang="en-US" altLang="en-US" smtClean="0"/>
              <a:t>Summary (cont.)</a:t>
            </a:r>
          </a:p>
        </p:txBody>
      </p:sp>
      <p:sp>
        <p:nvSpPr>
          <p:cNvPr id="52227" name="Rectangle 3"/>
          <p:cNvSpPr>
            <a:spLocks noGrp="1" noChangeArrowheads="1"/>
          </p:cNvSpPr>
          <p:nvPr>
            <p:ph type="body" idx="1"/>
          </p:nvPr>
        </p:nvSpPr>
        <p:spPr/>
        <p:txBody>
          <a:bodyPr/>
          <a:lstStyle/>
          <a:p>
            <a:pPr marL="533400" indent="-533400" eaLnBrk="1" hangingPunct="1">
              <a:lnSpc>
                <a:spcPct val="90000"/>
              </a:lnSpc>
              <a:spcBef>
                <a:spcPct val="50000"/>
              </a:spcBef>
              <a:buFont typeface="Times" panose="02020603050405020304" pitchFamily="18" charset="0"/>
              <a:buAutoNum type="arabicPeriod" startAt="5"/>
            </a:pPr>
            <a:r>
              <a:rPr lang="en-US" altLang="en-US" sz="2400"/>
              <a:t>An optimum currency area is a union of countries  with a high degree of economic integration among goods and services, financial assets, and labor markets.</a:t>
            </a:r>
          </a:p>
          <a:p>
            <a:pPr marL="914400" lvl="1" indent="-457200" eaLnBrk="1" hangingPunct="1">
              <a:lnSpc>
                <a:spcPct val="90000"/>
              </a:lnSpc>
              <a:spcBef>
                <a:spcPct val="50000"/>
              </a:spcBef>
            </a:pPr>
            <a:r>
              <a:rPr lang="en-US" altLang="en-US" sz="2000"/>
              <a:t>It is an area where the monetary efficiency gain of joining a fixed exchange rate system is at least as large as the economic stability loss.</a:t>
            </a:r>
          </a:p>
          <a:p>
            <a:pPr marL="533400" indent="-533400" eaLnBrk="1" hangingPunct="1">
              <a:lnSpc>
                <a:spcPct val="90000"/>
              </a:lnSpc>
              <a:spcBef>
                <a:spcPct val="50000"/>
              </a:spcBef>
              <a:buFont typeface="Times" panose="02020603050405020304" pitchFamily="18" charset="0"/>
              <a:buAutoNum type="arabicPeriod" startAt="5"/>
            </a:pPr>
            <a:r>
              <a:rPr lang="en-US" altLang="en-US" sz="2400"/>
              <a:t>The EU does not have a large degree of labor mobility due to differences in culture and due to unionization and regulation.</a:t>
            </a:r>
          </a:p>
          <a:p>
            <a:pPr marL="533400" indent="-533400" eaLnBrk="1" hangingPunct="1">
              <a:lnSpc>
                <a:spcPct val="90000"/>
              </a:lnSpc>
              <a:spcBef>
                <a:spcPct val="50000"/>
              </a:spcBef>
              <a:buFont typeface="Times" panose="02020603050405020304" pitchFamily="18" charset="0"/>
              <a:buAutoNum type="arabicPeriod" startAt="5"/>
            </a:pPr>
            <a:r>
              <a:rPr lang="en-US" altLang="en-US" sz="2400"/>
              <a:t>The EU is not an optimum currency area.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2227">
                                            <p:txEl>
                                              <p:pRg st="1" end="1"/>
                                            </p:txEl>
                                          </p:spTgt>
                                        </p:tgtEl>
                                        <p:attrNameLst>
                                          <p:attrName>style.visibility</p:attrName>
                                        </p:attrNameLst>
                                      </p:cBhvr>
                                      <p:to>
                                        <p:strVal val="visible"/>
                                      </p:to>
                                    </p:set>
                                    <p:animEffect transition="in" filter="strips(downRight)">
                                      <p:cBhvr>
                                        <p:cTn id="10" dur="500"/>
                                        <p:tgtEl>
                                          <p:spTgt spid="5222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animEffect transition="in" filter="strips(downRight)">
                                      <p:cBhvr>
                                        <p:cTn id="15" dur="500"/>
                                        <p:tgtEl>
                                          <p:spTgt spid="5222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52227">
                                            <p:txEl>
                                              <p:pRg st="3" end="3"/>
                                            </p:txEl>
                                          </p:spTgt>
                                        </p:tgtEl>
                                        <p:attrNameLst>
                                          <p:attrName>style.visibility</p:attrName>
                                        </p:attrNameLst>
                                      </p:cBhvr>
                                      <p:to>
                                        <p:strVal val="visible"/>
                                      </p:to>
                                    </p:set>
                                    <p:animEffect transition="in" filter="strips(downRight)">
                                      <p:cBhvr>
                                        <p:cTn id="20"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Efficiency gains from shared currency</a:t>
            </a:r>
          </a:p>
        </p:txBody>
      </p:sp>
      <p:sp>
        <p:nvSpPr>
          <p:cNvPr id="8195" name="Content Placeholder 2"/>
          <p:cNvSpPr>
            <a:spLocks noGrp="1"/>
          </p:cNvSpPr>
          <p:nvPr>
            <p:ph idx="1"/>
          </p:nvPr>
        </p:nvSpPr>
        <p:spPr/>
        <p:txBody>
          <a:bodyPr/>
          <a:lstStyle/>
          <a:p>
            <a:r>
              <a:rPr lang="en-US" altLang="en-US" dirty="0" smtClean="0"/>
              <a:t>Moreover, a country with a fixed exchange rate may suffer from a </a:t>
            </a:r>
            <a:r>
              <a:rPr lang="en-US" altLang="en-US" i="1" dirty="0" smtClean="0"/>
              <a:t>currency crisis </a:t>
            </a:r>
            <a:r>
              <a:rPr lang="en-US" altLang="en-US" dirty="0" smtClean="0"/>
              <a:t>if there is a perception that its central bank would run out of </a:t>
            </a:r>
            <a:r>
              <a:rPr lang="en-US" altLang="en-US" dirty="0" smtClean="0"/>
              <a:t>assets, such as foreign </a:t>
            </a:r>
            <a:r>
              <a:rPr lang="en-US" altLang="en-US" dirty="0" smtClean="0"/>
              <a:t>currency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Stability losses from shared currency</a:t>
            </a:r>
            <a:endParaRPr lang="en-US" dirty="0"/>
          </a:p>
        </p:txBody>
      </p:sp>
      <p:sp>
        <p:nvSpPr>
          <p:cNvPr id="9219" name="Content Placeholder 2"/>
          <p:cNvSpPr>
            <a:spLocks noGrp="1"/>
          </p:cNvSpPr>
          <p:nvPr>
            <p:ph idx="1"/>
          </p:nvPr>
        </p:nvSpPr>
        <p:spPr/>
        <p:txBody>
          <a:bodyPr/>
          <a:lstStyle/>
          <a:p>
            <a:pPr eaLnBrk="1" hangingPunct="1"/>
            <a:r>
              <a:rPr lang="en-US" altLang="en-US" smtClean="0"/>
              <a:t>A country that has its own currency can use monetary policy to stabilize its economy in times of trouble </a:t>
            </a:r>
          </a:p>
          <a:p>
            <a:pPr lvl="1" eaLnBrk="1" hangingPunct="1"/>
            <a:r>
              <a:rPr lang="en-US" altLang="en-US" smtClean="0"/>
              <a:t>For example, the US Federal Reserve prints money, floods the economy with loans, makes loans cheaper (reduces interest rates), in order to boost spending, whenever there’s a recession</a:t>
            </a:r>
          </a:p>
          <a:p>
            <a:pPr eaLnBrk="1" hangingPunct="1"/>
            <a:r>
              <a:rPr lang="en-US" altLang="en-US" smtClean="0"/>
              <a:t>Without a currency of its own, a country will not be able to do this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Stability losses from shared currency</a:t>
            </a:r>
            <a:endParaRPr lang="en-US" dirty="0"/>
          </a:p>
        </p:txBody>
      </p:sp>
      <p:sp>
        <p:nvSpPr>
          <p:cNvPr id="3" name="Content Placeholder 2"/>
          <p:cNvSpPr>
            <a:spLocks noGrp="1"/>
          </p:cNvSpPr>
          <p:nvPr>
            <p:ph idx="1"/>
          </p:nvPr>
        </p:nvSpPr>
        <p:spPr>
          <a:xfrm>
            <a:off x="609600" y="1600201"/>
            <a:ext cx="8769036" cy="4525963"/>
          </a:xfrm>
        </p:spPr>
        <p:txBody>
          <a:bodyPr rtlCol="0">
            <a:normAutofit lnSpcReduction="10000"/>
          </a:bodyPr>
          <a:lstStyle/>
          <a:p>
            <a:pPr eaLnBrk="1" fontAlgn="auto" hangingPunct="1">
              <a:spcAft>
                <a:spcPts val="0"/>
              </a:spcAft>
              <a:defRPr/>
            </a:pPr>
            <a:r>
              <a:rPr lang="en-US" dirty="0" smtClean="0"/>
              <a:t>Moreover, in a country that has its own currency, automatic changes in the exchange value of its currency can act as a cushion in rough times</a:t>
            </a:r>
          </a:p>
          <a:p>
            <a:pPr eaLnBrk="1" fontAlgn="auto" hangingPunct="1">
              <a:spcAft>
                <a:spcPts val="0"/>
              </a:spcAft>
              <a:defRPr/>
            </a:pPr>
            <a:r>
              <a:rPr lang="en-US" dirty="0" smtClean="0"/>
              <a:t>If there’s a sudden decrease in the demand for ‘Made in USA’ goods, the US dollar automatically becomes cheaper, thereby boosting net exports and cushioning the fall in demand</a:t>
            </a:r>
          </a:p>
          <a:p>
            <a:pPr eaLnBrk="1" fontAlgn="auto" hangingPunct="1">
              <a:spcAft>
                <a:spcPts val="0"/>
              </a:spcAft>
              <a:defRPr/>
            </a:pPr>
            <a:r>
              <a:rPr lang="en-US" dirty="0" smtClean="0"/>
              <a:t>Without a currency of its own, this flexibility would not be available to a country</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683483277"/>
              </p:ext>
            </p:extLst>
          </p:nvPr>
        </p:nvGraphicFramePr>
        <p:xfrm>
          <a:off x="9378636" y="1610839"/>
          <a:ext cx="2683858" cy="3708400"/>
        </p:xfrm>
        <a:graphic>
          <a:graphicData uri="http://schemas.openxmlformats.org/drawingml/2006/table">
            <a:tbl>
              <a:tblPr firstRow="1" bandRow="1">
                <a:tableStyleId>{5C22544A-7EE6-4342-B048-85BDC9FD1C3A}</a:tableStyleId>
              </a:tblPr>
              <a:tblGrid>
                <a:gridCol w="1185672">
                  <a:extLst>
                    <a:ext uri="{9D8B030D-6E8A-4147-A177-3AD203B41FA5}">
                      <a16:colId xmlns:a16="http://schemas.microsoft.com/office/drawing/2014/main" val="20000"/>
                    </a:ext>
                  </a:extLst>
                </a:gridCol>
                <a:gridCol w="261974">
                  <a:extLst>
                    <a:ext uri="{9D8B030D-6E8A-4147-A177-3AD203B41FA5}">
                      <a16:colId xmlns:a16="http://schemas.microsoft.com/office/drawing/2014/main" val="20003"/>
                    </a:ext>
                  </a:extLst>
                </a:gridCol>
                <a:gridCol w="446765">
                  <a:extLst>
                    <a:ext uri="{9D8B030D-6E8A-4147-A177-3AD203B41FA5}">
                      <a16:colId xmlns:a16="http://schemas.microsoft.com/office/drawing/2014/main" val="20004"/>
                    </a:ext>
                  </a:extLst>
                </a:gridCol>
                <a:gridCol w="263149">
                  <a:extLst>
                    <a:ext uri="{9D8B030D-6E8A-4147-A177-3AD203B41FA5}">
                      <a16:colId xmlns:a16="http://schemas.microsoft.com/office/drawing/2014/main" val="3976928220"/>
                    </a:ext>
                  </a:extLst>
                </a:gridCol>
                <a:gridCol w="263149">
                  <a:extLst>
                    <a:ext uri="{9D8B030D-6E8A-4147-A177-3AD203B41FA5}">
                      <a16:colId xmlns:a16="http://schemas.microsoft.com/office/drawing/2014/main" val="3472021391"/>
                    </a:ext>
                  </a:extLst>
                </a:gridCol>
                <a:gridCol w="263149">
                  <a:extLst>
                    <a:ext uri="{9D8B030D-6E8A-4147-A177-3AD203B41FA5}">
                      <a16:colId xmlns:a16="http://schemas.microsoft.com/office/drawing/2014/main" val="990200966"/>
                    </a:ext>
                  </a:extLst>
                </a:gridCol>
              </a:tblGrid>
              <a:tr h="370840">
                <a:tc>
                  <a:txBody>
                    <a:bodyPr/>
                    <a:lstStyle/>
                    <a:p>
                      <a:pPr algn="ctr"/>
                      <a:r>
                        <a:rPr lang="en-US" b="1" i="1" dirty="0" smtClean="0">
                          <a:solidFill>
                            <a:schemeClr val="bg1"/>
                          </a:solidFill>
                        </a:rPr>
                        <a:t>Short-Flex</a:t>
                      </a:r>
                      <a:endParaRPr lang="en-US" b="1" i="1" dirty="0">
                        <a:solidFill>
                          <a:schemeClr val="bg1"/>
                        </a:solidFill>
                      </a:endParaRPr>
                    </a:p>
                  </a:txBody>
                  <a:tcPr/>
                </a:tc>
                <a:tc>
                  <a:txBody>
                    <a:bodyPr/>
                    <a:lstStyle/>
                    <a:p>
                      <a:pPr algn="ctr"/>
                      <a:r>
                        <a:rPr lang="en-US" b="1" i="1" dirty="0" smtClean="0">
                          <a:solidFill>
                            <a:schemeClr val="bg1"/>
                          </a:solidFill>
                        </a:rPr>
                        <a:t>Y</a:t>
                      </a:r>
                      <a:endParaRPr lang="en-US" b="1" i="1" dirty="0">
                        <a:solidFill>
                          <a:schemeClr val="bg1"/>
                        </a:solidFill>
                      </a:endParaRPr>
                    </a:p>
                  </a:txBody>
                  <a:tcPr/>
                </a:tc>
                <a:tc>
                  <a:txBody>
                    <a:bodyPr/>
                    <a:lstStyle/>
                    <a:p>
                      <a:pPr algn="ctr"/>
                      <a:r>
                        <a:rPr lang="en-US" b="1" i="1" dirty="0" smtClean="0">
                          <a:solidFill>
                            <a:schemeClr val="bg1"/>
                          </a:solidFill>
                        </a:rPr>
                        <a:t>CA</a:t>
                      </a:r>
                      <a:endParaRPr lang="en-US" b="1" i="1" dirty="0">
                        <a:solidFill>
                          <a:schemeClr val="bg1"/>
                        </a:solidFill>
                      </a:endParaRPr>
                    </a:p>
                  </a:txBody>
                  <a:tcPr/>
                </a:tc>
                <a:tc>
                  <a:txBody>
                    <a:bodyPr/>
                    <a:lstStyle/>
                    <a:p>
                      <a:pPr algn="ctr"/>
                      <a:r>
                        <a:rPr lang="en-US" b="1" i="1" dirty="0" smtClean="0">
                          <a:solidFill>
                            <a:schemeClr val="bg1"/>
                          </a:solidFill>
                        </a:rPr>
                        <a:t>q</a:t>
                      </a:r>
                      <a:endParaRPr lang="en-US" b="1" i="1" dirty="0">
                        <a:solidFill>
                          <a:schemeClr val="bg1"/>
                        </a:solidFill>
                      </a:endParaRPr>
                    </a:p>
                  </a:txBody>
                  <a:tcPr/>
                </a:tc>
                <a:tc>
                  <a:txBody>
                    <a:bodyPr/>
                    <a:lstStyle/>
                    <a:p>
                      <a:pPr algn="ctr"/>
                      <a:r>
                        <a:rPr lang="en-US" b="1" i="1" dirty="0" smtClean="0">
                          <a:solidFill>
                            <a:schemeClr val="bg1"/>
                          </a:solidFill>
                        </a:rPr>
                        <a:t>E</a:t>
                      </a:r>
                      <a:endParaRPr lang="en-US" b="1" i="1" dirty="0">
                        <a:solidFill>
                          <a:schemeClr val="bg1"/>
                        </a:solidFill>
                      </a:endParaRPr>
                    </a:p>
                  </a:txBody>
                  <a:tcPr/>
                </a:tc>
                <a:tc>
                  <a:txBody>
                    <a:bodyPr/>
                    <a:lstStyle/>
                    <a:p>
                      <a:pPr algn="ctr"/>
                      <a:r>
                        <a:rPr lang="en-US" sz="1800" b="1" i="1" dirty="0" smtClean="0">
                          <a:solidFill>
                            <a:schemeClr val="bg1"/>
                          </a:solidFill>
                        </a:rPr>
                        <a:t>R</a:t>
                      </a:r>
                      <a:endParaRPr lang="en-US" sz="1800" b="1" i="1" dirty="0">
                        <a:solidFill>
                          <a:schemeClr val="bg1"/>
                        </a:solidFill>
                      </a:endParaRPr>
                    </a:p>
                  </a:txBody>
                  <a:tcPr/>
                </a:tc>
                <a:extLst>
                  <a:ext uri="{0D108BD9-81ED-4DB2-BD59-A6C34878D82A}">
                    <a16:rowId xmlns:a16="http://schemas.microsoft.com/office/drawing/2014/main" val="10000"/>
                  </a:ext>
                </a:extLst>
              </a:tr>
              <a:tr h="370840">
                <a:tc>
                  <a:txBody>
                    <a:bodyPr/>
                    <a:lstStyle/>
                    <a:p>
                      <a:r>
                        <a:rPr lang="en-US" b="1" i="1" dirty="0" smtClean="0">
                          <a:solidFill>
                            <a:schemeClr val="tx1"/>
                          </a:solidFill>
                        </a:rPr>
                        <a:t>G, I, C</a:t>
                      </a:r>
                      <a:r>
                        <a:rPr lang="en-US" b="1" i="0" baseline="-25000" dirty="0" smtClean="0">
                          <a:solidFill>
                            <a:schemeClr val="tx1"/>
                          </a:solidFill>
                        </a:rPr>
                        <a:t>0</a:t>
                      </a:r>
                      <a:endParaRPr lang="en-US" b="1" i="0" baseline="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latin typeface="Calibri"/>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extLst>
                  <a:ext uri="{0D108BD9-81ED-4DB2-BD59-A6C34878D82A}">
                    <a16:rowId xmlns:a16="http://schemas.microsoft.com/office/drawing/2014/main" val="52047682"/>
                  </a:ext>
                </a:extLst>
              </a:tr>
              <a:tr h="370840">
                <a:tc>
                  <a:txBody>
                    <a:bodyPr/>
                    <a:lstStyle/>
                    <a:p>
                      <a:r>
                        <a:rPr lang="en-US" b="1" i="1" dirty="0" smtClean="0">
                          <a:solidFill>
                            <a:schemeClr val="tx1"/>
                          </a:solidFill>
                        </a:rPr>
                        <a:t>T</a:t>
                      </a:r>
                      <a:endParaRPr lang="en-US" b="1" i="1"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sz="1800" b="0" dirty="0" smtClean="0">
                          <a:solidFill>
                            <a:schemeClr val="tx1"/>
                          </a:solidFill>
                          <a:latin typeface="+mn-lt"/>
                        </a:rPr>
                        <a:t>−</a:t>
                      </a:r>
                      <a:endParaRPr lang="en-US" sz="1800" b="0" dirty="0">
                        <a:solidFill>
                          <a:schemeClr val="tx1"/>
                        </a:solidFill>
                      </a:endParaRPr>
                    </a:p>
                  </a:txBody>
                  <a:tcPr/>
                </a:tc>
                <a:extLst>
                  <a:ext uri="{0D108BD9-81ED-4DB2-BD59-A6C34878D82A}">
                    <a16:rowId xmlns:a16="http://schemas.microsoft.com/office/drawing/2014/main" val="4015509532"/>
                  </a:ext>
                </a:extLst>
              </a:tr>
              <a:tr h="370840">
                <a:tc>
                  <a:txBody>
                    <a:bodyPr/>
                    <a:lstStyle/>
                    <a:p>
                      <a:r>
                        <a:rPr lang="en-US" b="1" i="1" dirty="0" smtClean="0">
                          <a:solidFill>
                            <a:schemeClr val="tx1"/>
                          </a:solidFill>
                        </a:rPr>
                        <a:t>CA</a:t>
                      </a:r>
                      <a:r>
                        <a:rPr lang="en-US" b="1" i="0" baseline="-25000" dirty="0" smtClean="0">
                          <a:solidFill>
                            <a:schemeClr val="tx1"/>
                          </a:solidFill>
                        </a:rPr>
                        <a:t>0</a:t>
                      </a:r>
                      <a:endParaRPr lang="en-US" b="1" i="1"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latin typeface="Calibri"/>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extLst>
                  <a:ext uri="{0D108BD9-81ED-4DB2-BD59-A6C34878D82A}">
                    <a16:rowId xmlns:a16="http://schemas.microsoft.com/office/drawing/2014/main" val="2389688801"/>
                  </a:ext>
                </a:extLst>
              </a:tr>
              <a:tr h="370840">
                <a:tc>
                  <a:txBody>
                    <a:bodyPr/>
                    <a:lstStyle/>
                    <a:p>
                      <a:r>
                        <a:rPr lang="en-US" b="1" i="1" dirty="0" smtClean="0">
                          <a:solidFill>
                            <a:schemeClr val="tx1"/>
                          </a:solidFill>
                        </a:rPr>
                        <a:t>P</a:t>
                      </a:r>
                      <a:r>
                        <a:rPr lang="en-US" b="1" i="1" baseline="30000" dirty="0" smtClean="0">
                          <a:solidFill>
                            <a:schemeClr val="tx1"/>
                          </a:solidFill>
                        </a:rPr>
                        <a:t>*</a:t>
                      </a:r>
                      <a:endParaRPr lang="en-US" b="1" i="1" baseline="3000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extLst>
                  <a:ext uri="{0D108BD9-81ED-4DB2-BD59-A6C34878D82A}">
                    <a16:rowId xmlns:a16="http://schemas.microsoft.com/office/drawing/2014/main" val="1122974503"/>
                  </a:ext>
                </a:extLst>
              </a:tr>
              <a:tr h="370840">
                <a:tc>
                  <a:txBody>
                    <a:bodyPr/>
                    <a:lstStyle/>
                    <a:p>
                      <a:r>
                        <a:rPr lang="en-US" b="1" i="1" dirty="0" smtClean="0">
                          <a:solidFill>
                            <a:schemeClr val="tx1"/>
                          </a:solidFill>
                        </a:rPr>
                        <a:t>P</a:t>
                      </a:r>
                      <a:endParaRPr lang="en-US" b="1" i="1" dirty="0">
                        <a:solidFill>
                          <a:schemeClr val="tx1"/>
                        </a:solidFill>
                      </a:endParaRPr>
                    </a:p>
                  </a:txBody>
                  <a:tcPr/>
                </a:tc>
                <a:tc>
                  <a:txBody>
                    <a:bodyPr/>
                    <a:lstStyle/>
                    <a:p>
                      <a:pPr algn="ctr"/>
                      <a:r>
                        <a:rPr lang="en-US" b="1" dirty="0" smtClean="0">
                          <a:solidFill>
                            <a:schemeClr val="tx1"/>
                          </a:solidFill>
                          <a:latin typeface="+mn-lt"/>
                        </a:rPr>
                        <a:t>−</a:t>
                      </a:r>
                      <a:endParaRPr lang="en-US" b="1" dirty="0">
                        <a:solidFill>
                          <a:schemeClr val="tx1"/>
                        </a:solidFill>
                      </a:endParaRPr>
                    </a:p>
                  </a:txBody>
                  <a:tcPr/>
                </a:tc>
                <a:tc>
                  <a:txBody>
                    <a:bodyPr/>
                    <a:lstStyle/>
                    <a:p>
                      <a:pPr algn="ctr"/>
                      <a:r>
                        <a:rPr lang="en-US" b="1" dirty="0" smtClean="0">
                          <a:solidFill>
                            <a:schemeClr val="tx1"/>
                          </a:solidFill>
                          <a:latin typeface="+mn-lt"/>
                        </a:rPr>
                        <a:t>−</a:t>
                      </a:r>
                      <a:endParaRPr lang="en-US" b="1" dirty="0">
                        <a:solidFill>
                          <a:schemeClr val="tx1"/>
                        </a:solidFill>
                      </a:endParaRPr>
                    </a:p>
                  </a:txBody>
                  <a:tcPr/>
                </a:tc>
                <a:tc>
                  <a:txBody>
                    <a:bodyPr/>
                    <a:lstStyle/>
                    <a:p>
                      <a:pPr algn="ctr"/>
                      <a:r>
                        <a:rPr lang="en-US" b="1" dirty="0" smtClean="0">
                          <a:solidFill>
                            <a:schemeClr val="tx1"/>
                          </a:solidFill>
                          <a:latin typeface="+mn-lt"/>
                        </a:rPr>
                        <a:t>−</a:t>
                      </a:r>
                      <a:endParaRPr lang="en-US" b="1" dirty="0">
                        <a:solidFill>
                          <a:schemeClr val="tx1"/>
                        </a:solidFill>
                      </a:endParaRPr>
                    </a:p>
                  </a:txBody>
                  <a:tcPr/>
                </a:tc>
                <a:tc>
                  <a:txBody>
                    <a:bodyPr/>
                    <a:lstStyle/>
                    <a:p>
                      <a:pPr algn="ctr"/>
                      <a:r>
                        <a:rPr lang="en-US" b="1" dirty="0" smtClean="0">
                          <a:solidFill>
                            <a:schemeClr val="tx1"/>
                          </a:solidFill>
                        </a:rPr>
                        <a:t>?</a:t>
                      </a:r>
                      <a:endParaRPr lang="en-US"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a:t>
                      </a:r>
                    </a:p>
                  </a:txBody>
                  <a:tcPr/>
                </a:tc>
                <a:extLst>
                  <a:ext uri="{0D108BD9-81ED-4DB2-BD59-A6C34878D82A}">
                    <a16:rowId xmlns:a16="http://schemas.microsoft.com/office/drawing/2014/main" val="2451438999"/>
                  </a:ext>
                </a:extLst>
              </a:tr>
              <a:tr h="370840">
                <a:tc>
                  <a:txBody>
                    <a:bodyPr/>
                    <a:lstStyle/>
                    <a:p>
                      <a:r>
                        <a:rPr lang="en-US" b="1" i="1" dirty="0" err="1" smtClean="0">
                          <a:solidFill>
                            <a:schemeClr val="tx1"/>
                          </a:solidFill>
                        </a:rPr>
                        <a:t>M</a:t>
                      </a:r>
                      <a:r>
                        <a:rPr lang="en-US" b="1" i="1" baseline="30000" dirty="0" err="1" smtClean="0">
                          <a:solidFill>
                            <a:schemeClr val="tx1"/>
                          </a:solidFill>
                        </a:rPr>
                        <a:t>s</a:t>
                      </a:r>
                      <a:endParaRPr lang="en-US" b="1" i="1" baseline="3000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sz="1800" b="0" dirty="0" smtClean="0">
                          <a:solidFill>
                            <a:schemeClr val="tx1"/>
                          </a:solidFill>
                          <a:latin typeface="+mn-lt"/>
                        </a:rPr>
                        <a:t>−</a:t>
                      </a:r>
                      <a:endParaRPr lang="en-US" sz="1800" b="0" dirty="0">
                        <a:solidFill>
                          <a:schemeClr val="tx1"/>
                        </a:solidFill>
                      </a:endParaRPr>
                    </a:p>
                  </a:txBody>
                  <a:tcPr/>
                </a:tc>
                <a:extLst>
                  <a:ext uri="{0D108BD9-81ED-4DB2-BD59-A6C34878D82A}">
                    <a16:rowId xmlns:a16="http://schemas.microsoft.com/office/drawing/2014/main" val="10001"/>
                  </a:ext>
                </a:extLst>
              </a:tr>
              <a:tr h="370840">
                <a:tc>
                  <a:txBody>
                    <a:bodyPr/>
                    <a:lstStyle/>
                    <a:p>
                      <a:r>
                        <a:rPr lang="en-US" b="1" i="1" dirty="0" err="1" smtClean="0">
                          <a:solidFill>
                            <a:schemeClr val="tx1"/>
                          </a:solidFill>
                        </a:rPr>
                        <a:t>E</a:t>
                      </a:r>
                      <a:r>
                        <a:rPr lang="en-US" b="1" i="1" baseline="30000" dirty="0" err="1" smtClean="0">
                          <a:solidFill>
                            <a:schemeClr val="tx1"/>
                          </a:solidFill>
                        </a:rPr>
                        <a:t>e</a:t>
                      </a:r>
                      <a:endParaRPr lang="en-US" b="1" i="1" baseline="3000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solidFill>
                            <a:schemeClr val="tx1"/>
                          </a:solidFill>
                        </a:rPr>
                        <a:t>R</a:t>
                      </a:r>
                      <a:r>
                        <a:rPr lang="en-US" b="1" i="1" baseline="30000" dirty="0" smtClean="0">
                          <a:solidFill>
                            <a:schemeClr val="tx1"/>
                          </a:solidFill>
                        </a:rPr>
                        <a:t>*</a:t>
                      </a:r>
                      <a:endParaRPr lang="en-US" b="1" i="1" baseline="3000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extLst>
                  <a:ext uri="{0D108BD9-81ED-4DB2-BD59-A6C34878D82A}">
                    <a16:rowId xmlns:a16="http://schemas.microsoft.com/office/drawing/2014/main" val="10004"/>
                  </a:ext>
                </a:extLst>
              </a:tr>
              <a:tr h="370840">
                <a:tc>
                  <a:txBody>
                    <a:bodyPr/>
                    <a:lstStyle/>
                    <a:p>
                      <a:r>
                        <a:rPr lang="en-US" b="1" i="1" dirty="0" smtClean="0">
                          <a:solidFill>
                            <a:schemeClr val="tx1"/>
                          </a:solidFill>
                        </a:rPr>
                        <a:t>L</a:t>
                      </a:r>
                      <a:r>
                        <a:rPr lang="en-US" b="1" i="0" baseline="-25000" dirty="0" smtClean="0">
                          <a:solidFill>
                            <a:schemeClr val="tx1"/>
                          </a:solidFill>
                        </a:rPr>
                        <a:t>0</a:t>
                      </a:r>
                      <a:endParaRPr lang="en-US" b="1" i="0" baseline="-2500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a:t>
                      </a:r>
                    </a:p>
                  </a:txBody>
                  <a:tcPr/>
                </a:tc>
                <a:extLst>
                  <a:ext uri="{0D108BD9-81ED-4DB2-BD59-A6C34878D82A}">
                    <a16:rowId xmlns:a16="http://schemas.microsoft.com/office/drawing/2014/main" val="273806739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3321</Words>
  <Application>Microsoft Office PowerPoint</Application>
  <PresentationFormat>Widescreen</PresentationFormat>
  <Paragraphs>297</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vt:lpstr>
      <vt:lpstr>Calibri</vt:lpstr>
      <vt:lpstr>Tahoma</vt:lpstr>
      <vt:lpstr>Times</vt:lpstr>
      <vt:lpstr>Verdana</vt:lpstr>
      <vt:lpstr>Office Theme</vt:lpstr>
      <vt:lpstr>Optimum Currency Areas and the European Experience</vt:lpstr>
      <vt:lpstr>The theory of optimum currency areas</vt:lpstr>
      <vt:lpstr>A few questions</vt:lpstr>
      <vt:lpstr>Efficiency gains from shared currency</vt:lpstr>
      <vt:lpstr>Efficiency gains from shared currency</vt:lpstr>
      <vt:lpstr>Efficiency gains from shared currency</vt:lpstr>
      <vt:lpstr>Efficiency gains from shared currency</vt:lpstr>
      <vt:lpstr>Stability losses from shared currency</vt:lpstr>
      <vt:lpstr>Stability losses from shared currency</vt:lpstr>
      <vt:lpstr>Stability losses from shared currency</vt:lpstr>
      <vt:lpstr>When is a common currency a good idea?</vt:lpstr>
      <vt:lpstr>When is a common currency a good idea?</vt:lpstr>
      <vt:lpstr>When is a common currency a good idea?</vt:lpstr>
      <vt:lpstr>When is a common currency a good idea?</vt:lpstr>
      <vt:lpstr>Figure 21.1 Members of the Euro Zone as of January 1, 2017</vt:lpstr>
      <vt:lpstr>The Euro Zone Debt Crisis, 2010-11</vt:lpstr>
      <vt:lpstr>The Euro Zone Debt Crisis, 2010-11</vt:lpstr>
      <vt:lpstr>The Euro Zone Debt Crisis, 2010-11</vt:lpstr>
      <vt:lpstr>The Euro Zone Debt Crisis, 2010-11</vt:lpstr>
      <vt:lpstr>The Euro Zone Debt Crisis, 2010-11</vt:lpstr>
      <vt:lpstr>The Euro Zone Debt Crisis, 2010-11</vt:lpstr>
      <vt:lpstr>The Euro Zone Debt Crisis, 2010-11</vt:lpstr>
      <vt:lpstr>The Euro Zone Debt Crisis, 2010-11</vt:lpstr>
      <vt:lpstr>The Euro Zone Debt Crisis, 2010-11</vt:lpstr>
      <vt:lpstr>The Euro Zone Debt Crisis, 2010-11</vt:lpstr>
      <vt:lpstr>PowerPoint Presentation</vt:lpstr>
      <vt:lpstr>The Euro Zone Debt Crisis, 2010-11</vt:lpstr>
      <vt:lpstr>The Euro Zone Debt Crisis, 2010-11</vt:lpstr>
      <vt:lpstr>The Euro Zone Debt Crisis, 2010-11</vt:lpstr>
      <vt:lpstr>The Euro Zone Debt Crisis, 2010-11</vt:lpstr>
      <vt:lpstr>The Euro Zone Debt Crisis, 2010-11</vt:lpstr>
      <vt:lpstr>Further details</vt:lpstr>
      <vt:lpstr>Theory of Optimum Currency Areas</vt:lpstr>
      <vt:lpstr>Theory of Optimum Currency Areas (cont.)</vt:lpstr>
      <vt:lpstr>Theory of Optimum Currency Areas (cont.)</vt:lpstr>
      <vt:lpstr>Theory of Optimum Currency Areas (cont.)</vt:lpstr>
      <vt:lpstr>Fig. 20-3:  The GG Schedule</vt:lpstr>
      <vt:lpstr>Theory of Optimum Currency Areas (cont.)</vt:lpstr>
      <vt:lpstr>Theory of Optimum Currency Areas (cont.)</vt:lpstr>
      <vt:lpstr>Theory of Optimum Currency Areas (cont.)</vt:lpstr>
      <vt:lpstr>Theory of Optimum Currency Areas (cont.)</vt:lpstr>
      <vt:lpstr>Theory of Optimum Currency Areas (cont.)</vt:lpstr>
      <vt:lpstr>Theory of Optimum Currency Areas (cont.)</vt:lpstr>
      <vt:lpstr>Fig. 20-4: The LL Schedule</vt:lpstr>
      <vt:lpstr>Theory of Optimum Currency Areas (cont.)</vt:lpstr>
      <vt:lpstr>Fig. 20-5: Deciding When to Peg the Exchange Rate</vt:lpstr>
      <vt:lpstr>Theory of Optimum Currency Areas (cont.)</vt:lpstr>
      <vt:lpstr>Fig. 20-6: An Increase in Output Market Variability</vt:lpstr>
      <vt:lpstr>Is the EU an Optimum Currency Area? </vt:lpstr>
      <vt:lpstr>Is the EU an Optimum Currency Area? (cont.)</vt:lpstr>
      <vt:lpstr>Fig. 20-7: Intra-EU Trade as a Percent of EU GDP</vt:lpstr>
      <vt:lpstr>Is the EU an Optimum Currency Area? (cont.)</vt:lpstr>
      <vt:lpstr>Is the EU an Optimum Currency Area? (cont.)</vt:lpstr>
      <vt:lpstr>Table 20-2: People Changing Region of Residence in the 1990s (percent of total population)</vt:lpstr>
      <vt:lpstr>Fig. 20-8: Divergent Real Interest Rates in the Euro Zone</vt:lpstr>
      <vt:lpstr>Table 20-3: Current Account Balances of Euro Zone Countries, 2005–2009 (percent of GDP)</vt:lpstr>
      <vt:lpstr>Is the EU an Optimum Currency Area? (cont.)</vt:lpstr>
      <vt:lpstr>Other Considerations for an EMU</vt:lpstr>
      <vt:lpstr>Other Considerations for an EMU (cont.)</vt:lpstr>
      <vt:lpstr>Other Considerations for an EMU (cont.)</vt:lpstr>
      <vt:lpstr>Summary</vt:lpstr>
      <vt:lpstr>Summary (cont.)</vt:lpstr>
      <vt:lpstr>Summary (cont.)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Optimum Currency Areas and the European Experience</dc:title>
  <dc:creator>Udayan Roy</dc:creator>
  <cp:lastModifiedBy>Udayan Roy</cp:lastModifiedBy>
  <cp:revision>33</cp:revision>
  <dcterms:created xsi:type="dcterms:W3CDTF">2011-12-11T16:21:47Z</dcterms:created>
  <dcterms:modified xsi:type="dcterms:W3CDTF">2019-12-04T04:11:02Z</dcterms:modified>
</cp:coreProperties>
</file>