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94" r:id="rId3"/>
    <p:sldId id="291" r:id="rId4"/>
    <p:sldId id="272" r:id="rId5"/>
    <p:sldId id="273" r:id="rId6"/>
    <p:sldId id="285" r:id="rId7"/>
    <p:sldId id="286" r:id="rId8"/>
    <p:sldId id="275" r:id="rId9"/>
    <p:sldId id="276" r:id="rId10"/>
    <p:sldId id="311" r:id="rId11"/>
    <p:sldId id="274" r:id="rId12"/>
    <p:sldId id="265" r:id="rId13"/>
    <p:sldId id="267" r:id="rId14"/>
    <p:sldId id="268" r:id="rId15"/>
    <p:sldId id="310" r:id="rId16"/>
    <p:sldId id="293" r:id="rId17"/>
    <p:sldId id="278" r:id="rId18"/>
    <p:sldId id="279" r:id="rId19"/>
    <p:sldId id="305" r:id="rId20"/>
    <p:sldId id="306" r:id="rId21"/>
    <p:sldId id="308" r:id="rId22"/>
    <p:sldId id="309" r:id="rId23"/>
    <p:sldId id="312" r:id="rId24"/>
    <p:sldId id="259" r:id="rId25"/>
    <p:sldId id="260" r:id="rId26"/>
    <p:sldId id="287" r:id="rId27"/>
    <p:sldId id="281" r:id="rId28"/>
    <p:sldId id="277" r:id="rId29"/>
    <p:sldId id="282" r:id="rId30"/>
    <p:sldId id="283" r:id="rId31"/>
    <p:sldId id="284" r:id="rId32"/>
    <p:sldId id="266" r:id="rId33"/>
    <p:sldId id="257" r:id="rId34"/>
    <p:sldId id="270" r:id="rId35"/>
    <p:sldId id="258" r:id="rId36"/>
    <p:sldId id="271" r:id="rId37"/>
    <p:sldId id="263" r:id="rId38"/>
    <p:sldId id="289" r:id="rId39"/>
    <p:sldId id="290" r:id="rId40"/>
    <p:sldId id="262" r:id="rId4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0" userDrawn="1">
          <p15:clr>
            <a:srgbClr val="A4A3A4"/>
          </p15:clr>
        </p15:guide>
        <p15:guide id="2" pos="73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484AEA-D430-4672-967E-8C12D2600730}" v="2" dt="2023-10-15T18:25:45.1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88713" autoAdjust="0"/>
  </p:normalViewPr>
  <p:slideViewPr>
    <p:cSldViewPr snapToGrid="0">
      <p:cViewPr varScale="1">
        <p:scale>
          <a:sx n="59" d="100"/>
          <a:sy n="59" d="100"/>
        </p:scale>
        <p:origin x="972" y="56"/>
      </p:cViewPr>
      <p:guideLst>
        <p:guide orient="horz" pos="1330"/>
        <p:guide pos="73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dayan Roy" userId="b5387a02-142c-4af0-bee5-2683155e8383" providerId="ADAL" clId="{51484AEA-D430-4672-967E-8C12D2600730}"/>
    <pc:docChg chg="custSel addSld delSld modSld sldOrd">
      <pc:chgData name="Udayan Roy" userId="b5387a02-142c-4af0-bee5-2683155e8383" providerId="ADAL" clId="{51484AEA-D430-4672-967E-8C12D2600730}" dt="2023-10-15T18:36:01.028" v="651" actId="6549"/>
      <pc:docMkLst>
        <pc:docMk/>
      </pc:docMkLst>
      <pc:sldChg chg="modSp add mod">
        <pc:chgData name="Udayan Roy" userId="b5387a02-142c-4af0-bee5-2683155e8383" providerId="ADAL" clId="{51484AEA-D430-4672-967E-8C12D2600730}" dt="2023-10-15T18:19:33.314" v="128" actId="6549"/>
        <pc:sldMkLst>
          <pc:docMk/>
          <pc:sldMk cId="1055658496" sldId="278"/>
        </pc:sldMkLst>
        <pc:spChg chg="mod">
          <ac:chgData name="Udayan Roy" userId="b5387a02-142c-4af0-bee5-2683155e8383" providerId="ADAL" clId="{51484AEA-D430-4672-967E-8C12D2600730}" dt="2023-10-15T18:19:33.314" v="128" actId="6549"/>
          <ac:spMkLst>
            <pc:docMk/>
            <pc:sldMk cId="1055658496" sldId="278"/>
            <ac:spMk id="7169" creationId="{00000000-0000-0000-0000-000000000000}"/>
          </ac:spMkLst>
        </pc:spChg>
        <pc:spChg chg="mod">
          <ac:chgData name="Udayan Roy" userId="b5387a02-142c-4af0-bee5-2683155e8383" providerId="ADAL" clId="{51484AEA-D430-4672-967E-8C12D2600730}" dt="2023-10-15T18:18:22.390" v="119" actId="20577"/>
          <ac:spMkLst>
            <pc:docMk/>
            <pc:sldMk cId="1055658496" sldId="278"/>
            <ac:spMk id="8195" creationId="{00000000-0000-0000-0000-000000000000}"/>
          </ac:spMkLst>
        </pc:spChg>
      </pc:sldChg>
      <pc:sldChg chg="modSp add mod">
        <pc:chgData name="Udayan Roy" userId="b5387a02-142c-4af0-bee5-2683155e8383" providerId="ADAL" clId="{51484AEA-D430-4672-967E-8C12D2600730}" dt="2023-10-15T18:19:38.976" v="137" actId="6549"/>
        <pc:sldMkLst>
          <pc:docMk/>
          <pc:sldMk cId="4107050936" sldId="279"/>
        </pc:sldMkLst>
        <pc:spChg chg="mod">
          <ac:chgData name="Udayan Roy" userId="b5387a02-142c-4af0-bee5-2683155e8383" providerId="ADAL" clId="{51484AEA-D430-4672-967E-8C12D2600730}" dt="2023-10-15T18:19:38.976" v="137" actId="6549"/>
          <ac:spMkLst>
            <pc:docMk/>
            <pc:sldMk cId="4107050936" sldId="279"/>
            <ac:spMk id="8193" creationId="{00000000-0000-0000-0000-000000000000}"/>
          </ac:spMkLst>
        </pc:spChg>
      </pc:sldChg>
      <pc:sldChg chg="add del">
        <pc:chgData name="Udayan Roy" userId="b5387a02-142c-4af0-bee5-2683155e8383" providerId="ADAL" clId="{51484AEA-D430-4672-967E-8C12D2600730}" dt="2023-10-15T18:11:43.515" v="1" actId="2696"/>
        <pc:sldMkLst>
          <pc:docMk/>
          <pc:sldMk cId="719986685" sldId="280"/>
        </pc:sldMkLst>
      </pc:sldChg>
      <pc:sldChg chg="modSp add mod">
        <pc:chgData name="Udayan Roy" userId="b5387a02-142c-4af0-bee5-2683155e8383" providerId="ADAL" clId="{51484AEA-D430-4672-967E-8C12D2600730}" dt="2023-10-15T18:16:20.947" v="40" actId="20577"/>
        <pc:sldMkLst>
          <pc:docMk/>
          <pc:sldMk cId="3427125154" sldId="293"/>
        </pc:sldMkLst>
        <pc:spChg chg="mod">
          <ac:chgData name="Udayan Roy" userId="b5387a02-142c-4af0-bee5-2683155e8383" providerId="ADAL" clId="{51484AEA-D430-4672-967E-8C12D2600730}" dt="2023-10-15T18:16:20.947" v="40" actId="20577"/>
          <ac:spMkLst>
            <pc:docMk/>
            <pc:sldMk cId="3427125154" sldId="293"/>
            <ac:spMk id="10" creationId="{00000000-0000-0000-0000-000000000000}"/>
          </ac:spMkLst>
        </pc:spChg>
      </pc:sldChg>
      <pc:sldChg chg="modSp add mod ord">
        <pc:chgData name="Udayan Roy" userId="b5387a02-142c-4af0-bee5-2683155e8383" providerId="ADAL" clId="{51484AEA-D430-4672-967E-8C12D2600730}" dt="2023-10-15T18:14:01.960" v="22" actId="20577"/>
        <pc:sldMkLst>
          <pc:docMk/>
          <pc:sldMk cId="3327316711" sldId="294"/>
        </pc:sldMkLst>
        <pc:spChg chg="mod">
          <ac:chgData name="Udayan Roy" userId="b5387a02-142c-4af0-bee5-2683155e8383" providerId="ADAL" clId="{51484AEA-D430-4672-967E-8C12D2600730}" dt="2023-10-15T18:14:01.960" v="22" actId="20577"/>
          <ac:spMkLst>
            <pc:docMk/>
            <pc:sldMk cId="3327316711" sldId="294"/>
            <ac:spMk id="4" creationId="{00000000-0000-0000-0000-000000000000}"/>
          </ac:spMkLst>
        </pc:spChg>
      </pc:sldChg>
      <pc:sldChg chg="modSp add mod">
        <pc:chgData name="Udayan Roy" userId="b5387a02-142c-4af0-bee5-2683155e8383" providerId="ADAL" clId="{51484AEA-D430-4672-967E-8C12D2600730}" dt="2023-10-15T18:20:25.946" v="150" actId="15"/>
        <pc:sldMkLst>
          <pc:docMk/>
          <pc:sldMk cId="742020884" sldId="305"/>
        </pc:sldMkLst>
        <pc:spChg chg="mod">
          <ac:chgData name="Udayan Roy" userId="b5387a02-142c-4af0-bee5-2683155e8383" providerId="ADAL" clId="{51484AEA-D430-4672-967E-8C12D2600730}" dt="2023-10-15T18:19:46.090" v="146" actId="6549"/>
          <ac:spMkLst>
            <pc:docMk/>
            <pc:sldMk cId="742020884" sldId="305"/>
            <ac:spMk id="7169" creationId="{00000000-0000-0000-0000-000000000000}"/>
          </ac:spMkLst>
        </pc:spChg>
        <pc:spChg chg="mod">
          <ac:chgData name="Udayan Roy" userId="b5387a02-142c-4af0-bee5-2683155e8383" providerId="ADAL" clId="{51484AEA-D430-4672-967E-8C12D2600730}" dt="2023-10-15T18:20:25.946" v="150" actId="15"/>
          <ac:spMkLst>
            <pc:docMk/>
            <pc:sldMk cId="742020884" sldId="305"/>
            <ac:spMk id="8195" creationId="{00000000-0000-0000-0000-000000000000}"/>
          </ac:spMkLst>
        </pc:spChg>
      </pc:sldChg>
      <pc:sldChg chg="modSp add mod">
        <pc:chgData name="Udayan Roy" userId="b5387a02-142c-4af0-bee5-2683155e8383" providerId="ADAL" clId="{51484AEA-D430-4672-967E-8C12D2600730}" dt="2023-10-15T18:20:38.422" v="159" actId="6549"/>
        <pc:sldMkLst>
          <pc:docMk/>
          <pc:sldMk cId="3615499476" sldId="306"/>
        </pc:sldMkLst>
        <pc:spChg chg="mod">
          <ac:chgData name="Udayan Roy" userId="b5387a02-142c-4af0-bee5-2683155e8383" providerId="ADAL" clId="{51484AEA-D430-4672-967E-8C12D2600730}" dt="2023-10-15T18:20:38.422" v="159" actId="6549"/>
          <ac:spMkLst>
            <pc:docMk/>
            <pc:sldMk cId="3615499476" sldId="306"/>
            <ac:spMk id="4" creationId="{00000000-0000-0000-0000-000000000000}"/>
          </ac:spMkLst>
        </pc:spChg>
      </pc:sldChg>
      <pc:sldChg chg="add del">
        <pc:chgData name="Udayan Roy" userId="b5387a02-142c-4af0-bee5-2683155e8383" providerId="ADAL" clId="{51484AEA-D430-4672-967E-8C12D2600730}" dt="2023-10-15T18:11:43.515" v="1" actId="2696"/>
        <pc:sldMkLst>
          <pc:docMk/>
          <pc:sldMk cId="3748826257" sldId="307"/>
        </pc:sldMkLst>
      </pc:sldChg>
      <pc:sldChg chg="modSp add mod">
        <pc:chgData name="Udayan Roy" userId="b5387a02-142c-4af0-bee5-2683155e8383" providerId="ADAL" clId="{51484AEA-D430-4672-967E-8C12D2600730}" dt="2023-10-15T18:35:26.457" v="650" actId="20577"/>
        <pc:sldMkLst>
          <pc:docMk/>
          <pc:sldMk cId="2663182866" sldId="308"/>
        </pc:sldMkLst>
        <pc:spChg chg="mod">
          <ac:chgData name="Udayan Roy" userId="b5387a02-142c-4af0-bee5-2683155e8383" providerId="ADAL" clId="{51484AEA-D430-4672-967E-8C12D2600730}" dt="2023-10-15T18:20:50.352" v="168" actId="6549"/>
          <ac:spMkLst>
            <pc:docMk/>
            <pc:sldMk cId="2663182866" sldId="308"/>
            <ac:spMk id="12289" creationId="{00000000-0000-0000-0000-000000000000}"/>
          </ac:spMkLst>
        </pc:spChg>
        <pc:spChg chg="mod">
          <ac:chgData name="Udayan Roy" userId="b5387a02-142c-4af0-bee5-2683155e8383" providerId="ADAL" clId="{51484AEA-D430-4672-967E-8C12D2600730}" dt="2023-10-15T18:35:26.457" v="650" actId="20577"/>
          <ac:spMkLst>
            <pc:docMk/>
            <pc:sldMk cId="2663182866" sldId="308"/>
            <ac:spMk id="12291" creationId="{00000000-0000-0000-0000-000000000000}"/>
          </ac:spMkLst>
        </pc:spChg>
      </pc:sldChg>
      <pc:sldChg chg="add">
        <pc:chgData name="Udayan Roy" userId="b5387a02-142c-4af0-bee5-2683155e8383" providerId="ADAL" clId="{51484AEA-D430-4672-967E-8C12D2600730}" dt="2023-10-15T18:11:23.913" v="0"/>
        <pc:sldMkLst>
          <pc:docMk/>
          <pc:sldMk cId="1682830665" sldId="309"/>
        </pc:sldMkLst>
      </pc:sldChg>
      <pc:sldChg chg="modSp add mod">
        <pc:chgData name="Udayan Roy" userId="b5387a02-142c-4af0-bee5-2683155e8383" providerId="ADAL" clId="{51484AEA-D430-4672-967E-8C12D2600730}" dt="2023-10-15T18:13:06.171" v="12" actId="20577"/>
        <pc:sldMkLst>
          <pc:docMk/>
          <pc:sldMk cId="3589169194" sldId="310"/>
        </pc:sldMkLst>
        <pc:spChg chg="mod">
          <ac:chgData name="Udayan Roy" userId="b5387a02-142c-4af0-bee5-2683155e8383" providerId="ADAL" clId="{51484AEA-D430-4672-967E-8C12D2600730}" dt="2023-10-15T18:13:06.171" v="12" actId="20577"/>
          <ac:spMkLst>
            <pc:docMk/>
            <pc:sldMk cId="3589169194" sldId="310"/>
            <ac:spMk id="4" creationId="{00000000-0000-0000-0000-000000000000}"/>
          </ac:spMkLst>
        </pc:spChg>
      </pc:sldChg>
      <pc:sldChg chg="add">
        <pc:chgData name="Udayan Roy" userId="b5387a02-142c-4af0-bee5-2683155e8383" providerId="ADAL" clId="{51484AEA-D430-4672-967E-8C12D2600730}" dt="2023-10-15T18:13:40.283" v="16" actId="2890"/>
        <pc:sldMkLst>
          <pc:docMk/>
          <pc:sldMk cId="206388232" sldId="311"/>
        </pc:sldMkLst>
      </pc:sldChg>
      <pc:sldChg chg="modSp add mod ord">
        <pc:chgData name="Udayan Roy" userId="b5387a02-142c-4af0-bee5-2683155e8383" providerId="ADAL" clId="{51484AEA-D430-4672-967E-8C12D2600730}" dt="2023-10-15T18:36:01.028" v="651" actId="6549"/>
        <pc:sldMkLst>
          <pc:docMk/>
          <pc:sldMk cId="3434623725" sldId="312"/>
        </pc:sldMkLst>
        <pc:spChg chg="mod">
          <ac:chgData name="Udayan Roy" userId="b5387a02-142c-4af0-bee5-2683155e8383" providerId="ADAL" clId="{51484AEA-D430-4672-967E-8C12D2600730}" dt="2023-10-15T18:36:01.028" v="651" actId="6549"/>
          <ac:spMkLst>
            <pc:docMk/>
            <pc:sldMk cId="3434623725" sldId="312"/>
            <ac:spMk id="1229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A9A000-DD75-4DEB-8A3A-793BC329CC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3FDCFE-FB75-4CA7-8B37-2E9F0A6904EF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6C25275-2587-43EA-AA52-83E7782BEC7C}" type="slidenum">
              <a:rPr lang="en-US" altLang="en-US"/>
              <a:pPr eaLnBrk="1" hangingPunct="1"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3222A2-1689-46ED-BA24-7E3300857BD3}" type="slidenum">
              <a:rPr lang="en-US" altLang="en-US"/>
              <a:pPr eaLnBrk="1" hangingPunct="1"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The page reference is to the 8</a:t>
            </a:r>
            <a:r>
              <a:rPr lang="en-US" altLang="en-US" baseline="30000">
                <a:latin typeface="Arial" panose="020B0604020202020204" pitchFamily="34" charset="0"/>
              </a:rPr>
              <a:t>th</a:t>
            </a:r>
            <a:r>
              <a:rPr lang="en-US" altLang="en-US">
                <a:latin typeface="Arial" panose="020B0604020202020204" pitchFamily="34" charset="0"/>
              </a:rPr>
              <a:t> edition of Krugman-Obstfeld.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4E888C-9250-4EB5-AA1B-6825E64B8958}" type="slidenum">
              <a:rPr lang="en-US" altLang="en-US"/>
              <a:pPr eaLnBrk="1" hangingPunct="1"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E40F8A-FFB3-421E-B7CA-B3E000EE66EB}" type="slidenum">
              <a:rPr lang="en-US" altLang="en-US"/>
              <a:pPr eaLnBrk="1" hangingPunct="1"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318876-EE9F-4C9D-A41E-9C3DE94F4390}" type="slidenum">
              <a:rPr lang="en-US" altLang="en-US"/>
              <a:pPr eaLnBrk="1" hangingPunct="1"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2F06B8-8BF5-421F-B573-B36E8EA0088C}" type="slidenum">
              <a:rPr lang="en-US" altLang="en-US"/>
              <a:pPr eaLnBrk="1" hangingPunct="1"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B1BF2CF-FBFC-49A1-B31E-10506ED7E911}" type="slidenum">
              <a:rPr lang="en-US" altLang="en-US"/>
              <a:pPr eaLnBrk="1" hangingPunct="1">
                <a:spcBef>
                  <a:spcPct val="0"/>
                </a:spcBef>
              </a:pPr>
              <a:t>40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F223AD-88D3-4063-A0F7-AE0DECE8539C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993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512BDF-4865-4C23-9A3F-49A6ED739A53}" type="slidenum">
              <a:rPr lang="en-US" altLang="en-US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8EB77E-C325-4804-AB65-C1AFF75E21A9}" type="slidenum">
              <a:rPr lang="en-US" altLang="en-US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917B6C-302C-4DE5-9A97-D8AB22ADC57D}" type="slidenum">
              <a:rPr lang="en-US" altLang="en-US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E6A849-7936-4F69-AE3B-C295D6F74035}" type="slidenum">
              <a:rPr lang="en-US" altLang="en-US"/>
              <a:pPr eaLnBrk="1" hangingPunct="1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51E40B-44C9-4340-A7A5-F33360E01737}" type="slidenum">
              <a:rPr lang="en-US" altLang="en-US"/>
              <a:pPr eaLnBrk="1" hangingPunct="1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668147-BD25-4925-B637-C9EC65CBCDC2}" type="slidenum">
              <a:rPr lang="en-US" altLang="en-US"/>
              <a:pPr eaLnBrk="1" hangingPunct="1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Assuming all goods are normal goods.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A8E5A8-0D93-45B4-830A-0CE6C2F2DAFC}" type="slidenum">
              <a:rPr lang="en-US" altLang="en-US"/>
              <a:pPr eaLnBrk="1" hangingPunct="1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A6670-AA49-4B51-9519-45FA32D89A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45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641B5-20AC-42DD-B665-86090E89E2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59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8CB3F-2BD7-4143-9C42-5F1863B8FE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160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339C1-B27E-462D-8E00-F8C4860D0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40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2E1EC-E9B2-4967-88EA-DF45B51DAF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27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939DE1-24CC-4124-AB72-CC931A5C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12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606E2-3B49-4900-9444-721AF950D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6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902FB-88BA-47C4-B56B-A24661C5F2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74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4FA69-BC74-45C3-B64D-3B7B485CAC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7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BD1C27-877E-4E06-BB2B-47993A84AD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68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6B104D-6FCD-4023-810E-F7C4AB4EE0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27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12CA5A-3043-4EFB-913F-C6EBB40BF9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86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1DBE0E82-CFC0-498F-87C7-CE50CB7378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yweb.liu.edu/~uroy/eco4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Ricardian.pp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eckscher-Ohlin.ppt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Basics of Two-Country Trade: The Standard Trade Model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Udayan Roy</a:t>
            </a:r>
          </a:p>
          <a:p>
            <a:pPr eaLnBrk="1" hangingPunct="1"/>
            <a:r>
              <a:rPr lang="en-US" altLang="en-US">
                <a:hlinkClick r:id="rId3"/>
              </a:rPr>
              <a:t>http://myweb.liu.edu/~uroy/eco41</a:t>
            </a:r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Two-country free trade: part 2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88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Graphical analysis of two-country trade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Now, let us review our numerical analysis using graphs!</a:t>
            </a:r>
          </a:p>
          <a:p>
            <a:pPr lvl="1"/>
            <a:r>
              <a:rPr lang="en-US" altLang="en-US"/>
              <a:t>Economists </a:t>
            </a:r>
            <a:r>
              <a:rPr lang="en-US" altLang="en-US" i="1"/>
              <a:t>love</a:t>
            </a:r>
            <a:r>
              <a:rPr lang="en-US" altLang="en-US"/>
              <a:t> graphs!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538288" y="203471"/>
            <a:ext cx="4114800" cy="1200150"/>
            <a:chOff x="0" y="0"/>
            <a:chExt cx="2592" cy="756"/>
          </a:xfrm>
        </p:grpSpPr>
        <p:sp>
          <p:nvSpPr>
            <p:cNvPr id="11311" name="Text Box 40"/>
            <p:cNvSpPr txBox="1">
              <a:spLocks noChangeArrowheads="1"/>
            </p:cNvSpPr>
            <p:nvPr/>
          </p:nvSpPr>
          <p:spPr bwMode="auto">
            <a:xfrm>
              <a:off x="0" y="0"/>
              <a:ext cx="2592" cy="756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cs typeface="Calibri" panose="020F0502020204030204" pitchFamily="34" charset="0"/>
                </a:rPr>
                <a:t>This is how the worldwide free trade price is determined. Note that the free trade price ( ) must lie between the two countries’ autarky prices ( ). </a:t>
              </a:r>
            </a:p>
          </p:txBody>
        </p:sp>
        <p:sp>
          <p:nvSpPr>
            <p:cNvPr id="11312" name="Oval 41"/>
            <p:cNvSpPr>
              <a:spLocks noChangeArrowheads="1"/>
            </p:cNvSpPr>
            <p:nvPr/>
          </p:nvSpPr>
          <p:spPr bwMode="auto">
            <a:xfrm>
              <a:off x="1608" y="63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cs typeface="Calibri" panose="020F0502020204030204" pitchFamily="34" charset="0"/>
              </a:endParaRPr>
            </a:p>
          </p:txBody>
        </p:sp>
        <p:sp>
          <p:nvSpPr>
            <p:cNvPr id="11313" name="Oval 42"/>
            <p:cNvSpPr>
              <a:spLocks noChangeArrowheads="1"/>
            </p:cNvSpPr>
            <p:nvPr/>
          </p:nvSpPr>
          <p:spPr bwMode="auto">
            <a:xfrm>
              <a:off x="760" y="444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cs typeface="Calibri" panose="020F0502020204030204" pitchFamily="34" charset="0"/>
              </a:endParaRPr>
            </a:p>
          </p:txBody>
        </p:sp>
      </p:grpSp>
      <p:grpSp>
        <p:nvGrpSpPr>
          <p:cNvPr id="11267" name="Group 5"/>
          <p:cNvGrpSpPr>
            <a:grpSpLocks/>
          </p:cNvGrpSpPr>
          <p:nvPr/>
        </p:nvGrpSpPr>
        <p:grpSpPr bwMode="auto">
          <a:xfrm>
            <a:off x="2057400" y="2819400"/>
            <a:ext cx="6324600" cy="2819400"/>
            <a:chOff x="336" y="1776"/>
            <a:chExt cx="3984" cy="1776"/>
          </a:xfrm>
        </p:grpSpPr>
        <p:sp>
          <p:nvSpPr>
            <p:cNvPr id="11307" name="Line 6"/>
            <p:cNvSpPr>
              <a:spLocks noChangeShapeType="1"/>
            </p:cNvSpPr>
            <p:nvPr/>
          </p:nvSpPr>
          <p:spPr bwMode="auto">
            <a:xfrm flipV="1">
              <a:off x="336" y="2064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308" name="Line 7"/>
            <p:cNvSpPr>
              <a:spLocks noChangeShapeType="1"/>
            </p:cNvSpPr>
            <p:nvPr/>
          </p:nvSpPr>
          <p:spPr bwMode="auto">
            <a:xfrm flipV="1">
              <a:off x="2256" y="2064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309" name="Line 8"/>
            <p:cNvSpPr>
              <a:spLocks noChangeShapeType="1"/>
            </p:cNvSpPr>
            <p:nvPr/>
          </p:nvSpPr>
          <p:spPr bwMode="auto">
            <a:xfrm flipV="1">
              <a:off x="3888" y="2064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310" name="Text Box 9"/>
            <p:cNvSpPr txBox="1">
              <a:spLocks noChangeArrowheads="1"/>
            </p:cNvSpPr>
            <p:nvPr/>
          </p:nvSpPr>
          <p:spPr bwMode="auto">
            <a:xfrm>
              <a:off x="3840" y="1776"/>
              <a:ext cx="4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cs typeface="Calibri" panose="020F0502020204030204" pitchFamily="34" charset="0"/>
                </a:rPr>
                <a:t>Price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057400" y="3886200"/>
            <a:ext cx="3657600" cy="1752600"/>
            <a:chOff x="336" y="2448"/>
            <a:chExt cx="2304" cy="1104"/>
          </a:xfrm>
        </p:grpSpPr>
        <p:sp>
          <p:nvSpPr>
            <p:cNvPr id="11305" name="Line 11"/>
            <p:cNvSpPr>
              <a:spLocks noChangeShapeType="1"/>
            </p:cNvSpPr>
            <p:nvPr/>
          </p:nvSpPr>
          <p:spPr bwMode="auto">
            <a:xfrm>
              <a:off x="336" y="2448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306" name="Line 12"/>
            <p:cNvSpPr>
              <a:spLocks noChangeShapeType="1"/>
            </p:cNvSpPr>
            <p:nvPr/>
          </p:nvSpPr>
          <p:spPr bwMode="auto">
            <a:xfrm>
              <a:off x="2256" y="2448"/>
              <a:ext cx="38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7696200" y="3886200"/>
            <a:ext cx="1905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057400" y="3886200"/>
            <a:ext cx="4171950" cy="1752600"/>
            <a:chOff x="336" y="2448"/>
            <a:chExt cx="2628" cy="1104"/>
          </a:xfrm>
        </p:grpSpPr>
        <p:sp>
          <p:nvSpPr>
            <p:cNvPr id="11303" name="Line 15"/>
            <p:cNvSpPr>
              <a:spLocks noChangeShapeType="1"/>
            </p:cNvSpPr>
            <p:nvPr/>
          </p:nvSpPr>
          <p:spPr bwMode="auto">
            <a:xfrm flipV="1">
              <a:off x="336" y="2448"/>
              <a:ext cx="38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304" name="Line 16"/>
            <p:cNvSpPr>
              <a:spLocks noChangeShapeType="1"/>
            </p:cNvSpPr>
            <p:nvPr/>
          </p:nvSpPr>
          <p:spPr bwMode="auto">
            <a:xfrm flipV="1">
              <a:off x="2256" y="2460"/>
              <a:ext cx="708" cy="10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7696200" y="3905250"/>
            <a:ext cx="1562100" cy="1733550"/>
            <a:chOff x="3888" y="2448"/>
            <a:chExt cx="960" cy="1104"/>
          </a:xfrm>
        </p:grpSpPr>
        <p:sp>
          <p:nvSpPr>
            <p:cNvPr id="11301" name="Line 18"/>
            <p:cNvSpPr>
              <a:spLocks noChangeShapeType="1"/>
            </p:cNvSpPr>
            <p:nvPr/>
          </p:nvSpPr>
          <p:spPr bwMode="auto">
            <a:xfrm flipV="1">
              <a:off x="3888" y="3216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302" name="Line 19"/>
            <p:cNvSpPr>
              <a:spLocks noChangeShapeType="1"/>
            </p:cNvSpPr>
            <p:nvPr/>
          </p:nvSpPr>
          <p:spPr bwMode="auto">
            <a:xfrm flipV="1">
              <a:off x="4080" y="2448"/>
              <a:ext cx="76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2286000" y="4629150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5410200" y="4629150"/>
            <a:ext cx="30480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74" name="Text Box 22"/>
          <p:cNvSpPr txBox="1">
            <a:spLocks noChangeArrowheads="1"/>
          </p:cNvSpPr>
          <p:nvPr/>
        </p:nvSpPr>
        <p:spPr bwMode="auto">
          <a:xfrm>
            <a:off x="2057400" y="58674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cs typeface="Calibri" panose="020F0502020204030204" pitchFamily="34" charset="0"/>
              </a:rPr>
              <a:t>Europe</a:t>
            </a:r>
          </a:p>
        </p:txBody>
      </p:sp>
      <p:sp>
        <p:nvSpPr>
          <p:cNvPr id="11275" name="Text Box 23"/>
          <p:cNvSpPr txBox="1">
            <a:spLocks noChangeArrowheads="1"/>
          </p:cNvSpPr>
          <p:nvPr/>
        </p:nvSpPr>
        <p:spPr bwMode="auto">
          <a:xfrm>
            <a:off x="5105400" y="58674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cs typeface="Calibri" panose="020F0502020204030204" pitchFamily="34" charset="0"/>
              </a:rPr>
              <a:t>Japan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7696200" y="58674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cs typeface="Calibri" panose="020F0502020204030204" pitchFamily="34" charset="0"/>
              </a:rPr>
              <a:t>World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4495800" y="58674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cs typeface="Calibri" panose="020F0502020204030204" pitchFamily="34" charset="0"/>
              </a:rPr>
              <a:t>+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7315200" y="58674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cs typeface="Calibri" panose="020F0502020204030204" pitchFamily="34" charset="0"/>
              </a:rPr>
              <a:t>=</a:t>
            </a:r>
          </a:p>
        </p:txBody>
      </p:sp>
      <p:grpSp>
        <p:nvGrpSpPr>
          <p:cNvPr id="11279" name="Group 27"/>
          <p:cNvGrpSpPr>
            <a:grpSpLocks/>
          </p:cNvGrpSpPr>
          <p:nvPr/>
        </p:nvGrpSpPr>
        <p:grpSpPr bwMode="auto">
          <a:xfrm>
            <a:off x="2057400" y="5638800"/>
            <a:ext cx="8382000" cy="565150"/>
            <a:chOff x="336" y="3552"/>
            <a:chExt cx="5280" cy="356"/>
          </a:xfrm>
        </p:grpSpPr>
        <p:sp>
          <p:nvSpPr>
            <p:cNvPr id="11297" name="Line 28"/>
            <p:cNvSpPr>
              <a:spLocks noChangeShapeType="1"/>
            </p:cNvSpPr>
            <p:nvPr/>
          </p:nvSpPr>
          <p:spPr bwMode="auto">
            <a:xfrm>
              <a:off x="336" y="3552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98" name="Line 29"/>
            <p:cNvSpPr>
              <a:spLocks noChangeShapeType="1"/>
            </p:cNvSpPr>
            <p:nvPr/>
          </p:nvSpPr>
          <p:spPr bwMode="auto">
            <a:xfrm>
              <a:off x="2256" y="3552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99" name="Line 30"/>
            <p:cNvSpPr>
              <a:spLocks noChangeShapeType="1"/>
            </p:cNvSpPr>
            <p:nvPr/>
          </p:nvSpPr>
          <p:spPr bwMode="auto">
            <a:xfrm>
              <a:off x="3888" y="355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300" name="Text Box 31"/>
            <p:cNvSpPr txBox="1">
              <a:spLocks noChangeArrowheads="1"/>
            </p:cNvSpPr>
            <p:nvPr/>
          </p:nvSpPr>
          <p:spPr bwMode="auto">
            <a:xfrm>
              <a:off x="4848" y="3696"/>
              <a:ext cx="7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cs typeface="Calibri" panose="020F0502020204030204" pitchFamily="34" charset="0"/>
                </a:rPr>
                <a:t>Quantity</a:t>
              </a:r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5075238" y="4991100"/>
            <a:ext cx="400050" cy="76200"/>
            <a:chOff x="2244" y="3144"/>
            <a:chExt cx="252" cy="48"/>
          </a:xfrm>
        </p:grpSpPr>
        <p:sp>
          <p:nvSpPr>
            <p:cNvPr id="11295" name="Line 33"/>
            <p:cNvSpPr>
              <a:spLocks noChangeShapeType="1"/>
            </p:cNvSpPr>
            <p:nvPr/>
          </p:nvSpPr>
          <p:spPr bwMode="auto">
            <a:xfrm>
              <a:off x="2256" y="3168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96" name="Oval 34"/>
            <p:cNvSpPr>
              <a:spLocks noChangeArrowheads="1"/>
            </p:cNvSpPr>
            <p:nvPr/>
          </p:nvSpPr>
          <p:spPr bwMode="auto">
            <a:xfrm>
              <a:off x="2244" y="31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cs typeface="Calibri" panose="020F0502020204030204" pitchFamily="34" charset="0"/>
              </a:endParaRPr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2027238" y="4338638"/>
            <a:ext cx="400050" cy="76200"/>
            <a:chOff x="324" y="2712"/>
            <a:chExt cx="252" cy="48"/>
          </a:xfrm>
        </p:grpSpPr>
        <p:sp>
          <p:nvSpPr>
            <p:cNvPr id="11293" name="Line 36"/>
            <p:cNvSpPr>
              <a:spLocks noChangeShapeType="1"/>
            </p:cNvSpPr>
            <p:nvPr/>
          </p:nvSpPr>
          <p:spPr bwMode="auto">
            <a:xfrm>
              <a:off x="336" y="2736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94" name="Oval 37"/>
            <p:cNvSpPr>
              <a:spLocks noChangeArrowheads="1"/>
            </p:cNvSpPr>
            <p:nvPr/>
          </p:nvSpPr>
          <p:spPr bwMode="auto">
            <a:xfrm>
              <a:off x="324" y="27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cs typeface="Calibri" panose="020F0502020204030204" pitchFamily="34" charset="0"/>
              </a:endParaRPr>
            </a:p>
          </p:txBody>
        </p:sp>
      </p:grpSp>
      <p:sp>
        <p:nvSpPr>
          <p:cNvPr id="14381" name="Line 45"/>
          <p:cNvSpPr>
            <a:spLocks noChangeShapeType="1"/>
          </p:cNvSpPr>
          <p:nvPr/>
        </p:nvSpPr>
        <p:spPr bwMode="auto">
          <a:xfrm>
            <a:off x="1797050" y="4370389"/>
            <a:ext cx="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 flipV="1">
            <a:off x="4802188" y="4606925"/>
            <a:ext cx="0" cy="452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084889" y="177800"/>
            <a:ext cx="5749759" cy="646331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cs typeface="Calibri" panose="020F0502020204030204" pitchFamily="34" charset="0"/>
              </a:rPr>
              <a:t>Europe has the higher autarky price. Europe becomes the importing country. Prices fall. Production falls.</a:t>
            </a:r>
          </a:p>
        </p:txBody>
      </p:sp>
      <p:sp>
        <p:nvSpPr>
          <p:cNvPr id="14384" name="Text Box 48"/>
          <p:cNvSpPr txBox="1">
            <a:spLocks noChangeArrowheads="1"/>
          </p:cNvSpPr>
          <p:nvPr/>
        </p:nvSpPr>
        <p:spPr bwMode="auto">
          <a:xfrm>
            <a:off x="6083301" y="971550"/>
            <a:ext cx="5751347" cy="646331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cs typeface="Calibri" panose="020F0502020204030204" pitchFamily="34" charset="0"/>
              </a:rPr>
              <a:t>Japan has the lower autarky price. Japan becomes the exporting country. Prices rise. Production rises.</a:t>
            </a: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2057400" y="4591050"/>
            <a:ext cx="6477000" cy="76200"/>
            <a:chOff x="336" y="2904"/>
            <a:chExt cx="4080" cy="48"/>
          </a:xfrm>
        </p:grpSpPr>
        <p:sp>
          <p:nvSpPr>
            <p:cNvPr id="11291" name="Line 3"/>
            <p:cNvSpPr>
              <a:spLocks noChangeShapeType="1"/>
            </p:cNvSpPr>
            <p:nvPr/>
          </p:nvSpPr>
          <p:spPr bwMode="auto">
            <a:xfrm>
              <a:off x="336" y="2928"/>
              <a:ext cx="408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92" name="Oval 4"/>
            <p:cNvSpPr>
              <a:spLocks noChangeArrowheads="1"/>
            </p:cNvSpPr>
            <p:nvPr/>
          </p:nvSpPr>
          <p:spPr bwMode="auto">
            <a:xfrm>
              <a:off x="3864" y="2904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cs typeface="Calibri" panose="020F0502020204030204" pitchFamily="34" charset="0"/>
              </a:endParaRPr>
            </a:p>
          </p:txBody>
        </p:sp>
      </p:grpSp>
      <p:sp>
        <p:nvSpPr>
          <p:cNvPr id="11288" name="Text Box 49"/>
          <p:cNvSpPr txBox="1">
            <a:spLocks noChangeArrowheads="1"/>
          </p:cNvSpPr>
          <p:nvPr/>
        </p:nvSpPr>
        <p:spPr bwMode="auto">
          <a:xfrm>
            <a:off x="6092827" y="1809751"/>
            <a:ext cx="5741821" cy="36933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cs typeface="Calibri" panose="020F0502020204030204" pitchFamily="34" charset="0"/>
              </a:rPr>
              <a:t>Note that Japan’s exports </a:t>
            </a:r>
            <a:r>
              <a:rPr lang="en-US" altLang="en-US" sz="1800" b="1" dirty="0">
                <a:solidFill>
                  <a:srgbClr val="0000CC"/>
                </a:solidFill>
                <a:cs typeface="Calibri" panose="020F0502020204030204" pitchFamily="34" charset="0"/>
              </a:rPr>
              <a:t>↔</a:t>
            </a:r>
            <a:r>
              <a:rPr lang="en-US" altLang="en-US" sz="1800" b="1" dirty="0">
                <a:cs typeface="Calibri" panose="020F0502020204030204" pitchFamily="34" charset="0"/>
              </a:rPr>
              <a:t> equal Europe’s imports </a:t>
            </a:r>
            <a:r>
              <a:rPr lang="en-US" altLang="en-US" sz="1800" b="1" dirty="0">
                <a:solidFill>
                  <a:srgbClr val="FF0000"/>
                </a:solidFill>
                <a:cs typeface="Calibri" panose="020F0502020204030204" pitchFamily="34" charset="0"/>
              </a:rPr>
              <a:t>↔</a:t>
            </a:r>
            <a:r>
              <a:rPr lang="en-US" altLang="en-US" sz="1800" b="1" dirty="0"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0" grpId="0" autoUpdateAnimBg="0"/>
      <p:bldP spid="14361" grpId="0" autoUpdateAnimBg="0"/>
      <p:bldP spid="14362" grpId="0" autoUpdateAnimBg="0"/>
      <p:bldP spid="14383" grpId="0" animBg="1"/>
      <p:bldP spid="143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0900" y="146050"/>
            <a:ext cx="8229600" cy="685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800" b="1"/>
              <a:t>Japan: The Exporting Country</a:t>
            </a:r>
          </a:p>
        </p:txBody>
      </p:sp>
      <p:sp>
        <p:nvSpPr>
          <p:cNvPr id="12291" name="Freeform 3"/>
          <p:cNvSpPr>
            <a:spLocks/>
          </p:cNvSpPr>
          <p:nvPr/>
        </p:nvSpPr>
        <p:spPr bwMode="auto">
          <a:xfrm>
            <a:off x="3703639" y="1233489"/>
            <a:ext cx="5565775" cy="4351337"/>
          </a:xfrm>
          <a:custGeom>
            <a:avLst/>
            <a:gdLst>
              <a:gd name="T0" fmla="*/ 0 w 3506"/>
              <a:gd name="T1" fmla="*/ 0 h 2741"/>
              <a:gd name="T2" fmla="*/ 0 w 3506"/>
              <a:gd name="T3" fmla="*/ 2147483647 h 2741"/>
              <a:gd name="T4" fmla="*/ 2147483647 w 3506"/>
              <a:gd name="T5" fmla="*/ 2147483647 h 2741"/>
              <a:gd name="T6" fmla="*/ 0 60000 65536"/>
              <a:gd name="T7" fmla="*/ 0 60000 65536"/>
              <a:gd name="T8" fmla="*/ 0 60000 65536"/>
              <a:gd name="T9" fmla="*/ 0 w 3506"/>
              <a:gd name="T10" fmla="*/ 0 h 2741"/>
              <a:gd name="T11" fmla="*/ 3506 w 3506"/>
              <a:gd name="T12" fmla="*/ 2741 h 27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06" h="2741">
                <a:moveTo>
                  <a:pt x="0" y="0"/>
                </a:moveTo>
                <a:lnTo>
                  <a:pt x="0" y="2741"/>
                </a:lnTo>
                <a:lnTo>
                  <a:pt x="3506" y="2741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971801" y="1165225"/>
            <a:ext cx="620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674939" y="1477964"/>
            <a:ext cx="9249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of Steel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438525" y="5495925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8108950" y="5675313"/>
            <a:ext cx="1028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Quantity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8218489" y="5986464"/>
            <a:ext cx="9249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of Steel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703638" y="2179639"/>
            <a:ext cx="4826000" cy="3171825"/>
            <a:chOff x="1373" y="1373"/>
            <a:chExt cx="3040" cy="1998"/>
          </a:xfrm>
        </p:grpSpPr>
        <p:sp>
          <p:nvSpPr>
            <p:cNvPr id="12333" name="Line 10"/>
            <p:cNvSpPr>
              <a:spLocks noChangeShapeType="1"/>
            </p:cNvSpPr>
            <p:nvPr/>
          </p:nvSpPr>
          <p:spPr bwMode="auto">
            <a:xfrm flipV="1">
              <a:off x="1373" y="1617"/>
              <a:ext cx="2426" cy="1754"/>
            </a:xfrm>
            <a:prstGeom prst="line">
              <a:avLst/>
            </a:prstGeom>
            <a:noFill/>
            <a:ln w="698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Rectangle 11"/>
            <p:cNvSpPr>
              <a:spLocks noChangeArrowheads="1"/>
            </p:cNvSpPr>
            <p:nvPr/>
          </p:nvSpPr>
          <p:spPr bwMode="auto">
            <a:xfrm>
              <a:off x="3746" y="1373"/>
              <a:ext cx="66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Domestic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335" name="Rectangle 12"/>
            <p:cNvSpPr>
              <a:spLocks noChangeArrowheads="1"/>
            </p:cNvSpPr>
            <p:nvPr/>
          </p:nvSpPr>
          <p:spPr bwMode="auto">
            <a:xfrm>
              <a:off x="3849" y="1570"/>
              <a:ext cx="46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supply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048000" y="2286001"/>
            <a:ext cx="6027738" cy="1319213"/>
            <a:chOff x="936" y="1452"/>
            <a:chExt cx="3797" cy="831"/>
          </a:xfrm>
        </p:grpSpPr>
        <p:grpSp>
          <p:nvGrpSpPr>
            <p:cNvPr id="12325" name="Group 14"/>
            <p:cNvGrpSpPr>
              <a:grpSpLocks/>
            </p:cNvGrpSpPr>
            <p:nvPr/>
          </p:nvGrpSpPr>
          <p:grpSpPr bwMode="auto">
            <a:xfrm>
              <a:off x="936" y="1452"/>
              <a:ext cx="365" cy="585"/>
              <a:chOff x="936" y="1452"/>
              <a:chExt cx="365" cy="585"/>
            </a:xfrm>
          </p:grpSpPr>
          <p:sp>
            <p:nvSpPr>
              <p:cNvPr id="12330" name="Rectangle 15"/>
              <p:cNvSpPr>
                <a:spLocks noChangeArrowheads="1"/>
              </p:cNvSpPr>
              <p:nvPr/>
            </p:nvSpPr>
            <p:spPr bwMode="auto">
              <a:xfrm>
                <a:off x="936" y="1452"/>
                <a:ext cx="36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Price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31" name="Rectangle 16"/>
              <p:cNvSpPr>
                <a:spLocks noChangeArrowheads="1"/>
              </p:cNvSpPr>
              <p:nvPr/>
            </p:nvSpPr>
            <p:spPr bwMode="auto">
              <a:xfrm>
                <a:off x="980" y="1648"/>
                <a:ext cx="31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after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32" name="Rectangle 17"/>
              <p:cNvSpPr>
                <a:spLocks noChangeArrowheads="1"/>
              </p:cNvSpPr>
              <p:nvPr/>
            </p:nvSpPr>
            <p:spPr bwMode="auto">
              <a:xfrm>
                <a:off x="936" y="1845"/>
                <a:ext cx="36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trade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2326" name="Group 18"/>
            <p:cNvGrpSpPr>
              <a:grpSpLocks/>
            </p:cNvGrpSpPr>
            <p:nvPr/>
          </p:nvGrpSpPr>
          <p:grpSpPr bwMode="auto">
            <a:xfrm>
              <a:off x="1373" y="1894"/>
              <a:ext cx="3360" cy="389"/>
              <a:chOff x="1373" y="1894"/>
              <a:chExt cx="3360" cy="389"/>
            </a:xfrm>
          </p:grpSpPr>
          <p:sp>
            <p:nvSpPr>
              <p:cNvPr id="12327" name="Line 19"/>
              <p:cNvSpPr>
                <a:spLocks noChangeShapeType="1"/>
              </p:cNvSpPr>
              <p:nvPr/>
            </p:nvSpPr>
            <p:spPr bwMode="auto">
              <a:xfrm>
                <a:off x="1373" y="1971"/>
                <a:ext cx="2914" cy="1"/>
              </a:xfrm>
              <a:prstGeom prst="line">
                <a:avLst/>
              </a:prstGeom>
              <a:noFill/>
              <a:ln w="69850">
                <a:solidFill>
                  <a:srgbClr val="AD0D1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8" name="Rectangle 20"/>
              <p:cNvSpPr>
                <a:spLocks noChangeArrowheads="1"/>
              </p:cNvSpPr>
              <p:nvPr/>
            </p:nvSpPr>
            <p:spPr bwMode="auto">
              <a:xfrm>
                <a:off x="4315" y="1894"/>
                <a:ext cx="41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World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29" name="Rectangle 21"/>
              <p:cNvSpPr>
                <a:spLocks noChangeArrowheads="1"/>
              </p:cNvSpPr>
              <p:nvPr/>
            </p:nvSpPr>
            <p:spPr bwMode="auto">
              <a:xfrm>
                <a:off x="4350" y="2091"/>
                <a:ext cx="34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price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703639" y="1444625"/>
            <a:ext cx="4708525" cy="3989388"/>
            <a:chOff x="1373" y="910"/>
            <a:chExt cx="2966" cy="2513"/>
          </a:xfrm>
        </p:grpSpPr>
        <p:sp>
          <p:nvSpPr>
            <p:cNvPr id="12322" name="Line 23"/>
            <p:cNvSpPr>
              <a:spLocks noChangeShapeType="1"/>
            </p:cNvSpPr>
            <p:nvPr/>
          </p:nvSpPr>
          <p:spPr bwMode="auto">
            <a:xfrm>
              <a:off x="1373" y="910"/>
              <a:ext cx="2308" cy="2358"/>
            </a:xfrm>
            <a:prstGeom prst="line">
              <a:avLst/>
            </a:prstGeom>
            <a:noFill/>
            <a:ln w="698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Rectangle 24"/>
            <p:cNvSpPr>
              <a:spLocks noChangeArrowheads="1"/>
            </p:cNvSpPr>
            <p:nvPr/>
          </p:nvSpPr>
          <p:spPr bwMode="auto">
            <a:xfrm>
              <a:off x="3672" y="3034"/>
              <a:ext cx="66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Domestic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324" name="Rectangle 25"/>
            <p:cNvSpPr>
              <a:spLocks noChangeArrowheads="1"/>
            </p:cNvSpPr>
            <p:nvPr/>
          </p:nvSpPr>
          <p:spPr bwMode="auto">
            <a:xfrm>
              <a:off x="3716" y="3231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demand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5370513" y="5113339"/>
            <a:ext cx="1409700" cy="447675"/>
            <a:chOff x="2423" y="3221"/>
            <a:chExt cx="888" cy="282"/>
          </a:xfrm>
        </p:grpSpPr>
        <p:sp>
          <p:nvSpPr>
            <p:cNvPr id="12320" name="Freeform 27"/>
            <p:cNvSpPr>
              <a:spLocks/>
            </p:cNvSpPr>
            <p:nvPr/>
          </p:nvSpPr>
          <p:spPr bwMode="auto">
            <a:xfrm>
              <a:off x="2423" y="3415"/>
              <a:ext cx="888" cy="88"/>
            </a:xfrm>
            <a:custGeom>
              <a:avLst/>
              <a:gdLst>
                <a:gd name="T0" fmla="*/ 194502 w 60"/>
                <a:gd name="T1" fmla="*/ 18935 h 6"/>
                <a:gd name="T2" fmla="*/ 181581 w 60"/>
                <a:gd name="T3" fmla="*/ 9460 h 6"/>
                <a:gd name="T4" fmla="*/ 106886 w 60"/>
                <a:gd name="T5" fmla="*/ 9460 h 6"/>
                <a:gd name="T6" fmla="*/ 97251 w 60"/>
                <a:gd name="T7" fmla="*/ 0 h 6"/>
                <a:gd name="T8" fmla="*/ 87616 w 60"/>
                <a:gd name="T9" fmla="*/ 9460 h 6"/>
                <a:gd name="T10" fmla="*/ 12920 w 60"/>
                <a:gd name="T11" fmla="*/ 9460 h 6"/>
                <a:gd name="T12" fmla="*/ 0 w 60"/>
                <a:gd name="T13" fmla="*/ 18935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"/>
                <a:gd name="T22" fmla="*/ 0 h 6"/>
                <a:gd name="T23" fmla="*/ 60 w 60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" h="6">
                  <a:moveTo>
                    <a:pt x="60" y="6"/>
                  </a:moveTo>
                  <a:cubicBezTo>
                    <a:pt x="60" y="4"/>
                    <a:pt x="58" y="3"/>
                    <a:pt x="56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1" y="3"/>
                    <a:pt x="30" y="2"/>
                    <a:pt x="30" y="0"/>
                  </a:cubicBezTo>
                  <a:cubicBezTo>
                    <a:pt x="30" y="2"/>
                    <a:pt x="29" y="3"/>
                    <a:pt x="27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0" y="4"/>
                    <a:pt x="0" y="6"/>
                  </a:cubicBezTo>
                </a:path>
              </a:pathLst>
            </a:custGeom>
            <a:noFill/>
            <a:ln w="23813">
              <a:solidFill>
                <a:srgbClr val="AD0D1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Rectangle 28"/>
            <p:cNvSpPr>
              <a:spLocks noChangeArrowheads="1"/>
            </p:cNvSpPr>
            <p:nvPr/>
          </p:nvSpPr>
          <p:spPr bwMode="auto">
            <a:xfrm>
              <a:off x="2596" y="3221"/>
              <a:ext cx="54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Exports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2870200" y="3638550"/>
            <a:ext cx="3149600" cy="928688"/>
            <a:chOff x="848" y="2292"/>
            <a:chExt cx="1984" cy="585"/>
          </a:xfrm>
        </p:grpSpPr>
        <p:sp>
          <p:nvSpPr>
            <p:cNvPr id="12314" name="Line 30"/>
            <p:cNvSpPr>
              <a:spLocks noChangeShapeType="1"/>
            </p:cNvSpPr>
            <p:nvPr/>
          </p:nvSpPr>
          <p:spPr bwMode="auto">
            <a:xfrm>
              <a:off x="1373" y="2354"/>
              <a:ext cx="1405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Oval 31"/>
            <p:cNvSpPr>
              <a:spLocks noChangeArrowheads="1"/>
            </p:cNvSpPr>
            <p:nvPr/>
          </p:nvSpPr>
          <p:spPr bwMode="auto">
            <a:xfrm>
              <a:off x="2734" y="2310"/>
              <a:ext cx="98" cy="9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grpSp>
          <p:nvGrpSpPr>
            <p:cNvPr id="12316" name="Group 32"/>
            <p:cNvGrpSpPr>
              <a:grpSpLocks/>
            </p:cNvGrpSpPr>
            <p:nvPr/>
          </p:nvGrpSpPr>
          <p:grpSpPr bwMode="auto">
            <a:xfrm>
              <a:off x="848" y="2292"/>
              <a:ext cx="453" cy="585"/>
              <a:chOff x="848" y="2292"/>
              <a:chExt cx="453" cy="585"/>
            </a:xfrm>
          </p:grpSpPr>
          <p:sp>
            <p:nvSpPr>
              <p:cNvPr id="12317" name="Rectangle 33"/>
              <p:cNvSpPr>
                <a:spLocks noChangeArrowheads="1"/>
              </p:cNvSpPr>
              <p:nvPr/>
            </p:nvSpPr>
            <p:spPr bwMode="auto">
              <a:xfrm>
                <a:off x="936" y="2292"/>
                <a:ext cx="36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Price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18" name="Rectangle 34"/>
              <p:cNvSpPr>
                <a:spLocks noChangeArrowheads="1"/>
              </p:cNvSpPr>
              <p:nvPr/>
            </p:nvSpPr>
            <p:spPr bwMode="auto">
              <a:xfrm>
                <a:off x="848" y="2489"/>
                <a:ext cx="45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before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19" name="Rectangle 35"/>
              <p:cNvSpPr>
                <a:spLocks noChangeArrowheads="1"/>
              </p:cNvSpPr>
              <p:nvPr/>
            </p:nvSpPr>
            <p:spPr bwMode="auto">
              <a:xfrm>
                <a:off x="936" y="2685"/>
                <a:ext cx="36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trade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4670425" y="3059114"/>
            <a:ext cx="1200150" cy="3552825"/>
            <a:chOff x="1982" y="1927"/>
            <a:chExt cx="756" cy="2238"/>
          </a:xfrm>
        </p:grpSpPr>
        <p:sp>
          <p:nvSpPr>
            <p:cNvPr id="12309" name="Line 37"/>
            <p:cNvSpPr>
              <a:spLocks noChangeShapeType="1"/>
            </p:cNvSpPr>
            <p:nvPr/>
          </p:nvSpPr>
          <p:spPr bwMode="auto">
            <a:xfrm>
              <a:off x="2409" y="1971"/>
              <a:ext cx="1" cy="1547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Oval 38"/>
            <p:cNvSpPr>
              <a:spLocks noChangeArrowheads="1"/>
            </p:cNvSpPr>
            <p:nvPr/>
          </p:nvSpPr>
          <p:spPr bwMode="auto">
            <a:xfrm>
              <a:off x="2364" y="1927"/>
              <a:ext cx="98" cy="9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2311" name="Rectangle 39"/>
            <p:cNvSpPr>
              <a:spLocks noChangeArrowheads="1"/>
            </p:cNvSpPr>
            <p:nvPr/>
          </p:nvSpPr>
          <p:spPr bwMode="auto">
            <a:xfrm>
              <a:off x="2027" y="3580"/>
              <a:ext cx="66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Domestic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312" name="Rectangle 40"/>
            <p:cNvSpPr>
              <a:spLocks noChangeArrowheads="1"/>
            </p:cNvSpPr>
            <p:nvPr/>
          </p:nvSpPr>
          <p:spPr bwMode="auto">
            <a:xfrm>
              <a:off x="2081" y="3776"/>
              <a:ext cx="5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quantity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313" name="Rectangle 41"/>
            <p:cNvSpPr>
              <a:spLocks noChangeArrowheads="1"/>
            </p:cNvSpPr>
            <p:nvPr/>
          </p:nvSpPr>
          <p:spPr bwMode="auto">
            <a:xfrm>
              <a:off x="1982" y="3973"/>
              <a:ext cx="7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demanded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" name="Group 42"/>
          <p:cNvGrpSpPr>
            <a:grpSpLocks/>
          </p:cNvGrpSpPr>
          <p:nvPr/>
        </p:nvGrpSpPr>
        <p:grpSpPr bwMode="auto">
          <a:xfrm>
            <a:off x="6394451" y="3059114"/>
            <a:ext cx="1058863" cy="3552825"/>
            <a:chOff x="3068" y="1927"/>
            <a:chExt cx="667" cy="2238"/>
          </a:xfrm>
        </p:grpSpPr>
        <p:sp>
          <p:nvSpPr>
            <p:cNvPr id="12304" name="Line 43"/>
            <p:cNvSpPr>
              <a:spLocks noChangeShapeType="1"/>
            </p:cNvSpPr>
            <p:nvPr/>
          </p:nvSpPr>
          <p:spPr bwMode="auto">
            <a:xfrm>
              <a:off x="3326" y="1971"/>
              <a:ext cx="1" cy="1547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Oval 44"/>
            <p:cNvSpPr>
              <a:spLocks noChangeArrowheads="1"/>
            </p:cNvSpPr>
            <p:nvPr/>
          </p:nvSpPr>
          <p:spPr bwMode="auto">
            <a:xfrm>
              <a:off x="3267" y="1927"/>
              <a:ext cx="98" cy="9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2306" name="Rectangle 45"/>
            <p:cNvSpPr>
              <a:spLocks noChangeArrowheads="1"/>
            </p:cNvSpPr>
            <p:nvPr/>
          </p:nvSpPr>
          <p:spPr bwMode="auto">
            <a:xfrm>
              <a:off x="3068" y="3580"/>
              <a:ext cx="66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Domestic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307" name="Rectangle 46"/>
            <p:cNvSpPr>
              <a:spLocks noChangeArrowheads="1"/>
            </p:cNvSpPr>
            <p:nvPr/>
          </p:nvSpPr>
          <p:spPr bwMode="auto">
            <a:xfrm>
              <a:off x="3122" y="3776"/>
              <a:ext cx="5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quantity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308" name="Rectangle 47"/>
            <p:cNvSpPr>
              <a:spLocks noChangeArrowheads="1"/>
            </p:cNvSpPr>
            <p:nvPr/>
          </p:nvSpPr>
          <p:spPr bwMode="auto">
            <a:xfrm>
              <a:off x="3102" y="3973"/>
              <a:ext cx="5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supplied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85975" y="158750"/>
            <a:ext cx="8229600" cy="685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800" b="1"/>
              <a:t>Europe: The Importing Country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673351" y="979489"/>
            <a:ext cx="6508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370139" y="1306514"/>
            <a:ext cx="97302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rgbClr val="000000"/>
                </a:solidFill>
                <a:latin typeface="Arial" panose="020B0604020202020204" pitchFamily="34" charset="0"/>
              </a:rPr>
              <a:t>of Steel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162300" y="5780089"/>
            <a:ext cx="1476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1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8288339" y="5770564"/>
            <a:ext cx="10826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rgbClr val="000000"/>
                </a:solidFill>
                <a:latin typeface="Arial" panose="020B0604020202020204" pitchFamily="34" charset="0"/>
              </a:rPr>
              <a:t>Quantity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2713039" y="4217989"/>
            <a:ext cx="6376987" cy="974725"/>
            <a:chOff x="749" y="2657"/>
            <a:chExt cx="4017" cy="614"/>
          </a:xfrm>
        </p:grpSpPr>
        <p:sp>
          <p:nvSpPr>
            <p:cNvPr id="13351" name="Line 8"/>
            <p:cNvSpPr>
              <a:spLocks noChangeShapeType="1"/>
            </p:cNvSpPr>
            <p:nvPr/>
          </p:nvSpPr>
          <p:spPr bwMode="auto">
            <a:xfrm>
              <a:off x="1173" y="2789"/>
              <a:ext cx="3141" cy="1"/>
            </a:xfrm>
            <a:prstGeom prst="line">
              <a:avLst/>
            </a:prstGeom>
            <a:noFill/>
            <a:ln w="7461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Rectangle 9"/>
            <p:cNvSpPr>
              <a:spLocks noChangeArrowheads="1"/>
            </p:cNvSpPr>
            <p:nvPr/>
          </p:nvSpPr>
          <p:spPr bwMode="auto">
            <a:xfrm>
              <a:off x="749" y="2657"/>
              <a:ext cx="38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  <a:latin typeface="Arial" panose="020B0604020202020204" pitchFamily="34" charset="0"/>
                </a:rPr>
                <a:t>Price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353" name="Rectangle 10"/>
            <p:cNvSpPr>
              <a:spLocks noChangeArrowheads="1"/>
            </p:cNvSpPr>
            <p:nvPr/>
          </p:nvSpPr>
          <p:spPr bwMode="auto">
            <a:xfrm>
              <a:off x="796" y="2863"/>
              <a:ext cx="33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  <a:latin typeface="Arial" panose="020B0604020202020204" pitchFamily="34" charset="0"/>
                </a:rPr>
                <a:t>after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354" name="Rectangle 11"/>
            <p:cNvSpPr>
              <a:spLocks noChangeArrowheads="1"/>
            </p:cNvSpPr>
            <p:nvPr/>
          </p:nvSpPr>
          <p:spPr bwMode="auto">
            <a:xfrm>
              <a:off x="749" y="3069"/>
              <a:ext cx="38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  <a:latin typeface="Arial" panose="020B0604020202020204" pitchFamily="34" charset="0"/>
                </a:rPr>
                <a:t>trade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355" name="Rectangle 12"/>
            <p:cNvSpPr>
              <a:spLocks noChangeArrowheads="1"/>
            </p:cNvSpPr>
            <p:nvPr/>
          </p:nvSpPr>
          <p:spPr bwMode="auto">
            <a:xfrm>
              <a:off x="4328" y="2667"/>
              <a:ext cx="43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  <a:latin typeface="Arial" panose="020B0604020202020204" pitchFamily="34" charset="0"/>
                </a:rPr>
                <a:t>World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356" name="Rectangle 13"/>
            <p:cNvSpPr>
              <a:spLocks noChangeArrowheads="1"/>
            </p:cNvSpPr>
            <p:nvPr/>
          </p:nvSpPr>
          <p:spPr bwMode="auto">
            <a:xfrm>
              <a:off x="4364" y="2873"/>
              <a:ext cx="36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  <a:latin typeface="Arial" panose="020B0604020202020204" pitchFamily="34" charset="0"/>
                </a:rPr>
                <a:t>price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3320" name="Rectangle 14"/>
          <p:cNvSpPr>
            <a:spLocks noChangeArrowheads="1"/>
          </p:cNvSpPr>
          <p:nvPr/>
        </p:nvSpPr>
        <p:spPr bwMode="auto">
          <a:xfrm>
            <a:off x="8402639" y="6097589"/>
            <a:ext cx="97302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rgbClr val="000000"/>
                </a:solidFill>
                <a:latin typeface="Arial" panose="020B0604020202020204" pitchFamily="34" charset="0"/>
              </a:rPr>
              <a:t>of Steel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3321" name="Group 15"/>
          <p:cNvGrpSpPr>
            <a:grpSpLocks/>
          </p:cNvGrpSpPr>
          <p:nvPr/>
        </p:nvGrpSpPr>
        <p:grpSpPr bwMode="auto">
          <a:xfrm>
            <a:off x="3386138" y="2255838"/>
            <a:ext cx="5311774" cy="3243262"/>
            <a:chOff x="1173" y="1421"/>
            <a:chExt cx="3346" cy="2043"/>
          </a:xfrm>
        </p:grpSpPr>
        <p:sp>
          <p:nvSpPr>
            <p:cNvPr id="13348" name="Line 16"/>
            <p:cNvSpPr>
              <a:spLocks noChangeShapeType="1"/>
            </p:cNvSpPr>
            <p:nvPr/>
          </p:nvSpPr>
          <p:spPr bwMode="auto">
            <a:xfrm flipV="1">
              <a:off x="1173" y="1579"/>
              <a:ext cx="2625" cy="1885"/>
            </a:xfrm>
            <a:prstGeom prst="line">
              <a:avLst/>
            </a:prstGeom>
            <a:noFill/>
            <a:ln w="7461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Rectangle 17"/>
            <p:cNvSpPr>
              <a:spLocks noChangeArrowheads="1"/>
            </p:cNvSpPr>
            <p:nvPr/>
          </p:nvSpPr>
          <p:spPr bwMode="auto">
            <a:xfrm>
              <a:off x="3813" y="1421"/>
              <a:ext cx="70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  <a:latin typeface="Arial" panose="020B0604020202020204" pitchFamily="34" charset="0"/>
                </a:rPr>
                <a:t>Domestic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350" name="Rectangle 18"/>
            <p:cNvSpPr>
              <a:spLocks noChangeArrowheads="1"/>
            </p:cNvSpPr>
            <p:nvPr/>
          </p:nvSpPr>
          <p:spPr bwMode="auto">
            <a:xfrm>
              <a:off x="3916" y="1627"/>
              <a:ext cx="4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  <a:latin typeface="Arial" panose="020B0604020202020204" pitchFamily="34" charset="0"/>
                </a:rPr>
                <a:t>supply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3322" name="Group 19"/>
          <p:cNvGrpSpPr>
            <a:grpSpLocks/>
          </p:cNvGrpSpPr>
          <p:nvPr/>
        </p:nvGrpSpPr>
        <p:grpSpPr bwMode="auto">
          <a:xfrm>
            <a:off x="3386138" y="1285875"/>
            <a:ext cx="5114924" cy="4425950"/>
            <a:chOff x="1173" y="810"/>
            <a:chExt cx="3222" cy="2788"/>
          </a:xfrm>
        </p:grpSpPr>
        <p:sp>
          <p:nvSpPr>
            <p:cNvPr id="13345" name="Line 20"/>
            <p:cNvSpPr>
              <a:spLocks noChangeShapeType="1"/>
            </p:cNvSpPr>
            <p:nvPr/>
          </p:nvSpPr>
          <p:spPr bwMode="auto">
            <a:xfrm>
              <a:off x="1173" y="810"/>
              <a:ext cx="2485" cy="2544"/>
            </a:xfrm>
            <a:prstGeom prst="line">
              <a:avLst/>
            </a:prstGeom>
            <a:noFill/>
            <a:ln w="7461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Rectangle 21"/>
            <p:cNvSpPr>
              <a:spLocks noChangeArrowheads="1"/>
            </p:cNvSpPr>
            <p:nvPr/>
          </p:nvSpPr>
          <p:spPr bwMode="auto">
            <a:xfrm>
              <a:off x="3689" y="3188"/>
              <a:ext cx="70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  <a:latin typeface="Arial" panose="020B0604020202020204" pitchFamily="34" charset="0"/>
                </a:rPr>
                <a:t>Domestic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347" name="Rectangle 22"/>
            <p:cNvSpPr>
              <a:spLocks noChangeArrowheads="1"/>
            </p:cNvSpPr>
            <p:nvPr/>
          </p:nvSpPr>
          <p:spPr bwMode="auto">
            <a:xfrm>
              <a:off x="3730" y="3394"/>
              <a:ext cx="61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  <a:latin typeface="Arial" panose="020B0604020202020204" pitchFamily="34" charset="0"/>
                </a:rPr>
                <a:t>demand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3323" name="Group 23"/>
          <p:cNvGrpSpPr>
            <a:grpSpLocks/>
          </p:cNvGrpSpPr>
          <p:nvPr/>
        </p:nvGrpSpPr>
        <p:grpSpPr bwMode="auto">
          <a:xfrm>
            <a:off x="4924425" y="5232400"/>
            <a:ext cx="1512888" cy="515938"/>
            <a:chOff x="2142" y="3296"/>
            <a:chExt cx="953" cy="325"/>
          </a:xfrm>
        </p:grpSpPr>
        <p:sp>
          <p:nvSpPr>
            <p:cNvPr id="13343" name="Freeform 24"/>
            <p:cNvSpPr>
              <a:spLocks/>
            </p:cNvSpPr>
            <p:nvPr/>
          </p:nvSpPr>
          <p:spPr bwMode="auto">
            <a:xfrm>
              <a:off x="2142" y="3527"/>
              <a:ext cx="953" cy="94"/>
            </a:xfrm>
            <a:custGeom>
              <a:avLst/>
              <a:gdLst>
                <a:gd name="T0" fmla="*/ 232610 w 61"/>
                <a:gd name="T1" fmla="*/ 23077 h 6"/>
                <a:gd name="T2" fmla="*/ 217471 w 61"/>
                <a:gd name="T3" fmla="*/ 11531 h 6"/>
                <a:gd name="T4" fmla="*/ 125937 w 61"/>
                <a:gd name="T5" fmla="*/ 11531 h 6"/>
                <a:gd name="T6" fmla="*/ 114469 w 61"/>
                <a:gd name="T7" fmla="*/ 0 h 6"/>
                <a:gd name="T8" fmla="*/ 103002 w 61"/>
                <a:gd name="T9" fmla="*/ 11531 h 6"/>
                <a:gd name="T10" fmla="*/ 11467 w 61"/>
                <a:gd name="T11" fmla="*/ 11531 h 6"/>
                <a:gd name="T12" fmla="*/ 0 w 61"/>
                <a:gd name="T13" fmla="*/ 23077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6"/>
                <a:gd name="T23" fmla="*/ 61 w 61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6">
                  <a:moveTo>
                    <a:pt x="61" y="6"/>
                  </a:moveTo>
                  <a:cubicBezTo>
                    <a:pt x="61" y="4"/>
                    <a:pt x="59" y="3"/>
                    <a:pt x="57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1" y="3"/>
                    <a:pt x="30" y="2"/>
                    <a:pt x="30" y="0"/>
                  </a:cubicBezTo>
                  <a:cubicBezTo>
                    <a:pt x="30" y="2"/>
                    <a:pt x="29" y="3"/>
                    <a:pt x="27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0" y="4"/>
                    <a:pt x="0" y="6"/>
                  </a:cubicBezTo>
                </a:path>
              </a:pathLst>
            </a:custGeom>
            <a:noFill/>
            <a:ln w="25400">
              <a:solidFill>
                <a:srgbClr val="5F161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Rectangle 25"/>
            <p:cNvSpPr>
              <a:spLocks noChangeArrowheads="1"/>
            </p:cNvSpPr>
            <p:nvPr/>
          </p:nvSpPr>
          <p:spPr bwMode="auto">
            <a:xfrm>
              <a:off x="2361" y="3296"/>
              <a:ext cx="56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  <a:latin typeface="Arial" panose="020B0604020202020204" pitchFamily="34" charset="0"/>
                </a:rPr>
                <a:t>Imports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3324" name="Freeform 26"/>
          <p:cNvSpPr>
            <a:spLocks/>
          </p:cNvSpPr>
          <p:nvPr/>
        </p:nvSpPr>
        <p:spPr bwMode="auto">
          <a:xfrm>
            <a:off x="3386139" y="1036638"/>
            <a:ext cx="5978525" cy="4737100"/>
          </a:xfrm>
          <a:custGeom>
            <a:avLst/>
            <a:gdLst>
              <a:gd name="T0" fmla="*/ 0 w 3766"/>
              <a:gd name="T1" fmla="*/ 0 h 2984"/>
              <a:gd name="T2" fmla="*/ 0 w 3766"/>
              <a:gd name="T3" fmla="*/ 2147483647 h 2984"/>
              <a:gd name="T4" fmla="*/ 2147483647 w 3766"/>
              <a:gd name="T5" fmla="*/ 2147483647 h 2984"/>
              <a:gd name="T6" fmla="*/ 0 60000 65536"/>
              <a:gd name="T7" fmla="*/ 0 60000 65536"/>
              <a:gd name="T8" fmla="*/ 0 60000 65536"/>
              <a:gd name="T9" fmla="*/ 0 w 3766"/>
              <a:gd name="T10" fmla="*/ 0 h 2984"/>
              <a:gd name="T11" fmla="*/ 3766 w 3766"/>
              <a:gd name="T12" fmla="*/ 2984 h 29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66" h="2984">
                <a:moveTo>
                  <a:pt x="0" y="0"/>
                </a:moveTo>
                <a:lnTo>
                  <a:pt x="0" y="2984"/>
                </a:lnTo>
                <a:lnTo>
                  <a:pt x="3766" y="2984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325" name="Group 27"/>
          <p:cNvGrpSpPr>
            <a:grpSpLocks/>
          </p:cNvGrpSpPr>
          <p:nvPr/>
        </p:nvGrpSpPr>
        <p:grpSpPr bwMode="auto">
          <a:xfrm>
            <a:off x="4327526" y="4352926"/>
            <a:ext cx="1109663" cy="2409825"/>
            <a:chOff x="1766" y="2742"/>
            <a:chExt cx="699" cy="1518"/>
          </a:xfrm>
        </p:grpSpPr>
        <p:sp>
          <p:nvSpPr>
            <p:cNvPr id="13338" name="Line 28"/>
            <p:cNvSpPr>
              <a:spLocks noChangeShapeType="1"/>
            </p:cNvSpPr>
            <p:nvPr/>
          </p:nvSpPr>
          <p:spPr bwMode="auto">
            <a:xfrm>
              <a:off x="2111" y="2789"/>
              <a:ext cx="1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Oval 29"/>
            <p:cNvSpPr>
              <a:spLocks noChangeArrowheads="1"/>
            </p:cNvSpPr>
            <p:nvPr/>
          </p:nvSpPr>
          <p:spPr bwMode="auto">
            <a:xfrm>
              <a:off x="2064" y="2742"/>
              <a:ext cx="98" cy="9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40" name="Rectangle 30"/>
            <p:cNvSpPr>
              <a:spLocks noChangeArrowheads="1"/>
            </p:cNvSpPr>
            <p:nvPr/>
          </p:nvSpPr>
          <p:spPr bwMode="auto">
            <a:xfrm>
              <a:off x="1766" y="3646"/>
              <a:ext cx="699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  <a:latin typeface="Arial" panose="020B0604020202020204" pitchFamily="34" charset="0"/>
                </a:rPr>
                <a:t>Domestic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341" name="Rectangle 31"/>
            <p:cNvSpPr>
              <a:spLocks noChangeArrowheads="1"/>
            </p:cNvSpPr>
            <p:nvPr/>
          </p:nvSpPr>
          <p:spPr bwMode="auto">
            <a:xfrm>
              <a:off x="1822" y="3852"/>
              <a:ext cx="587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  <a:latin typeface="Arial" panose="020B0604020202020204" pitchFamily="34" charset="0"/>
                </a:rPr>
                <a:t>quantity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342" name="Rectangle 32"/>
            <p:cNvSpPr>
              <a:spLocks noChangeArrowheads="1"/>
            </p:cNvSpPr>
            <p:nvPr/>
          </p:nvSpPr>
          <p:spPr bwMode="auto">
            <a:xfrm>
              <a:off x="1804" y="4058"/>
              <a:ext cx="62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  <a:latin typeface="Arial" panose="020B0604020202020204" pitchFamily="34" charset="0"/>
                </a:rPr>
                <a:t>supplied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3326" name="Group 33"/>
          <p:cNvGrpSpPr>
            <a:grpSpLocks/>
          </p:cNvGrpSpPr>
          <p:nvPr/>
        </p:nvGrpSpPr>
        <p:grpSpPr bwMode="auto">
          <a:xfrm>
            <a:off x="5835651" y="4352926"/>
            <a:ext cx="1255713" cy="2409825"/>
            <a:chOff x="2716" y="2742"/>
            <a:chExt cx="791" cy="1518"/>
          </a:xfrm>
        </p:grpSpPr>
        <p:sp>
          <p:nvSpPr>
            <p:cNvPr id="13333" name="Line 34"/>
            <p:cNvSpPr>
              <a:spLocks noChangeShapeType="1"/>
            </p:cNvSpPr>
            <p:nvPr/>
          </p:nvSpPr>
          <p:spPr bwMode="auto">
            <a:xfrm>
              <a:off x="3111" y="2789"/>
              <a:ext cx="1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Oval 35"/>
            <p:cNvSpPr>
              <a:spLocks noChangeArrowheads="1"/>
            </p:cNvSpPr>
            <p:nvPr/>
          </p:nvSpPr>
          <p:spPr bwMode="auto">
            <a:xfrm>
              <a:off x="3062" y="2742"/>
              <a:ext cx="98" cy="9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35" name="Rectangle 36"/>
            <p:cNvSpPr>
              <a:spLocks noChangeArrowheads="1"/>
            </p:cNvSpPr>
            <p:nvPr/>
          </p:nvSpPr>
          <p:spPr bwMode="auto">
            <a:xfrm>
              <a:off x="2762" y="3646"/>
              <a:ext cx="699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  <a:latin typeface="Arial" panose="020B0604020202020204" pitchFamily="34" charset="0"/>
                </a:rPr>
                <a:t>Domestic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336" name="Rectangle 37"/>
            <p:cNvSpPr>
              <a:spLocks noChangeArrowheads="1"/>
            </p:cNvSpPr>
            <p:nvPr/>
          </p:nvSpPr>
          <p:spPr bwMode="auto">
            <a:xfrm>
              <a:off x="2818" y="3852"/>
              <a:ext cx="587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  <a:latin typeface="Arial" panose="020B0604020202020204" pitchFamily="34" charset="0"/>
                </a:rPr>
                <a:t>quantity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337" name="Rectangle 38"/>
            <p:cNvSpPr>
              <a:spLocks noChangeArrowheads="1"/>
            </p:cNvSpPr>
            <p:nvPr/>
          </p:nvSpPr>
          <p:spPr bwMode="auto">
            <a:xfrm>
              <a:off x="2716" y="4058"/>
              <a:ext cx="791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  <a:latin typeface="Arial" panose="020B0604020202020204" pitchFamily="34" charset="0"/>
                </a:rPr>
                <a:t>demanded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3327" name="Group 39"/>
          <p:cNvGrpSpPr>
            <a:grpSpLocks/>
          </p:cNvGrpSpPr>
          <p:nvPr/>
        </p:nvGrpSpPr>
        <p:grpSpPr bwMode="auto">
          <a:xfrm>
            <a:off x="2566988" y="2909889"/>
            <a:ext cx="3306762" cy="974725"/>
            <a:chOff x="657" y="1833"/>
            <a:chExt cx="2083" cy="614"/>
          </a:xfrm>
        </p:grpSpPr>
        <p:sp>
          <p:nvSpPr>
            <p:cNvPr id="13328" name="Line 40"/>
            <p:cNvSpPr>
              <a:spLocks noChangeShapeType="1"/>
            </p:cNvSpPr>
            <p:nvPr/>
          </p:nvSpPr>
          <p:spPr bwMode="auto">
            <a:xfrm>
              <a:off x="1173" y="2365"/>
              <a:ext cx="151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Oval 41"/>
            <p:cNvSpPr>
              <a:spLocks noChangeArrowheads="1"/>
            </p:cNvSpPr>
            <p:nvPr/>
          </p:nvSpPr>
          <p:spPr bwMode="auto">
            <a:xfrm>
              <a:off x="2642" y="2318"/>
              <a:ext cx="98" cy="9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30" name="Rectangle 42"/>
            <p:cNvSpPr>
              <a:spLocks noChangeArrowheads="1"/>
            </p:cNvSpPr>
            <p:nvPr/>
          </p:nvSpPr>
          <p:spPr bwMode="auto">
            <a:xfrm>
              <a:off x="749" y="1833"/>
              <a:ext cx="38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  <a:latin typeface="Arial" panose="020B0604020202020204" pitchFamily="34" charset="0"/>
                </a:rPr>
                <a:t>Price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331" name="Rectangle 43"/>
            <p:cNvSpPr>
              <a:spLocks noChangeArrowheads="1"/>
            </p:cNvSpPr>
            <p:nvPr/>
          </p:nvSpPr>
          <p:spPr bwMode="auto">
            <a:xfrm>
              <a:off x="657" y="2039"/>
              <a:ext cx="48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  <a:latin typeface="Arial" panose="020B0604020202020204" pitchFamily="34" charset="0"/>
                </a:rPr>
                <a:t>before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3332" name="Rectangle 44"/>
            <p:cNvSpPr>
              <a:spLocks noChangeArrowheads="1"/>
            </p:cNvSpPr>
            <p:nvPr/>
          </p:nvSpPr>
          <p:spPr bwMode="auto">
            <a:xfrm>
              <a:off x="749" y="2245"/>
              <a:ext cx="38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00"/>
                  </a:solidFill>
                  <a:latin typeface="Arial" panose="020B0604020202020204" pitchFamily="34" charset="0"/>
                </a:rPr>
                <a:t>trade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Two-country free trade: part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169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Two-Country Free Trade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2162502"/>
          </a:xfrm>
        </p:spPr>
        <p:txBody>
          <a:bodyPr/>
          <a:lstStyle/>
          <a:p>
            <a:r>
              <a:rPr lang="en-US" altLang="en-US" dirty="0"/>
              <a:t>There are two countries: </a:t>
            </a:r>
            <a:r>
              <a:rPr lang="en-US" altLang="en-US" i="1" dirty="0"/>
              <a:t>Home</a:t>
            </a:r>
            <a:r>
              <a:rPr lang="en-US" altLang="en-US" dirty="0"/>
              <a:t> and </a:t>
            </a:r>
            <a:r>
              <a:rPr lang="en-US" altLang="en-US" i="1" dirty="0"/>
              <a:t>Foreign</a:t>
            </a:r>
            <a:endParaRPr lang="en-US" dirty="0"/>
          </a:p>
          <a:p>
            <a:r>
              <a:rPr lang="en-US" dirty="0"/>
              <a:t>Autarky price of wheat is </a:t>
            </a:r>
            <a:r>
              <a:rPr lang="en-US" i="1" dirty="0"/>
              <a:t>P</a:t>
            </a:r>
            <a:r>
              <a:rPr lang="en-US" baseline="-25000" dirty="0"/>
              <a:t>A</a:t>
            </a:r>
            <a:r>
              <a:rPr lang="en-US" dirty="0"/>
              <a:t> in Home and </a:t>
            </a:r>
            <a:r>
              <a:rPr lang="en-US" i="1" dirty="0"/>
              <a:t>P</a:t>
            </a:r>
            <a:r>
              <a:rPr lang="en-US" baseline="-25000" dirty="0"/>
              <a:t>A</a:t>
            </a:r>
            <a:r>
              <a:rPr lang="en-US" dirty="0"/>
              <a:t>* in Foreign</a:t>
            </a:r>
          </a:p>
          <a:p>
            <a:r>
              <a:rPr lang="en-US" dirty="0"/>
              <a:t>So, under free trade, Home will import wheat from Foreign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276" y="3416902"/>
            <a:ext cx="6541971" cy="333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125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ea typeface="ヒラギノ角ゴ Pro W3" pitchFamily="-84" charset="-128"/>
              </a:rPr>
              <a:t>Supply, Demand, and Trade in a Single Industry</a:t>
            </a:r>
            <a:endParaRPr lang="en-US" altLang="en-US" sz="2000" dirty="0">
              <a:ea typeface="ヒラギノ角ゴ Pro W3" pitchFamily="-84" charset="-128"/>
            </a:endParaRPr>
          </a:p>
        </p:txBody>
      </p:sp>
      <p:sp>
        <p:nvSpPr>
          <p:cNvPr id="8195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ヒラギノ角ゴ Pro W3" pitchFamily="-84" charset="-128"/>
              </a:rPr>
              <a:t>In our example, Home imports wheat and Foreign exports wheat</a:t>
            </a:r>
          </a:p>
          <a:p>
            <a:pPr lvl="1" eaLnBrk="1" hangingPunct="1"/>
            <a:r>
              <a:rPr lang="en-US" altLang="en-US" dirty="0">
                <a:ea typeface="ヒラギノ角ゴ Pro W3" pitchFamily="-84" charset="-128"/>
              </a:rPr>
              <a:t>Because, in autarky, wheat is expensive in Home and cheap in Foreign: </a:t>
            </a:r>
            <a:r>
              <a:rPr lang="en-US" i="1" dirty="0"/>
              <a:t>P</a:t>
            </a:r>
            <a:r>
              <a:rPr lang="en-US" baseline="-25000" dirty="0"/>
              <a:t>A</a:t>
            </a:r>
            <a:r>
              <a:rPr lang="en-US" altLang="en-US" dirty="0">
                <a:ea typeface="ヒラギノ角ゴ Pro W3" pitchFamily="-84" charset="-128"/>
              </a:rPr>
              <a:t> &gt; </a:t>
            </a:r>
            <a:r>
              <a:rPr lang="en-US" i="1" dirty="0"/>
              <a:t>P</a:t>
            </a:r>
            <a:r>
              <a:rPr lang="en-US" baseline="-25000" dirty="0"/>
              <a:t>A</a:t>
            </a:r>
            <a:r>
              <a:rPr lang="en-US" dirty="0"/>
              <a:t>*</a:t>
            </a:r>
            <a:endParaRPr lang="en-US" altLang="en-US" dirty="0">
              <a:ea typeface="ヒラギノ角ゴ Pro W3" pitchFamily="-84" charset="-128"/>
            </a:endParaRPr>
          </a:p>
          <a:p>
            <a:pPr eaLnBrk="1" hangingPunct="1"/>
            <a:r>
              <a:rPr lang="en-US" altLang="en-US" dirty="0">
                <a:ea typeface="ヒラギノ角ゴ Pro W3" pitchFamily="-84" charset="-128"/>
              </a:rPr>
              <a:t>The amount that Home wishes to import will decrease as the price of wheat increases</a:t>
            </a:r>
          </a:p>
          <a:p>
            <a:pPr lvl="1" eaLnBrk="1" hangingPunct="1"/>
            <a:r>
              <a:rPr lang="en-US" altLang="en-US" dirty="0">
                <a:ea typeface="ヒラギノ角ゴ Pro W3" pitchFamily="-84" charset="-128"/>
              </a:rPr>
              <a:t>import demand curve; next slide</a:t>
            </a:r>
          </a:p>
        </p:txBody>
      </p:sp>
    </p:spTree>
    <p:extLst>
      <p:ext uri="{BB962C8B-B14F-4D97-AF65-F5344CB8AC3E}">
        <p14:creationId xmlns:p14="http://schemas.microsoft.com/office/powerpoint/2010/main" val="1055658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ea typeface="ヒラギノ角ゴ Pro W3" pitchFamily="-84" charset="-128"/>
              </a:rPr>
              <a:t>Supply, Demand, and Trade in a Single Industry</a:t>
            </a:r>
            <a:endParaRPr lang="en-US" altLang="en-US" sz="2000" dirty="0">
              <a:ea typeface="ヒラギノ角ゴ Pro W3" pitchFamily="-84" charset="-128"/>
            </a:endParaRPr>
          </a:p>
        </p:txBody>
      </p:sp>
      <p:sp>
        <p:nvSpPr>
          <p:cNvPr id="921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/>
                <a:ea typeface="ヒラギノ角ゴ Pro W3"/>
                <a:cs typeface="Calibri"/>
              </a:rPr>
              <a:t>Home’s </a:t>
            </a:r>
            <a:r>
              <a:rPr lang="en-US" altLang="en-US" b="1">
                <a:latin typeface="Calibri"/>
                <a:ea typeface="ヒラギノ角ゴ Pro W3"/>
                <a:cs typeface="Calibri"/>
              </a:rPr>
              <a:t>import demand</a:t>
            </a:r>
            <a:r>
              <a:rPr lang="en-US" altLang="en-US">
                <a:latin typeface="Calibri"/>
                <a:ea typeface="ヒラギノ角ゴ Pro W3"/>
                <a:cs typeface="Calibri"/>
              </a:rPr>
              <a:t> curve (</a:t>
            </a:r>
            <a:r>
              <a:rPr lang="en-US" altLang="en-US" i="1">
                <a:latin typeface="Calibri"/>
                <a:ea typeface="ヒラギノ角ゴ Pro W3"/>
                <a:cs typeface="Calibri"/>
              </a:rPr>
              <a:t>MD</a:t>
            </a:r>
            <a:r>
              <a:rPr lang="en-US" altLang="en-US">
                <a:latin typeface="Calibri"/>
                <a:ea typeface="ヒラギノ角ゴ Pro W3"/>
                <a:cs typeface="Calibri"/>
              </a:rPr>
              <a:t>) is the quantity that Home consumers demand (</a:t>
            </a:r>
            <a:r>
              <a:rPr lang="en-US" altLang="en-US" i="1">
                <a:latin typeface="Calibri"/>
                <a:ea typeface="ヒラギノ角ゴ Pro W3"/>
                <a:cs typeface="Calibri"/>
              </a:rPr>
              <a:t>D</a:t>
            </a:r>
            <a:r>
              <a:rPr lang="en-US" altLang="en-US">
                <a:latin typeface="Calibri"/>
                <a:ea typeface="ヒラギノ角ゴ Pro W3"/>
                <a:cs typeface="Calibri"/>
              </a:rPr>
              <a:t>) minus the quantity  that Home producers supply (</a:t>
            </a:r>
            <a:r>
              <a:rPr lang="en-US" altLang="en-US" i="1">
                <a:latin typeface="Calibri"/>
                <a:ea typeface="ヒラギノ角ゴ Pro W3"/>
                <a:cs typeface="Calibri"/>
              </a:rPr>
              <a:t>S</a:t>
            </a:r>
            <a:r>
              <a:rPr lang="en-US" altLang="en-US">
                <a:latin typeface="Calibri"/>
                <a:ea typeface="ヒラギノ角ゴ Pro W3"/>
                <a:cs typeface="Calibri"/>
              </a:rPr>
              <a:t>), at each price: </a:t>
            </a:r>
            <a:r>
              <a:rPr lang="en-US" altLang="en-US" i="1">
                <a:latin typeface="Calibri"/>
                <a:ea typeface="ヒラギノ角ゴ Pro W3"/>
                <a:cs typeface="Calibri"/>
              </a:rPr>
              <a:t>MD</a:t>
            </a:r>
            <a:r>
              <a:rPr lang="en-US" altLang="en-US">
                <a:latin typeface="Calibri"/>
                <a:ea typeface="ヒラギノ角ゴ Pro W3"/>
                <a:cs typeface="Calibri"/>
              </a:rPr>
              <a:t> = </a:t>
            </a:r>
            <a:r>
              <a:rPr lang="en-US" altLang="en-US" i="1">
                <a:latin typeface="Calibri"/>
                <a:ea typeface="ヒラギノ角ゴ Pro W3"/>
                <a:cs typeface="Calibri"/>
              </a:rPr>
              <a:t>D</a:t>
            </a:r>
            <a:r>
              <a:rPr lang="en-US" altLang="en-US">
                <a:latin typeface="Calibri"/>
                <a:ea typeface="ヒラギノ角ゴ Pro W3"/>
                <a:cs typeface="Calibri"/>
              </a:rPr>
              <a:t> – </a:t>
            </a:r>
            <a:r>
              <a:rPr lang="en-US" altLang="en-US" i="1">
                <a:latin typeface="Calibri"/>
                <a:ea typeface="ヒラギノ角ゴ Pro W3"/>
                <a:cs typeface="Calibri"/>
              </a:rPr>
              <a:t>S</a:t>
            </a:r>
            <a:r>
              <a:rPr lang="en-US" altLang="en-US">
                <a:latin typeface="Calibri"/>
                <a:ea typeface="ヒラギノ角ゴ Pro W3"/>
                <a:cs typeface="Calibri"/>
              </a:rPr>
              <a:t>.</a:t>
            </a:r>
          </a:p>
        </p:txBody>
      </p:sp>
      <p:pic>
        <p:nvPicPr>
          <p:cNvPr id="4" name="Picture 3" descr="Two graphs plot price, P versus quantity, Q. Graph 1 has D as a steeply falling line and S as a steeply rising line. D and S intersect at y = P sub Ay. Below this point, both lines cross two dashed lines at y = p super 2, and lower at y = p super 1. The S curve rises through (S super 1, P super 1) and (S super 2, P super 2). The D curve falls through (D super 2, P super 2) and (D super, P super 1). On the second graph, these points generate the import demand curve, M D, a falling line. The horizontal dashes lines from graph 1 are extended into graph 2, and mark points on M D. M D falls through point Ay at y = P sub Ay, at the y-intercept; through point 2, (D super 2 minus S super 2, P super 2); and through point 1, (D super 1 minus S super 1, P super 1. All values estimated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849" y="3329176"/>
            <a:ext cx="7750865" cy="343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050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ea typeface="ヒラギノ角ゴ Pro W3" pitchFamily="-84" charset="-128"/>
              </a:rPr>
              <a:t>Supply, Demand, and Trade in a Single Industry</a:t>
            </a:r>
            <a:endParaRPr lang="en-US" altLang="en-US" sz="2000" dirty="0">
              <a:ea typeface="ヒラギノ角ゴ Pro W3" pitchFamily="-84" charset="-128"/>
            </a:endParaRPr>
          </a:p>
        </p:txBody>
      </p:sp>
      <p:sp>
        <p:nvSpPr>
          <p:cNvPr id="8195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ヒラギノ角ゴ Pro W3" pitchFamily="-84" charset="-128"/>
              </a:rPr>
              <a:t>In our example, Home imports wheat and Foreign exports wheat</a:t>
            </a:r>
          </a:p>
          <a:p>
            <a:pPr lvl="1" eaLnBrk="1" hangingPunct="1"/>
            <a:r>
              <a:rPr lang="en-US" altLang="en-US" dirty="0">
                <a:ea typeface="ヒラギノ角ゴ Pro W3" pitchFamily="-84" charset="-128"/>
              </a:rPr>
              <a:t>Because, in autarky, wheat is expensive in Home and cheap in Foreign: </a:t>
            </a:r>
            <a:r>
              <a:rPr lang="en-US" i="1" dirty="0"/>
              <a:t>P</a:t>
            </a:r>
            <a:r>
              <a:rPr lang="en-US" baseline="-25000" dirty="0"/>
              <a:t>A</a:t>
            </a:r>
            <a:r>
              <a:rPr lang="en-US" altLang="en-US" dirty="0">
                <a:ea typeface="ヒラギノ角ゴ Pro W3" pitchFamily="-84" charset="-128"/>
              </a:rPr>
              <a:t> &gt; </a:t>
            </a:r>
            <a:r>
              <a:rPr lang="en-US" i="1" dirty="0"/>
              <a:t>P</a:t>
            </a:r>
            <a:r>
              <a:rPr lang="en-US" baseline="-25000" dirty="0"/>
              <a:t>A</a:t>
            </a:r>
            <a:r>
              <a:rPr lang="en-US" dirty="0"/>
              <a:t>*</a:t>
            </a:r>
            <a:endParaRPr lang="en-US" altLang="en-US" dirty="0">
              <a:ea typeface="ヒラギノ角ゴ Pro W3" pitchFamily="-84" charset="-128"/>
            </a:endParaRPr>
          </a:p>
          <a:p>
            <a:pPr eaLnBrk="1" hangingPunct="1"/>
            <a:r>
              <a:rPr lang="en-US" altLang="en-US" dirty="0">
                <a:ea typeface="ヒラギノ角ゴ Pro W3" pitchFamily="-84" charset="-128"/>
              </a:rPr>
              <a:t>The amount that Foreign wishes to export will increase as the price of wheat increases</a:t>
            </a:r>
          </a:p>
          <a:p>
            <a:pPr lvl="1" eaLnBrk="1" hangingPunct="1"/>
            <a:r>
              <a:rPr lang="en-US" altLang="en-US" dirty="0">
                <a:ea typeface="ヒラギノ角ゴ Pro W3" pitchFamily="-84" charset="-128"/>
              </a:rPr>
              <a:t>export supply curve; next slide</a:t>
            </a:r>
          </a:p>
        </p:txBody>
      </p:sp>
    </p:spTree>
    <p:extLst>
      <p:ext uri="{BB962C8B-B14F-4D97-AF65-F5344CB8AC3E}">
        <p14:creationId xmlns:p14="http://schemas.microsoft.com/office/powerpoint/2010/main" val="74202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Two-country free trade: part 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316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Calibri" panose="020F0502020204030204" pitchFamily="34" charset="0"/>
                <a:ea typeface="ヒラギノ角ゴ Pro W3" pitchFamily="-84" charset="-128"/>
                <a:cs typeface="Calibri" panose="020F0502020204030204" pitchFamily="34" charset="0"/>
              </a:rPr>
              <a:t>Supply, Demand, and Trade in a Single Industry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err="1">
                <a:ea typeface="ヒラギノ角ゴ Pro W3" pitchFamily="-84" charset="-128"/>
              </a:rPr>
              <a:t>Foreign’s</a:t>
            </a:r>
            <a:r>
              <a:rPr lang="en-US" altLang="en-US">
                <a:ea typeface="ヒラギノ角ゴ Pro W3" pitchFamily="-84" charset="-128"/>
              </a:rPr>
              <a:t> </a:t>
            </a:r>
            <a:r>
              <a:rPr lang="en-US" altLang="en-US" b="1">
                <a:ea typeface="ヒラギノ角ゴ Pro W3" pitchFamily="-84" charset="-128"/>
              </a:rPr>
              <a:t>export supply</a:t>
            </a:r>
            <a:r>
              <a:rPr lang="en-US" altLang="en-US">
                <a:ea typeface="ヒラギノ角ゴ Pro W3" pitchFamily="-84" charset="-128"/>
              </a:rPr>
              <a:t> curve (</a:t>
            </a:r>
            <a:r>
              <a:rPr lang="en-US" altLang="en-US" i="1">
                <a:ea typeface="ヒラギノ角ゴ Pro W3" pitchFamily="-84" charset="-128"/>
              </a:rPr>
              <a:t>XS</a:t>
            </a:r>
            <a:r>
              <a:rPr lang="en-US" altLang="en-US">
                <a:ea typeface="ヒラギノ角ゴ Pro W3" pitchFamily="-84" charset="-128"/>
              </a:rPr>
              <a:t>) is the quantity that Foreign producers supply (</a:t>
            </a:r>
            <a:r>
              <a:rPr lang="en-US" altLang="en-US" i="1">
                <a:ea typeface="ヒラギノ角ゴ Pro W3" pitchFamily="-84" charset="-128"/>
              </a:rPr>
              <a:t>S</a:t>
            </a:r>
            <a:r>
              <a:rPr lang="en-US" altLang="en-US">
                <a:ea typeface="ヒラギノ角ゴ Pro W3" pitchFamily="-84" charset="-128"/>
              </a:rPr>
              <a:t>*) </a:t>
            </a:r>
            <a:r>
              <a:rPr lang="en-US" altLang="en-US" i="1">
                <a:ea typeface="ヒラギノ角ゴ Pro W3" pitchFamily="-84" charset="-128"/>
              </a:rPr>
              <a:t>minus</a:t>
            </a:r>
            <a:r>
              <a:rPr lang="en-US" altLang="en-US">
                <a:ea typeface="ヒラギノ角ゴ Pro W3" pitchFamily="-84" charset="-128"/>
              </a:rPr>
              <a:t> the quantity that Foreign consumers demand (</a:t>
            </a:r>
            <a:r>
              <a:rPr lang="en-US" altLang="en-US" i="1">
                <a:ea typeface="ヒラギノ角ゴ Pro W3" pitchFamily="-84" charset="-128"/>
              </a:rPr>
              <a:t>D</a:t>
            </a:r>
            <a:r>
              <a:rPr lang="en-US" altLang="en-US">
                <a:ea typeface="ヒラギノ角ゴ Pro W3" pitchFamily="-84" charset="-128"/>
              </a:rPr>
              <a:t>*), at each price: </a:t>
            </a:r>
            <a:r>
              <a:rPr lang="en-US" altLang="en-US" i="1">
                <a:ea typeface="ヒラギノ角ゴ Pro W3" pitchFamily="-84" charset="-128"/>
              </a:rPr>
              <a:t>XS</a:t>
            </a:r>
            <a:r>
              <a:rPr lang="en-US" altLang="en-US">
                <a:ea typeface="ヒラギノ角ゴ Pro W3" pitchFamily="-84" charset="-128"/>
              </a:rPr>
              <a:t> = </a:t>
            </a:r>
            <a:r>
              <a:rPr lang="en-US" altLang="en-US" i="1">
                <a:ea typeface="ヒラギノ角ゴ Pro W3" pitchFamily="-84" charset="-128"/>
              </a:rPr>
              <a:t>S</a:t>
            </a:r>
            <a:r>
              <a:rPr lang="en-US" altLang="en-US">
                <a:ea typeface="ヒラギノ角ゴ Pro W3" pitchFamily="-84" charset="-128"/>
              </a:rPr>
              <a:t>* – </a:t>
            </a:r>
            <a:r>
              <a:rPr lang="en-US" altLang="en-US" i="1">
                <a:ea typeface="ヒラギノ角ゴ Pro W3" pitchFamily="-84" charset="-128"/>
              </a:rPr>
              <a:t>D</a:t>
            </a:r>
            <a:r>
              <a:rPr lang="en-US" altLang="en-US">
                <a:ea typeface="ヒラギノ角ゴ Pro W3" pitchFamily="-84" charset="-128"/>
              </a:rPr>
              <a:t>*.</a:t>
            </a:r>
            <a:endParaRPr lang="en-US"/>
          </a:p>
        </p:txBody>
      </p:sp>
      <p:pic>
        <p:nvPicPr>
          <p:cNvPr id="10" name="Picture 9" descr="Two graphs plot price, P versus quantity, Q. Graph 1 has D asterisk as a steeply falling line and S asterisk as a steeply rising line. They intersect at y = P asterisk sub Ay. Above this point, both lines cross two dashed lines, at y = P super 1, and below at y = P super 2. The S asterisk curve rises through (S asterisk super 1, P super 1) and (S asterisk super 2, P super 2). The D asterisk curve falls through (D asterisk super 2, P super 2) and (D asterisk super, P super 1). On the second graph, these points generate the export supply curve, X S, a rising line. Horizontal dashed lines from the first graph are extended to the second graph. X S rises from y = P sub Ay asterisk, at the y-intercept, through (S super 1 asterisk minus D super 1 asterisk, P super 1); and through (S super 2 asterisk minus D super 2 asterisk, P super 2)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596" y="3531476"/>
            <a:ext cx="7279493" cy="32261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FF9C8F3-9F39-D50F-2E9A-A032D9437B37}"/>
              </a:ext>
            </a:extLst>
          </p:cNvPr>
          <p:cNvSpPr txBox="1"/>
          <p:nvPr/>
        </p:nvSpPr>
        <p:spPr>
          <a:xfrm>
            <a:off x="304800" y="4430486"/>
            <a:ext cx="3320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Note: The Foreign country is indicated by an asterisk (*).</a:t>
            </a:r>
          </a:p>
        </p:txBody>
      </p:sp>
    </p:spTree>
    <p:extLst>
      <p:ext uri="{BB962C8B-B14F-4D97-AF65-F5344CB8AC3E}">
        <p14:creationId xmlns:p14="http://schemas.microsoft.com/office/powerpoint/2010/main" val="3615499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ea typeface="ヒラギノ角ゴ Pro W3" pitchFamily="-84" charset="-128"/>
              </a:rPr>
              <a:t>Supply, Demand, and Trade in a Single Industry</a:t>
            </a:r>
            <a:endParaRPr lang="en-US" altLang="en-US" sz="2000" dirty="0">
              <a:ea typeface="ヒラギノ角ゴ Pro W3" pitchFamily="-84" charset="-128"/>
            </a:endParaRPr>
          </a:p>
        </p:txBody>
      </p:sp>
      <p:sp>
        <p:nvSpPr>
          <p:cNvPr id="1229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ヒラギノ角ゴ Pro W3" pitchFamily="-84" charset="-128"/>
              </a:rPr>
              <a:t>For equilibrium in free trade between Home and Foreign, we assume: </a:t>
            </a:r>
          </a:p>
          <a:p>
            <a:pPr lvl="1" eaLnBrk="1" hangingPunct="1"/>
            <a:r>
              <a:rPr lang="en-US" altLang="en-US" dirty="0">
                <a:ea typeface="ヒラギノ角ゴ Pro W3" pitchFamily="-84" charset="-128"/>
              </a:rPr>
              <a:t>Home’s import demand (MD) = </a:t>
            </a:r>
            <a:r>
              <a:rPr lang="en-US" altLang="en-US" dirty="0" err="1">
                <a:ea typeface="ヒラギノ角ゴ Pro W3" pitchFamily="-84" charset="-128"/>
              </a:rPr>
              <a:t>Foreign’s</a:t>
            </a:r>
            <a:r>
              <a:rPr lang="en-US" altLang="en-US" dirty="0">
                <a:ea typeface="ヒラギノ角ゴ Pro W3" pitchFamily="-84" charset="-128"/>
              </a:rPr>
              <a:t> export supply (XS). </a:t>
            </a:r>
          </a:p>
          <a:p>
            <a:pPr eaLnBrk="1" hangingPunct="1"/>
            <a:r>
              <a:rPr lang="en-US" altLang="en-US" dirty="0">
                <a:ea typeface="ヒラギノ角ゴ Pro W3" pitchFamily="-84" charset="-128"/>
              </a:rPr>
              <a:t>Therefore, the equilibrium outcome under free trade between two countries is at the intersection of the import demand and export supply curves</a:t>
            </a:r>
          </a:p>
          <a:p>
            <a:pPr lvl="1" eaLnBrk="1" hangingPunct="1"/>
            <a:r>
              <a:rPr lang="en-US" altLang="en-US" dirty="0">
                <a:ea typeface="ヒラギノ角ゴ Pro W3" pitchFamily="-84" charset="-128"/>
              </a:rPr>
              <a:t>See next slide</a:t>
            </a:r>
          </a:p>
        </p:txBody>
      </p:sp>
    </p:spTree>
    <p:extLst>
      <p:ext uri="{BB962C8B-B14F-4D97-AF65-F5344CB8AC3E}">
        <p14:creationId xmlns:p14="http://schemas.microsoft.com/office/powerpoint/2010/main" val="2663182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ヒラギノ角ゴ Pro W3" pitchFamily="-84" charset="-128"/>
              </a:rPr>
              <a:t>Figure 9.3 World Free-Trade Equilibrium</a:t>
            </a:r>
          </a:p>
        </p:txBody>
      </p:sp>
      <p:pic>
        <p:nvPicPr>
          <p:cNvPr id="3" name="Picture 2" descr="The graph plots price, P, versus quantity, Q. X S rises from y-intercept at P sub Ay asterisk; M D falls from y-intercept at P sub Ay. The curves intersect at point 1, (Q sub W, P sub W). Y = P sub W is roughly midway between P sub Ay and P sub Ay asterisk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1" y="1549402"/>
            <a:ext cx="4751751" cy="3860799"/>
          </a:xfrm>
          <a:prstGeom prst="rect">
            <a:avLst/>
          </a:prstGeom>
        </p:spPr>
      </p:pic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1981200" y="5597172"/>
            <a:ext cx="8686800" cy="98619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/>
              <a:t>The equilibrium world price is </a:t>
            </a:r>
            <a:r>
              <a:rPr lang="en-US" sz="2200" i="1"/>
              <a:t>P</a:t>
            </a:r>
            <a:r>
              <a:rPr lang="en-US" sz="2200" i="1" baseline="-25000"/>
              <a:t>W</a:t>
            </a:r>
            <a:r>
              <a:rPr lang="en-US" sz="2200"/>
              <a:t>, where Home import demand (</a:t>
            </a:r>
            <a:r>
              <a:rPr lang="en-US" sz="2200" i="1"/>
              <a:t>MD </a:t>
            </a:r>
            <a:r>
              <a:rPr lang="en-US" sz="2200"/>
              <a:t>curve) equals Foreign export supply (</a:t>
            </a:r>
            <a:r>
              <a:rPr lang="en-US" sz="2200" i="1"/>
              <a:t>XS </a:t>
            </a:r>
            <a:r>
              <a:rPr lang="en-US" sz="2200"/>
              <a:t>curve). The amount imported and exported is </a:t>
            </a:r>
            <a:r>
              <a:rPr lang="en-US" sz="2200" i="1"/>
              <a:t>Q</a:t>
            </a:r>
            <a:r>
              <a:rPr lang="en-US" sz="2200" i="1" baseline="-25000"/>
              <a:t>W</a:t>
            </a:r>
            <a:r>
              <a:rPr lang="en-US" sz="22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2830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ea typeface="ヒラギノ角ゴ Pro W3" pitchFamily="-84" charset="-128"/>
              </a:rPr>
              <a:t>Supply, Demand, and Trade in a Single Industry</a:t>
            </a:r>
            <a:endParaRPr lang="en-US" altLang="en-US" sz="2000" dirty="0">
              <a:ea typeface="ヒラギノ角ゴ Pro W3" pitchFamily="-84" charset="-128"/>
            </a:endParaRPr>
          </a:p>
        </p:txBody>
      </p:sp>
      <p:sp>
        <p:nvSpPr>
          <p:cNvPr id="1229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ヒラギノ角ゴ Pro W3" pitchFamily="-84" charset="-128"/>
              </a:rPr>
              <a:t>In two-country trade, we assume:</a:t>
            </a:r>
          </a:p>
          <a:p>
            <a:pPr marL="285750" indent="0" eaLnBrk="1" hangingPunct="1">
              <a:buNone/>
            </a:pPr>
            <a:r>
              <a:rPr lang="en-US" altLang="en-US" sz="2200" dirty="0">
                <a:ea typeface="ヒラギノ角ゴ Pro W3" pitchFamily="-84" charset="-128"/>
              </a:rPr>
              <a:t>Home’s import demand (</a:t>
            </a:r>
            <a:r>
              <a:rPr lang="en-US" altLang="en-US" sz="2200" i="1" dirty="0">
                <a:ea typeface="ヒラギノ角ゴ Pro W3" pitchFamily="-84" charset="-128"/>
              </a:rPr>
              <a:t>MD</a:t>
            </a:r>
            <a:r>
              <a:rPr lang="en-US" altLang="en-US" sz="2200" dirty="0">
                <a:ea typeface="ヒラギノ角ゴ Pro W3" pitchFamily="-84" charset="-128"/>
              </a:rPr>
              <a:t>) = </a:t>
            </a:r>
            <a:r>
              <a:rPr lang="en-US" altLang="en-US" sz="2200" dirty="0" err="1">
                <a:ea typeface="ヒラギノ角ゴ Pro W3" pitchFamily="-84" charset="-128"/>
              </a:rPr>
              <a:t>Foreign’s</a:t>
            </a:r>
            <a:r>
              <a:rPr lang="en-US" altLang="en-US" sz="2200" dirty="0">
                <a:ea typeface="ヒラギノ角ゴ Pro W3" pitchFamily="-84" charset="-128"/>
              </a:rPr>
              <a:t> export supply (</a:t>
            </a:r>
            <a:r>
              <a:rPr lang="en-US" altLang="en-US" sz="2200" i="1" dirty="0">
                <a:ea typeface="ヒラギノ角ゴ Pro W3" pitchFamily="-84" charset="-128"/>
              </a:rPr>
              <a:t>XS</a:t>
            </a:r>
            <a:r>
              <a:rPr lang="en-US" altLang="en-US" sz="2200" dirty="0">
                <a:ea typeface="ヒラギノ角ゴ Pro W3" pitchFamily="-84" charset="-128"/>
              </a:rPr>
              <a:t>). Therefore,</a:t>
            </a:r>
          </a:p>
          <a:p>
            <a:pPr marL="285750" indent="0" eaLnBrk="1" hangingPunct="1">
              <a:buNone/>
            </a:pPr>
            <a:r>
              <a:rPr lang="en-US" altLang="en-US" sz="2200" dirty="0">
                <a:ea typeface="ヒラギノ角ゴ Pro W3" pitchFamily="-84" charset="-128"/>
              </a:rPr>
              <a:t>home demand − home supply = foreign supply − foreign demand. Therefore,</a:t>
            </a:r>
          </a:p>
          <a:p>
            <a:pPr marL="285750" indent="0" eaLnBrk="1" hangingPunct="1">
              <a:buNone/>
            </a:pPr>
            <a:r>
              <a:rPr lang="en-US" altLang="en-US" sz="2200" dirty="0">
                <a:ea typeface="ヒラギノ角ゴ Pro W3" pitchFamily="-84" charset="-128"/>
              </a:rPr>
              <a:t>home demand + foreign demand = home supply + foreign supply. Therefore,</a:t>
            </a:r>
          </a:p>
          <a:p>
            <a:pPr marL="285750" indent="0" eaLnBrk="1" hangingPunct="1">
              <a:buNone/>
            </a:pPr>
            <a:r>
              <a:rPr lang="en-US" altLang="en-US" sz="2200" dirty="0">
                <a:ea typeface="ヒラギノ角ゴ Pro W3" pitchFamily="-84" charset="-128"/>
              </a:rPr>
              <a:t>world demand = world supply.</a:t>
            </a:r>
          </a:p>
          <a:p>
            <a:pPr eaLnBrk="1" hangingPunct="1"/>
            <a:r>
              <a:rPr lang="en-US" altLang="en-US" dirty="0">
                <a:ea typeface="ヒラギノ角ゴ Pro W3" pitchFamily="-84" charset="-128"/>
              </a:rPr>
              <a:t>Therefore, </a:t>
            </a:r>
            <a:r>
              <a:rPr lang="en-US" altLang="en-US">
                <a:ea typeface="ヒラギノ角ゴ Pro W3" pitchFamily="-84" charset="-128"/>
              </a:rPr>
              <a:t>the equilibrium </a:t>
            </a:r>
            <a:r>
              <a:rPr lang="en-US" altLang="en-US" dirty="0">
                <a:ea typeface="ヒラギノ角ゴ Pro W3" pitchFamily="-84" charset="-128"/>
              </a:rPr>
              <a:t>at the </a:t>
            </a:r>
            <a:r>
              <a:rPr lang="en-US" altLang="en-US" dirty="0">
                <a:solidFill>
                  <a:srgbClr val="0070C0"/>
                </a:solidFill>
                <a:ea typeface="ヒラギノ角ゴ Pro W3" pitchFamily="-84" charset="-128"/>
              </a:rPr>
              <a:t>intersection of the import demand and export supply curves </a:t>
            </a:r>
            <a:r>
              <a:rPr lang="en-US" altLang="en-US" dirty="0">
                <a:ea typeface="ヒラギノ角ゴ Pro W3" pitchFamily="-84" charset="-128"/>
              </a:rPr>
              <a:t>is equivalent to the equilibrium at the </a:t>
            </a:r>
            <a:r>
              <a:rPr lang="en-US" altLang="en-US" dirty="0">
                <a:solidFill>
                  <a:srgbClr val="0070C0"/>
                </a:solidFill>
                <a:ea typeface="ヒラギノ角ゴ Pro W3" pitchFamily="-84" charset="-128"/>
              </a:rPr>
              <a:t>intersection of the world demand and world supply curves</a:t>
            </a:r>
            <a:r>
              <a:rPr lang="en-US" altLang="en-US" dirty="0">
                <a:ea typeface="ヒラギノ角ゴ Pro W3" pitchFamily="-84" charset="-128"/>
              </a:rPr>
              <a:t> that we saw earlier</a:t>
            </a:r>
          </a:p>
        </p:txBody>
      </p:sp>
    </p:spTree>
    <p:extLst>
      <p:ext uri="{BB962C8B-B14F-4D97-AF65-F5344CB8AC3E}">
        <p14:creationId xmlns:p14="http://schemas.microsoft.com/office/powerpoint/2010/main" val="34346237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Effect of Trade on Prices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 have seen that when autarky ends and free trade begins in a country</a:t>
            </a:r>
          </a:p>
          <a:p>
            <a:pPr lvl="1"/>
            <a:r>
              <a:rPr lang="en-US" altLang="en-US"/>
              <a:t>the price of its </a:t>
            </a:r>
            <a:r>
              <a:rPr lang="en-US" altLang="en-US" i="1"/>
              <a:t>imported</a:t>
            </a:r>
            <a:r>
              <a:rPr lang="en-US" altLang="en-US"/>
              <a:t> good </a:t>
            </a:r>
            <a:r>
              <a:rPr lang="en-US" altLang="en-US" i="1"/>
              <a:t>falls</a:t>
            </a:r>
            <a:r>
              <a:rPr lang="en-US" altLang="en-US"/>
              <a:t>, and</a:t>
            </a:r>
          </a:p>
          <a:p>
            <a:pPr lvl="1"/>
            <a:r>
              <a:rPr lang="en-US" altLang="en-US"/>
              <a:t>the price of its </a:t>
            </a:r>
            <a:r>
              <a:rPr lang="en-US" altLang="en-US" i="1"/>
              <a:t>exported</a:t>
            </a:r>
            <a:r>
              <a:rPr lang="en-US" altLang="en-US"/>
              <a:t> good </a:t>
            </a:r>
            <a:r>
              <a:rPr lang="en-US" altLang="en-US" i="1"/>
              <a:t>rises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How does this affect production and consumption?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Effect of Trade on Production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When autarky ends and free trade begins, </a:t>
            </a:r>
          </a:p>
          <a:p>
            <a:pPr lvl="1" eaLnBrk="1" hangingPunct="1"/>
            <a:r>
              <a:rPr lang="en-US" altLang="en-US" dirty="0"/>
              <a:t>the production of the </a:t>
            </a:r>
            <a:r>
              <a:rPr lang="en-US" altLang="en-US" i="1" dirty="0"/>
              <a:t>exported</a:t>
            </a:r>
            <a:r>
              <a:rPr lang="en-US" altLang="en-US" dirty="0"/>
              <a:t> good </a:t>
            </a:r>
            <a:r>
              <a:rPr lang="en-US" altLang="en-US" i="1" dirty="0"/>
              <a:t>increases</a:t>
            </a:r>
            <a:r>
              <a:rPr lang="en-US" altLang="en-US" dirty="0"/>
              <a:t>, and </a:t>
            </a:r>
          </a:p>
          <a:p>
            <a:pPr lvl="1" eaLnBrk="1" hangingPunct="1"/>
            <a:r>
              <a:rPr lang="en-US" altLang="en-US" dirty="0"/>
              <a:t>the production of the </a:t>
            </a:r>
            <a:r>
              <a:rPr lang="en-US" altLang="en-US" i="1" dirty="0"/>
              <a:t>imported</a:t>
            </a:r>
            <a:r>
              <a:rPr lang="en-US" altLang="en-US" dirty="0"/>
              <a:t> good </a:t>
            </a:r>
            <a:r>
              <a:rPr lang="en-US" altLang="en-US" i="1" dirty="0"/>
              <a:t>decreases</a:t>
            </a:r>
          </a:p>
          <a:p>
            <a:pPr lvl="2" eaLnBrk="1" hangingPunct="1"/>
            <a:r>
              <a:rPr lang="en-US" altLang="en-US" sz="1800" dirty="0"/>
              <a:t>See the section “Production Possibilities and Relative Supply” and Figure 5-2 of the course’s textbook</a:t>
            </a:r>
            <a:r>
              <a:rPr lang="en-US" altLang="en-US" sz="1800" b="1" dirty="0"/>
              <a:t>.</a:t>
            </a:r>
            <a:r>
              <a:rPr lang="en-US" altLang="en-US" b="1" dirty="0"/>
              <a:t> </a:t>
            </a:r>
          </a:p>
          <a:p>
            <a:pPr lvl="2" eaLnBrk="1" hangingPunct="1"/>
            <a:endParaRPr lang="en-US" altLang="en-US" b="1" dirty="0"/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As the availability of productive resources is always finite, if a country produces more of something, it </a:t>
            </a:r>
            <a:r>
              <a:rPr lang="en-US" altLang="en-US" i="1" dirty="0">
                <a:solidFill>
                  <a:srgbClr val="FF0000"/>
                </a:solidFill>
              </a:rPr>
              <a:t>must</a:t>
            </a:r>
            <a:r>
              <a:rPr lang="en-US" altLang="en-US" dirty="0">
                <a:solidFill>
                  <a:srgbClr val="FF0000"/>
                </a:solidFill>
              </a:rPr>
              <a:t> produce less of something else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Effect of Trade on Production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When autarky ends and free trade begins, </a:t>
            </a:r>
          </a:p>
          <a:p>
            <a:pPr lvl="1" eaLnBrk="1" hangingPunct="1"/>
            <a:r>
              <a:rPr lang="en-US" altLang="en-US" dirty="0"/>
              <a:t>the production of the </a:t>
            </a:r>
            <a:r>
              <a:rPr lang="en-US" altLang="en-US" i="1" dirty="0"/>
              <a:t>exported</a:t>
            </a:r>
            <a:r>
              <a:rPr lang="en-US" altLang="en-US" dirty="0"/>
              <a:t> good </a:t>
            </a:r>
            <a:r>
              <a:rPr lang="en-US" altLang="en-US" i="1" dirty="0"/>
              <a:t>increases</a:t>
            </a:r>
            <a:r>
              <a:rPr lang="en-US" altLang="en-US" dirty="0"/>
              <a:t>, and </a:t>
            </a:r>
          </a:p>
          <a:p>
            <a:pPr lvl="1" eaLnBrk="1" hangingPunct="1"/>
            <a:r>
              <a:rPr lang="en-US" altLang="en-US" dirty="0"/>
              <a:t>the production of the </a:t>
            </a:r>
            <a:r>
              <a:rPr lang="en-US" altLang="en-US" i="1" dirty="0"/>
              <a:t>imported</a:t>
            </a:r>
            <a:r>
              <a:rPr lang="en-US" altLang="en-US" dirty="0"/>
              <a:t> good </a:t>
            </a:r>
            <a:r>
              <a:rPr lang="en-US" altLang="en-US" i="1" dirty="0"/>
              <a:t>decreases</a:t>
            </a:r>
          </a:p>
          <a:p>
            <a:pPr lvl="2" eaLnBrk="1" hangingPunct="1"/>
            <a:r>
              <a:rPr lang="en-US" altLang="en-US" dirty="0"/>
              <a:t>Remember that trade </a:t>
            </a:r>
            <a:r>
              <a:rPr lang="en-US" altLang="en-US" i="1" dirty="0"/>
              <a:t>raises</a:t>
            </a:r>
            <a:r>
              <a:rPr lang="en-US" altLang="en-US" dirty="0"/>
              <a:t> the price of the </a:t>
            </a:r>
            <a:r>
              <a:rPr lang="en-US" altLang="en-US" i="1" dirty="0"/>
              <a:t>exported</a:t>
            </a:r>
            <a:r>
              <a:rPr lang="en-US" altLang="en-US" dirty="0"/>
              <a:t> good. This gives producers of the exported good an incentive to </a:t>
            </a:r>
            <a:r>
              <a:rPr lang="en-US" altLang="en-US" i="1" dirty="0"/>
              <a:t>raise</a:t>
            </a:r>
            <a:r>
              <a:rPr lang="en-US" altLang="en-US" dirty="0"/>
              <a:t> production.</a:t>
            </a:r>
          </a:p>
          <a:p>
            <a:pPr lvl="2" eaLnBrk="1" hangingPunct="1"/>
            <a:r>
              <a:rPr lang="en-US" altLang="en-US" dirty="0"/>
              <a:t>Similarly, trade makes the </a:t>
            </a:r>
            <a:r>
              <a:rPr lang="en-US" altLang="en-US" i="1" dirty="0"/>
              <a:t>imported</a:t>
            </a:r>
            <a:r>
              <a:rPr lang="en-US" altLang="en-US" dirty="0"/>
              <a:t> good </a:t>
            </a:r>
            <a:r>
              <a:rPr lang="en-US" altLang="en-US" i="1" dirty="0"/>
              <a:t>cheaper</a:t>
            </a:r>
            <a:r>
              <a:rPr lang="en-US" altLang="en-US" dirty="0"/>
              <a:t>. This </a:t>
            </a:r>
            <a:r>
              <a:rPr lang="en-US" altLang="en-US" i="1" dirty="0"/>
              <a:t>reduces</a:t>
            </a:r>
            <a:r>
              <a:rPr lang="en-US" altLang="en-US" dirty="0"/>
              <a:t> the incentive for domestic producers of the imported good to produce it.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Effect of Trade on Consumption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Unfortunately, we can’t be sure of the effects of free trade on consumption</a:t>
            </a:r>
          </a:p>
          <a:p>
            <a:r>
              <a:rPr lang="en-US" altLang="en-US"/>
              <a:t>All we can be sure of is that the consumption of either the imported good or the exported good will surely increase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Effect of Trade on Consumption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effect of an increase in the price of beef (relative to steel) on the consumption of beef works through two channels: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Substitution effect</a:t>
            </a:r>
            <a:r>
              <a:rPr lang="en-US" altLang="en-US"/>
              <a:t>: buy </a:t>
            </a:r>
            <a:r>
              <a:rPr lang="en-US" altLang="en-US" i="1"/>
              <a:t>less</a:t>
            </a:r>
            <a:r>
              <a:rPr lang="en-US" altLang="en-US"/>
              <a:t> of whatever has become </a:t>
            </a:r>
            <a:r>
              <a:rPr lang="en-US" altLang="en-US" i="1"/>
              <a:t>more</a:t>
            </a:r>
            <a:r>
              <a:rPr lang="en-US" altLang="en-US"/>
              <a:t> expensive and </a:t>
            </a:r>
            <a:r>
              <a:rPr lang="en-US" altLang="en-US" i="1"/>
              <a:t>more</a:t>
            </a:r>
            <a:r>
              <a:rPr lang="en-US" altLang="en-US"/>
              <a:t> of whatever has become </a:t>
            </a:r>
            <a:r>
              <a:rPr lang="en-US" altLang="en-US" i="1"/>
              <a:t>less</a:t>
            </a:r>
            <a:r>
              <a:rPr lang="en-US" altLang="en-US"/>
              <a:t> expensive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Income effect</a:t>
            </a:r>
            <a:r>
              <a:rPr lang="en-US" altLang="en-US"/>
              <a:t>: trade has made you richer. So, act the way people act when they get richer: buy </a:t>
            </a:r>
            <a:r>
              <a:rPr lang="en-US" altLang="en-US" i="1"/>
              <a:t>more</a:t>
            </a:r>
            <a:r>
              <a:rPr lang="en-US" altLang="en-US"/>
              <a:t> of </a:t>
            </a:r>
            <a:r>
              <a:rPr lang="en-US" altLang="en-US" i="1"/>
              <a:t>normal</a:t>
            </a:r>
            <a:r>
              <a:rPr lang="en-US" altLang="en-US"/>
              <a:t> goods and </a:t>
            </a:r>
            <a:r>
              <a:rPr lang="en-US" altLang="en-US" i="1"/>
              <a:t>less</a:t>
            </a:r>
            <a:r>
              <a:rPr lang="en-US" altLang="en-US"/>
              <a:t> of </a:t>
            </a:r>
            <a:r>
              <a:rPr lang="en-US" altLang="en-US" i="1"/>
              <a:t>inferior</a:t>
            </a:r>
            <a:r>
              <a:rPr lang="en-US" altLang="en-US"/>
              <a:t> goods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Effect of Trade on Consumption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>
                <a:solidFill>
                  <a:srgbClr val="FF0000"/>
                </a:solidFill>
              </a:rPr>
              <a:t>Normal goods </a:t>
            </a:r>
            <a:r>
              <a:rPr lang="en-US" altLang="en-US"/>
              <a:t>are goods that people buy more (less) of when they get richer (poorer)</a:t>
            </a:r>
          </a:p>
          <a:p>
            <a:r>
              <a:rPr lang="en-US" altLang="en-US" i="1">
                <a:solidFill>
                  <a:srgbClr val="FF0000"/>
                </a:solidFill>
              </a:rPr>
              <a:t>Inferior goods </a:t>
            </a:r>
            <a:r>
              <a:rPr lang="en-US" altLang="en-US"/>
              <a:t>are goods that people buy less (more) of when they get richer (poorer)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 i="1"/>
              <a:t>Q</a:t>
            </a:r>
            <a:r>
              <a:rPr lang="en-US" altLang="en-US"/>
              <a:t>: Can you think of examples of normal and inferior goods?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2552A2-BCBC-010B-1853-051682792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852040"/>
              </p:ext>
            </p:extLst>
          </p:nvPr>
        </p:nvGraphicFramePr>
        <p:xfrm>
          <a:off x="8201260" y="1493880"/>
          <a:ext cx="1747838" cy="5151432"/>
        </p:xfrm>
        <a:graphic>
          <a:graphicData uri="http://schemas.openxmlformats.org/drawingml/2006/table">
            <a:tbl>
              <a:tblPr/>
              <a:tblGrid>
                <a:gridCol w="884238">
                  <a:extLst>
                    <a:ext uri="{9D8B030D-6E8A-4147-A177-3AD203B41FA5}">
                      <a16:colId xmlns:a16="http://schemas.microsoft.com/office/drawing/2014/main" val="351832457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218213498"/>
                    </a:ext>
                  </a:extLst>
                </a:gridCol>
              </a:tblGrid>
              <a:tr h="39626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Trade = S - 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35925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2545659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0508835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289091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39864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96290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98329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6409064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332465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325922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283193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57219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-20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828546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AD5F52-61E4-892F-25D2-DB511CD07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291830"/>
              </p:ext>
            </p:extLst>
          </p:nvPr>
        </p:nvGraphicFramePr>
        <p:xfrm>
          <a:off x="6492952" y="1493880"/>
          <a:ext cx="1706562" cy="5151432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1608751502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3978524361"/>
                    </a:ext>
                  </a:extLst>
                </a:gridCol>
              </a:tblGrid>
              <a:tr h="39626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World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307849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936925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8112101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2618324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723151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863900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5636717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938882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569627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075932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160233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775810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160952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89996B6-25DE-E96D-A33F-E3F99082A3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344398"/>
              </p:ext>
            </p:extLst>
          </p:nvPr>
        </p:nvGraphicFramePr>
        <p:xfrm>
          <a:off x="4763384" y="1493877"/>
          <a:ext cx="1727200" cy="5151432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655992686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3141533963"/>
                    </a:ext>
                  </a:extLst>
                </a:gridCol>
              </a:tblGrid>
              <a:tr h="39626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Europe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390452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0012122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705596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8850471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851306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326670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6134002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8556820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51344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8743119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79552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5099854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969908"/>
                  </a:ext>
                </a:extLst>
              </a:tr>
            </a:tbl>
          </a:graphicData>
        </a:graphic>
      </p:graphicFrame>
      <p:sp>
        <p:nvSpPr>
          <p:cNvPr id="20828" name="Oval 348"/>
          <p:cNvSpPr>
            <a:spLocks noChangeArrowheads="1"/>
          </p:cNvSpPr>
          <p:nvPr/>
        </p:nvSpPr>
        <p:spPr bwMode="auto">
          <a:xfrm>
            <a:off x="4786493" y="3465513"/>
            <a:ext cx="1720850" cy="411162"/>
          </a:xfrm>
          <a:prstGeom prst="ellips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174875" y="3587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Trade Between Two Countries</a:t>
            </a:r>
          </a:p>
        </p:txBody>
      </p:sp>
      <p:graphicFrame>
        <p:nvGraphicFramePr>
          <p:cNvPr id="20821" name="Group 34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40860382"/>
              </p:ext>
            </p:extLst>
          </p:nvPr>
        </p:nvGraphicFramePr>
        <p:xfrm>
          <a:off x="2173288" y="1497014"/>
          <a:ext cx="2590800" cy="5151432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Japan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0621" name="Oval 141"/>
          <p:cNvSpPr>
            <a:spLocks noChangeArrowheads="1"/>
          </p:cNvSpPr>
          <p:nvPr/>
        </p:nvSpPr>
        <p:spPr bwMode="auto">
          <a:xfrm>
            <a:off x="3025775" y="5429251"/>
            <a:ext cx="1720850" cy="411163"/>
          </a:xfrm>
          <a:prstGeom prst="ellips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622" name="Oval 142"/>
          <p:cNvSpPr>
            <a:spLocks noChangeArrowheads="1"/>
          </p:cNvSpPr>
          <p:nvPr/>
        </p:nvSpPr>
        <p:spPr bwMode="auto">
          <a:xfrm>
            <a:off x="8207528" y="4254500"/>
            <a:ext cx="1720850" cy="411163"/>
          </a:xfrm>
          <a:prstGeom prst="ellips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623" name="Oval 143"/>
          <p:cNvSpPr>
            <a:spLocks noChangeArrowheads="1"/>
          </p:cNvSpPr>
          <p:nvPr/>
        </p:nvSpPr>
        <p:spPr bwMode="auto">
          <a:xfrm>
            <a:off x="6478664" y="4237038"/>
            <a:ext cx="1720850" cy="411162"/>
          </a:xfrm>
          <a:prstGeom prst="ellips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825" name="Oval 345"/>
          <p:cNvSpPr>
            <a:spLocks noChangeArrowheads="1"/>
          </p:cNvSpPr>
          <p:nvPr/>
        </p:nvSpPr>
        <p:spPr bwMode="auto">
          <a:xfrm>
            <a:off x="2330451" y="5464176"/>
            <a:ext cx="511175" cy="354013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826" name="Oval 346"/>
          <p:cNvSpPr>
            <a:spLocks noChangeArrowheads="1"/>
          </p:cNvSpPr>
          <p:nvPr/>
        </p:nvSpPr>
        <p:spPr bwMode="auto">
          <a:xfrm>
            <a:off x="2338389" y="3494088"/>
            <a:ext cx="511175" cy="354012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827" name="Oval 347"/>
          <p:cNvSpPr>
            <a:spLocks noChangeArrowheads="1"/>
          </p:cNvSpPr>
          <p:nvPr/>
        </p:nvSpPr>
        <p:spPr bwMode="auto">
          <a:xfrm>
            <a:off x="2338389" y="4294188"/>
            <a:ext cx="511175" cy="354012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0" y="5459414"/>
            <a:ext cx="590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Japan in autarky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524000" y="3459163"/>
            <a:ext cx="590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Europe in autarky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24000" y="4291014"/>
            <a:ext cx="590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Free Trade</a:t>
            </a:r>
          </a:p>
        </p:txBody>
      </p:sp>
    </p:spTree>
    <p:extLst>
      <p:ext uri="{BB962C8B-B14F-4D97-AF65-F5344CB8AC3E}">
        <p14:creationId xmlns:p14="http://schemas.microsoft.com/office/powerpoint/2010/main" val="33977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28" grpId="0" animBg="1"/>
      <p:bldP spid="20621" grpId="0" animBg="1"/>
      <p:bldP spid="20622" grpId="0" animBg="1"/>
      <p:bldP spid="20623" grpId="0" animBg="1"/>
      <p:bldP spid="20825" grpId="0" animBg="1"/>
      <p:bldP spid="20826" grpId="0" animBg="1"/>
      <p:bldP spid="20827" grpId="0" animBg="1"/>
      <p:bldP spid="2" grpId="0"/>
      <p:bldP spid="15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Effect of Trade on Consumption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Suppose free trade leads to an </a:t>
            </a:r>
            <a:r>
              <a:rPr lang="en-US" altLang="en-US" i="1"/>
              <a:t>increase</a:t>
            </a:r>
            <a:r>
              <a:rPr lang="en-US" altLang="en-US"/>
              <a:t> in the price of beef (relative to steel)</a:t>
            </a:r>
          </a:p>
          <a:p>
            <a:pPr lvl="1"/>
            <a:r>
              <a:rPr lang="en-US" altLang="en-US"/>
              <a:t>Substitution effect: buy </a:t>
            </a:r>
            <a:r>
              <a:rPr lang="en-US" altLang="en-US" i="1"/>
              <a:t>less </a:t>
            </a:r>
            <a:r>
              <a:rPr lang="en-US" altLang="en-US"/>
              <a:t>beef and </a:t>
            </a:r>
            <a:r>
              <a:rPr lang="en-US" altLang="en-US" i="1"/>
              <a:t>more </a:t>
            </a:r>
            <a:r>
              <a:rPr lang="en-US" altLang="en-US"/>
              <a:t>steel</a:t>
            </a:r>
          </a:p>
          <a:p>
            <a:pPr lvl="1"/>
            <a:r>
              <a:rPr lang="en-US" altLang="en-US"/>
              <a:t>Income effect: </a:t>
            </a:r>
          </a:p>
          <a:p>
            <a:pPr lvl="2"/>
            <a:r>
              <a:rPr lang="en-US" altLang="en-US"/>
              <a:t>Trade has made you richer. So, act like you are richer!</a:t>
            </a:r>
          </a:p>
          <a:p>
            <a:pPr lvl="2"/>
            <a:r>
              <a:rPr lang="en-US" altLang="en-US"/>
              <a:t>Buy </a:t>
            </a:r>
            <a:r>
              <a:rPr lang="en-US" altLang="en-US" i="1"/>
              <a:t>more</a:t>
            </a:r>
            <a:r>
              <a:rPr lang="en-US" altLang="en-US"/>
              <a:t> of whichever good is normal</a:t>
            </a:r>
          </a:p>
          <a:p>
            <a:pPr lvl="2"/>
            <a:r>
              <a:rPr lang="en-US" altLang="en-US"/>
              <a:t>Buy </a:t>
            </a:r>
            <a:r>
              <a:rPr lang="en-US" altLang="en-US" i="1"/>
              <a:t>less</a:t>
            </a:r>
            <a:r>
              <a:rPr lang="en-US" altLang="en-US"/>
              <a:t> of whichever good is inferior</a:t>
            </a:r>
          </a:p>
          <a:p>
            <a:r>
              <a:rPr lang="en-US" altLang="en-US"/>
              <a:t>So, the overall effect on beef and steel consumption is uncertain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Effect of Trade on Consumption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Suppose free trade leads to a </a:t>
            </a:r>
            <a:r>
              <a:rPr lang="en-US" altLang="en-US" i="1"/>
              <a:t>decrease</a:t>
            </a:r>
            <a:r>
              <a:rPr lang="en-US" altLang="en-US"/>
              <a:t> in the price of beef (relative to steel)</a:t>
            </a:r>
          </a:p>
          <a:p>
            <a:pPr lvl="1"/>
            <a:r>
              <a:rPr lang="en-US" altLang="en-US"/>
              <a:t>Substitution effect: buy </a:t>
            </a:r>
            <a:r>
              <a:rPr lang="en-US" altLang="en-US" i="1"/>
              <a:t>more </a:t>
            </a:r>
            <a:r>
              <a:rPr lang="en-US" altLang="en-US"/>
              <a:t>beef and </a:t>
            </a:r>
            <a:r>
              <a:rPr lang="en-US" altLang="en-US" i="1"/>
              <a:t>less </a:t>
            </a:r>
            <a:r>
              <a:rPr lang="en-US" altLang="en-US"/>
              <a:t>steel</a:t>
            </a:r>
          </a:p>
          <a:p>
            <a:pPr lvl="1"/>
            <a:r>
              <a:rPr lang="en-US" altLang="en-US"/>
              <a:t>Income effect: </a:t>
            </a:r>
          </a:p>
          <a:p>
            <a:pPr lvl="2"/>
            <a:r>
              <a:rPr lang="en-US" altLang="en-US"/>
              <a:t>Trade has made you richer. So, act like you are richer!</a:t>
            </a:r>
          </a:p>
          <a:p>
            <a:pPr lvl="2"/>
            <a:r>
              <a:rPr lang="en-US" altLang="en-US"/>
              <a:t>Buy </a:t>
            </a:r>
            <a:r>
              <a:rPr lang="en-US" altLang="en-US" i="1"/>
              <a:t>more</a:t>
            </a:r>
            <a:r>
              <a:rPr lang="en-US" altLang="en-US"/>
              <a:t> of whichever good is normal</a:t>
            </a:r>
          </a:p>
          <a:p>
            <a:pPr lvl="2"/>
            <a:r>
              <a:rPr lang="en-US" altLang="en-US"/>
              <a:t>Buy </a:t>
            </a:r>
            <a:r>
              <a:rPr lang="en-US" altLang="en-US" i="1"/>
              <a:t>less</a:t>
            </a:r>
            <a:r>
              <a:rPr lang="en-US" altLang="en-US"/>
              <a:t> of whichever good is inferior</a:t>
            </a:r>
          </a:p>
          <a:p>
            <a:r>
              <a:rPr lang="en-US" altLang="en-US"/>
              <a:t>So, the overall effect on beef and steel consumption is again uncertain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57400" y="4343400"/>
            <a:ext cx="6477000" cy="76200"/>
            <a:chOff x="336" y="2904"/>
            <a:chExt cx="4080" cy="48"/>
          </a:xfrm>
        </p:grpSpPr>
        <p:sp>
          <p:nvSpPr>
            <p:cNvPr id="22553" name="Line 3"/>
            <p:cNvSpPr>
              <a:spLocks noChangeShapeType="1"/>
            </p:cNvSpPr>
            <p:nvPr/>
          </p:nvSpPr>
          <p:spPr bwMode="auto">
            <a:xfrm>
              <a:off x="336" y="2928"/>
              <a:ext cx="408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54" name="Oval 4"/>
            <p:cNvSpPr>
              <a:spLocks noChangeArrowheads="1"/>
            </p:cNvSpPr>
            <p:nvPr/>
          </p:nvSpPr>
          <p:spPr bwMode="auto">
            <a:xfrm>
              <a:off x="3864" y="2904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cs typeface="Calibri" panose="020F0502020204030204" pitchFamily="34" charset="0"/>
              </a:endParaRPr>
            </a:p>
          </p:txBody>
        </p:sp>
      </p:grpSp>
      <p:grpSp>
        <p:nvGrpSpPr>
          <p:cNvPr id="22531" name="Group 5"/>
          <p:cNvGrpSpPr>
            <a:grpSpLocks/>
          </p:cNvGrpSpPr>
          <p:nvPr/>
        </p:nvGrpSpPr>
        <p:grpSpPr bwMode="auto">
          <a:xfrm>
            <a:off x="2057400" y="2819400"/>
            <a:ext cx="6324600" cy="2819400"/>
            <a:chOff x="336" y="1776"/>
            <a:chExt cx="3984" cy="1776"/>
          </a:xfrm>
        </p:grpSpPr>
        <p:sp>
          <p:nvSpPr>
            <p:cNvPr id="22549" name="Line 6"/>
            <p:cNvSpPr>
              <a:spLocks noChangeShapeType="1"/>
            </p:cNvSpPr>
            <p:nvPr/>
          </p:nvSpPr>
          <p:spPr bwMode="auto">
            <a:xfrm flipV="1">
              <a:off x="336" y="2064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50" name="Line 7"/>
            <p:cNvSpPr>
              <a:spLocks noChangeShapeType="1"/>
            </p:cNvSpPr>
            <p:nvPr/>
          </p:nvSpPr>
          <p:spPr bwMode="auto">
            <a:xfrm flipV="1">
              <a:off x="2256" y="2064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51" name="Line 8"/>
            <p:cNvSpPr>
              <a:spLocks noChangeShapeType="1"/>
            </p:cNvSpPr>
            <p:nvPr/>
          </p:nvSpPr>
          <p:spPr bwMode="auto">
            <a:xfrm flipV="1">
              <a:off x="3888" y="2064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52" name="Text Box 9"/>
            <p:cNvSpPr txBox="1">
              <a:spLocks noChangeArrowheads="1"/>
            </p:cNvSpPr>
            <p:nvPr/>
          </p:nvSpPr>
          <p:spPr bwMode="auto">
            <a:xfrm>
              <a:off x="3840" y="1776"/>
              <a:ext cx="4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cs typeface="Calibri" panose="020F0502020204030204" pitchFamily="34" charset="0"/>
                </a:rPr>
                <a:t>Price</a:t>
              </a:r>
            </a:p>
          </p:txBody>
        </p:sp>
      </p:grp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057400" y="3886200"/>
            <a:ext cx="1295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V="1">
            <a:off x="2057400" y="3886200"/>
            <a:ext cx="609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4" name="Text Box 22"/>
          <p:cNvSpPr txBox="1">
            <a:spLocks noChangeArrowheads="1"/>
          </p:cNvSpPr>
          <p:nvPr/>
        </p:nvSpPr>
        <p:spPr bwMode="auto">
          <a:xfrm>
            <a:off x="2057400" y="58674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cs typeface="Calibri" panose="020F0502020204030204" pitchFamily="34" charset="0"/>
              </a:rPr>
              <a:t>Europe</a:t>
            </a:r>
          </a:p>
        </p:txBody>
      </p:sp>
      <p:sp>
        <p:nvSpPr>
          <p:cNvPr id="22535" name="Text Box 23"/>
          <p:cNvSpPr txBox="1">
            <a:spLocks noChangeArrowheads="1"/>
          </p:cNvSpPr>
          <p:nvPr/>
        </p:nvSpPr>
        <p:spPr bwMode="auto">
          <a:xfrm>
            <a:off x="5105400" y="58674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cs typeface="Calibri" panose="020F0502020204030204" pitchFamily="34" charset="0"/>
              </a:rPr>
              <a:t>Japan</a:t>
            </a:r>
          </a:p>
        </p:txBody>
      </p:sp>
      <p:sp>
        <p:nvSpPr>
          <p:cNvPr id="22536" name="Text Box 24"/>
          <p:cNvSpPr txBox="1">
            <a:spLocks noChangeArrowheads="1"/>
          </p:cNvSpPr>
          <p:nvPr/>
        </p:nvSpPr>
        <p:spPr bwMode="auto">
          <a:xfrm>
            <a:off x="7696200" y="58674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cs typeface="Calibri" panose="020F0502020204030204" pitchFamily="34" charset="0"/>
              </a:rPr>
              <a:t>World</a:t>
            </a:r>
          </a:p>
        </p:txBody>
      </p:sp>
      <p:sp>
        <p:nvSpPr>
          <p:cNvPr id="22537" name="Text Box 25"/>
          <p:cNvSpPr txBox="1">
            <a:spLocks noChangeArrowheads="1"/>
          </p:cNvSpPr>
          <p:nvPr/>
        </p:nvSpPr>
        <p:spPr bwMode="auto">
          <a:xfrm>
            <a:off x="4495800" y="58674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cs typeface="Calibri" panose="020F0502020204030204" pitchFamily="34" charset="0"/>
              </a:rPr>
              <a:t>+</a:t>
            </a:r>
          </a:p>
        </p:txBody>
      </p:sp>
      <p:sp>
        <p:nvSpPr>
          <p:cNvPr id="22538" name="Text Box 26"/>
          <p:cNvSpPr txBox="1">
            <a:spLocks noChangeArrowheads="1"/>
          </p:cNvSpPr>
          <p:nvPr/>
        </p:nvSpPr>
        <p:spPr bwMode="auto">
          <a:xfrm>
            <a:off x="7315200" y="58674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cs typeface="Calibri" panose="020F0502020204030204" pitchFamily="34" charset="0"/>
              </a:rPr>
              <a:t>=</a:t>
            </a:r>
          </a:p>
        </p:txBody>
      </p:sp>
      <p:grpSp>
        <p:nvGrpSpPr>
          <p:cNvPr id="22539" name="Group 54"/>
          <p:cNvGrpSpPr>
            <a:grpSpLocks/>
          </p:cNvGrpSpPr>
          <p:nvPr/>
        </p:nvGrpSpPr>
        <p:grpSpPr bwMode="auto">
          <a:xfrm>
            <a:off x="2054225" y="5640388"/>
            <a:ext cx="8382000" cy="565150"/>
            <a:chOff x="336" y="3552"/>
            <a:chExt cx="5280" cy="356"/>
          </a:xfrm>
        </p:grpSpPr>
        <p:sp>
          <p:nvSpPr>
            <p:cNvPr id="22546" name="Line 28"/>
            <p:cNvSpPr>
              <a:spLocks noChangeShapeType="1"/>
            </p:cNvSpPr>
            <p:nvPr/>
          </p:nvSpPr>
          <p:spPr bwMode="auto">
            <a:xfrm>
              <a:off x="336" y="3552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47" name="Line 29"/>
            <p:cNvSpPr>
              <a:spLocks noChangeShapeType="1"/>
            </p:cNvSpPr>
            <p:nvPr/>
          </p:nvSpPr>
          <p:spPr bwMode="auto">
            <a:xfrm>
              <a:off x="2256" y="3552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48" name="Text Box 31"/>
            <p:cNvSpPr txBox="1">
              <a:spLocks noChangeArrowheads="1"/>
            </p:cNvSpPr>
            <p:nvPr/>
          </p:nvSpPr>
          <p:spPr bwMode="auto">
            <a:xfrm>
              <a:off x="4848" y="3696"/>
              <a:ext cx="7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cs typeface="Calibri" panose="020F0502020204030204" pitchFamily="34" charset="0"/>
                </a:rPr>
                <a:t>Quantity</a:t>
              </a:r>
            </a:p>
          </p:txBody>
        </p:sp>
      </p:grp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5105400" y="3886200"/>
            <a:ext cx="1295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 flipV="1">
            <a:off x="5105400" y="3886200"/>
            <a:ext cx="609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2" name="Line 48"/>
          <p:cNvSpPr>
            <a:spLocks noChangeShapeType="1"/>
          </p:cNvSpPr>
          <p:nvPr/>
        </p:nvSpPr>
        <p:spPr bwMode="auto">
          <a:xfrm>
            <a:off x="7693026" y="5646738"/>
            <a:ext cx="2767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57" name="Line 49"/>
          <p:cNvSpPr>
            <a:spLocks noChangeShapeType="1"/>
          </p:cNvSpPr>
          <p:nvPr/>
        </p:nvSpPr>
        <p:spPr bwMode="auto">
          <a:xfrm>
            <a:off x="7693025" y="3903664"/>
            <a:ext cx="2584450" cy="1741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58" name="Line 50"/>
          <p:cNvSpPr>
            <a:spLocks noChangeShapeType="1"/>
          </p:cNvSpPr>
          <p:nvPr/>
        </p:nvSpPr>
        <p:spPr bwMode="auto">
          <a:xfrm flipV="1">
            <a:off x="7693026" y="3852864"/>
            <a:ext cx="1243013" cy="1258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1693863" y="182564"/>
            <a:ext cx="4011612" cy="193899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cs typeface="Calibri" panose="020F0502020204030204" pitchFamily="34" charset="0"/>
              </a:rPr>
              <a:t>If the autarky equilibrium price is the same for both countries, no trade will occur even when trade is allowed. That is, </a:t>
            </a:r>
            <a:r>
              <a:rPr lang="en-US" altLang="en-US" sz="2400" b="1" i="1" dirty="0">
                <a:cs typeface="Calibri" panose="020F0502020204030204" pitchFamily="34" charset="0"/>
              </a:rPr>
              <a:t>similarity = no trade</a:t>
            </a:r>
            <a:r>
              <a:rPr lang="en-US" altLang="en-US" sz="2400" b="1" dirty="0"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Similarity = No Trade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If the pre-trade (or autarky) relative prices (of one good in terms of another) are the same for the two countries, no trade will occur. </a:t>
            </a:r>
          </a:p>
          <a:p>
            <a:pPr lvl="1" eaLnBrk="1" hangingPunct="1"/>
            <a:r>
              <a:rPr lang="en-US" altLang="en-US" sz="2000" dirty="0"/>
              <a:t>On relative prices, see the section “Relative Prices and Supply” of the course’s textbook.</a:t>
            </a:r>
            <a:endParaRPr lang="en-US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2057400" y="2819400"/>
            <a:ext cx="6324600" cy="2819400"/>
            <a:chOff x="336" y="1776"/>
            <a:chExt cx="3984" cy="1776"/>
          </a:xfrm>
        </p:grpSpPr>
        <p:sp>
          <p:nvSpPr>
            <p:cNvPr id="24613" name="Line 3"/>
            <p:cNvSpPr>
              <a:spLocks noChangeShapeType="1"/>
            </p:cNvSpPr>
            <p:nvPr/>
          </p:nvSpPr>
          <p:spPr bwMode="auto">
            <a:xfrm flipV="1">
              <a:off x="336" y="2064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Line 4"/>
            <p:cNvSpPr>
              <a:spLocks noChangeShapeType="1"/>
            </p:cNvSpPr>
            <p:nvPr/>
          </p:nvSpPr>
          <p:spPr bwMode="auto">
            <a:xfrm flipV="1">
              <a:off x="2256" y="2064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5" name="Line 5"/>
            <p:cNvSpPr>
              <a:spLocks noChangeShapeType="1"/>
            </p:cNvSpPr>
            <p:nvPr/>
          </p:nvSpPr>
          <p:spPr bwMode="auto">
            <a:xfrm flipV="1">
              <a:off x="3888" y="2064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Text Box 6"/>
            <p:cNvSpPr txBox="1">
              <a:spLocks noChangeArrowheads="1"/>
            </p:cNvSpPr>
            <p:nvPr/>
          </p:nvSpPr>
          <p:spPr bwMode="auto">
            <a:xfrm>
              <a:off x="3840" y="1776"/>
              <a:ext cx="4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Arial" panose="020B0604020202020204" pitchFamily="34" charset="0"/>
                </a:rPr>
                <a:t>Price</a:t>
              </a:r>
            </a:p>
          </p:txBody>
        </p:sp>
      </p:grpSp>
      <p:grpSp>
        <p:nvGrpSpPr>
          <p:cNvPr id="24579" name="Group 7"/>
          <p:cNvGrpSpPr>
            <a:grpSpLocks/>
          </p:cNvGrpSpPr>
          <p:nvPr/>
        </p:nvGrpSpPr>
        <p:grpSpPr bwMode="auto">
          <a:xfrm>
            <a:off x="2057400" y="3886200"/>
            <a:ext cx="3657600" cy="1752600"/>
            <a:chOff x="336" y="2448"/>
            <a:chExt cx="2304" cy="1104"/>
          </a:xfrm>
        </p:grpSpPr>
        <p:sp>
          <p:nvSpPr>
            <p:cNvPr id="24611" name="Line 8"/>
            <p:cNvSpPr>
              <a:spLocks noChangeShapeType="1"/>
            </p:cNvSpPr>
            <p:nvPr/>
          </p:nvSpPr>
          <p:spPr bwMode="auto">
            <a:xfrm>
              <a:off x="336" y="2448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Line 9"/>
            <p:cNvSpPr>
              <a:spLocks noChangeShapeType="1"/>
            </p:cNvSpPr>
            <p:nvPr/>
          </p:nvSpPr>
          <p:spPr bwMode="auto">
            <a:xfrm>
              <a:off x="2256" y="2448"/>
              <a:ext cx="38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0" name="Line 10"/>
          <p:cNvSpPr>
            <a:spLocks noChangeShapeType="1"/>
          </p:cNvSpPr>
          <p:nvPr/>
        </p:nvSpPr>
        <p:spPr bwMode="auto">
          <a:xfrm>
            <a:off x="7696200" y="3886200"/>
            <a:ext cx="1905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81" name="Group 11"/>
          <p:cNvGrpSpPr>
            <a:grpSpLocks/>
          </p:cNvGrpSpPr>
          <p:nvPr/>
        </p:nvGrpSpPr>
        <p:grpSpPr bwMode="auto">
          <a:xfrm>
            <a:off x="2057400" y="3886200"/>
            <a:ext cx="4171950" cy="1752600"/>
            <a:chOff x="336" y="2448"/>
            <a:chExt cx="2628" cy="1104"/>
          </a:xfrm>
        </p:grpSpPr>
        <p:sp>
          <p:nvSpPr>
            <p:cNvPr id="24609" name="Line 12"/>
            <p:cNvSpPr>
              <a:spLocks noChangeShapeType="1"/>
            </p:cNvSpPr>
            <p:nvPr/>
          </p:nvSpPr>
          <p:spPr bwMode="auto">
            <a:xfrm flipV="1">
              <a:off x="336" y="2448"/>
              <a:ext cx="38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Line 13"/>
            <p:cNvSpPr>
              <a:spLocks noChangeShapeType="1"/>
            </p:cNvSpPr>
            <p:nvPr/>
          </p:nvSpPr>
          <p:spPr bwMode="auto">
            <a:xfrm flipV="1">
              <a:off x="2256" y="2460"/>
              <a:ext cx="708" cy="10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2" name="Group 14"/>
          <p:cNvGrpSpPr>
            <a:grpSpLocks/>
          </p:cNvGrpSpPr>
          <p:nvPr/>
        </p:nvGrpSpPr>
        <p:grpSpPr bwMode="auto">
          <a:xfrm>
            <a:off x="7696200" y="3905250"/>
            <a:ext cx="1562100" cy="1733550"/>
            <a:chOff x="3888" y="2448"/>
            <a:chExt cx="960" cy="1104"/>
          </a:xfrm>
        </p:grpSpPr>
        <p:sp>
          <p:nvSpPr>
            <p:cNvPr id="24607" name="Line 15"/>
            <p:cNvSpPr>
              <a:spLocks noChangeShapeType="1"/>
            </p:cNvSpPr>
            <p:nvPr/>
          </p:nvSpPr>
          <p:spPr bwMode="auto">
            <a:xfrm flipV="1">
              <a:off x="3888" y="3216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Line 16"/>
            <p:cNvSpPr>
              <a:spLocks noChangeShapeType="1"/>
            </p:cNvSpPr>
            <p:nvPr/>
          </p:nvSpPr>
          <p:spPr bwMode="auto">
            <a:xfrm flipV="1">
              <a:off x="4080" y="2448"/>
              <a:ext cx="76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3" name="Line 17"/>
          <p:cNvSpPr>
            <a:spLocks noChangeShapeType="1"/>
          </p:cNvSpPr>
          <p:nvPr/>
        </p:nvSpPr>
        <p:spPr bwMode="auto">
          <a:xfrm>
            <a:off x="2286000" y="4629150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18"/>
          <p:cNvSpPr>
            <a:spLocks noChangeShapeType="1"/>
          </p:cNvSpPr>
          <p:nvPr/>
        </p:nvSpPr>
        <p:spPr bwMode="auto">
          <a:xfrm>
            <a:off x="5410200" y="4629150"/>
            <a:ext cx="30480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Text Box 19"/>
          <p:cNvSpPr txBox="1">
            <a:spLocks noChangeArrowheads="1"/>
          </p:cNvSpPr>
          <p:nvPr/>
        </p:nvSpPr>
        <p:spPr bwMode="auto">
          <a:xfrm>
            <a:off x="2057400" y="58674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Europe</a:t>
            </a:r>
          </a:p>
        </p:txBody>
      </p:sp>
      <p:sp>
        <p:nvSpPr>
          <p:cNvPr id="24586" name="Text Box 20"/>
          <p:cNvSpPr txBox="1">
            <a:spLocks noChangeArrowheads="1"/>
          </p:cNvSpPr>
          <p:nvPr/>
        </p:nvSpPr>
        <p:spPr bwMode="auto">
          <a:xfrm>
            <a:off x="5105400" y="58674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Japan</a:t>
            </a:r>
          </a:p>
        </p:txBody>
      </p:sp>
      <p:sp>
        <p:nvSpPr>
          <p:cNvPr id="24587" name="Text Box 21"/>
          <p:cNvSpPr txBox="1">
            <a:spLocks noChangeArrowheads="1"/>
          </p:cNvSpPr>
          <p:nvPr/>
        </p:nvSpPr>
        <p:spPr bwMode="auto">
          <a:xfrm>
            <a:off x="7696200" y="58674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World</a:t>
            </a:r>
          </a:p>
        </p:txBody>
      </p:sp>
      <p:sp>
        <p:nvSpPr>
          <p:cNvPr id="24588" name="Text Box 22"/>
          <p:cNvSpPr txBox="1">
            <a:spLocks noChangeArrowheads="1"/>
          </p:cNvSpPr>
          <p:nvPr/>
        </p:nvSpPr>
        <p:spPr bwMode="auto">
          <a:xfrm>
            <a:off x="4495800" y="58674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24589" name="Text Box 23"/>
          <p:cNvSpPr txBox="1">
            <a:spLocks noChangeArrowheads="1"/>
          </p:cNvSpPr>
          <p:nvPr/>
        </p:nvSpPr>
        <p:spPr bwMode="auto">
          <a:xfrm>
            <a:off x="7315200" y="58674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=</a:t>
            </a:r>
          </a:p>
        </p:txBody>
      </p:sp>
      <p:grpSp>
        <p:nvGrpSpPr>
          <p:cNvPr id="24590" name="Group 24"/>
          <p:cNvGrpSpPr>
            <a:grpSpLocks/>
          </p:cNvGrpSpPr>
          <p:nvPr/>
        </p:nvGrpSpPr>
        <p:grpSpPr bwMode="auto">
          <a:xfrm>
            <a:off x="2057400" y="5638800"/>
            <a:ext cx="8382000" cy="565150"/>
            <a:chOff x="336" y="3552"/>
            <a:chExt cx="5280" cy="356"/>
          </a:xfrm>
        </p:grpSpPr>
        <p:sp>
          <p:nvSpPr>
            <p:cNvPr id="24603" name="Line 25"/>
            <p:cNvSpPr>
              <a:spLocks noChangeShapeType="1"/>
            </p:cNvSpPr>
            <p:nvPr/>
          </p:nvSpPr>
          <p:spPr bwMode="auto">
            <a:xfrm>
              <a:off x="336" y="3552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Line 26"/>
            <p:cNvSpPr>
              <a:spLocks noChangeShapeType="1"/>
            </p:cNvSpPr>
            <p:nvPr/>
          </p:nvSpPr>
          <p:spPr bwMode="auto">
            <a:xfrm>
              <a:off x="2256" y="3552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Line 27"/>
            <p:cNvSpPr>
              <a:spLocks noChangeShapeType="1"/>
            </p:cNvSpPr>
            <p:nvPr/>
          </p:nvSpPr>
          <p:spPr bwMode="auto">
            <a:xfrm>
              <a:off x="3888" y="355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Text Box 28"/>
            <p:cNvSpPr txBox="1">
              <a:spLocks noChangeArrowheads="1"/>
            </p:cNvSpPr>
            <p:nvPr/>
          </p:nvSpPr>
          <p:spPr bwMode="auto">
            <a:xfrm>
              <a:off x="4848" y="3696"/>
              <a:ext cx="7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Arial" panose="020B0604020202020204" pitchFamily="34" charset="0"/>
                </a:rPr>
                <a:t>Quantity</a:t>
              </a:r>
            </a:p>
          </p:txBody>
        </p:sp>
      </p:grpSp>
      <p:grpSp>
        <p:nvGrpSpPr>
          <p:cNvPr id="24591" name="Group 29"/>
          <p:cNvGrpSpPr>
            <a:grpSpLocks/>
          </p:cNvGrpSpPr>
          <p:nvPr/>
        </p:nvGrpSpPr>
        <p:grpSpPr bwMode="auto">
          <a:xfrm>
            <a:off x="5075238" y="4991100"/>
            <a:ext cx="400050" cy="76200"/>
            <a:chOff x="2244" y="3144"/>
            <a:chExt cx="252" cy="48"/>
          </a:xfrm>
        </p:grpSpPr>
        <p:sp>
          <p:nvSpPr>
            <p:cNvPr id="24601" name="Line 30"/>
            <p:cNvSpPr>
              <a:spLocks noChangeShapeType="1"/>
            </p:cNvSpPr>
            <p:nvPr/>
          </p:nvSpPr>
          <p:spPr bwMode="auto">
            <a:xfrm>
              <a:off x="2256" y="3168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Oval 31"/>
            <p:cNvSpPr>
              <a:spLocks noChangeArrowheads="1"/>
            </p:cNvSpPr>
            <p:nvPr/>
          </p:nvSpPr>
          <p:spPr bwMode="auto">
            <a:xfrm>
              <a:off x="2244" y="31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24592" name="Group 32"/>
          <p:cNvGrpSpPr>
            <a:grpSpLocks/>
          </p:cNvGrpSpPr>
          <p:nvPr/>
        </p:nvGrpSpPr>
        <p:grpSpPr bwMode="auto">
          <a:xfrm>
            <a:off x="2027238" y="4338638"/>
            <a:ext cx="400050" cy="76200"/>
            <a:chOff x="324" y="2712"/>
            <a:chExt cx="252" cy="48"/>
          </a:xfrm>
        </p:grpSpPr>
        <p:sp>
          <p:nvSpPr>
            <p:cNvPr id="24599" name="Line 33"/>
            <p:cNvSpPr>
              <a:spLocks noChangeShapeType="1"/>
            </p:cNvSpPr>
            <p:nvPr/>
          </p:nvSpPr>
          <p:spPr bwMode="auto">
            <a:xfrm>
              <a:off x="336" y="2736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Oval 34"/>
            <p:cNvSpPr>
              <a:spLocks noChangeArrowheads="1"/>
            </p:cNvSpPr>
            <p:nvPr/>
          </p:nvSpPr>
          <p:spPr bwMode="auto">
            <a:xfrm>
              <a:off x="324" y="27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24593" name="Line 42"/>
          <p:cNvSpPr>
            <a:spLocks noChangeShapeType="1"/>
          </p:cNvSpPr>
          <p:nvPr/>
        </p:nvSpPr>
        <p:spPr bwMode="auto">
          <a:xfrm>
            <a:off x="1797050" y="4370389"/>
            <a:ext cx="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43"/>
          <p:cNvSpPr>
            <a:spLocks noChangeShapeType="1"/>
          </p:cNvSpPr>
          <p:nvPr/>
        </p:nvSpPr>
        <p:spPr bwMode="auto">
          <a:xfrm flipV="1">
            <a:off x="4802188" y="4606925"/>
            <a:ext cx="0" cy="452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95" name="Group 46"/>
          <p:cNvGrpSpPr>
            <a:grpSpLocks/>
          </p:cNvGrpSpPr>
          <p:nvPr/>
        </p:nvGrpSpPr>
        <p:grpSpPr bwMode="auto">
          <a:xfrm>
            <a:off x="2057400" y="4591050"/>
            <a:ext cx="6477000" cy="76200"/>
            <a:chOff x="336" y="2904"/>
            <a:chExt cx="4080" cy="48"/>
          </a:xfrm>
        </p:grpSpPr>
        <p:sp>
          <p:nvSpPr>
            <p:cNvPr id="24597" name="Line 47"/>
            <p:cNvSpPr>
              <a:spLocks noChangeShapeType="1"/>
            </p:cNvSpPr>
            <p:nvPr/>
          </p:nvSpPr>
          <p:spPr bwMode="auto">
            <a:xfrm>
              <a:off x="336" y="2928"/>
              <a:ext cx="408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Oval 48"/>
            <p:cNvSpPr>
              <a:spLocks noChangeArrowheads="1"/>
            </p:cNvSpPr>
            <p:nvPr/>
          </p:nvSpPr>
          <p:spPr bwMode="auto">
            <a:xfrm>
              <a:off x="3864" y="2904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24596" name="Text Box 56"/>
          <p:cNvSpPr txBox="1">
            <a:spLocks noChangeArrowheads="1"/>
          </p:cNvSpPr>
          <p:nvPr/>
        </p:nvSpPr>
        <p:spPr bwMode="auto">
          <a:xfrm>
            <a:off x="1693863" y="182564"/>
            <a:ext cx="4011612" cy="1631216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cs typeface="Calibri" panose="020F0502020204030204" pitchFamily="34" charset="0"/>
              </a:rPr>
              <a:t>As we saw before, if the autarky equilibrium price is </a:t>
            </a:r>
            <a:r>
              <a:rPr lang="en-US" altLang="en-US" sz="2000" b="1" i="1" dirty="0">
                <a:cs typeface="Calibri" panose="020F0502020204030204" pitchFamily="34" charset="0"/>
              </a:rPr>
              <a:t>not</a:t>
            </a:r>
            <a:r>
              <a:rPr lang="en-US" altLang="en-US" sz="2000" b="1" dirty="0">
                <a:cs typeface="Calibri" panose="020F0502020204030204" pitchFamily="34" charset="0"/>
              </a:rPr>
              <a:t> the same for both countries, trade </a:t>
            </a:r>
            <a:r>
              <a:rPr lang="en-US" altLang="en-US" sz="2000" b="1" i="1" dirty="0">
                <a:cs typeface="Calibri" panose="020F0502020204030204" pitchFamily="34" charset="0"/>
              </a:rPr>
              <a:t>will</a:t>
            </a:r>
            <a:r>
              <a:rPr lang="en-US" altLang="en-US" sz="2000" b="1" dirty="0">
                <a:cs typeface="Calibri" panose="020F0502020204030204" pitchFamily="34" charset="0"/>
              </a:rPr>
              <a:t> occur when trade is allowed. That is, </a:t>
            </a:r>
            <a:r>
              <a:rPr lang="en-US" altLang="en-US" sz="2000" b="1" i="1" dirty="0">
                <a:cs typeface="Calibri" panose="020F0502020204030204" pitchFamily="34" charset="0"/>
              </a:rPr>
              <a:t>dissimilarity = trade</a:t>
            </a:r>
            <a:r>
              <a:rPr lang="en-US" altLang="en-US" sz="2000" b="1" dirty="0"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Dissimilarity = Trade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Trade </a:t>
            </a:r>
            <a:r>
              <a:rPr lang="en-US" altLang="en-US" i="1"/>
              <a:t>will</a:t>
            </a:r>
            <a:r>
              <a:rPr lang="en-US" altLang="en-US"/>
              <a:t> occur if the pre-trade (or autarky) relative price of one good in terms of the other is </a:t>
            </a:r>
            <a:r>
              <a:rPr lang="en-US" altLang="en-US" i="1"/>
              <a:t>not</a:t>
            </a:r>
            <a:r>
              <a:rPr lang="en-US" altLang="en-US"/>
              <a:t> the same for the two countries.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free trade relative price will be neither higher than the two autarky prices, nor lower.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Therefore, when the autarky relative prices are unequal, the free trade relative price must be different from the autarky relative price for at least one of the two countries.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Reasons For Dissimilarity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Three theories that explain why autarky prices may be high in some countries and low in others:</a:t>
            </a:r>
          </a:p>
          <a:p>
            <a:pPr lvl="1" eaLnBrk="1" hangingPunct="1"/>
            <a:r>
              <a:rPr lang="en-US" altLang="en-US">
                <a:hlinkClick r:id="rId3" action="ppaction://hlinkpres?slideindex=1&amp;slidetitle="/>
              </a:rPr>
              <a:t>Ricardian Theory</a:t>
            </a:r>
            <a:endParaRPr lang="en-US" altLang="en-US"/>
          </a:p>
          <a:p>
            <a:pPr lvl="1" eaLnBrk="1" hangingPunct="1"/>
            <a:r>
              <a:rPr lang="en-US" altLang="en-US"/>
              <a:t>Specific Factors Theory</a:t>
            </a:r>
          </a:p>
          <a:p>
            <a:pPr lvl="1" eaLnBrk="1" hangingPunct="1"/>
            <a:r>
              <a:rPr lang="en-US" altLang="en-US">
                <a:hlinkClick r:id="rId4" action="ppaction://hlinkpres?slideindex=1&amp;slidetitle="/>
              </a:rPr>
              <a:t>Heckscher-Ohlin Theory</a:t>
            </a:r>
            <a:endParaRPr lang="en-US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Opportunity Cost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i="1">
                <a:solidFill>
                  <a:srgbClr val="FF0000"/>
                </a:solidFill>
              </a:rPr>
              <a:t>opportunity cost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/>
              <a:t>of good </a:t>
            </a:r>
            <a:r>
              <a:rPr lang="en-US" altLang="en-US" i="1"/>
              <a:t>X</a:t>
            </a:r>
            <a:r>
              <a:rPr lang="en-US" altLang="en-US"/>
              <a:t> is the amount of good </a:t>
            </a:r>
            <a:r>
              <a:rPr lang="en-US" altLang="en-US" i="1"/>
              <a:t>Y</a:t>
            </a:r>
            <a:r>
              <a:rPr lang="en-US" altLang="en-US"/>
              <a:t> that will have to be sacrificed when an additional unit of </a:t>
            </a:r>
            <a:r>
              <a:rPr lang="en-US" altLang="en-US" i="1"/>
              <a:t>X</a:t>
            </a:r>
            <a:r>
              <a:rPr lang="en-US" altLang="en-US"/>
              <a:t> is produced</a:t>
            </a:r>
          </a:p>
          <a:p>
            <a:pPr eaLnBrk="1" hangingPunct="1"/>
            <a:r>
              <a:rPr lang="en-US" altLang="en-US"/>
              <a:t>Between two trading countries, one country is said to have a </a:t>
            </a:r>
            <a:r>
              <a:rPr lang="en-US" altLang="en-US" i="1">
                <a:solidFill>
                  <a:srgbClr val="FF0000"/>
                </a:solidFill>
              </a:rPr>
              <a:t>comparative advantage</a:t>
            </a:r>
            <a:r>
              <a:rPr lang="en-US" altLang="en-US"/>
              <a:t> in the production of a good if, in autarky, the opportunity cost of the good is smaller in that country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Opportunity Cost = Autarky Price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 a perfectly competitive economy, the opportunity cost of good </a:t>
            </a:r>
            <a:r>
              <a:rPr lang="en-US" altLang="en-US" i="1"/>
              <a:t>X</a:t>
            </a:r>
            <a:r>
              <a:rPr lang="en-US" altLang="en-US"/>
              <a:t> equals the autarky relative price of good </a:t>
            </a:r>
            <a:r>
              <a:rPr lang="en-US" altLang="en-US" i="1"/>
              <a:t>X</a:t>
            </a:r>
            <a:r>
              <a:rPr lang="en-US" altLang="en-US"/>
              <a:t>.</a:t>
            </a:r>
          </a:p>
          <a:p>
            <a:r>
              <a:rPr lang="en-US" altLang="en-US"/>
              <a:t>Therefore, between two trading countries, one country is said to have a </a:t>
            </a:r>
            <a:r>
              <a:rPr lang="en-US" altLang="en-US" i="1">
                <a:solidFill>
                  <a:srgbClr val="FF0000"/>
                </a:solidFill>
              </a:rPr>
              <a:t>comparative advantage</a:t>
            </a:r>
            <a:r>
              <a:rPr lang="en-US" altLang="en-US"/>
              <a:t> in the production of a good if the autarky relative price of the good is smaller in that country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Trade Follows Comparative Advantage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 have seen that </a:t>
            </a:r>
          </a:p>
          <a:p>
            <a:pPr lvl="1"/>
            <a:r>
              <a:rPr lang="en-US" altLang="en-US"/>
              <a:t>the country with the cheaper autarky price of a good becomes the exporter of that good, and</a:t>
            </a:r>
          </a:p>
          <a:p>
            <a:pPr lvl="1"/>
            <a:r>
              <a:rPr lang="en-US" altLang="en-US"/>
              <a:t>the country with the higher autarky price of a good becomes the importer of that good</a:t>
            </a:r>
          </a:p>
          <a:p>
            <a:r>
              <a:rPr lang="en-US" altLang="en-US"/>
              <a:t>Therefore, we can say that </a:t>
            </a:r>
            <a:r>
              <a:rPr lang="en-US" altLang="en-US">
                <a:solidFill>
                  <a:srgbClr val="FF0000"/>
                </a:solidFill>
              </a:rPr>
              <a:t>whichever country has a comparative advantage in the production of a good becomes the exporter of that good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Trade Between Two Countries</a:t>
            </a: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Autarky</a:t>
            </a:r>
            <a:r>
              <a:rPr lang="en-US" altLang="en-US" dirty="0"/>
              <a:t> means </a:t>
            </a:r>
            <a:r>
              <a:rPr lang="en-US" altLang="en-US" i="1" dirty="0"/>
              <a:t>no international trade</a:t>
            </a:r>
          </a:p>
          <a:p>
            <a:r>
              <a:rPr lang="en-US" altLang="en-US" dirty="0"/>
              <a:t>When two countries begin trading…</a:t>
            </a:r>
          </a:p>
          <a:p>
            <a:pPr lvl="1"/>
            <a:r>
              <a:rPr lang="en-US" altLang="en-US" dirty="0"/>
              <a:t>The price of any traded good</a:t>
            </a:r>
          </a:p>
          <a:p>
            <a:pPr lvl="2"/>
            <a:r>
              <a:rPr lang="en-US" altLang="en-US" i="1" dirty="0"/>
              <a:t>falls</a:t>
            </a:r>
            <a:r>
              <a:rPr lang="en-US" altLang="en-US" dirty="0"/>
              <a:t> where it is </a:t>
            </a:r>
            <a:r>
              <a:rPr lang="en-US" altLang="en-US" i="1" dirty="0"/>
              <a:t>expensive</a:t>
            </a:r>
            <a:r>
              <a:rPr lang="en-US" altLang="en-US" dirty="0"/>
              <a:t> in autarky, and</a:t>
            </a:r>
          </a:p>
          <a:p>
            <a:pPr lvl="2"/>
            <a:r>
              <a:rPr lang="en-US" altLang="en-US" i="1" dirty="0"/>
              <a:t>rises</a:t>
            </a:r>
            <a:r>
              <a:rPr lang="en-US" altLang="en-US" dirty="0"/>
              <a:t> where it is </a:t>
            </a:r>
            <a:r>
              <a:rPr lang="en-US" altLang="en-US" i="1" dirty="0"/>
              <a:t>cheap</a:t>
            </a:r>
            <a:r>
              <a:rPr lang="en-US" altLang="en-US" dirty="0"/>
              <a:t> in autarky</a:t>
            </a:r>
          </a:p>
          <a:p>
            <a:pPr lvl="1"/>
            <a:r>
              <a:rPr lang="en-US" altLang="en-US" dirty="0"/>
              <a:t>Eventually, the price becomes the </a:t>
            </a:r>
            <a:r>
              <a:rPr lang="en-US" altLang="en-US" i="1" dirty="0"/>
              <a:t>same</a:t>
            </a:r>
            <a:r>
              <a:rPr lang="en-US" altLang="en-US" dirty="0"/>
              <a:t> in both countries</a:t>
            </a:r>
          </a:p>
          <a:p>
            <a:pPr lvl="1"/>
            <a:r>
              <a:rPr lang="en-US" altLang="en-US" dirty="0"/>
              <a:t>This </a:t>
            </a:r>
            <a:r>
              <a:rPr lang="en-US" altLang="en-US" i="1" dirty="0"/>
              <a:t>global free trade price </a:t>
            </a:r>
            <a:r>
              <a:rPr lang="en-US" altLang="en-US" dirty="0"/>
              <a:t>lies somewhere between the two autarky prices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Trade Reflects Comparative Advantage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autarky ends and free trade begins, each country </a:t>
            </a:r>
          </a:p>
          <a:p>
            <a:pPr lvl="1" eaLnBrk="1" hangingPunct="1"/>
            <a:r>
              <a:rPr lang="en-US" altLang="en-US"/>
              <a:t>increases its production of the good in which it has a </a:t>
            </a:r>
            <a:r>
              <a:rPr lang="en-US" altLang="en-US">
                <a:hlinkClick r:id="rId3" action="ppaction://hlinksldjump"/>
              </a:rPr>
              <a:t>comparative advantage</a:t>
            </a:r>
            <a:r>
              <a:rPr lang="en-US" altLang="en-US"/>
              <a:t> and </a:t>
            </a:r>
          </a:p>
          <a:p>
            <a:pPr lvl="1" eaLnBrk="1" hangingPunct="1"/>
            <a:r>
              <a:rPr lang="en-US" altLang="en-US"/>
              <a:t>exports that good. </a:t>
            </a:r>
          </a:p>
          <a:p>
            <a:pPr eaLnBrk="1" hangingPunct="1"/>
            <a:r>
              <a:rPr lang="en-US" altLang="en-US"/>
              <a:t>In other words, </a:t>
            </a:r>
            <a:r>
              <a:rPr lang="en-US" altLang="en-US" i="1"/>
              <a:t>free trade follows the principle of comparative advantage</a:t>
            </a:r>
            <a:r>
              <a:rPr lang="en-US" altLang="en-US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Trade Between Two Countries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Under free trade between two countries, …</a:t>
            </a:r>
          </a:p>
          <a:p>
            <a:pPr lvl="1"/>
            <a:r>
              <a:rPr lang="en-US" altLang="en-US" dirty="0"/>
              <a:t>any traded good is </a:t>
            </a:r>
            <a:r>
              <a:rPr lang="en-US" altLang="en-US" i="1" dirty="0"/>
              <a:t>exported</a:t>
            </a:r>
            <a:r>
              <a:rPr lang="en-US" altLang="en-US" dirty="0"/>
              <a:t> from where it is </a:t>
            </a:r>
            <a:r>
              <a:rPr lang="en-US" altLang="en-US" i="1" dirty="0"/>
              <a:t>cheap</a:t>
            </a:r>
            <a:r>
              <a:rPr lang="en-US" altLang="en-US" dirty="0"/>
              <a:t> in autarky to where it is </a:t>
            </a:r>
            <a:r>
              <a:rPr lang="en-US" altLang="en-US" i="1" dirty="0"/>
              <a:t>expensive</a:t>
            </a:r>
            <a:r>
              <a:rPr lang="en-US" altLang="en-US" dirty="0"/>
              <a:t> in autarky, and</a:t>
            </a:r>
          </a:p>
          <a:p>
            <a:pPr lvl="1"/>
            <a:r>
              <a:rPr lang="en-US" altLang="en-US" dirty="0"/>
              <a:t>is </a:t>
            </a:r>
            <a:r>
              <a:rPr lang="en-US" altLang="en-US" i="1" dirty="0"/>
              <a:t>imported</a:t>
            </a:r>
            <a:r>
              <a:rPr lang="en-US" altLang="en-US" dirty="0"/>
              <a:t> to where it is </a:t>
            </a:r>
            <a:r>
              <a:rPr lang="en-US" altLang="en-US" i="1" dirty="0"/>
              <a:t>expensive</a:t>
            </a:r>
            <a:r>
              <a:rPr lang="en-US" altLang="en-US" dirty="0"/>
              <a:t> in autarky from where it is </a:t>
            </a:r>
            <a:r>
              <a:rPr lang="en-US" altLang="en-US" i="1" dirty="0"/>
              <a:t>cheap </a:t>
            </a:r>
            <a:r>
              <a:rPr lang="en-US" altLang="en-US" dirty="0"/>
              <a:t>in autarky</a:t>
            </a:r>
          </a:p>
          <a:p>
            <a:pPr lvl="1"/>
            <a:r>
              <a:rPr lang="en-US" altLang="en-US" dirty="0"/>
              <a:t>global quantity demanded = global quantity supplied</a:t>
            </a:r>
          </a:p>
          <a:p>
            <a:pPr lvl="1"/>
            <a:r>
              <a:rPr lang="en-US" altLang="en-US" dirty="0"/>
              <a:t>exports = imports (in quantity and market value)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Trade Between Two Countries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Balanced Trade Assumption</a:t>
            </a:r>
            <a:r>
              <a:rPr lang="en-US" altLang="en-US" dirty="0"/>
              <a:t>: A country must pay for its imports of some good (Good </a:t>
            </a:r>
            <a:r>
              <a:rPr lang="en-US" altLang="en-US" i="1" dirty="0"/>
              <a:t>X</a:t>
            </a:r>
            <a:r>
              <a:rPr lang="en-US" altLang="en-US" dirty="0"/>
              <a:t>) by exporting an amount of equal market value of some other good (Good </a:t>
            </a:r>
            <a:r>
              <a:rPr lang="en-US" altLang="en-US" i="1" dirty="0"/>
              <a:t>Y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In other words, if you import one good you must export another good, and your exports and your imports must be equal in market value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Trade Between Two Countries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previous slides imply that when a country begins trading …</a:t>
            </a:r>
          </a:p>
          <a:p>
            <a:pPr lvl="1"/>
            <a:r>
              <a:rPr lang="en-US" altLang="en-US"/>
              <a:t>the price of its </a:t>
            </a:r>
            <a:r>
              <a:rPr lang="en-US" altLang="en-US" i="1"/>
              <a:t>imported</a:t>
            </a:r>
            <a:r>
              <a:rPr lang="en-US" altLang="en-US"/>
              <a:t> good </a:t>
            </a:r>
            <a:r>
              <a:rPr lang="en-US" altLang="en-US" i="1"/>
              <a:t>falls</a:t>
            </a:r>
            <a:r>
              <a:rPr lang="en-US" altLang="en-US"/>
              <a:t>, and</a:t>
            </a:r>
          </a:p>
          <a:p>
            <a:pPr lvl="1"/>
            <a:r>
              <a:rPr lang="en-US" altLang="en-US"/>
              <a:t>the price of its </a:t>
            </a:r>
            <a:r>
              <a:rPr lang="en-US" altLang="en-US" i="1"/>
              <a:t>exported</a:t>
            </a:r>
            <a:r>
              <a:rPr lang="en-US" altLang="en-US"/>
              <a:t> good </a:t>
            </a:r>
            <a:r>
              <a:rPr lang="en-US" altLang="en-US" i="1"/>
              <a:t>rises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330" y="2707674"/>
            <a:ext cx="11430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2" descr="Cup o' Coff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231" y="4203099"/>
            <a:ext cx="14001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Prices: nominal and relative</a:t>
            </a:r>
          </a:p>
        </p:txBody>
      </p:sp>
      <p:sp>
        <p:nvSpPr>
          <p:cNvPr id="8197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248730" cy="4525963"/>
          </a:xfrm>
        </p:spPr>
        <p:txBody>
          <a:bodyPr/>
          <a:lstStyle/>
          <a:p>
            <a:r>
              <a:rPr lang="en-US" altLang="en-US" dirty="0"/>
              <a:t>So far, I have been not been fully clear about how prices are measured</a:t>
            </a:r>
          </a:p>
          <a:p>
            <a:r>
              <a:rPr lang="en-US" altLang="en-US" dirty="0"/>
              <a:t>When the price of a good is measured in currency units, it is called a </a:t>
            </a:r>
            <a:r>
              <a:rPr lang="en-US" altLang="en-US" i="1" dirty="0"/>
              <a:t>nominal price</a:t>
            </a:r>
          </a:p>
          <a:p>
            <a:pPr lvl="1"/>
            <a:r>
              <a:rPr lang="en-US" altLang="en-US" dirty="0"/>
              <a:t>Example: the nominal price of ice cream is $4.00 per quart</a:t>
            </a:r>
          </a:p>
          <a:p>
            <a:pPr lvl="1"/>
            <a:r>
              <a:rPr lang="en-US" altLang="en-US" dirty="0"/>
              <a:t>Example: the nominal price of coffee is $1.00 per cup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Prices: nominal and relative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When the price of one good is measured in units of </a:t>
            </a:r>
            <a:r>
              <a:rPr lang="en-US" i="1" dirty="0"/>
              <a:t>another</a:t>
            </a:r>
            <a:r>
              <a:rPr lang="en-US" dirty="0"/>
              <a:t> good, it is called a </a:t>
            </a:r>
            <a:r>
              <a:rPr lang="en-US" i="1" dirty="0"/>
              <a:t>relative price</a:t>
            </a:r>
          </a:p>
          <a:p>
            <a:pPr lvl="1">
              <a:defRPr/>
            </a:pPr>
            <a:r>
              <a:rPr lang="en-US" dirty="0"/>
              <a:t>Example: suppose the nominal price of ice cream is $4.00 per quart and the nominal price of coffee is $1.00 per cup. </a:t>
            </a:r>
          </a:p>
          <a:p>
            <a:pPr lvl="1">
              <a:defRPr/>
            </a:pPr>
            <a:r>
              <a:rPr lang="en-US" dirty="0"/>
              <a:t>Then the relative price of ice cream is 4 cups of coffee per quart. </a:t>
            </a:r>
          </a:p>
          <a:p>
            <a:pPr lvl="1">
              <a:defRPr/>
            </a:pPr>
            <a:r>
              <a:rPr lang="en-US" dirty="0"/>
              <a:t>And the relative price of coffee is ¼ quarts of ice cream per cup</a:t>
            </a:r>
          </a:p>
          <a:p>
            <a:pPr>
              <a:defRPr/>
            </a:pPr>
            <a:r>
              <a:rPr lang="en-US" dirty="0"/>
              <a:t>In my lectures on international trade, when I say “price” I mean “relative price”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2218</Words>
  <Application>Microsoft Office PowerPoint</Application>
  <PresentationFormat>Widescreen</PresentationFormat>
  <Paragraphs>361</Paragraphs>
  <Slides>40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Times New Roman</vt:lpstr>
      <vt:lpstr>Default Design</vt:lpstr>
      <vt:lpstr>Basics of Two-Country Trade: The Standard Trade Model</vt:lpstr>
      <vt:lpstr>Two-country free trade: part 1</vt:lpstr>
      <vt:lpstr>Trade Between Two Countries</vt:lpstr>
      <vt:lpstr>Trade Between Two Countries</vt:lpstr>
      <vt:lpstr>Trade Between Two Countries</vt:lpstr>
      <vt:lpstr>Trade Between Two Countries</vt:lpstr>
      <vt:lpstr>Trade Between Two Countries</vt:lpstr>
      <vt:lpstr>Prices: nominal and relative</vt:lpstr>
      <vt:lpstr>Prices: nominal and relative</vt:lpstr>
      <vt:lpstr>Two-country free trade: part 2</vt:lpstr>
      <vt:lpstr>Graphical analysis of two-country trade</vt:lpstr>
      <vt:lpstr>PowerPoint Presentation</vt:lpstr>
      <vt:lpstr>Japan: The Exporting Country</vt:lpstr>
      <vt:lpstr>Europe: The Importing Country</vt:lpstr>
      <vt:lpstr>Two-country free trade: part 3</vt:lpstr>
      <vt:lpstr>Two-Country Free Trade</vt:lpstr>
      <vt:lpstr>Supply, Demand, and Trade in a Single Industry</vt:lpstr>
      <vt:lpstr>Supply, Demand, and Trade in a Single Industry</vt:lpstr>
      <vt:lpstr>Supply, Demand, and Trade in a Single Industry</vt:lpstr>
      <vt:lpstr>Supply, Demand, and Trade in a Single Industry</vt:lpstr>
      <vt:lpstr>Supply, Demand, and Trade in a Single Industry</vt:lpstr>
      <vt:lpstr>Figure 9.3 World Free-Trade Equilibrium</vt:lpstr>
      <vt:lpstr>Supply, Demand, and Trade in a Single Industry</vt:lpstr>
      <vt:lpstr>Effect of Trade on Prices</vt:lpstr>
      <vt:lpstr>Effect of Trade on Production</vt:lpstr>
      <vt:lpstr>Effect of Trade on Production</vt:lpstr>
      <vt:lpstr>Effect of Trade on Consumption</vt:lpstr>
      <vt:lpstr>Effect of Trade on Consumption</vt:lpstr>
      <vt:lpstr>Effect of Trade on Consumption</vt:lpstr>
      <vt:lpstr>Effect of Trade on Consumption</vt:lpstr>
      <vt:lpstr>Effect of Trade on Consumption</vt:lpstr>
      <vt:lpstr>PowerPoint Presentation</vt:lpstr>
      <vt:lpstr>Similarity = No Trade</vt:lpstr>
      <vt:lpstr>PowerPoint Presentation</vt:lpstr>
      <vt:lpstr>Dissimilarity = Trade</vt:lpstr>
      <vt:lpstr>Reasons For Dissimilarity </vt:lpstr>
      <vt:lpstr>Opportunity Cost </vt:lpstr>
      <vt:lpstr>Opportunity Cost = Autarky Price</vt:lpstr>
      <vt:lpstr>Trade Follows Comparative Advantage</vt:lpstr>
      <vt:lpstr>Trade Reflects Comparative Advantage</vt:lpstr>
    </vt:vector>
  </TitlesOfParts>
  <Company>Long Island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Two-Country Trade</dc:title>
  <dc:creator>Udayan Roy</dc:creator>
  <cp:lastModifiedBy>Udayan Roy</cp:lastModifiedBy>
  <cp:revision>67</cp:revision>
  <dcterms:created xsi:type="dcterms:W3CDTF">2004-09-10T00:21:02Z</dcterms:created>
  <dcterms:modified xsi:type="dcterms:W3CDTF">2023-10-15T18:36:11Z</dcterms:modified>
</cp:coreProperties>
</file>