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 id="2147483674" r:id="rId2"/>
    <p:sldMasterId id="2147483648" r:id="rId3"/>
  </p:sldMasterIdLst>
  <p:notesMasterIdLst>
    <p:notesMasterId r:id="rId42"/>
  </p:notesMasterIdLst>
  <p:sldIdLst>
    <p:sldId id="256" r:id="rId4"/>
    <p:sldId id="257" r:id="rId5"/>
    <p:sldId id="356" r:id="rId6"/>
    <p:sldId id="260" r:id="rId7"/>
    <p:sldId id="355" r:id="rId8"/>
    <p:sldId id="322" r:id="rId9"/>
    <p:sldId id="262" r:id="rId10"/>
    <p:sldId id="357" r:id="rId11"/>
    <p:sldId id="354" r:id="rId12"/>
    <p:sldId id="321" r:id="rId13"/>
    <p:sldId id="320" r:id="rId14"/>
    <p:sldId id="272" r:id="rId15"/>
    <p:sldId id="318" r:id="rId16"/>
    <p:sldId id="317" r:id="rId17"/>
    <p:sldId id="279" r:id="rId18"/>
    <p:sldId id="280" r:id="rId19"/>
    <p:sldId id="339" r:id="rId20"/>
    <p:sldId id="340" r:id="rId21"/>
    <p:sldId id="341" r:id="rId22"/>
    <p:sldId id="332" r:id="rId23"/>
    <p:sldId id="333" r:id="rId24"/>
    <p:sldId id="334" r:id="rId25"/>
    <p:sldId id="335" r:id="rId26"/>
    <p:sldId id="336" r:id="rId27"/>
    <p:sldId id="337" r:id="rId28"/>
    <p:sldId id="338" r:id="rId29"/>
    <p:sldId id="298" r:id="rId30"/>
    <p:sldId id="299" r:id="rId31"/>
    <p:sldId id="343" r:id="rId32"/>
    <p:sldId id="345" r:id="rId33"/>
    <p:sldId id="346" r:id="rId34"/>
    <p:sldId id="347" r:id="rId35"/>
    <p:sldId id="348" r:id="rId36"/>
    <p:sldId id="349" r:id="rId37"/>
    <p:sldId id="350" r:id="rId38"/>
    <p:sldId id="351" r:id="rId39"/>
    <p:sldId id="352" r:id="rId40"/>
    <p:sldId id="353" r:id="rId4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F945A2-F997-4864-A353-2E4993FA993D}" v="1" dt="2023-09-19T15:39:32.250"/>
    <p1510:client id="{4F0D00AF-0B0D-3ACC-AA4C-42621F32E5C3}" v="2" dt="2023-09-26T21:57:12.046"/>
    <p1510:client id="{9EA25E35-2F12-0CD0-D7B4-831AB5D5F50B}" v="216" dt="2023-09-19T04:31:20.429"/>
    <p1510:client id="{D2A37205-D732-4F10-B595-DD4EEA343578}" v="17" dt="2023-09-21T15:20:34.4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ese Dykstra" userId="S::reese.dykstra@my.liu.edu::ef4b48e0-d1bc-41c6-ac39-d3a312292f5a" providerId="AD" clId="Web-{D2A37205-D732-4F10-B595-DD4EEA343578}"/>
    <pc:docChg chg="modSld">
      <pc:chgData name="Reese Dykstra" userId="S::reese.dykstra@my.liu.edu::ef4b48e0-d1bc-41c6-ac39-d3a312292f5a" providerId="AD" clId="Web-{D2A37205-D732-4F10-B595-DD4EEA343578}" dt="2023-09-21T15:20:34.443" v="16" actId="1076"/>
      <pc:docMkLst>
        <pc:docMk/>
      </pc:docMkLst>
      <pc:sldChg chg="modSp">
        <pc:chgData name="Reese Dykstra" userId="S::reese.dykstra@my.liu.edu::ef4b48e0-d1bc-41c6-ac39-d3a312292f5a" providerId="AD" clId="Web-{D2A37205-D732-4F10-B595-DD4EEA343578}" dt="2023-09-21T15:20:34.443" v="16" actId="1076"/>
        <pc:sldMkLst>
          <pc:docMk/>
          <pc:sldMk cId="0" sldId="317"/>
        </pc:sldMkLst>
        <pc:picChg chg="mod">
          <ac:chgData name="Reese Dykstra" userId="S::reese.dykstra@my.liu.edu::ef4b48e0-d1bc-41c6-ac39-d3a312292f5a" providerId="AD" clId="Web-{D2A37205-D732-4F10-B595-DD4EEA343578}" dt="2023-09-21T15:20:34.443" v="16" actId="1076"/>
          <ac:picMkLst>
            <pc:docMk/>
            <pc:sldMk cId="0" sldId="317"/>
            <ac:picMk id="96311" creationId="{00000000-0000-0000-0000-000000000000}"/>
          </ac:picMkLst>
        </pc:picChg>
      </pc:sldChg>
      <pc:sldChg chg="modSp">
        <pc:chgData name="Reese Dykstra" userId="S::reese.dykstra@my.liu.edu::ef4b48e0-d1bc-41c6-ac39-d3a312292f5a" providerId="AD" clId="Web-{D2A37205-D732-4F10-B595-DD4EEA343578}" dt="2023-09-21T15:18:49.811" v="4" actId="1076"/>
        <pc:sldMkLst>
          <pc:docMk/>
          <pc:sldMk cId="0" sldId="320"/>
        </pc:sldMkLst>
        <pc:picChg chg="mod">
          <ac:chgData name="Reese Dykstra" userId="S::reese.dykstra@my.liu.edu::ef4b48e0-d1bc-41c6-ac39-d3a312292f5a" providerId="AD" clId="Web-{D2A37205-D732-4F10-B595-DD4EEA343578}" dt="2023-09-21T15:18:49.811" v="4" actId="1076"/>
          <ac:picMkLst>
            <pc:docMk/>
            <pc:sldMk cId="0" sldId="320"/>
            <ac:picMk id="99388" creationId="{00000000-0000-0000-0000-000000000000}"/>
          </ac:picMkLst>
        </pc:picChg>
      </pc:sldChg>
    </pc:docChg>
  </pc:docChgLst>
  <pc:docChgLst>
    <pc:chgData name="Udayan Roy" userId="S::udayan.roy@liu.edu::b5387a02-142c-4af0-bee5-2683155e8383" providerId="AD" clId="Web-{9EA25E35-2F12-0CD0-D7B4-831AB5D5F50B}"/>
    <pc:docChg chg="addSld delSld modSld sldOrd addMainMaster modMainMaster">
      <pc:chgData name="Udayan Roy" userId="S::udayan.roy@liu.edu::b5387a02-142c-4af0-bee5-2683155e8383" providerId="AD" clId="Web-{9EA25E35-2F12-0CD0-D7B4-831AB5D5F50B}" dt="2023-09-19T04:31:15.507" v="205" actId="20577"/>
      <pc:docMkLst>
        <pc:docMk/>
      </pc:docMkLst>
      <pc:sldChg chg="modSp">
        <pc:chgData name="Udayan Roy" userId="S::udayan.roy@liu.edu::b5387a02-142c-4af0-bee5-2683155e8383" providerId="AD" clId="Web-{9EA25E35-2F12-0CD0-D7B4-831AB5D5F50B}" dt="2023-09-19T04:12:37.001" v="11" actId="20577"/>
        <pc:sldMkLst>
          <pc:docMk/>
          <pc:sldMk cId="0" sldId="256"/>
        </pc:sldMkLst>
        <pc:spChg chg="mod">
          <ac:chgData name="Udayan Roy" userId="S::udayan.roy@liu.edu::b5387a02-142c-4af0-bee5-2683155e8383" providerId="AD" clId="Web-{9EA25E35-2F12-0CD0-D7B4-831AB5D5F50B}" dt="2023-09-19T04:12:37.001" v="11" actId="20577"/>
          <ac:spMkLst>
            <pc:docMk/>
            <pc:sldMk cId="0" sldId="256"/>
            <ac:spMk id="2052" creationId="{00000000-0000-0000-0000-000000000000}"/>
          </ac:spMkLst>
        </pc:spChg>
      </pc:sldChg>
      <pc:sldChg chg="modSp ord">
        <pc:chgData name="Udayan Roy" userId="S::udayan.roy@liu.edu::b5387a02-142c-4af0-bee5-2683155e8383" providerId="AD" clId="Web-{9EA25E35-2F12-0CD0-D7B4-831AB5D5F50B}" dt="2023-09-19T04:18:30.898" v="108" actId="20577"/>
        <pc:sldMkLst>
          <pc:docMk/>
          <pc:sldMk cId="0" sldId="260"/>
        </pc:sldMkLst>
        <pc:spChg chg="mod">
          <ac:chgData name="Udayan Roy" userId="S::udayan.roy@liu.edu::b5387a02-142c-4af0-bee5-2683155e8383" providerId="AD" clId="Web-{9EA25E35-2F12-0CD0-D7B4-831AB5D5F50B}" dt="2023-09-19T04:18:30.898" v="108" actId="20577"/>
          <ac:spMkLst>
            <pc:docMk/>
            <pc:sldMk cId="0" sldId="260"/>
            <ac:spMk id="7170" creationId="{00000000-0000-0000-0000-000000000000}"/>
          </ac:spMkLst>
        </pc:spChg>
        <pc:spChg chg="mod">
          <ac:chgData name="Udayan Roy" userId="S::udayan.roy@liu.edu::b5387a02-142c-4af0-bee5-2683155e8383" providerId="AD" clId="Web-{9EA25E35-2F12-0CD0-D7B4-831AB5D5F50B}" dt="2023-09-19T04:16:36.240" v="99" actId="20577"/>
          <ac:spMkLst>
            <pc:docMk/>
            <pc:sldMk cId="0" sldId="260"/>
            <ac:spMk id="7171" creationId="{00000000-0000-0000-0000-000000000000}"/>
          </ac:spMkLst>
        </pc:spChg>
      </pc:sldChg>
      <pc:sldChg chg="modSp">
        <pc:chgData name="Udayan Roy" userId="S::udayan.roy@liu.edu::b5387a02-142c-4af0-bee5-2683155e8383" providerId="AD" clId="Web-{9EA25E35-2F12-0CD0-D7B4-831AB5D5F50B}" dt="2023-09-19T04:23:43.076" v="165" actId="20577"/>
        <pc:sldMkLst>
          <pc:docMk/>
          <pc:sldMk cId="0" sldId="262"/>
        </pc:sldMkLst>
        <pc:spChg chg="mod">
          <ac:chgData name="Udayan Roy" userId="S::udayan.roy@liu.edu::b5387a02-142c-4af0-bee5-2683155e8383" providerId="AD" clId="Web-{9EA25E35-2F12-0CD0-D7B4-831AB5D5F50B}" dt="2023-09-19T04:23:43.076" v="165" actId="20577"/>
          <ac:spMkLst>
            <pc:docMk/>
            <pc:sldMk cId="0" sldId="262"/>
            <ac:spMk id="10243" creationId="{00000000-0000-0000-0000-000000000000}"/>
          </ac:spMkLst>
        </pc:spChg>
      </pc:sldChg>
      <pc:sldChg chg="del">
        <pc:chgData name="Udayan Roy" userId="S::udayan.roy@liu.edu::b5387a02-142c-4af0-bee5-2683155e8383" providerId="AD" clId="Web-{9EA25E35-2F12-0CD0-D7B4-831AB5D5F50B}" dt="2023-09-19T04:25:05.422" v="176"/>
        <pc:sldMkLst>
          <pc:docMk/>
          <pc:sldMk cId="0" sldId="263"/>
        </pc:sldMkLst>
      </pc:sldChg>
      <pc:sldChg chg="del">
        <pc:chgData name="Udayan Roy" userId="S::udayan.roy@liu.edu::b5387a02-142c-4af0-bee5-2683155e8383" providerId="AD" clId="Web-{9EA25E35-2F12-0CD0-D7B4-831AB5D5F50B}" dt="2023-09-19T04:25:18.766" v="177"/>
        <pc:sldMkLst>
          <pc:docMk/>
          <pc:sldMk cId="0" sldId="264"/>
        </pc:sldMkLst>
      </pc:sldChg>
      <pc:sldChg chg="del">
        <pc:chgData name="Udayan Roy" userId="S::udayan.roy@liu.edu::b5387a02-142c-4af0-bee5-2683155e8383" providerId="AD" clId="Web-{9EA25E35-2F12-0CD0-D7B4-831AB5D5F50B}" dt="2023-09-19T04:25:29" v="178"/>
        <pc:sldMkLst>
          <pc:docMk/>
          <pc:sldMk cId="0" sldId="265"/>
        </pc:sldMkLst>
      </pc:sldChg>
      <pc:sldChg chg="del">
        <pc:chgData name="Udayan Roy" userId="S::udayan.roy@liu.edu::b5387a02-142c-4af0-bee5-2683155e8383" providerId="AD" clId="Web-{9EA25E35-2F12-0CD0-D7B4-831AB5D5F50B}" dt="2023-09-19T04:29:59.037" v="198"/>
        <pc:sldMkLst>
          <pc:docMk/>
          <pc:sldMk cId="0" sldId="273"/>
        </pc:sldMkLst>
      </pc:sldChg>
      <pc:sldChg chg="modSp">
        <pc:chgData name="Udayan Roy" userId="S::udayan.roy@liu.edu::b5387a02-142c-4af0-bee5-2683155e8383" providerId="AD" clId="Web-{9EA25E35-2F12-0CD0-D7B4-831AB5D5F50B}" dt="2023-09-19T04:31:15.507" v="205" actId="20577"/>
        <pc:sldMkLst>
          <pc:docMk/>
          <pc:sldMk cId="0" sldId="280"/>
        </pc:sldMkLst>
        <pc:spChg chg="mod">
          <ac:chgData name="Udayan Roy" userId="S::udayan.roy@liu.edu::b5387a02-142c-4af0-bee5-2683155e8383" providerId="AD" clId="Web-{9EA25E35-2F12-0CD0-D7B4-831AB5D5F50B}" dt="2023-09-19T04:31:15.507" v="205" actId="20577"/>
          <ac:spMkLst>
            <pc:docMk/>
            <pc:sldMk cId="0" sldId="280"/>
            <ac:spMk id="36867" creationId="{00000000-0000-0000-0000-000000000000}"/>
          </ac:spMkLst>
        </pc:spChg>
      </pc:sldChg>
      <pc:sldChg chg="modSp">
        <pc:chgData name="Udayan Roy" userId="S::udayan.roy@liu.edu::b5387a02-142c-4af0-bee5-2683155e8383" providerId="AD" clId="Web-{9EA25E35-2F12-0CD0-D7B4-831AB5D5F50B}" dt="2023-09-19T04:30:09.537" v="201" actId="20577"/>
        <pc:sldMkLst>
          <pc:docMk/>
          <pc:sldMk cId="0" sldId="318"/>
        </pc:sldMkLst>
        <pc:spChg chg="mod">
          <ac:chgData name="Udayan Roy" userId="S::udayan.roy@liu.edu::b5387a02-142c-4af0-bee5-2683155e8383" providerId="AD" clId="Web-{9EA25E35-2F12-0CD0-D7B4-831AB5D5F50B}" dt="2023-09-19T04:30:09.537" v="201" actId="20577"/>
          <ac:spMkLst>
            <pc:docMk/>
            <pc:sldMk cId="0" sldId="318"/>
            <ac:spMk id="2" creationId="{00000000-0000-0000-0000-000000000000}"/>
          </ac:spMkLst>
        </pc:spChg>
      </pc:sldChg>
      <pc:sldChg chg="modSp">
        <pc:chgData name="Udayan Roy" userId="S::udayan.roy@liu.edu::b5387a02-142c-4af0-bee5-2683155e8383" providerId="AD" clId="Web-{9EA25E35-2F12-0CD0-D7B4-831AB5D5F50B}" dt="2023-09-19T04:28:11.644" v="197" actId="20577"/>
        <pc:sldMkLst>
          <pc:docMk/>
          <pc:sldMk cId="0" sldId="321"/>
        </pc:sldMkLst>
        <pc:spChg chg="mod">
          <ac:chgData name="Udayan Roy" userId="S::udayan.roy@liu.edu::b5387a02-142c-4af0-bee5-2683155e8383" providerId="AD" clId="Web-{9EA25E35-2F12-0CD0-D7B4-831AB5D5F50B}" dt="2023-09-19T04:28:11.644" v="197" actId="20577"/>
          <ac:spMkLst>
            <pc:docMk/>
            <pc:sldMk cId="0" sldId="321"/>
            <ac:spMk id="2" creationId="{00000000-0000-0000-0000-000000000000}"/>
          </ac:spMkLst>
        </pc:spChg>
      </pc:sldChg>
      <pc:sldChg chg="modSp">
        <pc:chgData name="Udayan Roy" userId="S::udayan.roy@liu.edu::b5387a02-142c-4af0-bee5-2683155e8383" providerId="AD" clId="Web-{9EA25E35-2F12-0CD0-D7B4-831AB5D5F50B}" dt="2023-09-19T04:14:54.160" v="54"/>
        <pc:sldMkLst>
          <pc:docMk/>
          <pc:sldMk cId="0" sldId="322"/>
        </pc:sldMkLst>
        <pc:spChg chg="mod">
          <ac:chgData name="Udayan Roy" userId="S::udayan.roy@liu.edu::b5387a02-142c-4af0-bee5-2683155e8383" providerId="AD" clId="Web-{9EA25E35-2F12-0CD0-D7B4-831AB5D5F50B}" dt="2023-09-19T04:14:53.769" v="31"/>
          <ac:spMkLst>
            <pc:docMk/>
            <pc:sldMk cId="0" sldId="322"/>
            <ac:spMk id="101395" creationId="{00000000-0000-0000-0000-000000000000}"/>
          </ac:spMkLst>
        </pc:spChg>
        <pc:spChg chg="mod">
          <ac:chgData name="Udayan Roy" userId="S::udayan.roy@liu.edu::b5387a02-142c-4af0-bee5-2683155e8383" providerId="AD" clId="Web-{9EA25E35-2F12-0CD0-D7B4-831AB5D5F50B}" dt="2023-09-19T04:14:53.785" v="32"/>
          <ac:spMkLst>
            <pc:docMk/>
            <pc:sldMk cId="0" sldId="322"/>
            <ac:spMk id="101396" creationId="{00000000-0000-0000-0000-000000000000}"/>
          </ac:spMkLst>
        </pc:spChg>
        <pc:spChg chg="mod">
          <ac:chgData name="Udayan Roy" userId="S::udayan.roy@liu.edu::b5387a02-142c-4af0-bee5-2683155e8383" providerId="AD" clId="Web-{9EA25E35-2F12-0CD0-D7B4-831AB5D5F50B}" dt="2023-09-19T04:14:53.800" v="33"/>
          <ac:spMkLst>
            <pc:docMk/>
            <pc:sldMk cId="0" sldId="322"/>
            <ac:spMk id="101397" creationId="{00000000-0000-0000-0000-000000000000}"/>
          </ac:spMkLst>
        </pc:spChg>
        <pc:spChg chg="mod">
          <ac:chgData name="Udayan Roy" userId="S::udayan.roy@liu.edu::b5387a02-142c-4af0-bee5-2683155e8383" providerId="AD" clId="Web-{9EA25E35-2F12-0CD0-D7B4-831AB5D5F50B}" dt="2023-09-19T04:14:53.831" v="34"/>
          <ac:spMkLst>
            <pc:docMk/>
            <pc:sldMk cId="0" sldId="322"/>
            <ac:spMk id="101400" creationId="{00000000-0000-0000-0000-000000000000}"/>
          </ac:spMkLst>
        </pc:spChg>
        <pc:spChg chg="mod">
          <ac:chgData name="Udayan Roy" userId="S::udayan.roy@liu.edu::b5387a02-142c-4af0-bee5-2683155e8383" providerId="AD" clId="Web-{9EA25E35-2F12-0CD0-D7B4-831AB5D5F50B}" dt="2023-09-19T04:14:53.847" v="35"/>
          <ac:spMkLst>
            <pc:docMk/>
            <pc:sldMk cId="0" sldId="322"/>
            <ac:spMk id="101401" creationId="{00000000-0000-0000-0000-000000000000}"/>
          </ac:spMkLst>
        </pc:spChg>
        <pc:spChg chg="mod">
          <ac:chgData name="Udayan Roy" userId="S::udayan.roy@liu.edu::b5387a02-142c-4af0-bee5-2683155e8383" providerId="AD" clId="Web-{9EA25E35-2F12-0CD0-D7B4-831AB5D5F50B}" dt="2023-09-19T04:14:53.863" v="36"/>
          <ac:spMkLst>
            <pc:docMk/>
            <pc:sldMk cId="0" sldId="322"/>
            <ac:spMk id="101402" creationId="{00000000-0000-0000-0000-000000000000}"/>
          </ac:spMkLst>
        </pc:spChg>
        <pc:spChg chg="mod">
          <ac:chgData name="Udayan Roy" userId="S::udayan.roy@liu.edu::b5387a02-142c-4af0-bee5-2683155e8383" providerId="AD" clId="Web-{9EA25E35-2F12-0CD0-D7B4-831AB5D5F50B}" dt="2023-09-19T04:14:53.878" v="37"/>
          <ac:spMkLst>
            <pc:docMk/>
            <pc:sldMk cId="0" sldId="322"/>
            <ac:spMk id="101403" creationId="{00000000-0000-0000-0000-000000000000}"/>
          </ac:spMkLst>
        </pc:spChg>
        <pc:spChg chg="mod">
          <ac:chgData name="Udayan Roy" userId="S::udayan.roy@liu.edu::b5387a02-142c-4af0-bee5-2683155e8383" providerId="AD" clId="Web-{9EA25E35-2F12-0CD0-D7B4-831AB5D5F50B}" dt="2023-09-19T04:14:53.894" v="38"/>
          <ac:spMkLst>
            <pc:docMk/>
            <pc:sldMk cId="0" sldId="322"/>
            <ac:spMk id="101404" creationId="{00000000-0000-0000-0000-000000000000}"/>
          </ac:spMkLst>
        </pc:spChg>
        <pc:spChg chg="mod">
          <ac:chgData name="Udayan Roy" userId="S::udayan.roy@liu.edu::b5387a02-142c-4af0-bee5-2683155e8383" providerId="AD" clId="Web-{9EA25E35-2F12-0CD0-D7B4-831AB5D5F50B}" dt="2023-09-19T04:14:53.894" v="39"/>
          <ac:spMkLst>
            <pc:docMk/>
            <pc:sldMk cId="0" sldId="322"/>
            <ac:spMk id="101405" creationId="{00000000-0000-0000-0000-000000000000}"/>
          </ac:spMkLst>
        </pc:spChg>
        <pc:spChg chg="mod">
          <ac:chgData name="Udayan Roy" userId="S::udayan.roy@liu.edu::b5387a02-142c-4af0-bee5-2683155e8383" providerId="AD" clId="Web-{9EA25E35-2F12-0CD0-D7B4-831AB5D5F50B}" dt="2023-09-19T04:14:53.910" v="40"/>
          <ac:spMkLst>
            <pc:docMk/>
            <pc:sldMk cId="0" sldId="322"/>
            <ac:spMk id="101406" creationId="{00000000-0000-0000-0000-000000000000}"/>
          </ac:spMkLst>
        </pc:spChg>
        <pc:spChg chg="mod">
          <ac:chgData name="Udayan Roy" userId="S::udayan.roy@liu.edu::b5387a02-142c-4af0-bee5-2683155e8383" providerId="AD" clId="Web-{9EA25E35-2F12-0CD0-D7B4-831AB5D5F50B}" dt="2023-09-19T04:14:53.925" v="41"/>
          <ac:spMkLst>
            <pc:docMk/>
            <pc:sldMk cId="0" sldId="322"/>
            <ac:spMk id="101407" creationId="{00000000-0000-0000-0000-000000000000}"/>
          </ac:spMkLst>
        </pc:spChg>
        <pc:spChg chg="mod">
          <ac:chgData name="Udayan Roy" userId="S::udayan.roy@liu.edu::b5387a02-142c-4af0-bee5-2683155e8383" providerId="AD" clId="Web-{9EA25E35-2F12-0CD0-D7B4-831AB5D5F50B}" dt="2023-09-19T04:14:53.941" v="42"/>
          <ac:spMkLst>
            <pc:docMk/>
            <pc:sldMk cId="0" sldId="322"/>
            <ac:spMk id="101408" creationId="{00000000-0000-0000-0000-000000000000}"/>
          </ac:spMkLst>
        </pc:spChg>
        <pc:spChg chg="mod">
          <ac:chgData name="Udayan Roy" userId="S::udayan.roy@liu.edu::b5387a02-142c-4af0-bee5-2683155e8383" providerId="AD" clId="Web-{9EA25E35-2F12-0CD0-D7B4-831AB5D5F50B}" dt="2023-09-19T04:14:53.957" v="43"/>
          <ac:spMkLst>
            <pc:docMk/>
            <pc:sldMk cId="0" sldId="322"/>
            <ac:spMk id="101410" creationId="{00000000-0000-0000-0000-000000000000}"/>
          </ac:spMkLst>
        </pc:spChg>
        <pc:spChg chg="mod">
          <ac:chgData name="Udayan Roy" userId="S::udayan.roy@liu.edu::b5387a02-142c-4af0-bee5-2683155e8383" providerId="AD" clId="Web-{9EA25E35-2F12-0CD0-D7B4-831AB5D5F50B}" dt="2023-09-19T04:14:53.972" v="44"/>
          <ac:spMkLst>
            <pc:docMk/>
            <pc:sldMk cId="0" sldId="322"/>
            <ac:spMk id="101411" creationId="{00000000-0000-0000-0000-000000000000}"/>
          </ac:spMkLst>
        </pc:spChg>
        <pc:spChg chg="mod">
          <ac:chgData name="Udayan Roy" userId="S::udayan.roy@liu.edu::b5387a02-142c-4af0-bee5-2683155e8383" providerId="AD" clId="Web-{9EA25E35-2F12-0CD0-D7B4-831AB5D5F50B}" dt="2023-09-19T04:14:53.988" v="45"/>
          <ac:spMkLst>
            <pc:docMk/>
            <pc:sldMk cId="0" sldId="322"/>
            <ac:spMk id="101412" creationId="{00000000-0000-0000-0000-000000000000}"/>
          </ac:spMkLst>
        </pc:spChg>
        <pc:spChg chg="mod">
          <ac:chgData name="Udayan Roy" userId="S::udayan.roy@liu.edu::b5387a02-142c-4af0-bee5-2683155e8383" providerId="AD" clId="Web-{9EA25E35-2F12-0CD0-D7B4-831AB5D5F50B}" dt="2023-09-19T04:14:54.003" v="46"/>
          <ac:spMkLst>
            <pc:docMk/>
            <pc:sldMk cId="0" sldId="322"/>
            <ac:spMk id="101414" creationId="{00000000-0000-0000-0000-000000000000}"/>
          </ac:spMkLst>
        </pc:spChg>
        <pc:spChg chg="mod">
          <ac:chgData name="Udayan Roy" userId="S::udayan.roy@liu.edu::b5387a02-142c-4af0-bee5-2683155e8383" providerId="AD" clId="Web-{9EA25E35-2F12-0CD0-D7B4-831AB5D5F50B}" dt="2023-09-19T04:14:54.035" v="47"/>
          <ac:spMkLst>
            <pc:docMk/>
            <pc:sldMk cId="0" sldId="322"/>
            <ac:spMk id="101415" creationId="{00000000-0000-0000-0000-000000000000}"/>
          </ac:spMkLst>
        </pc:spChg>
        <pc:spChg chg="mod">
          <ac:chgData name="Udayan Roy" userId="S::udayan.roy@liu.edu::b5387a02-142c-4af0-bee5-2683155e8383" providerId="AD" clId="Web-{9EA25E35-2F12-0CD0-D7B4-831AB5D5F50B}" dt="2023-09-19T04:14:54.050" v="48"/>
          <ac:spMkLst>
            <pc:docMk/>
            <pc:sldMk cId="0" sldId="322"/>
            <ac:spMk id="101416" creationId="{00000000-0000-0000-0000-000000000000}"/>
          </ac:spMkLst>
        </pc:spChg>
        <pc:spChg chg="mod">
          <ac:chgData name="Udayan Roy" userId="S::udayan.roy@liu.edu::b5387a02-142c-4af0-bee5-2683155e8383" providerId="AD" clId="Web-{9EA25E35-2F12-0CD0-D7B4-831AB5D5F50B}" dt="2023-09-19T04:14:54.066" v="49"/>
          <ac:spMkLst>
            <pc:docMk/>
            <pc:sldMk cId="0" sldId="322"/>
            <ac:spMk id="101418" creationId="{00000000-0000-0000-0000-000000000000}"/>
          </ac:spMkLst>
        </pc:spChg>
        <pc:spChg chg="mod">
          <ac:chgData name="Udayan Roy" userId="S::udayan.roy@liu.edu::b5387a02-142c-4af0-bee5-2683155e8383" providerId="AD" clId="Web-{9EA25E35-2F12-0CD0-D7B4-831AB5D5F50B}" dt="2023-09-19T04:14:54.081" v="50"/>
          <ac:spMkLst>
            <pc:docMk/>
            <pc:sldMk cId="0" sldId="322"/>
            <ac:spMk id="101419" creationId="{00000000-0000-0000-0000-000000000000}"/>
          </ac:spMkLst>
        </pc:spChg>
        <pc:spChg chg="mod">
          <ac:chgData name="Udayan Roy" userId="S::udayan.roy@liu.edu::b5387a02-142c-4af0-bee5-2683155e8383" providerId="AD" clId="Web-{9EA25E35-2F12-0CD0-D7B4-831AB5D5F50B}" dt="2023-09-19T04:14:54.113" v="51"/>
          <ac:spMkLst>
            <pc:docMk/>
            <pc:sldMk cId="0" sldId="322"/>
            <ac:spMk id="101420" creationId="{00000000-0000-0000-0000-000000000000}"/>
          </ac:spMkLst>
        </pc:spChg>
        <pc:spChg chg="mod">
          <ac:chgData name="Udayan Roy" userId="S::udayan.roy@liu.edu::b5387a02-142c-4af0-bee5-2683155e8383" providerId="AD" clId="Web-{9EA25E35-2F12-0CD0-D7B4-831AB5D5F50B}" dt="2023-09-19T04:14:54.128" v="52"/>
          <ac:spMkLst>
            <pc:docMk/>
            <pc:sldMk cId="0" sldId="322"/>
            <ac:spMk id="101421" creationId="{00000000-0000-0000-0000-000000000000}"/>
          </ac:spMkLst>
        </pc:spChg>
        <pc:spChg chg="mod">
          <ac:chgData name="Udayan Roy" userId="S::udayan.roy@liu.edu::b5387a02-142c-4af0-bee5-2683155e8383" providerId="AD" clId="Web-{9EA25E35-2F12-0CD0-D7B4-831AB5D5F50B}" dt="2023-09-19T04:14:54.144" v="53"/>
          <ac:spMkLst>
            <pc:docMk/>
            <pc:sldMk cId="0" sldId="322"/>
            <ac:spMk id="101422" creationId="{00000000-0000-0000-0000-000000000000}"/>
          </ac:spMkLst>
        </pc:spChg>
        <pc:spChg chg="mod">
          <ac:chgData name="Udayan Roy" userId="S::udayan.roy@liu.edu::b5387a02-142c-4af0-bee5-2683155e8383" providerId="AD" clId="Web-{9EA25E35-2F12-0CD0-D7B4-831AB5D5F50B}" dt="2023-09-19T04:14:54.160" v="54"/>
          <ac:spMkLst>
            <pc:docMk/>
            <pc:sldMk cId="0" sldId="322"/>
            <ac:spMk id="101423" creationId="{00000000-0000-0000-0000-000000000000}"/>
          </ac:spMkLst>
        </pc:spChg>
      </pc:sldChg>
      <pc:sldChg chg="del">
        <pc:chgData name="Udayan Roy" userId="S::udayan.roy@liu.edu::b5387a02-142c-4af0-bee5-2683155e8383" providerId="AD" clId="Web-{9EA25E35-2F12-0CD0-D7B4-831AB5D5F50B}" dt="2023-09-19T04:27:48.206" v="195"/>
        <pc:sldMkLst>
          <pc:docMk/>
          <pc:sldMk cId="0" sldId="327"/>
        </pc:sldMkLst>
      </pc:sldChg>
      <pc:sldChg chg="addSp delSp modSp add mod modClrScheme delAnim chgLayout">
        <pc:chgData name="Udayan Roy" userId="S::udayan.roy@liu.edu::b5387a02-142c-4af0-bee5-2683155e8383" providerId="AD" clId="Web-{9EA25E35-2F12-0CD0-D7B4-831AB5D5F50B}" dt="2023-09-19T04:27:09.096" v="194" actId="20577"/>
        <pc:sldMkLst>
          <pc:docMk/>
          <pc:sldMk cId="689825488" sldId="354"/>
        </pc:sldMkLst>
        <pc:spChg chg="add mod ord">
          <ac:chgData name="Udayan Roy" userId="S::udayan.roy@liu.edu::b5387a02-142c-4af0-bee5-2683155e8383" providerId="AD" clId="Web-{9EA25E35-2F12-0CD0-D7B4-831AB5D5F50B}" dt="2023-09-19T04:27:09.096" v="194" actId="20577"/>
          <ac:spMkLst>
            <pc:docMk/>
            <pc:sldMk cId="689825488" sldId="354"/>
            <ac:spMk id="3" creationId="{FF307804-9F97-F3D7-5913-E2A05562D961}"/>
          </ac:spMkLst>
        </pc:spChg>
        <pc:spChg chg="del">
          <ac:chgData name="Udayan Roy" userId="S::udayan.roy@liu.edu::b5387a02-142c-4af0-bee5-2683155e8383" providerId="AD" clId="Web-{9EA25E35-2F12-0CD0-D7B4-831AB5D5F50B}" dt="2023-09-19T04:25:59.579" v="182"/>
          <ac:spMkLst>
            <pc:docMk/>
            <pc:sldMk cId="689825488" sldId="354"/>
            <ac:spMk id="11288" creationId="{00000000-0000-0000-0000-000000000000}"/>
          </ac:spMkLst>
        </pc:spChg>
        <pc:spChg chg="del">
          <ac:chgData name="Udayan Roy" userId="S::udayan.roy@liu.edu::b5387a02-142c-4af0-bee5-2683155e8383" providerId="AD" clId="Web-{9EA25E35-2F12-0CD0-D7B4-831AB5D5F50B}" dt="2023-09-19T04:25:52.282" v="180"/>
          <ac:spMkLst>
            <pc:docMk/>
            <pc:sldMk cId="689825488" sldId="354"/>
            <ac:spMk id="14383" creationId="{00000000-0000-0000-0000-000000000000}"/>
          </ac:spMkLst>
        </pc:spChg>
        <pc:spChg chg="del">
          <ac:chgData name="Udayan Roy" userId="S::udayan.roy@liu.edu::b5387a02-142c-4af0-bee5-2683155e8383" providerId="AD" clId="Web-{9EA25E35-2F12-0CD0-D7B4-831AB5D5F50B}" dt="2023-09-19T04:25:56.220" v="181"/>
          <ac:spMkLst>
            <pc:docMk/>
            <pc:sldMk cId="689825488" sldId="354"/>
            <ac:spMk id="14384" creationId="{00000000-0000-0000-0000-000000000000}"/>
          </ac:spMkLst>
        </pc:spChg>
        <pc:grpChg chg="del">
          <ac:chgData name="Udayan Roy" userId="S::udayan.roy@liu.edu::b5387a02-142c-4af0-bee5-2683155e8383" providerId="AD" clId="Web-{9EA25E35-2F12-0CD0-D7B4-831AB5D5F50B}" dt="2023-09-19T04:25:48.110" v="179"/>
          <ac:grpSpMkLst>
            <pc:docMk/>
            <pc:sldMk cId="689825488" sldId="354"/>
            <ac:grpSpMk id="2" creationId="{00000000-0000-0000-0000-000000000000}"/>
          </ac:grpSpMkLst>
        </pc:grpChg>
      </pc:sldChg>
      <pc:sldChg chg="modSp add ord">
        <pc:chgData name="Udayan Roy" userId="S::udayan.roy@liu.edu::b5387a02-142c-4af0-bee5-2683155e8383" providerId="AD" clId="Web-{9EA25E35-2F12-0CD0-D7B4-831AB5D5F50B}" dt="2023-09-19T04:17:35.022" v="104" actId="20577"/>
        <pc:sldMkLst>
          <pc:docMk/>
          <pc:sldMk cId="3174586686" sldId="355"/>
        </pc:sldMkLst>
        <pc:spChg chg="mod">
          <ac:chgData name="Udayan Roy" userId="S::udayan.roy@liu.edu::b5387a02-142c-4af0-bee5-2683155e8383" providerId="AD" clId="Web-{9EA25E35-2F12-0CD0-D7B4-831AB5D5F50B}" dt="2023-09-19T04:17:35.022" v="104" actId="20577"/>
          <ac:spMkLst>
            <pc:docMk/>
            <pc:sldMk cId="3174586686" sldId="355"/>
            <ac:spMk id="86" creationId="{00000000-0000-0000-0000-000000000000}"/>
          </ac:spMkLst>
        </pc:spChg>
      </pc:sldChg>
      <pc:sldChg chg="modSp new">
        <pc:chgData name="Udayan Roy" userId="S::udayan.roy@liu.edu::b5387a02-142c-4af0-bee5-2683155e8383" providerId="AD" clId="Web-{9EA25E35-2F12-0CD0-D7B4-831AB5D5F50B}" dt="2023-09-19T04:20:55.167" v="114" actId="20577"/>
        <pc:sldMkLst>
          <pc:docMk/>
          <pc:sldMk cId="246767024" sldId="356"/>
        </pc:sldMkLst>
        <pc:spChg chg="mod">
          <ac:chgData name="Udayan Roy" userId="S::udayan.roy@liu.edu::b5387a02-142c-4af0-bee5-2683155e8383" providerId="AD" clId="Web-{9EA25E35-2F12-0CD0-D7B4-831AB5D5F50B}" dt="2023-09-19T04:20:55.167" v="114" actId="20577"/>
          <ac:spMkLst>
            <pc:docMk/>
            <pc:sldMk cId="246767024" sldId="356"/>
            <ac:spMk id="2" creationId="{35C1F0B2-D81A-EA35-8657-CD4F2B640BE8}"/>
          </ac:spMkLst>
        </pc:spChg>
      </pc:sldChg>
      <pc:sldChg chg="modSp new">
        <pc:chgData name="Udayan Roy" userId="S::udayan.roy@liu.edu::b5387a02-142c-4af0-bee5-2683155e8383" providerId="AD" clId="Web-{9EA25E35-2F12-0CD0-D7B4-831AB5D5F50B}" dt="2023-09-19T04:24:33.671" v="175" actId="20577"/>
        <pc:sldMkLst>
          <pc:docMk/>
          <pc:sldMk cId="2071116404" sldId="357"/>
        </pc:sldMkLst>
        <pc:spChg chg="mod">
          <ac:chgData name="Udayan Roy" userId="S::udayan.roy@liu.edu::b5387a02-142c-4af0-bee5-2683155e8383" providerId="AD" clId="Web-{9EA25E35-2F12-0CD0-D7B4-831AB5D5F50B}" dt="2023-09-19T04:24:33.671" v="175" actId="20577"/>
          <ac:spMkLst>
            <pc:docMk/>
            <pc:sldMk cId="2071116404" sldId="357"/>
            <ac:spMk id="2" creationId="{1DCB2A20-E8DB-61C4-D3A3-5E43B92303CF}"/>
          </ac:spMkLst>
        </pc:spChg>
      </pc:sldChg>
      <pc:sldChg chg="new del">
        <pc:chgData name="Udayan Roy" userId="S::udayan.roy@liu.edu::b5387a02-142c-4af0-bee5-2683155e8383" providerId="AD" clId="Web-{9EA25E35-2F12-0CD0-D7B4-831AB5D5F50B}" dt="2023-09-19T04:26:24.626" v="184"/>
        <pc:sldMkLst>
          <pc:docMk/>
          <pc:sldMk cId="3777891726" sldId="358"/>
        </pc:sldMkLst>
      </pc:sldChg>
      <pc:sldMasterChg chg="add addSldLayout">
        <pc:chgData name="Udayan Roy" userId="S::udayan.roy@liu.edu::b5387a02-142c-4af0-bee5-2683155e8383" providerId="AD" clId="Web-{9EA25E35-2F12-0CD0-D7B4-831AB5D5F50B}" dt="2023-09-19T04:10:27.748" v="1"/>
        <pc:sldMasterMkLst>
          <pc:docMk/>
          <pc:sldMasterMk cId="1523550815" sldId="2147483648"/>
        </pc:sldMasterMkLst>
        <pc:sldLayoutChg chg="add">
          <pc:chgData name="Udayan Roy" userId="S::udayan.roy@liu.edu::b5387a02-142c-4af0-bee5-2683155e8383" providerId="AD" clId="Web-{9EA25E35-2F12-0CD0-D7B4-831AB5D5F50B}" dt="2023-09-19T04:10:27.748" v="1"/>
          <pc:sldLayoutMkLst>
            <pc:docMk/>
            <pc:sldMasterMk cId="1523550815" sldId="2147483648"/>
            <pc:sldLayoutMk cId="3235215322" sldId="2147483649"/>
          </pc:sldLayoutMkLst>
        </pc:sldLayoutChg>
        <pc:sldLayoutChg chg="add">
          <pc:chgData name="Udayan Roy" userId="S::udayan.roy@liu.edu::b5387a02-142c-4af0-bee5-2683155e8383" providerId="AD" clId="Web-{9EA25E35-2F12-0CD0-D7B4-831AB5D5F50B}" dt="2023-09-19T04:10:27.748" v="1"/>
          <pc:sldLayoutMkLst>
            <pc:docMk/>
            <pc:sldMasterMk cId="1523550815" sldId="2147483648"/>
            <pc:sldLayoutMk cId="1267921867" sldId="2147483650"/>
          </pc:sldLayoutMkLst>
        </pc:sldLayoutChg>
        <pc:sldLayoutChg chg="add">
          <pc:chgData name="Udayan Roy" userId="S::udayan.roy@liu.edu::b5387a02-142c-4af0-bee5-2683155e8383" providerId="AD" clId="Web-{9EA25E35-2F12-0CD0-D7B4-831AB5D5F50B}" dt="2023-09-19T04:10:27.748" v="1"/>
          <pc:sldLayoutMkLst>
            <pc:docMk/>
            <pc:sldMasterMk cId="1523550815" sldId="2147483648"/>
            <pc:sldLayoutMk cId="653047963" sldId="2147483651"/>
          </pc:sldLayoutMkLst>
        </pc:sldLayoutChg>
        <pc:sldLayoutChg chg="add">
          <pc:chgData name="Udayan Roy" userId="S::udayan.roy@liu.edu::b5387a02-142c-4af0-bee5-2683155e8383" providerId="AD" clId="Web-{9EA25E35-2F12-0CD0-D7B4-831AB5D5F50B}" dt="2023-09-19T04:10:27.748" v="1"/>
          <pc:sldLayoutMkLst>
            <pc:docMk/>
            <pc:sldMasterMk cId="1523550815" sldId="2147483648"/>
            <pc:sldLayoutMk cId="142113834" sldId="2147483652"/>
          </pc:sldLayoutMkLst>
        </pc:sldLayoutChg>
        <pc:sldLayoutChg chg="add">
          <pc:chgData name="Udayan Roy" userId="S::udayan.roy@liu.edu::b5387a02-142c-4af0-bee5-2683155e8383" providerId="AD" clId="Web-{9EA25E35-2F12-0CD0-D7B4-831AB5D5F50B}" dt="2023-09-19T04:10:27.748" v="1"/>
          <pc:sldLayoutMkLst>
            <pc:docMk/>
            <pc:sldMasterMk cId="1523550815" sldId="2147483648"/>
            <pc:sldLayoutMk cId="3099529956" sldId="2147483653"/>
          </pc:sldLayoutMkLst>
        </pc:sldLayoutChg>
        <pc:sldLayoutChg chg="add">
          <pc:chgData name="Udayan Roy" userId="S::udayan.roy@liu.edu::b5387a02-142c-4af0-bee5-2683155e8383" providerId="AD" clId="Web-{9EA25E35-2F12-0CD0-D7B4-831AB5D5F50B}" dt="2023-09-19T04:10:27.748" v="1"/>
          <pc:sldLayoutMkLst>
            <pc:docMk/>
            <pc:sldMasterMk cId="1523550815" sldId="2147483648"/>
            <pc:sldLayoutMk cId="2019221205" sldId="2147483654"/>
          </pc:sldLayoutMkLst>
        </pc:sldLayoutChg>
        <pc:sldLayoutChg chg="add">
          <pc:chgData name="Udayan Roy" userId="S::udayan.roy@liu.edu::b5387a02-142c-4af0-bee5-2683155e8383" providerId="AD" clId="Web-{9EA25E35-2F12-0CD0-D7B4-831AB5D5F50B}" dt="2023-09-19T04:10:27.748" v="1"/>
          <pc:sldLayoutMkLst>
            <pc:docMk/>
            <pc:sldMasterMk cId="1523550815" sldId="2147483648"/>
            <pc:sldLayoutMk cId="2527388179" sldId="2147483655"/>
          </pc:sldLayoutMkLst>
        </pc:sldLayoutChg>
        <pc:sldLayoutChg chg="add">
          <pc:chgData name="Udayan Roy" userId="S::udayan.roy@liu.edu::b5387a02-142c-4af0-bee5-2683155e8383" providerId="AD" clId="Web-{9EA25E35-2F12-0CD0-D7B4-831AB5D5F50B}" dt="2023-09-19T04:10:27.748" v="1"/>
          <pc:sldLayoutMkLst>
            <pc:docMk/>
            <pc:sldMasterMk cId="1523550815" sldId="2147483648"/>
            <pc:sldLayoutMk cId="835885560" sldId="2147483656"/>
          </pc:sldLayoutMkLst>
        </pc:sldLayoutChg>
        <pc:sldLayoutChg chg="add">
          <pc:chgData name="Udayan Roy" userId="S::udayan.roy@liu.edu::b5387a02-142c-4af0-bee5-2683155e8383" providerId="AD" clId="Web-{9EA25E35-2F12-0CD0-D7B4-831AB5D5F50B}" dt="2023-09-19T04:10:27.748" v="1"/>
          <pc:sldLayoutMkLst>
            <pc:docMk/>
            <pc:sldMasterMk cId="1523550815" sldId="2147483648"/>
            <pc:sldLayoutMk cId="2058147610" sldId="2147483657"/>
          </pc:sldLayoutMkLst>
        </pc:sldLayoutChg>
        <pc:sldLayoutChg chg="add">
          <pc:chgData name="Udayan Roy" userId="S::udayan.roy@liu.edu::b5387a02-142c-4af0-bee5-2683155e8383" providerId="AD" clId="Web-{9EA25E35-2F12-0CD0-D7B4-831AB5D5F50B}" dt="2023-09-19T04:10:27.748" v="1"/>
          <pc:sldLayoutMkLst>
            <pc:docMk/>
            <pc:sldMasterMk cId="1523550815" sldId="2147483648"/>
            <pc:sldLayoutMk cId="2458941087" sldId="2147483658"/>
          </pc:sldLayoutMkLst>
        </pc:sldLayoutChg>
        <pc:sldLayoutChg chg="add">
          <pc:chgData name="Udayan Roy" userId="S::udayan.roy@liu.edu::b5387a02-142c-4af0-bee5-2683155e8383" providerId="AD" clId="Web-{9EA25E35-2F12-0CD0-D7B4-831AB5D5F50B}" dt="2023-09-19T04:10:27.748" v="1"/>
          <pc:sldLayoutMkLst>
            <pc:docMk/>
            <pc:sldMasterMk cId="1523550815" sldId="2147483648"/>
            <pc:sldLayoutMk cId="2448326452" sldId="2147483659"/>
          </pc:sldLayoutMkLst>
        </pc:sldLayoutChg>
      </pc:sldMasterChg>
      <pc:sldMasterChg chg="replId modSldLayout">
        <pc:chgData name="Udayan Roy" userId="S::udayan.roy@liu.edu::b5387a02-142c-4af0-bee5-2683155e8383" providerId="AD" clId="Web-{9EA25E35-2F12-0CD0-D7B4-831AB5D5F50B}" dt="2023-09-19T04:09:49.154" v="0"/>
        <pc:sldMasterMkLst>
          <pc:docMk/>
          <pc:sldMasterMk cId="0" sldId="2147483664"/>
        </pc:sldMasterMkLst>
        <pc:sldLayoutChg chg="replId">
          <pc:chgData name="Udayan Roy" userId="S::udayan.roy@liu.edu::b5387a02-142c-4af0-bee5-2683155e8383" providerId="AD" clId="Web-{9EA25E35-2F12-0CD0-D7B4-831AB5D5F50B}" dt="2023-09-19T04:09:49.154" v="0"/>
          <pc:sldLayoutMkLst>
            <pc:docMk/>
            <pc:sldMasterMk cId="0" sldId="2147483664"/>
            <pc:sldLayoutMk cId="1597671339" sldId="2147483665"/>
          </pc:sldLayoutMkLst>
        </pc:sldLayoutChg>
        <pc:sldLayoutChg chg="replId">
          <pc:chgData name="Udayan Roy" userId="S::udayan.roy@liu.edu::b5387a02-142c-4af0-bee5-2683155e8383" providerId="AD" clId="Web-{9EA25E35-2F12-0CD0-D7B4-831AB5D5F50B}" dt="2023-09-19T04:09:49.154" v="0"/>
          <pc:sldLayoutMkLst>
            <pc:docMk/>
            <pc:sldMasterMk cId="0" sldId="2147483664"/>
            <pc:sldLayoutMk cId="455593447" sldId="2147483666"/>
          </pc:sldLayoutMkLst>
        </pc:sldLayoutChg>
        <pc:sldLayoutChg chg="replId">
          <pc:chgData name="Udayan Roy" userId="S::udayan.roy@liu.edu::b5387a02-142c-4af0-bee5-2683155e8383" providerId="AD" clId="Web-{9EA25E35-2F12-0CD0-D7B4-831AB5D5F50B}" dt="2023-09-19T04:09:49.154" v="0"/>
          <pc:sldLayoutMkLst>
            <pc:docMk/>
            <pc:sldMasterMk cId="0" sldId="2147483664"/>
            <pc:sldLayoutMk cId="4243457597" sldId="2147483667"/>
          </pc:sldLayoutMkLst>
        </pc:sldLayoutChg>
        <pc:sldLayoutChg chg="replId">
          <pc:chgData name="Udayan Roy" userId="S::udayan.roy@liu.edu::b5387a02-142c-4af0-bee5-2683155e8383" providerId="AD" clId="Web-{9EA25E35-2F12-0CD0-D7B4-831AB5D5F50B}" dt="2023-09-19T04:09:49.154" v="0"/>
          <pc:sldLayoutMkLst>
            <pc:docMk/>
            <pc:sldMasterMk cId="0" sldId="2147483664"/>
            <pc:sldLayoutMk cId="749901597" sldId="2147483668"/>
          </pc:sldLayoutMkLst>
        </pc:sldLayoutChg>
        <pc:sldLayoutChg chg="replId">
          <pc:chgData name="Udayan Roy" userId="S::udayan.roy@liu.edu::b5387a02-142c-4af0-bee5-2683155e8383" providerId="AD" clId="Web-{9EA25E35-2F12-0CD0-D7B4-831AB5D5F50B}" dt="2023-09-19T04:09:49.154" v="0"/>
          <pc:sldLayoutMkLst>
            <pc:docMk/>
            <pc:sldMasterMk cId="0" sldId="2147483664"/>
            <pc:sldLayoutMk cId="2577126546" sldId="2147483669"/>
          </pc:sldLayoutMkLst>
        </pc:sldLayoutChg>
        <pc:sldLayoutChg chg="replId">
          <pc:chgData name="Udayan Roy" userId="S::udayan.roy@liu.edu::b5387a02-142c-4af0-bee5-2683155e8383" providerId="AD" clId="Web-{9EA25E35-2F12-0CD0-D7B4-831AB5D5F50B}" dt="2023-09-19T04:09:49.154" v="0"/>
          <pc:sldLayoutMkLst>
            <pc:docMk/>
            <pc:sldMasterMk cId="0" sldId="2147483664"/>
            <pc:sldLayoutMk cId="3622007433" sldId="2147483670"/>
          </pc:sldLayoutMkLst>
        </pc:sldLayoutChg>
        <pc:sldLayoutChg chg="replId">
          <pc:chgData name="Udayan Roy" userId="S::udayan.roy@liu.edu::b5387a02-142c-4af0-bee5-2683155e8383" providerId="AD" clId="Web-{9EA25E35-2F12-0CD0-D7B4-831AB5D5F50B}" dt="2023-09-19T04:09:49.154" v="0"/>
          <pc:sldLayoutMkLst>
            <pc:docMk/>
            <pc:sldMasterMk cId="0" sldId="2147483664"/>
            <pc:sldLayoutMk cId="1296800757" sldId="2147483671"/>
          </pc:sldLayoutMkLst>
        </pc:sldLayoutChg>
        <pc:sldLayoutChg chg="replId">
          <pc:chgData name="Udayan Roy" userId="S::udayan.roy@liu.edu::b5387a02-142c-4af0-bee5-2683155e8383" providerId="AD" clId="Web-{9EA25E35-2F12-0CD0-D7B4-831AB5D5F50B}" dt="2023-09-19T04:09:49.154" v="0"/>
          <pc:sldLayoutMkLst>
            <pc:docMk/>
            <pc:sldMasterMk cId="0" sldId="2147483664"/>
            <pc:sldLayoutMk cId="226581820" sldId="2147483672"/>
          </pc:sldLayoutMkLst>
        </pc:sldLayoutChg>
        <pc:sldLayoutChg chg="replId">
          <pc:chgData name="Udayan Roy" userId="S::udayan.roy@liu.edu::b5387a02-142c-4af0-bee5-2683155e8383" providerId="AD" clId="Web-{9EA25E35-2F12-0CD0-D7B4-831AB5D5F50B}" dt="2023-09-19T04:09:49.154" v="0"/>
          <pc:sldLayoutMkLst>
            <pc:docMk/>
            <pc:sldMasterMk cId="0" sldId="2147483664"/>
            <pc:sldLayoutMk cId="3172594323" sldId="2147483673"/>
          </pc:sldLayoutMkLst>
        </pc:sldLayoutChg>
      </pc:sldMasterChg>
      <pc:sldMasterChg chg="add replId addSldLayout modSldLayout">
        <pc:chgData name="Udayan Roy" userId="S::udayan.roy@liu.edu::b5387a02-142c-4af0-bee5-2683155e8383" providerId="AD" clId="Web-{9EA25E35-2F12-0CD0-D7B4-831AB5D5F50B}" dt="2023-09-19T04:10:27.748" v="1"/>
        <pc:sldMasterMkLst>
          <pc:docMk/>
          <pc:sldMasterMk cId="0" sldId="2147483674"/>
        </pc:sldMasterMkLst>
        <pc:sldLayoutChg chg="add">
          <pc:chgData name="Udayan Roy" userId="S::udayan.roy@liu.edu::b5387a02-142c-4af0-bee5-2683155e8383" providerId="AD" clId="Web-{9EA25E35-2F12-0CD0-D7B4-831AB5D5F50B}" dt="2023-09-19T04:09:49.154" v="0"/>
          <pc:sldLayoutMkLst>
            <pc:docMk/>
            <pc:sldMasterMk cId="0" sldId="2147483674"/>
            <pc:sldLayoutMk cId="1571404466" sldId="2147483660"/>
          </pc:sldLayoutMkLst>
        </pc:sldLayoutChg>
        <pc:sldLayoutChg chg="add replId">
          <pc:chgData name="Udayan Roy" userId="S::udayan.roy@liu.edu::b5387a02-142c-4af0-bee5-2683155e8383" providerId="AD" clId="Web-{9EA25E35-2F12-0CD0-D7B4-831AB5D5F50B}" dt="2023-09-19T04:10:27.748" v="1"/>
          <pc:sldLayoutMkLst>
            <pc:docMk/>
            <pc:sldMasterMk cId="0" sldId="2147483674"/>
            <pc:sldLayoutMk cId="3916456802" sldId="2147483675"/>
          </pc:sldLayoutMkLst>
        </pc:sldLayoutChg>
        <pc:sldLayoutChg chg="add replId">
          <pc:chgData name="Udayan Roy" userId="S::udayan.roy@liu.edu::b5387a02-142c-4af0-bee5-2683155e8383" providerId="AD" clId="Web-{9EA25E35-2F12-0CD0-D7B4-831AB5D5F50B}" dt="2023-09-19T04:10:27.748" v="1"/>
          <pc:sldLayoutMkLst>
            <pc:docMk/>
            <pc:sldMasterMk cId="0" sldId="2147483674"/>
            <pc:sldLayoutMk cId="655276103" sldId="2147483676"/>
          </pc:sldLayoutMkLst>
        </pc:sldLayoutChg>
        <pc:sldLayoutChg chg="add replId">
          <pc:chgData name="Udayan Roy" userId="S::udayan.roy@liu.edu::b5387a02-142c-4af0-bee5-2683155e8383" providerId="AD" clId="Web-{9EA25E35-2F12-0CD0-D7B4-831AB5D5F50B}" dt="2023-09-19T04:10:27.748" v="1"/>
          <pc:sldLayoutMkLst>
            <pc:docMk/>
            <pc:sldMasterMk cId="0" sldId="2147483674"/>
            <pc:sldLayoutMk cId="2811127706" sldId="2147483677"/>
          </pc:sldLayoutMkLst>
        </pc:sldLayoutChg>
        <pc:sldLayoutChg chg="add replId">
          <pc:chgData name="Udayan Roy" userId="S::udayan.roy@liu.edu::b5387a02-142c-4af0-bee5-2683155e8383" providerId="AD" clId="Web-{9EA25E35-2F12-0CD0-D7B4-831AB5D5F50B}" dt="2023-09-19T04:10:27.748" v="1"/>
          <pc:sldLayoutMkLst>
            <pc:docMk/>
            <pc:sldMasterMk cId="0" sldId="2147483674"/>
            <pc:sldLayoutMk cId="312766770" sldId="2147483678"/>
          </pc:sldLayoutMkLst>
        </pc:sldLayoutChg>
        <pc:sldLayoutChg chg="add replId">
          <pc:chgData name="Udayan Roy" userId="S::udayan.roy@liu.edu::b5387a02-142c-4af0-bee5-2683155e8383" providerId="AD" clId="Web-{9EA25E35-2F12-0CD0-D7B4-831AB5D5F50B}" dt="2023-09-19T04:10:27.748" v="1"/>
          <pc:sldLayoutMkLst>
            <pc:docMk/>
            <pc:sldMasterMk cId="0" sldId="2147483674"/>
            <pc:sldLayoutMk cId="1548747610" sldId="2147483679"/>
          </pc:sldLayoutMkLst>
        </pc:sldLayoutChg>
        <pc:sldLayoutChg chg="add replId">
          <pc:chgData name="Udayan Roy" userId="S::udayan.roy@liu.edu::b5387a02-142c-4af0-bee5-2683155e8383" providerId="AD" clId="Web-{9EA25E35-2F12-0CD0-D7B4-831AB5D5F50B}" dt="2023-09-19T04:10:27.748" v="1"/>
          <pc:sldLayoutMkLst>
            <pc:docMk/>
            <pc:sldMasterMk cId="0" sldId="2147483674"/>
            <pc:sldLayoutMk cId="252675095" sldId="2147483680"/>
          </pc:sldLayoutMkLst>
        </pc:sldLayoutChg>
        <pc:sldLayoutChg chg="add replId">
          <pc:chgData name="Udayan Roy" userId="S::udayan.roy@liu.edu::b5387a02-142c-4af0-bee5-2683155e8383" providerId="AD" clId="Web-{9EA25E35-2F12-0CD0-D7B4-831AB5D5F50B}" dt="2023-09-19T04:10:27.748" v="1"/>
          <pc:sldLayoutMkLst>
            <pc:docMk/>
            <pc:sldMasterMk cId="0" sldId="2147483674"/>
            <pc:sldLayoutMk cId="3030686781" sldId="2147483681"/>
          </pc:sldLayoutMkLst>
        </pc:sldLayoutChg>
        <pc:sldLayoutChg chg="add replId">
          <pc:chgData name="Udayan Roy" userId="S::udayan.roy@liu.edu::b5387a02-142c-4af0-bee5-2683155e8383" providerId="AD" clId="Web-{9EA25E35-2F12-0CD0-D7B4-831AB5D5F50B}" dt="2023-09-19T04:10:27.748" v="1"/>
          <pc:sldLayoutMkLst>
            <pc:docMk/>
            <pc:sldMasterMk cId="0" sldId="2147483674"/>
            <pc:sldLayoutMk cId="1328274406" sldId="2147483682"/>
          </pc:sldLayoutMkLst>
        </pc:sldLayoutChg>
        <pc:sldLayoutChg chg="add replId">
          <pc:chgData name="Udayan Roy" userId="S::udayan.roy@liu.edu::b5387a02-142c-4af0-bee5-2683155e8383" providerId="AD" clId="Web-{9EA25E35-2F12-0CD0-D7B4-831AB5D5F50B}" dt="2023-09-19T04:10:27.748" v="1"/>
          <pc:sldLayoutMkLst>
            <pc:docMk/>
            <pc:sldMasterMk cId="0" sldId="2147483674"/>
            <pc:sldLayoutMk cId="688866135" sldId="2147483683"/>
          </pc:sldLayoutMkLst>
        </pc:sldLayoutChg>
        <pc:sldLayoutChg chg="add replId">
          <pc:chgData name="Udayan Roy" userId="S::udayan.roy@liu.edu::b5387a02-142c-4af0-bee5-2683155e8383" providerId="AD" clId="Web-{9EA25E35-2F12-0CD0-D7B4-831AB5D5F50B}" dt="2023-09-19T04:10:27.748" v="1"/>
          <pc:sldLayoutMkLst>
            <pc:docMk/>
            <pc:sldMasterMk cId="0" sldId="2147483674"/>
            <pc:sldLayoutMk cId="1393594966" sldId="2147483684"/>
          </pc:sldLayoutMkLst>
        </pc:sldLayoutChg>
        <pc:sldLayoutChg chg="add replId">
          <pc:chgData name="Udayan Roy" userId="S::udayan.roy@liu.edu::b5387a02-142c-4af0-bee5-2683155e8383" providerId="AD" clId="Web-{9EA25E35-2F12-0CD0-D7B4-831AB5D5F50B}" dt="2023-09-19T04:10:27.748" v="1"/>
          <pc:sldLayoutMkLst>
            <pc:docMk/>
            <pc:sldMasterMk cId="0" sldId="2147483674"/>
            <pc:sldLayoutMk cId="2718160979" sldId="2147483685"/>
          </pc:sldLayoutMkLst>
        </pc:sldLayoutChg>
      </pc:sldMasterChg>
    </pc:docChg>
  </pc:docChgLst>
  <pc:docChgLst>
    <pc:chgData name="Livia Stachura" userId="S::livia.stachura@my.liu.edu::54b953b8-6b2d-4c22-9696-76eaa838f0dd" providerId="AD" clId="Web-{0CF945A2-F997-4864-A353-2E4993FA993D}"/>
    <pc:docChg chg="modSld">
      <pc:chgData name="Livia Stachura" userId="S::livia.stachura@my.liu.edu::54b953b8-6b2d-4c22-9696-76eaa838f0dd" providerId="AD" clId="Web-{0CF945A2-F997-4864-A353-2E4993FA993D}" dt="2023-09-19T15:39:32.250" v="0" actId="1076"/>
      <pc:docMkLst>
        <pc:docMk/>
      </pc:docMkLst>
      <pc:sldChg chg="modSp">
        <pc:chgData name="Livia Stachura" userId="S::livia.stachura@my.liu.edu::54b953b8-6b2d-4c22-9696-76eaa838f0dd" providerId="AD" clId="Web-{0CF945A2-F997-4864-A353-2E4993FA993D}" dt="2023-09-19T15:39:32.250" v="0" actId="1076"/>
        <pc:sldMkLst>
          <pc:docMk/>
          <pc:sldMk cId="3174586686" sldId="355"/>
        </pc:sldMkLst>
        <pc:picChg chg="mod">
          <ac:chgData name="Livia Stachura" userId="S::livia.stachura@my.liu.edu::54b953b8-6b2d-4c22-9696-76eaa838f0dd" providerId="AD" clId="Web-{0CF945A2-F997-4864-A353-2E4993FA993D}" dt="2023-09-19T15:39:32.250" v="0" actId="1076"/>
          <ac:picMkLst>
            <pc:docMk/>
            <pc:sldMk cId="3174586686" sldId="355"/>
            <ac:picMk id="82" creationId="{00000000-0000-0000-0000-000000000000}"/>
          </ac:picMkLst>
        </pc:picChg>
      </pc:sldChg>
    </pc:docChg>
  </pc:docChgLst>
  <pc:docChgLst>
    <pc:chgData name="Harman Bhinder" userId="S::harman.bhinder@my.liu.edu::6762b292-f69d-40ca-a371-396f766baf50" providerId="AD" clId="Web-{4F0D00AF-0B0D-3ACC-AA4C-42621F32E5C3}"/>
    <pc:docChg chg="modSld">
      <pc:chgData name="Harman Bhinder" userId="S::harman.bhinder@my.liu.edu::6762b292-f69d-40ca-a371-396f766baf50" providerId="AD" clId="Web-{4F0D00AF-0B0D-3ACC-AA4C-42621F32E5C3}" dt="2023-09-26T21:57:12.046" v="1" actId="1076"/>
      <pc:docMkLst>
        <pc:docMk/>
      </pc:docMkLst>
      <pc:sldChg chg="modSp">
        <pc:chgData name="Harman Bhinder" userId="S::harman.bhinder@my.liu.edu::6762b292-f69d-40ca-a371-396f766baf50" providerId="AD" clId="Web-{4F0D00AF-0B0D-3ACC-AA4C-42621F32E5C3}" dt="2023-09-26T21:57:12.046" v="1" actId="1076"/>
        <pc:sldMkLst>
          <pc:docMk/>
          <pc:sldMk cId="0" sldId="317"/>
        </pc:sldMkLst>
        <pc:picChg chg="mod">
          <ac:chgData name="Harman Bhinder" userId="S::harman.bhinder@my.liu.edu::6762b292-f69d-40ca-a371-396f766baf50" providerId="AD" clId="Web-{4F0D00AF-0B0D-3ACC-AA4C-42621F32E5C3}" dt="2023-09-26T21:57:12.046" v="1" actId="1076"/>
          <ac:picMkLst>
            <pc:docMk/>
            <pc:sldMk cId="0" sldId="317"/>
            <ac:picMk id="96311" creationId="{00000000-0000-0000-0000-000000000000}"/>
          </ac:picMkLst>
        </pc:picChg>
      </pc:sldChg>
      <pc:sldChg chg="modSp">
        <pc:chgData name="Harman Bhinder" userId="S::harman.bhinder@my.liu.edu::6762b292-f69d-40ca-a371-396f766baf50" providerId="AD" clId="Web-{4F0D00AF-0B0D-3ACC-AA4C-42621F32E5C3}" dt="2023-09-26T21:56:55.030" v="0" actId="1076"/>
        <pc:sldMkLst>
          <pc:docMk/>
          <pc:sldMk cId="0" sldId="320"/>
        </pc:sldMkLst>
        <pc:picChg chg="mod">
          <ac:chgData name="Harman Bhinder" userId="S::harman.bhinder@my.liu.edu::6762b292-f69d-40ca-a371-396f766baf50" providerId="AD" clId="Web-{4F0D00AF-0B0D-3ACC-AA4C-42621F32E5C3}" dt="2023-09-26T21:56:55.030" v="0" actId="1076"/>
          <ac:picMkLst>
            <pc:docMk/>
            <pc:sldMk cId="0" sldId="320"/>
            <ac:picMk id="99388"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ltLang="en-US"/>
          </a:p>
        </p:txBody>
      </p:sp>
      <p:sp>
        <p:nvSpPr>
          <p:cNvPr id="1105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ltLang="en-US"/>
          </a:p>
        </p:txBody>
      </p:sp>
      <p:sp>
        <p:nvSpPr>
          <p:cNvPr id="11059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05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05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ltLang="en-US"/>
          </a:p>
        </p:txBody>
      </p:sp>
      <p:sp>
        <p:nvSpPr>
          <p:cNvPr id="1105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6A262DF0-C810-484E-B3F0-DA84EB59B408}" type="slidenum">
              <a:rPr lang="en-US" altLang="en-US"/>
              <a:pPr/>
              <a:t>‹#›</a:t>
            </a:fld>
            <a:endParaRPr lang="en-US" altLang="en-US"/>
          </a:p>
        </p:txBody>
      </p:sp>
    </p:spTree>
    <p:extLst>
      <p:ext uri="{BB962C8B-B14F-4D97-AF65-F5344CB8AC3E}">
        <p14:creationId xmlns:p14="http://schemas.microsoft.com/office/powerpoint/2010/main" val="32855585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1DB9BD-4E16-4041-80AD-B1E638ED0A67}" type="slidenum">
              <a:rPr lang="en-US" altLang="en-US"/>
              <a:pPr/>
              <a:t>1</a:t>
            </a:fld>
            <a:endParaRPr lang="en-US" altLang="en-US"/>
          </a:p>
        </p:txBody>
      </p:sp>
      <p:sp>
        <p:nvSpPr>
          <p:cNvPr id="111618" name="Rectangle 2"/>
          <p:cNvSpPr>
            <a:spLocks noGrp="1" noRot="1" noChangeAspect="1" noChangeArrowheads="1" noTextEdit="1"/>
          </p:cNvSpPr>
          <p:nvPr>
            <p:ph type="sldImg"/>
          </p:nvPr>
        </p:nvSpPr>
        <p:spPr>
          <a:xfrm>
            <a:off x="381000" y="685800"/>
            <a:ext cx="6096000" cy="3429000"/>
          </a:xfrm>
          <a:ln/>
        </p:spPr>
      </p:sp>
      <p:sp>
        <p:nvSpPr>
          <p:cNvPr id="111619" name="Rectangle 3"/>
          <p:cNvSpPr>
            <a:spLocks noGrp="1" noChangeArrowheads="1"/>
          </p:cNvSpPr>
          <p:nvPr>
            <p:ph type="body" idx="1"/>
          </p:nvPr>
        </p:nvSpPr>
        <p:spPr/>
        <p:txBody>
          <a:bodyPr/>
          <a:lstStyle/>
          <a:p>
            <a:r>
              <a:rPr lang="en-US" altLang="en-US"/>
              <a:t>This presentation looks at autarky, free trade, and their welfare analysis – using consumer and producer surplus – from the small country point of view.</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A29090-AE1C-4F0D-BBEC-AC5AA07A452B}" type="slidenum">
              <a:rPr lang="en-US" altLang="en-US"/>
              <a:pPr/>
              <a:t>13</a:t>
            </a:fld>
            <a:endParaRPr lang="en-US" altLang="en-US"/>
          </a:p>
        </p:txBody>
      </p:sp>
      <p:sp>
        <p:nvSpPr>
          <p:cNvPr id="129026" name="Rectangle 2"/>
          <p:cNvSpPr>
            <a:spLocks noGrp="1" noRot="1" noChangeAspect="1" noChangeArrowheads="1" noTextEdit="1"/>
          </p:cNvSpPr>
          <p:nvPr>
            <p:ph type="sldImg"/>
          </p:nvPr>
        </p:nvSpPr>
        <p:spPr>
          <a:xfrm>
            <a:off x="381000" y="685800"/>
            <a:ext cx="6096000" cy="3429000"/>
          </a:xfrm>
          <a:ln/>
        </p:spPr>
      </p:sp>
      <p:sp>
        <p:nvSpPr>
          <p:cNvPr id="1290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B386C4-6CB6-4408-AEC4-1A769A1602BC}" type="slidenum">
              <a:rPr lang="en-US" altLang="en-US"/>
              <a:pPr/>
              <a:t>14</a:t>
            </a:fld>
            <a:endParaRPr lang="en-US" altLang="en-US"/>
          </a:p>
        </p:txBody>
      </p:sp>
      <p:sp>
        <p:nvSpPr>
          <p:cNvPr id="130050" name="Rectangle 2"/>
          <p:cNvSpPr>
            <a:spLocks noGrp="1" noRot="1" noChangeAspect="1" noChangeArrowheads="1" noTextEdit="1"/>
          </p:cNvSpPr>
          <p:nvPr>
            <p:ph type="sldImg"/>
          </p:nvPr>
        </p:nvSpPr>
        <p:spPr>
          <a:xfrm>
            <a:off x="381000" y="685800"/>
            <a:ext cx="6096000" cy="3429000"/>
          </a:xfrm>
          <a:ln/>
        </p:spPr>
      </p:sp>
      <p:sp>
        <p:nvSpPr>
          <p:cNvPr id="1300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7F8F71-F920-4999-BAF7-F778BC07EB5C}" type="slidenum">
              <a:rPr lang="en-US" altLang="en-US"/>
              <a:pPr/>
              <a:t>15</a:t>
            </a:fld>
            <a:endParaRPr lang="en-US" altLang="en-US"/>
          </a:p>
        </p:txBody>
      </p:sp>
      <p:sp>
        <p:nvSpPr>
          <p:cNvPr id="134146" name="Rectangle 2"/>
          <p:cNvSpPr>
            <a:spLocks noGrp="1" noRot="1" noChangeAspect="1" noChangeArrowheads="1" noTextEdit="1"/>
          </p:cNvSpPr>
          <p:nvPr>
            <p:ph type="sldImg"/>
          </p:nvPr>
        </p:nvSpPr>
        <p:spPr>
          <a:xfrm>
            <a:off x="381000" y="685800"/>
            <a:ext cx="6096000" cy="3429000"/>
          </a:xfrm>
          <a:ln/>
        </p:spPr>
      </p:sp>
      <p:sp>
        <p:nvSpPr>
          <p:cNvPr id="1341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980923-CA82-4B6B-A338-D10CFA105500}" type="slidenum">
              <a:rPr lang="en-US" altLang="en-US"/>
              <a:pPr/>
              <a:t>16</a:t>
            </a:fld>
            <a:endParaRPr lang="en-US" altLang="en-US"/>
          </a:p>
        </p:txBody>
      </p:sp>
      <p:sp>
        <p:nvSpPr>
          <p:cNvPr id="135170" name="Rectangle 2"/>
          <p:cNvSpPr>
            <a:spLocks noGrp="1" noRot="1" noChangeAspect="1" noChangeArrowheads="1" noTextEdit="1"/>
          </p:cNvSpPr>
          <p:nvPr>
            <p:ph type="sldImg"/>
          </p:nvPr>
        </p:nvSpPr>
        <p:spPr>
          <a:xfrm>
            <a:off x="381000" y="685800"/>
            <a:ext cx="6096000" cy="3429000"/>
          </a:xfrm>
          <a:ln/>
        </p:spPr>
      </p:sp>
      <p:sp>
        <p:nvSpPr>
          <p:cNvPr id="1351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65A55B8-6EF9-488C-9C8D-1E152F0C3DB8}" type="slidenum">
              <a:rPr lang="en-US" altLang="en-US" smtClean="0"/>
              <a:pPr eaLnBrk="1" hangingPunct="1"/>
              <a:t>17</a:t>
            </a:fld>
            <a:endParaRPr lang="en-US" altLang="en-US"/>
          </a:p>
        </p:txBody>
      </p:sp>
      <p:sp>
        <p:nvSpPr>
          <p:cNvPr id="41987" name="Rectangle 2"/>
          <p:cNvSpPr>
            <a:spLocks noGrp="1" noRot="1" noChangeAspect="1" noChangeArrowheads="1" noTextEdit="1"/>
          </p:cNvSpPr>
          <p:nvPr>
            <p:ph type="sldImg"/>
          </p:nvPr>
        </p:nvSpPr>
        <p:spPr>
          <a:xfrm>
            <a:off x="381000" y="685800"/>
            <a:ext cx="6096000" cy="3429000"/>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84628E-39B3-4474-96FD-BB48F19B4ED3}" type="slidenum">
              <a:rPr lang="en-US" altLang="en-US" smtClean="0"/>
              <a:pPr eaLnBrk="1" hangingPunct="1"/>
              <a:t>18</a:t>
            </a:fld>
            <a:endParaRPr lang="en-US" altLang="en-US"/>
          </a:p>
        </p:txBody>
      </p:sp>
      <p:sp>
        <p:nvSpPr>
          <p:cNvPr id="43011" name="Rectangle 2"/>
          <p:cNvSpPr>
            <a:spLocks noGrp="1" noRot="1" noChangeAspect="1" noChangeArrowheads="1" noTextEdit="1"/>
          </p:cNvSpPr>
          <p:nvPr>
            <p:ph type="sldImg"/>
          </p:nvPr>
        </p:nvSpPr>
        <p:spPr>
          <a:xfrm>
            <a:off x="381000" y="685800"/>
            <a:ext cx="6096000" cy="3429000"/>
          </a:xfrm>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DC1C2F-5E07-4528-B904-8F735C38A27A}" type="slidenum">
              <a:rPr lang="en-US" altLang="en-US" smtClean="0"/>
              <a:pPr eaLnBrk="1" hangingPunct="1"/>
              <a:t>19</a:t>
            </a:fld>
            <a:endParaRPr lang="en-US" altLang="en-US"/>
          </a:p>
        </p:txBody>
      </p:sp>
      <p:sp>
        <p:nvSpPr>
          <p:cNvPr id="44035" name="Rectangle 2"/>
          <p:cNvSpPr>
            <a:spLocks noGrp="1" noRot="1" noChangeAspect="1" noChangeArrowheads="1" noTextEdit="1"/>
          </p:cNvSpPr>
          <p:nvPr>
            <p:ph type="sldImg"/>
          </p:nvPr>
        </p:nvSpPr>
        <p:spPr>
          <a:xfrm>
            <a:off x="381000" y="685800"/>
            <a:ext cx="6096000" cy="3429000"/>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6036B8-731F-4D8E-9539-A42A10CA3134}" type="slidenum">
              <a:rPr lang="en-US" altLang="en-US"/>
              <a:pPr/>
              <a:t>20</a:t>
            </a:fld>
            <a:endParaRPr lang="en-US" altLang="en-US"/>
          </a:p>
        </p:txBody>
      </p:sp>
      <p:sp>
        <p:nvSpPr>
          <p:cNvPr id="180226" name="Rectangle 2"/>
          <p:cNvSpPr>
            <a:spLocks noGrp="1" noRot="1" noChangeAspect="1" noChangeArrowheads="1" noTextEdit="1"/>
          </p:cNvSpPr>
          <p:nvPr>
            <p:ph type="sldImg"/>
          </p:nvPr>
        </p:nvSpPr>
        <p:spPr>
          <a:xfrm>
            <a:off x="381000" y="685800"/>
            <a:ext cx="6096000" cy="3429000"/>
          </a:xfrm>
          <a:ln/>
        </p:spPr>
      </p:sp>
      <p:sp>
        <p:nvSpPr>
          <p:cNvPr id="1802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A964ED-1C4C-446A-BFEB-EC69D2CB6B01}" type="slidenum">
              <a:rPr lang="en-US" altLang="en-US"/>
              <a:pPr/>
              <a:t>21</a:t>
            </a:fld>
            <a:endParaRPr lang="en-US" altLang="en-US"/>
          </a:p>
        </p:txBody>
      </p:sp>
      <p:sp>
        <p:nvSpPr>
          <p:cNvPr id="181250" name="Rectangle 2"/>
          <p:cNvSpPr>
            <a:spLocks noGrp="1" noRot="1" noChangeAspect="1" noChangeArrowheads="1" noTextEdit="1"/>
          </p:cNvSpPr>
          <p:nvPr>
            <p:ph type="sldImg"/>
          </p:nvPr>
        </p:nvSpPr>
        <p:spPr>
          <a:xfrm>
            <a:off x="381000" y="685800"/>
            <a:ext cx="6096000" cy="3429000"/>
          </a:xfrm>
          <a:ln/>
        </p:spPr>
      </p:sp>
      <p:sp>
        <p:nvSpPr>
          <p:cNvPr id="1812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D0798B-B21C-4849-AC44-1897820A4E36}" type="slidenum">
              <a:rPr lang="en-US" altLang="en-US"/>
              <a:pPr/>
              <a:t>22</a:t>
            </a:fld>
            <a:endParaRPr lang="en-US" altLang="en-US"/>
          </a:p>
        </p:txBody>
      </p:sp>
      <p:sp>
        <p:nvSpPr>
          <p:cNvPr id="182274" name="Rectangle 2"/>
          <p:cNvSpPr>
            <a:spLocks noGrp="1" noRot="1" noChangeAspect="1" noChangeArrowheads="1" noTextEdit="1"/>
          </p:cNvSpPr>
          <p:nvPr>
            <p:ph type="sldImg"/>
          </p:nvPr>
        </p:nvSpPr>
        <p:spPr>
          <a:xfrm>
            <a:off x="381000" y="685800"/>
            <a:ext cx="6096000" cy="3429000"/>
          </a:xfrm>
          <a:ln/>
        </p:spPr>
      </p:sp>
      <p:sp>
        <p:nvSpPr>
          <p:cNvPr id="1822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7EED98-787F-48FA-A723-4EFD40E4B425}" type="slidenum">
              <a:rPr lang="en-US" altLang="en-US"/>
              <a:pPr/>
              <a:t>2</a:t>
            </a:fld>
            <a:endParaRPr lang="en-US" altLang="en-US"/>
          </a:p>
        </p:txBody>
      </p:sp>
      <p:sp>
        <p:nvSpPr>
          <p:cNvPr id="112642" name="Rectangle 2"/>
          <p:cNvSpPr>
            <a:spLocks noGrp="1" noRot="1" noChangeAspect="1" noChangeArrowheads="1" noTextEdit="1"/>
          </p:cNvSpPr>
          <p:nvPr>
            <p:ph type="sldImg"/>
          </p:nvPr>
        </p:nvSpPr>
        <p:spPr>
          <a:xfrm>
            <a:off x="381000" y="685800"/>
            <a:ext cx="6096000" cy="3429000"/>
          </a:xfrm>
          <a:ln/>
        </p:spPr>
      </p:sp>
      <p:sp>
        <p:nvSpPr>
          <p:cNvPr id="1126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FEEE2-0041-4758-86C2-CECF20491F79}" type="slidenum">
              <a:rPr lang="en-US" altLang="en-US"/>
              <a:pPr/>
              <a:t>23</a:t>
            </a:fld>
            <a:endParaRPr lang="en-US" altLang="en-US"/>
          </a:p>
        </p:txBody>
      </p:sp>
      <p:sp>
        <p:nvSpPr>
          <p:cNvPr id="183298" name="Rectangle 2"/>
          <p:cNvSpPr>
            <a:spLocks noGrp="1" noRot="1" noChangeAspect="1" noChangeArrowheads="1" noTextEdit="1"/>
          </p:cNvSpPr>
          <p:nvPr>
            <p:ph type="sldImg"/>
          </p:nvPr>
        </p:nvSpPr>
        <p:spPr>
          <a:xfrm>
            <a:off x="381000" y="685800"/>
            <a:ext cx="6096000" cy="3429000"/>
          </a:xfrm>
          <a:ln/>
        </p:spPr>
      </p:sp>
      <p:sp>
        <p:nvSpPr>
          <p:cNvPr id="1832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CAA631-FFF7-4B50-B6BB-DD8E99D8A51F}" type="slidenum">
              <a:rPr lang="en-US" altLang="en-US"/>
              <a:pPr/>
              <a:t>24</a:t>
            </a:fld>
            <a:endParaRPr lang="en-US" altLang="en-US"/>
          </a:p>
        </p:txBody>
      </p:sp>
      <p:sp>
        <p:nvSpPr>
          <p:cNvPr id="184322" name="Rectangle 2"/>
          <p:cNvSpPr>
            <a:spLocks noGrp="1" noRot="1" noChangeAspect="1" noChangeArrowheads="1" noTextEdit="1"/>
          </p:cNvSpPr>
          <p:nvPr>
            <p:ph type="sldImg"/>
          </p:nvPr>
        </p:nvSpPr>
        <p:spPr>
          <a:xfrm>
            <a:off x="381000" y="685800"/>
            <a:ext cx="6096000" cy="3429000"/>
          </a:xfrm>
          <a:ln/>
        </p:spPr>
      </p:sp>
      <p:sp>
        <p:nvSpPr>
          <p:cNvPr id="1843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6C1B7F-3CC3-491D-821A-EB2DDF14ED1C}" type="slidenum">
              <a:rPr lang="en-US" altLang="en-US"/>
              <a:pPr/>
              <a:t>25</a:t>
            </a:fld>
            <a:endParaRPr lang="en-US" altLang="en-US"/>
          </a:p>
        </p:txBody>
      </p:sp>
      <p:sp>
        <p:nvSpPr>
          <p:cNvPr id="185346" name="Rectangle 2"/>
          <p:cNvSpPr>
            <a:spLocks noGrp="1" noRot="1" noChangeAspect="1" noChangeArrowheads="1" noTextEdit="1"/>
          </p:cNvSpPr>
          <p:nvPr>
            <p:ph type="sldImg"/>
          </p:nvPr>
        </p:nvSpPr>
        <p:spPr>
          <a:xfrm>
            <a:off x="381000" y="685800"/>
            <a:ext cx="6096000" cy="3429000"/>
          </a:xfrm>
          <a:ln/>
        </p:spPr>
      </p:sp>
      <p:sp>
        <p:nvSpPr>
          <p:cNvPr id="1853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18F13-009F-4E9D-A8ED-C7449F9B47B4}" type="slidenum">
              <a:rPr lang="en-US" altLang="en-US"/>
              <a:pPr/>
              <a:t>26</a:t>
            </a:fld>
            <a:endParaRPr lang="en-US" altLang="en-US"/>
          </a:p>
        </p:txBody>
      </p:sp>
      <p:sp>
        <p:nvSpPr>
          <p:cNvPr id="186370" name="Rectangle 2"/>
          <p:cNvSpPr>
            <a:spLocks noGrp="1" noRot="1" noChangeAspect="1" noChangeArrowheads="1" noTextEdit="1"/>
          </p:cNvSpPr>
          <p:nvPr>
            <p:ph type="sldImg"/>
          </p:nvPr>
        </p:nvSpPr>
        <p:spPr>
          <a:xfrm>
            <a:off x="381000" y="685800"/>
            <a:ext cx="6096000" cy="3429000"/>
          </a:xfrm>
          <a:ln/>
        </p:spPr>
      </p:sp>
      <p:sp>
        <p:nvSpPr>
          <p:cNvPr id="1863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F3EDAF-531D-4DA3-87CA-5559250BE5A6}" type="slidenum">
              <a:rPr lang="en-US" altLang="en-US"/>
              <a:pPr/>
              <a:t>27</a:t>
            </a:fld>
            <a:endParaRPr lang="en-US" altLang="en-US"/>
          </a:p>
        </p:txBody>
      </p:sp>
      <p:sp>
        <p:nvSpPr>
          <p:cNvPr id="153602" name="Rectangle 2"/>
          <p:cNvSpPr>
            <a:spLocks noGrp="1" noRot="1" noChangeAspect="1" noChangeArrowheads="1" noTextEdit="1"/>
          </p:cNvSpPr>
          <p:nvPr>
            <p:ph type="sldImg"/>
          </p:nvPr>
        </p:nvSpPr>
        <p:spPr>
          <a:xfrm>
            <a:off x="381000" y="685800"/>
            <a:ext cx="6096000" cy="3429000"/>
          </a:xfrm>
          <a:ln/>
        </p:spPr>
      </p:sp>
      <p:sp>
        <p:nvSpPr>
          <p:cNvPr id="1536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2ECAF9-984C-491B-AACF-807E1BF1C7F7}" type="slidenum">
              <a:rPr lang="en-US" altLang="en-US"/>
              <a:pPr/>
              <a:t>28</a:t>
            </a:fld>
            <a:endParaRPr lang="en-US" altLang="en-US"/>
          </a:p>
        </p:txBody>
      </p:sp>
      <p:sp>
        <p:nvSpPr>
          <p:cNvPr id="154626" name="Rectangle 2"/>
          <p:cNvSpPr>
            <a:spLocks noGrp="1" noRot="1" noChangeAspect="1" noChangeArrowheads="1" noTextEdit="1"/>
          </p:cNvSpPr>
          <p:nvPr>
            <p:ph type="sldImg"/>
          </p:nvPr>
        </p:nvSpPr>
        <p:spPr>
          <a:xfrm>
            <a:off x="381000" y="685800"/>
            <a:ext cx="6096000" cy="3429000"/>
          </a:xfrm>
          <a:ln/>
        </p:spPr>
      </p:sp>
      <p:sp>
        <p:nvSpPr>
          <p:cNvPr id="1546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CB78D0-0FD9-4842-A89E-A2945BA1FFE8}" type="slidenum">
              <a:rPr lang="en-US" altLang="en-US"/>
              <a:pPr eaLnBrk="1" hangingPunct="1"/>
              <a:t>30</a:t>
            </a:fld>
            <a:endParaRPr lang="en-US" altLang="en-US"/>
          </a:p>
        </p:txBody>
      </p:sp>
      <p:sp>
        <p:nvSpPr>
          <p:cNvPr id="45059" name="Rectangle 2"/>
          <p:cNvSpPr>
            <a:spLocks noGrp="1" noRot="1" noChangeAspect="1" noChangeArrowheads="1" noTextEdit="1"/>
          </p:cNvSpPr>
          <p:nvPr>
            <p:ph type="sldImg"/>
          </p:nvPr>
        </p:nvSpPr>
        <p:spPr>
          <a:xfrm>
            <a:off x="381000" y="685800"/>
            <a:ext cx="6096000" cy="3429000"/>
          </a:xfrm>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9615977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49F07B-FDFB-47B7-A802-C4168AF86B7C}" type="slidenum">
              <a:rPr lang="en-US" altLang="en-US"/>
              <a:pPr eaLnBrk="1" hangingPunct="1"/>
              <a:t>31</a:t>
            </a:fld>
            <a:endParaRPr lang="en-US" altLang="en-US"/>
          </a:p>
        </p:txBody>
      </p:sp>
      <p:sp>
        <p:nvSpPr>
          <p:cNvPr id="46083" name="Rectangle 2"/>
          <p:cNvSpPr>
            <a:spLocks noGrp="1" noRot="1" noChangeAspect="1" noChangeArrowheads="1" noTextEdit="1"/>
          </p:cNvSpPr>
          <p:nvPr>
            <p:ph type="sldImg"/>
          </p:nvPr>
        </p:nvSpPr>
        <p:spPr>
          <a:xfrm>
            <a:off x="381000" y="685800"/>
            <a:ext cx="6096000" cy="3429000"/>
          </a:xfrm>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0169160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064374-9EEB-47D4-8279-83797A77E8AD}" type="slidenum">
              <a:rPr lang="en-US" altLang="en-US"/>
              <a:pPr eaLnBrk="1" hangingPunct="1"/>
              <a:t>32</a:t>
            </a:fld>
            <a:endParaRPr lang="en-US" altLang="en-US"/>
          </a:p>
        </p:txBody>
      </p:sp>
      <p:sp>
        <p:nvSpPr>
          <p:cNvPr id="47107" name="Rectangle 2"/>
          <p:cNvSpPr>
            <a:spLocks noGrp="1" noRot="1" noChangeAspect="1" noChangeArrowheads="1" noTextEdit="1"/>
          </p:cNvSpPr>
          <p:nvPr>
            <p:ph type="sldImg"/>
          </p:nvPr>
        </p:nvSpPr>
        <p:spPr>
          <a:xfrm>
            <a:off x="381000" y="685800"/>
            <a:ext cx="6096000" cy="3429000"/>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987445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985391-B82D-45ED-A7B9-B4E94DE3ECAA}" type="slidenum">
              <a:rPr lang="en-US" altLang="en-US"/>
              <a:pPr eaLnBrk="1" hangingPunct="1"/>
              <a:t>33</a:t>
            </a:fld>
            <a:endParaRPr lang="en-US" altLang="en-US"/>
          </a:p>
        </p:txBody>
      </p:sp>
      <p:sp>
        <p:nvSpPr>
          <p:cNvPr id="48131" name="Rectangle 2"/>
          <p:cNvSpPr>
            <a:spLocks noGrp="1" noRot="1" noChangeAspect="1" noChangeArrowheads="1" noTextEdit="1"/>
          </p:cNvSpPr>
          <p:nvPr>
            <p:ph type="sldImg"/>
          </p:nvPr>
        </p:nvSpPr>
        <p:spPr>
          <a:xfrm>
            <a:off x="381000" y="685800"/>
            <a:ext cx="6096000" cy="3429000"/>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158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C0C7DB-8707-49B6-8A16-E763C7209244}" type="slidenum">
              <a:rPr lang="en-US" altLang="en-US"/>
              <a:pPr/>
              <a:t>4</a:t>
            </a:fld>
            <a:endParaRPr lang="en-US" altLang="en-US"/>
          </a:p>
        </p:txBody>
      </p:sp>
      <p:sp>
        <p:nvSpPr>
          <p:cNvPr id="115714" name="Rectangle 2"/>
          <p:cNvSpPr>
            <a:spLocks noGrp="1" noRot="1" noChangeAspect="1" noChangeArrowheads="1" noTextEdit="1"/>
          </p:cNvSpPr>
          <p:nvPr>
            <p:ph type="sldImg"/>
          </p:nvPr>
        </p:nvSpPr>
        <p:spPr>
          <a:xfrm>
            <a:off x="381000" y="685800"/>
            <a:ext cx="6096000" cy="3429000"/>
          </a:xfrm>
          <a:ln/>
        </p:spPr>
      </p:sp>
      <p:sp>
        <p:nvSpPr>
          <p:cNvPr id="1157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960AC4-C2D5-4D88-A889-5753BA69531E}" type="slidenum">
              <a:rPr lang="en-US" altLang="en-US"/>
              <a:pPr eaLnBrk="1" hangingPunct="1"/>
              <a:t>34</a:t>
            </a:fld>
            <a:endParaRPr lang="en-US" altLang="en-US"/>
          </a:p>
        </p:txBody>
      </p:sp>
      <p:sp>
        <p:nvSpPr>
          <p:cNvPr id="49155" name="Rectangle 2"/>
          <p:cNvSpPr>
            <a:spLocks noGrp="1" noRot="1" noChangeAspect="1" noChangeArrowheads="1" noTextEdit="1"/>
          </p:cNvSpPr>
          <p:nvPr>
            <p:ph type="sldImg"/>
          </p:nvPr>
        </p:nvSpPr>
        <p:spPr>
          <a:xfrm>
            <a:off x="381000" y="685800"/>
            <a:ext cx="6096000" cy="3429000"/>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013680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468F18-EB2C-434C-9492-611D5F640F9E}" type="slidenum">
              <a:rPr lang="en-US" altLang="en-US"/>
              <a:pPr eaLnBrk="1" hangingPunct="1"/>
              <a:t>35</a:t>
            </a:fld>
            <a:endParaRPr lang="en-US" altLang="en-US"/>
          </a:p>
        </p:txBody>
      </p:sp>
      <p:sp>
        <p:nvSpPr>
          <p:cNvPr id="50179" name="Rectangle 2"/>
          <p:cNvSpPr>
            <a:spLocks noGrp="1" noRot="1" noChangeAspect="1" noChangeArrowheads="1" noTextEdit="1"/>
          </p:cNvSpPr>
          <p:nvPr>
            <p:ph type="sldImg"/>
          </p:nvPr>
        </p:nvSpPr>
        <p:spPr>
          <a:xfrm>
            <a:off x="381000" y="685800"/>
            <a:ext cx="6096000" cy="3429000"/>
          </a:xfrm>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3609485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0431B2-71B9-4BEB-B404-5E5A8AC7AEE2}" type="slidenum">
              <a:rPr lang="en-US" altLang="en-US"/>
              <a:pPr eaLnBrk="1" hangingPunct="1"/>
              <a:t>36</a:t>
            </a:fld>
            <a:endParaRPr lang="en-US" altLang="en-US"/>
          </a:p>
        </p:txBody>
      </p:sp>
      <p:sp>
        <p:nvSpPr>
          <p:cNvPr id="51203" name="Rectangle 2"/>
          <p:cNvSpPr>
            <a:spLocks noGrp="1" noRot="1" noChangeAspect="1" noChangeArrowheads="1" noTextEdit="1"/>
          </p:cNvSpPr>
          <p:nvPr>
            <p:ph type="sldImg"/>
          </p:nvPr>
        </p:nvSpPr>
        <p:spPr>
          <a:xfrm>
            <a:off x="381000" y="685800"/>
            <a:ext cx="6096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1401904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F350CC-FA3B-4231-AEA7-C0563A34334A}" type="slidenum">
              <a:rPr lang="en-US" altLang="en-US"/>
              <a:pPr eaLnBrk="1" hangingPunct="1"/>
              <a:t>37</a:t>
            </a:fld>
            <a:endParaRPr lang="en-US" altLang="en-US"/>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796259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171840-37E7-4C6A-B63F-ACD3A5B83402}" type="slidenum">
              <a:rPr lang="en-US" altLang="en-US"/>
              <a:pPr eaLnBrk="1" hangingPunct="1"/>
              <a:t>38</a:t>
            </a:fld>
            <a:endParaRPr lang="en-US" altLang="en-US"/>
          </a:p>
        </p:txBody>
      </p:sp>
      <p:sp>
        <p:nvSpPr>
          <p:cNvPr id="53251" name="Rectangle 2"/>
          <p:cNvSpPr>
            <a:spLocks noGrp="1" noRot="1" noChangeAspect="1" noChangeArrowheads="1" noTextEdit="1"/>
          </p:cNvSpPr>
          <p:nvPr>
            <p:ph type="sldImg"/>
          </p:nvPr>
        </p:nvSpPr>
        <p:spPr>
          <a:xfrm>
            <a:off x="381000" y="685800"/>
            <a:ext cx="6096000" cy="3429000"/>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685069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1E1611-3D97-4216-819C-F48AF8B36DD8}" type="slidenum">
              <a:rPr lang="en-US" altLang="en-US"/>
              <a:pPr/>
              <a:t>6</a:t>
            </a:fld>
            <a:endParaRPr lang="en-US" altLang="en-US"/>
          </a:p>
        </p:txBody>
      </p:sp>
      <p:sp>
        <p:nvSpPr>
          <p:cNvPr id="116738" name="Rectangle 2"/>
          <p:cNvSpPr>
            <a:spLocks noGrp="1" noRot="1" noChangeAspect="1" noChangeArrowheads="1" noTextEdit="1"/>
          </p:cNvSpPr>
          <p:nvPr>
            <p:ph type="sldImg"/>
          </p:nvPr>
        </p:nvSpPr>
        <p:spPr>
          <a:xfrm>
            <a:off x="381000" y="685800"/>
            <a:ext cx="6096000" cy="3429000"/>
          </a:xfrm>
          <a:ln/>
        </p:spPr>
      </p:sp>
      <p:sp>
        <p:nvSpPr>
          <p:cNvPr id="1167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F1FE1C-ECC3-484D-BD17-AC833582ADC4}" type="slidenum">
              <a:rPr lang="en-US" altLang="en-US"/>
              <a:pPr/>
              <a:t>7</a:t>
            </a:fld>
            <a:endParaRPr lang="en-US" altLang="en-US"/>
          </a:p>
        </p:txBody>
      </p:sp>
      <p:sp>
        <p:nvSpPr>
          <p:cNvPr id="117762" name="Rectangle 2"/>
          <p:cNvSpPr>
            <a:spLocks noGrp="1" noRot="1" noChangeAspect="1" noChangeArrowheads="1" noTextEdit="1"/>
          </p:cNvSpPr>
          <p:nvPr>
            <p:ph type="sldImg"/>
          </p:nvPr>
        </p:nvSpPr>
        <p:spPr>
          <a:xfrm>
            <a:off x="381000" y="685800"/>
            <a:ext cx="6096000" cy="3429000"/>
          </a:xfrm>
          <a:ln/>
        </p:spPr>
      </p:sp>
      <p:sp>
        <p:nvSpPr>
          <p:cNvPr id="1177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F512BDF-4865-4C23-9A3F-49A6ED739A53}" type="slidenum">
              <a:rPr lang="en-US" altLang="en-US"/>
              <a:pPr eaLnBrk="1" hangingPunct="1">
                <a:spcBef>
                  <a:spcPct val="0"/>
                </a:spcBef>
              </a:pPr>
              <a:t>9</a:t>
            </a:fld>
            <a:endParaRPr lang="en-US" altLang="en-US"/>
          </a:p>
        </p:txBody>
      </p:sp>
      <p:sp>
        <p:nvSpPr>
          <p:cNvPr id="34819" name="Rectangle 2"/>
          <p:cNvSpPr>
            <a:spLocks noGrp="1" noRot="1" noChangeAspect="1" noChangeArrowheads="1" noTextEdit="1"/>
          </p:cNvSpPr>
          <p:nvPr>
            <p:ph type="sldImg"/>
          </p:nvPr>
        </p:nvSpPr>
        <p:spPr>
          <a:xfrm>
            <a:off x="381000" y="685800"/>
            <a:ext cx="6096000" cy="3429000"/>
          </a:xfrm>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3F3581-627B-439B-8B79-9E6F98D1BC58}" type="slidenum">
              <a:rPr lang="en-US" altLang="en-US"/>
              <a:pPr/>
              <a:t>10</a:t>
            </a:fld>
            <a:endParaRPr lang="en-US" altLang="en-US"/>
          </a:p>
        </p:txBody>
      </p:sp>
      <p:sp>
        <p:nvSpPr>
          <p:cNvPr id="122882" name="Rectangle 2"/>
          <p:cNvSpPr>
            <a:spLocks noGrp="1" noRot="1" noChangeAspect="1" noChangeArrowheads="1" noTextEdit="1"/>
          </p:cNvSpPr>
          <p:nvPr>
            <p:ph type="sldImg"/>
          </p:nvPr>
        </p:nvSpPr>
        <p:spPr>
          <a:xfrm>
            <a:off x="381000" y="685800"/>
            <a:ext cx="6096000" cy="3429000"/>
          </a:xfrm>
          <a:ln/>
        </p:spPr>
      </p:sp>
      <p:sp>
        <p:nvSpPr>
          <p:cNvPr id="1228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E5E4BA-2AE1-444C-A4F4-E568249E3B67}" type="slidenum">
              <a:rPr lang="en-US" altLang="en-US"/>
              <a:pPr/>
              <a:t>11</a:t>
            </a:fld>
            <a:endParaRPr lang="en-US" altLang="en-US"/>
          </a:p>
        </p:txBody>
      </p:sp>
      <p:sp>
        <p:nvSpPr>
          <p:cNvPr id="123906" name="Rectangle 2"/>
          <p:cNvSpPr>
            <a:spLocks noGrp="1" noRot="1" noChangeAspect="1" noChangeArrowheads="1" noTextEdit="1"/>
          </p:cNvSpPr>
          <p:nvPr>
            <p:ph type="sldImg"/>
          </p:nvPr>
        </p:nvSpPr>
        <p:spPr>
          <a:xfrm>
            <a:off x="381000" y="685800"/>
            <a:ext cx="6096000" cy="3429000"/>
          </a:xfrm>
          <a:ln/>
        </p:spPr>
      </p:sp>
      <p:sp>
        <p:nvSpPr>
          <p:cNvPr id="1239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89E484-96B8-47A8-963D-A47F64835A9E}" type="slidenum">
              <a:rPr lang="en-US" altLang="en-US"/>
              <a:pPr/>
              <a:t>12</a:t>
            </a:fld>
            <a:endParaRPr lang="en-US" altLang="en-US"/>
          </a:p>
        </p:txBody>
      </p:sp>
      <p:sp>
        <p:nvSpPr>
          <p:cNvPr id="126978" name="Rectangle 2"/>
          <p:cNvSpPr>
            <a:spLocks noGrp="1" noRot="1" noChangeAspect="1" noChangeArrowheads="1" noTextEdit="1"/>
          </p:cNvSpPr>
          <p:nvPr>
            <p:ph type="sldImg"/>
          </p:nvPr>
        </p:nvSpPr>
        <p:spPr>
          <a:xfrm>
            <a:off x="381000" y="685800"/>
            <a:ext cx="6096000" cy="3429000"/>
          </a:xfrm>
          <a:ln/>
        </p:spPr>
      </p:sp>
      <p:sp>
        <p:nvSpPr>
          <p:cNvPr id="1269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Calibri" panose="020F05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atin typeface="Calibri" panose="020F0502020204030204" pitchFamily="34" charset="0"/>
              </a:defRPr>
            </a:lvl1pPr>
          </a:lstStyle>
          <a:p>
            <a:endParaRPr lang="en-US" altLang="en-US"/>
          </a:p>
        </p:txBody>
      </p:sp>
      <p:sp>
        <p:nvSpPr>
          <p:cNvPr id="5" name="Footer Placeholder 4"/>
          <p:cNvSpPr>
            <a:spLocks noGrp="1"/>
          </p:cNvSpPr>
          <p:nvPr>
            <p:ph type="ftr" sz="quarter" idx="11"/>
          </p:nvPr>
        </p:nvSpPr>
        <p:spPr/>
        <p:txBody>
          <a:bodyPr/>
          <a:lstStyle>
            <a:lvl1pPr>
              <a:defRPr>
                <a:latin typeface="Calibri" panose="020F0502020204030204" pitchFamily="34" charset="0"/>
              </a:defRPr>
            </a:lvl1pPr>
          </a:lstStyle>
          <a:p>
            <a:endParaRPr lang="en-US" altLang="en-US"/>
          </a:p>
        </p:txBody>
      </p:sp>
      <p:sp>
        <p:nvSpPr>
          <p:cNvPr id="6" name="Slide Number Placeholder 5"/>
          <p:cNvSpPr>
            <a:spLocks noGrp="1"/>
          </p:cNvSpPr>
          <p:nvPr>
            <p:ph type="sldNum" sz="quarter" idx="12"/>
          </p:nvPr>
        </p:nvSpPr>
        <p:spPr/>
        <p:txBody>
          <a:bodyPr/>
          <a:lstStyle>
            <a:lvl1pPr>
              <a:defRPr>
                <a:latin typeface="Calibri" panose="020F0502020204030204" pitchFamily="34" charset="0"/>
              </a:defRPr>
            </a:lvl1pPr>
          </a:lstStyle>
          <a:p>
            <a:fld id="{F36A269A-2C94-4A22-8658-74B4A9180BA2}" type="slidenum">
              <a:rPr lang="en-US" altLang="en-US" smtClean="0"/>
              <a:pPr/>
              <a:t>‹#›</a:t>
            </a:fld>
            <a:endParaRPr lang="en-US" altLang="en-US"/>
          </a:p>
        </p:txBody>
      </p:sp>
    </p:spTree>
    <p:extLst>
      <p:ext uri="{BB962C8B-B14F-4D97-AF65-F5344CB8AC3E}">
        <p14:creationId xmlns:p14="http://schemas.microsoft.com/office/powerpoint/2010/main" val="159767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01CCB5-368E-438E-A94E-FF28D3DB8D8E}" type="slidenum">
              <a:rPr lang="en-US" altLang="en-US"/>
              <a:pPr/>
              <a:t>‹#›</a:t>
            </a:fld>
            <a:endParaRPr lang="en-US" altLang="en-US"/>
          </a:p>
        </p:txBody>
      </p:sp>
    </p:spTree>
    <p:extLst>
      <p:ext uri="{BB962C8B-B14F-4D97-AF65-F5344CB8AC3E}">
        <p14:creationId xmlns:p14="http://schemas.microsoft.com/office/powerpoint/2010/main" val="2632366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310DD44-5DA4-4A94-BD74-225C54DC866F}" type="slidenum">
              <a:rPr lang="en-US" altLang="en-US"/>
              <a:pPr/>
              <a:t>‹#›</a:t>
            </a:fld>
            <a:endParaRPr lang="en-US" altLang="en-US"/>
          </a:p>
        </p:txBody>
      </p:sp>
    </p:spTree>
    <p:extLst>
      <p:ext uri="{BB962C8B-B14F-4D97-AF65-F5344CB8AC3E}">
        <p14:creationId xmlns:p14="http://schemas.microsoft.com/office/powerpoint/2010/main" val="1515010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3A2871A-2FD7-443C-BEBE-E70EDE27F15C}" type="slidenum">
              <a:rPr lang="en-US" altLang="en-US"/>
              <a:pPr/>
              <a:t>‹#›</a:t>
            </a:fld>
            <a:endParaRPr lang="en-US" altLang="en-US"/>
          </a:p>
        </p:txBody>
      </p:sp>
    </p:spTree>
    <p:extLst>
      <p:ext uri="{BB962C8B-B14F-4D97-AF65-F5344CB8AC3E}">
        <p14:creationId xmlns:p14="http://schemas.microsoft.com/office/powerpoint/2010/main" val="2133530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Calibri" panose="020F05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ABA6670-AA49-4B51-9519-45FA32D89A48}" type="slidenum">
              <a:rPr lang="en-US" altLang="en-US"/>
              <a:pPr/>
              <a:t>‹#›</a:t>
            </a:fld>
            <a:endParaRPr lang="en-US" altLang="en-US"/>
          </a:p>
        </p:txBody>
      </p:sp>
    </p:spTree>
    <p:extLst>
      <p:ext uri="{BB962C8B-B14F-4D97-AF65-F5344CB8AC3E}">
        <p14:creationId xmlns:p14="http://schemas.microsoft.com/office/powerpoint/2010/main" val="3916456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F2E1EC-E9B2-4967-88EA-DF45B51DAF2E}" type="slidenum">
              <a:rPr lang="en-US" altLang="en-US"/>
              <a:pPr/>
              <a:t>‹#›</a:t>
            </a:fld>
            <a:endParaRPr lang="en-US" altLang="en-US"/>
          </a:p>
        </p:txBody>
      </p:sp>
    </p:spTree>
    <p:extLst>
      <p:ext uri="{BB962C8B-B14F-4D97-AF65-F5344CB8AC3E}">
        <p14:creationId xmlns:p14="http://schemas.microsoft.com/office/powerpoint/2010/main" val="655276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atin typeface="Calibri" panose="020F0502020204030204" pitchFamily="34" charset="0"/>
              </a:defRPr>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7939DE1-24CC-4124-AB72-CC931A5C28D3}" type="slidenum">
              <a:rPr lang="en-US" altLang="en-US"/>
              <a:pPr/>
              <a:t>‹#›</a:t>
            </a:fld>
            <a:endParaRPr lang="en-US" altLang="en-US"/>
          </a:p>
        </p:txBody>
      </p:sp>
    </p:spTree>
    <p:extLst>
      <p:ext uri="{BB962C8B-B14F-4D97-AF65-F5344CB8AC3E}">
        <p14:creationId xmlns:p14="http://schemas.microsoft.com/office/powerpoint/2010/main" val="2811127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C8606E2-3B49-4900-9444-721AF950DBBC}" type="slidenum">
              <a:rPr lang="en-US" altLang="en-US"/>
              <a:pPr/>
              <a:t>‹#›</a:t>
            </a:fld>
            <a:endParaRPr lang="en-US" altLang="en-US"/>
          </a:p>
        </p:txBody>
      </p:sp>
    </p:spTree>
    <p:extLst>
      <p:ext uri="{BB962C8B-B14F-4D97-AF65-F5344CB8AC3E}">
        <p14:creationId xmlns:p14="http://schemas.microsoft.com/office/powerpoint/2010/main" val="312766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F2902FB-88BA-47C4-B56B-A24661C5F2AD}" type="slidenum">
              <a:rPr lang="en-US" altLang="en-US"/>
              <a:pPr/>
              <a:t>‹#›</a:t>
            </a:fld>
            <a:endParaRPr lang="en-US" altLang="en-US"/>
          </a:p>
        </p:txBody>
      </p:sp>
    </p:spTree>
    <p:extLst>
      <p:ext uri="{BB962C8B-B14F-4D97-AF65-F5344CB8AC3E}">
        <p14:creationId xmlns:p14="http://schemas.microsoft.com/office/powerpoint/2010/main" val="1548747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AF4FA69-BC74-45C3-B64D-3B7B485CAC71}" type="slidenum">
              <a:rPr lang="en-US" altLang="en-US"/>
              <a:pPr/>
              <a:t>‹#›</a:t>
            </a:fld>
            <a:endParaRPr lang="en-US" altLang="en-US"/>
          </a:p>
        </p:txBody>
      </p:sp>
    </p:spTree>
    <p:extLst>
      <p:ext uri="{BB962C8B-B14F-4D97-AF65-F5344CB8AC3E}">
        <p14:creationId xmlns:p14="http://schemas.microsoft.com/office/powerpoint/2010/main" val="252675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ABD1C27-877E-4E06-BB2B-47993A84AD24}" type="slidenum">
              <a:rPr lang="en-US" altLang="en-US"/>
              <a:pPr/>
              <a:t>‹#›</a:t>
            </a:fld>
            <a:endParaRPr lang="en-US" altLang="en-US"/>
          </a:p>
        </p:txBody>
      </p:sp>
    </p:spTree>
    <p:extLst>
      <p:ext uri="{BB962C8B-B14F-4D97-AF65-F5344CB8AC3E}">
        <p14:creationId xmlns:p14="http://schemas.microsoft.com/office/powerpoint/2010/main" val="3030686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5B8B438-7614-4AAD-A07F-D3CBE37E0B24}" type="slidenum">
              <a:rPr lang="en-US" altLang="en-US"/>
              <a:pPr/>
              <a:t>‹#›</a:t>
            </a:fld>
            <a:endParaRPr lang="en-US" altLang="en-US"/>
          </a:p>
        </p:txBody>
      </p:sp>
    </p:spTree>
    <p:extLst>
      <p:ext uri="{BB962C8B-B14F-4D97-AF65-F5344CB8AC3E}">
        <p14:creationId xmlns:p14="http://schemas.microsoft.com/office/powerpoint/2010/main" val="455593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46B104D-6FCD-4023-810E-F7C4AB4EE085}" type="slidenum">
              <a:rPr lang="en-US" altLang="en-US"/>
              <a:pPr/>
              <a:t>‹#›</a:t>
            </a:fld>
            <a:endParaRPr lang="en-US" altLang="en-US"/>
          </a:p>
        </p:txBody>
      </p:sp>
    </p:spTree>
    <p:extLst>
      <p:ext uri="{BB962C8B-B14F-4D97-AF65-F5344CB8AC3E}">
        <p14:creationId xmlns:p14="http://schemas.microsoft.com/office/powerpoint/2010/main" val="13282744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A12CA5A-3043-4EFB-913F-C6EBB40BF99E}" type="slidenum">
              <a:rPr lang="en-US" altLang="en-US"/>
              <a:pPr/>
              <a:t>‹#›</a:t>
            </a:fld>
            <a:endParaRPr lang="en-US" altLang="en-US"/>
          </a:p>
        </p:txBody>
      </p:sp>
    </p:spTree>
    <p:extLst>
      <p:ext uri="{BB962C8B-B14F-4D97-AF65-F5344CB8AC3E}">
        <p14:creationId xmlns:p14="http://schemas.microsoft.com/office/powerpoint/2010/main" val="6888661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90641B5-20AC-42DD-B665-86090E89E237}" type="slidenum">
              <a:rPr lang="en-US" altLang="en-US"/>
              <a:pPr/>
              <a:t>‹#›</a:t>
            </a:fld>
            <a:endParaRPr lang="en-US" altLang="en-US"/>
          </a:p>
        </p:txBody>
      </p:sp>
    </p:spTree>
    <p:extLst>
      <p:ext uri="{BB962C8B-B14F-4D97-AF65-F5344CB8AC3E}">
        <p14:creationId xmlns:p14="http://schemas.microsoft.com/office/powerpoint/2010/main" val="13935949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D38CB3F-2BD7-4143-9C42-5F1863B8FE15}" type="slidenum">
              <a:rPr lang="en-US" altLang="en-US"/>
              <a:pPr/>
              <a:t>‹#›</a:t>
            </a:fld>
            <a:endParaRPr lang="en-US" altLang="en-US"/>
          </a:p>
        </p:txBody>
      </p:sp>
    </p:spTree>
    <p:extLst>
      <p:ext uri="{BB962C8B-B14F-4D97-AF65-F5344CB8AC3E}">
        <p14:creationId xmlns:p14="http://schemas.microsoft.com/office/powerpoint/2010/main" val="27181609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30339C1-B27E-462D-8E00-F8C4860D007F}" type="slidenum">
              <a:rPr lang="en-US" altLang="en-US"/>
              <a:pPr/>
              <a:t>‹#›</a:t>
            </a:fld>
            <a:endParaRPr lang="en-US" altLang="en-US"/>
          </a:p>
        </p:txBody>
      </p:sp>
    </p:spTree>
    <p:extLst>
      <p:ext uri="{BB962C8B-B14F-4D97-AF65-F5344CB8AC3E}">
        <p14:creationId xmlns:p14="http://schemas.microsoft.com/office/powerpoint/2010/main" val="15714044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0B8411F-2129-47BA-B99A-D9C1964DD36C}"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32352153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8411F-2129-47BA-B99A-D9C1964DD36C}"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12679218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6530479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B8411F-2129-47BA-B99A-D9C1964DD36C}"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1421138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B8411F-2129-47BA-B99A-D9C1964DD36C}" type="datetimeFigureOut">
              <a:rPr lang="en-US" smtClean="0"/>
              <a:t>9/26/2023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3099529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C0E4672-CA3D-4186-B365-9D6CAE2F3359}" type="slidenum">
              <a:rPr lang="en-US" altLang="en-US"/>
              <a:pPr/>
              <a:t>‹#›</a:t>
            </a:fld>
            <a:endParaRPr lang="en-US" altLang="en-US"/>
          </a:p>
        </p:txBody>
      </p:sp>
    </p:spTree>
    <p:extLst>
      <p:ext uri="{BB962C8B-B14F-4D97-AF65-F5344CB8AC3E}">
        <p14:creationId xmlns:p14="http://schemas.microsoft.com/office/powerpoint/2010/main" val="42434575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8411F-2129-47BA-B99A-D9C1964DD36C}" type="datetimeFigureOut">
              <a:rPr lang="en-US" smtClean="0"/>
              <a:t>9/26/2023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20192212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8411F-2129-47BA-B99A-D9C1964DD36C}" type="datetimeFigureOut">
              <a:rPr lang="en-US" smtClean="0"/>
              <a:t>9/26/2023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2527388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0B8411F-2129-47BA-B99A-D9C1964DD36C}"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835885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0B8411F-2129-47BA-B99A-D9C1964DD36C}"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20581476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8411F-2129-47BA-B99A-D9C1964DD36C}"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24589410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8411F-2129-47BA-B99A-D9C1964DD36C}"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ABF85-1D68-4E40-89AB-0604F5E3E2FC}" type="slidenum">
              <a:rPr lang="en-US" smtClean="0"/>
              <a:t>‹#›</a:t>
            </a:fld>
            <a:endParaRPr lang="en-US"/>
          </a:p>
        </p:txBody>
      </p:sp>
    </p:spTree>
    <p:extLst>
      <p:ext uri="{BB962C8B-B14F-4D97-AF65-F5344CB8AC3E}">
        <p14:creationId xmlns:p14="http://schemas.microsoft.com/office/powerpoint/2010/main" val="244832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62733AD-A062-4522-8EC6-7E8F38CE0C6F}" type="slidenum">
              <a:rPr lang="en-US" altLang="en-US"/>
              <a:pPr/>
              <a:t>‹#›</a:t>
            </a:fld>
            <a:endParaRPr lang="en-US" altLang="en-US"/>
          </a:p>
        </p:txBody>
      </p:sp>
    </p:spTree>
    <p:extLst>
      <p:ext uri="{BB962C8B-B14F-4D97-AF65-F5344CB8AC3E}">
        <p14:creationId xmlns:p14="http://schemas.microsoft.com/office/powerpoint/2010/main" val="749901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791CDA0-7416-4465-8BF1-6E8A8A943AA5}" type="slidenum">
              <a:rPr lang="en-US" altLang="en-US"/>
              <a:pPr/>
              <a:t>‹#›</a:t>
            </a:fld>
            <a:endParaRPr lang="en-US" altLang="en-US"/>
          </a:p>
        </p:txBody>
      </p:sp>
    </p:spTree>
    <p:extLst>
      <p:ext uri="{BB962C8B-B14F-4D97-AF65-F5344CB8AC3E}">
        <p14:creationId xmlns:p14="http://schemas.microsoft.com/office/powerpoint/2010/main" val="2577126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DAF19320-35D9-420A-901E-1A64F09E2187}" type="slidenum">
              <a:rPr lang="en-US" altLang="en-US"/>
              <a:pPr/>
              <a:t>‹#›</a:t>
            </a:fld>
            <a:endParaRPr lang="en-US" altLang="en-US"/>
          </a:p>
        </p:txBody>
      </p:sp>
    </p:spTree>
    <p:extLst>
      <p:ext uri="{BB962C8B-B14F-4D97-AF65-F5344CB8AC3E}">
        <p14:creationId xmlns:p14="http://schemas.microsoft.com/office/powerpoint/2010/main" val="3622007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831F571-2A3C-4DB2-A7BF-0C2B5FD24552}" type="slidenum">
              <a:rPr lang="en-US" altLang="en-US"/>
              <a:pPr/>
              <a:t>‹#›</a:t>
            </a:fld>
            <a:endParaRPr lang="en-US" altLang="en-US"/>
          </a:p>
        </p:txBody>
      </p:sp>
    </p:spTree>
    <p:extLst>
      <p:ext uri="{BB962C8B-B14F-4D97-AF65-F5344CB8AC3E}">
        <p14:creationId xmlns:p14="http://schemas.microsoft.com/office/powerpoint/2010/main" val="129680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C013FBD-1F75-43A7-A77E-B8AECC49D6DE}" type="slidenum">
              <a:rPr lang="en-US" altLang="en-US"/>
              <a:pPr/>
              <a:t>‹#›</a:t>
            </a:fld>
            <a:endParaRPr lang="en-US" altLang="en-US"/>
          </a:p>
        </p:txBody>
      </p:sp>
    </p:spTree>
    <p:extLst>
      <p:ext uri="{BB962C8B-B14F-4D97-AF65-F5344CB8AC3E}">
        <p14:creationId xmlns:p14="http://schemas.microsoft.com/office/powerpoint/2010/main" val="226581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C0A303D-D004-4857-B6DB-3C8FA8D5024B}" type="slidenum">
              <a:rPr lang="en-US" altLang="en-US"/>
              <a:pPr/>
              <a:t>‹#›</a:t>
            </a:fld>
            <a:endParaRPr lang="en-US" altLang="en-US"/>
          </a:p>
        </p:txBody>
      </p:sp>
    </p:spTree>
    <p:extLst>
      <p:ext uri="{BB962C8B-B14F-4D97-AF65-F5344CB8AC3E}">
        <p14:creationId xmlns:p14="http://schemas.microsoft.com/office/powerpoint/2010/main" val="3172594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7523"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4"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Calibri" panose="020F0502020204030204" pitchFamily="34" charset="0"/>
              </a:defRPr>
            </a:lvl1pPr>
          </a:lstStyle>
          <a:p>
            <a:endParaRPr lang="en-US" altLang="en-US"/>
          </a:p>
        </p:txBody>
      </p:sp>
      <p:sp>
        <p:nvSpPr>
          <p:cNvPr id="107525"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Calibri" panose="020F0502020204030204" pitchFamily="34" charset="0"/>
              </a:defRPr>
            </a:lvl1pPr>
          </a:lstStyle>
          <a:p>
            <a:endParaRPr lang="en-US" altLang="en-US"/>
          </a:p>
        </p:txBody>
      </p:sp>
      <p:sp>
        <p:nvSpPr>
          <p:cNvPr id="107526"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defRPr>
            </a:lvl1pPr>
          </a:lstStyle>
          <a:p>
            <a:fld id="{46DE4606-CB04-4D3C-99A3-2D44FF0D598E}"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61" r:id="rId10"/>
    <p:sldLayoutId id="2147483662" r:id="rId11"/>
    <p:sldLayoutId id="2147483663" r:id="rId12"/>
  </p:sldLayoutIdLst>
  <p:txStyles>
    <p:titleStyle>
      <a:lvl1pPr algn="ctr" rtl="0" fontAlgn="base">
        <a:spcBef>
          <a:spcPct val="0"/>
        </a:spcBef>
        <a:spcAft>
          <a:spcPct val="0"/>
        </a:spcAft>
        <a:defRPr sz="3600">
          <a:solidFill>
            <a:schemeClr val="tx2"/>
          </a:solidFill>
          <a:latin typeface="Calibri" panose="020F0502020204030204" pitchFamily="34" charset="0"/>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Char char="–"/>
        <a:defRPr sz="2800">
          <a:solidFill>
            <a:schemeClr val="tx1"/>
          </a:solidFill>
          <a:latin typeface="Calibri" panose="020F0502020204030204" pitchFamily="34" charset="0"/>
        </a:defRPr>
      </a:lvl2pPr>
      <a:lvl3pPr marL="1143000" indent="-228600" algn="l" rtl="0" fontAlgn="base">
        <a:spcBef>
          <a:spcPct val="20000"/>
        </a:spcBef>
        <a:spcAft>
          <a:spcPct val="0"/>
        </a:spcAft>
        <a:buChar char="•"/>
        <a:defRPr sz="2400">
          <a:solidFill>
            <a:schemeClr val="tx1"/>
          </a:solidFill>
          <a:latin typeface="Calibri" panose="020F0502020204030204" pitchFamily="34" charset="0"/>
        </a:defRPr>
      </a:lvl3pPr>
      <a:lvl4pPr marL="1600200" indent="-228600" algn="l" rtl="0" fontAlgn="base">
        <a:spcBef>
          <a:spcPct val="20000"/>
        </a:spcBef>
        <a:spcAft>
          <a:spcPct val="0"/>
        </a:spcAft>
        <a:buChar char="–"/>
        <a:defRPr sz="2000">
          <a:solidFill>
            <a:schemeClr val="tx1"/>
          </a:solidFill>
          <a:latin typeface="Calibri" panose="020F0502020204030204" pitchFamily="34" charset="0"/>
        </a:defRPr>
      </a:lvl4pPr>
      <a:lvl5pPr marL="2057400" indent="-228600" algn="l" rtl="0" fontAlgn="base">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alibri" panose="020F0502020204030204"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Calibri" panose="020F050202020403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defRPr>
            </a:lvl1pPr>
          </a:lstStyle>
          <a:p>
            <a:fld id="{1DBE0E82-CFC0-498F-87C7-CE50CB7378F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60" r:id="rId12"/>
  </p:sldLayoutIdLst>
  <p:txStyles>
    <p:titleStyle>
      <a:lvl1pPr algn="ctr"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anose="020F0502020204030204" pitchFamily="34" charset="0"/>
        </a:defRPr>
      </a:lvl2pPr>
      <a:lvl3pPr marL="1143000" indent="-228600" algn="l" rtl="0" eaLnBrk="0" fontAlgn="base" hangingPunct="0">
        <a:spcBef>
          <a:spcPct val="20000"/>
        </a:spcBef>
        <a:spcAft>
          <a:spcPct val="0"/>
        </a:spcAft>
        <a:buChar char="•"/>
        <a:defRPr sz="2400">
          <a:solidFill>
            <a:schemeClr val="tx1"/>
          </a:solidFill>
          <a:latin typeface="Calibri" panose="020F0502020204030204" pitchFamily="34" charset="0"/>
        </a:defRPr>
      </a:lvl3pPr>
      <a:lvl4pPr marL="1600200" indent="-228600" algn="l" rtl="0" eaLnBrk="0" fontAlgn="base" hangingPunct="0">
        <a:spcBef>
          <a:spcPct val="20000"/>
        </a:spcBef>
        <a:spcAft>
          <a:spcPct val="0"/>
        </a:spcAft>
        <a:buChar char="–"/>
        <a:defRPr sz="2000">
          <a:solidFill>
            <a:schemeClr val="tx1"/>
          </a:solidFill>
          <a:latin typeface="Calibri" panose="020F0502020204030204" pitchFamily="34" charset="0"/>
        </a:defRPr>
      </a:lvl4pPr>
      <a:lvl5pPr marL="2057400" indent="-228600" algn="l" rtl="0" eaLnBrk="0" fontAlgn="base" hangingPunct="0">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8411F-2129-47BA-B99A-D9C1964DD36C}" type="datetimeFigureOut">
              <a:rPr lang="en-US" smtClean="0"/>
              <a:t>9/26/2023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ABF85-1D68-4E40-89AB-0604F5E3E2FC}" type="slidenum">
              <a:rPr lang="en-US" smtClean="0"/>
              <a:t>‹#›</a:t>
            </a:fld>
            <a:endParaRPr lang="en-US"/>
          </a:p>
        </p:txBody>
      </p:sp>
    </p:spTree>
    <p:extLst>
      <p:ext uri="{BB962C8B-B14F-4D97-AF65-F5344CB8AC3E}">
        <p14:creationId xmlns:p14="http://schemas.microsoft.com/office/powerpoint/2010/main" val="1523550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4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slide" Target="slide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r>
              <a:rPr lang="en-US" altLang="en-US" sz="4400" b="1">
                <a:latin typeface="Calibri"/>
                <a:cs typeface="Calibri"/>
              </a:rPr>
              <a:t>Two-Country Trade and Welfare</a:t>
            </a:r>
          </a:p>
        </p:txBody>
      </p:sp>
      <p:sp>
        <p:nvSpPr>
          <p:cNvPr id="2053" name="Rectangle 5"/>
          <p:cNvSpPr>
            <a:spLocks noGrp="1" noChangeArrowheads="1"/>
          </p:cNvSpPr>
          <p:nvPr>
            <p:ph type="subTitle" idx="1"/>
          </p:nvPr>
        </p:nvSpPr>
        <p:spPr>
          <a:xfrm>
            <a:off x="2133600" y="3886200"/>
            <a:ext cx="8001000" cy="1752600"/>
          </a:xfrm>
        </p:spPr>
        <p:txBody>
          <a:bodyPr/>
          <a:lstStyle/>
          <a:p>
            <a:pPr>
              <a:lnSpc>
                <a:spcPct val="80000"/>
              </a:lnSpc>
            </a:pPr>
            <a:r>
              <a:rPr lang="en-US" altLang="en-US" sz="3600" err="1"/>
              <a:t>Udayan</a:t>
            </a:r>
            <a:r>
              <a:rPr lang="en-US" altLang="en-US" sz="3600"/>
              <a:t> Roy</a:t>
            </a:r>
          </a:p>
          <a:p>
            <a:pPr>
              <a:lnSpc>
                <a:spcPct val="80000"/>
              </a:lnSpc>
            </a:pPr>
            <a:r>
              <a:rPr lang="en-US" altLang="en-US" sz="3600">
                <a:hlinkClick r:id="rId3"/>
              </a:rPr>
              <a:t>http://myweb.liu.edu/~uroy/eco41</a:t>
            </a:r>
            <a:endParaRPr lang="en-US" altLang="en-US" sz="3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69" name="Freeform 17"/>
          <p:cNvSpPr>
            <a:spLocks/>
          </p:cNvSpPr>
          <p:nvPr/>
        </p:nvSpPr>
        <p:spPr bwMode="auto">
          <a:xfrm>
            <a:off x="3703639" y="1233489"/>
            <a:ext cx="5565775" cy="4351337"/>
          </a:xfrm>
          <a:custGeom>
            <a:avLst/>
            <a:gdLst>
              <a:gd name="T0" fmla="*/ 0 w 3506"/>
              <a:gd name="T1" fmla="*/ 0 h 2741"/>
              <a:gd name="T2" fmla="*/ 0 w 3506"/>
              <a:gd name="T3" fmla="*/ 2741 h 2741"/>
              <a:gd name="T4" fmla="*/ 3506 w 3506"/>
              <a:gd name="T5" fmla="*/ 2741 h 2741"/>
            </a:gdLst>
            <a:ahLst/>
            <a:cxnLst>
              <a:cxn ang="0">
                <a:pos x="T0" y="T1"/>
              </a:cxn>
              <a:cxn ang="0">
                <a:pos x="T2" y="T3"/>
              </a:cxn>
              <a:cxn ang="0">
                <a:pos x="T4" y="T5"/>
              </a:cxn>
            </a:cxnLst>
            <a:rect l="0" t="0" r="r" b="b"/>
            <a:pathLst>
              <a:path w="3506" h="2741">
                <a:moveTo>
                  <a:pt x="0" y="0"/>
                </a:moveTo>
                <a:lnTo>
                  <a:pt x="0" y="2741"/>
                </a:lnTo>
                <a:lnTo>
                  <a:pt x="3506" y="2741"/>
                </a:ln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0370" name="Rectangle 18"/>
          <p:cNvSpPr>
            <a:spLocks noChangeArrowheads="1"/>
          </p:cNvSpPr>
          <p:nvPr/>
        </p:nvSpPr>
        <p:spPr bwMode="auto">
          <a:xfrm>
            <a:off x="2971801" y="1165225"/>
            <a:ext cx="620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Price</a:t>
            </a:r>
            <a:endParaRPr lang="en-US" altLang="en-US" sz="2400">
              <a:latin typeface="Times New Roman" pitchFamily="18" charset="0"/>
            </a:endParaRPr>
          </a:p>
        </p:txBody>
      </p:sp>
      <p:sp>
        <p:nvSpPr>
          <p:cNvPr id="100371" name="Rectangle 19"/>
          <p:cNvSpPr>
            <a:spLocks noChangeArrowheads="1"/>
          </p:cNvSpPr>
          <p:nvPr/>
        </p:nvSpPr>
        <p:spPr bwMode="auto">
          <a:xfrm>
            <a:off x="2674939" y="1477964"/>
            <a:ext cx="9249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of Steel</a:t>
            </a:r>
            <a:endParaRPr lang="en-US" altLang="en-US" sz="2400">
              <a:latin typeface="Times New Roman" pitchFamily="18" charset="0"/>
            </a:endParaRPr>
          </a:p>
        </p:txBody>
      </p:sp>
      <p:sp>
        <p:nvSpPr>
          <p:cNvPr id="100372" name="Rectangle 20"/>
          <p:cNvSpPr>
            <a:spLocks noChangeArrowheads="1"/>
          </p:cNvSpPr>
          <p:nvPr/>
        </p:nvSpPr>
        <p:spPr bwMode="auto">
          <a:xfrm>
            <a:off x="3438525" y="5495925"/>
            <a:ext cx="141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0</a:t>
            </a:r>
            <a:endParaRPr lang="en-US" altLang="en-US" sz="2400">
              <a:latin typeface="Times New Roman" pitchFamily="18" charset="0"/>
            </a:endParaRPr>
          </a:p>
        </p:txBody>
      </p:sp>
      <p:sp>
        <p:nvSpPr>
          <p:cNvPr id="100373" name="Rectangle 21"/>
          <p:cNvSpPr>
            <a:spLocks noChangeArrowheads="1"/>
          </p:cNvSpPr>
          <p:nvPr/>
        </p:nvSpPr>
        <p:spPr bwMode="auto">
          <a:xfrm>
            <a:off x="8108950" y="5675313"/>
            <a:ext cx="1028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Quantity</a:t>
            </a:r>
            <a:endParaRPr lang="en-US" altLang="en-US" sz="2400">
              <a:latin typeface="Times New Roman" pitchFamily="18" charset="0"/>
            </a:endParaRPr>
          </a:p>
        </p:txBody>
      </p:sp>
      <p:sp>
        <p:nvSpPr>
          <p:cNvPr id="100374" name="Rectangle 22"/>
          <p:cNvSpPr>
            <a:spLocks noChangeArrowheads="1"/>
          </p:cNvSpPr>
          <p:nvPr/>
        </p:nvSpPr>
        <p:spPr bwMode="auto">
          <a:xfrm>
            <a:off x="8218489" y="5986464"/>
            <a:ext cx="9249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of Steel</a:t>
            </a:r>
            <a:endParaRPr lang="en-US" altLang="en-US" sz="2400">
              <a:latin typeface="Times New Roman" pitchFamily="18" charset="0"/>
            </a:endParaRPr>
          </a:p>
        </p:txBody>
      </p:sp>
      <p:grpSp>
        <p:nvGrpSpPr>
          <p:cNvPr id="100375" name="Group 23"/>
          <p:cNvGrpSpPr>
            <a:grpSpLocks/>
          </p:cNvGrpSpPr>
          <p:nvPr/>
        </p:nvGrpSpPr>
        <p:grpSpPr bwMode="auto">
          <a:xfrm>
            <a:off x="3703638" y="2179639"/>
            <a:ext cx="4826000" cy="3171825"/>
            <a:chOff x="1373" y="1373"/>
            <a:chExt cx="3040" cy="1998"/>
          </a:xfrm>
        </p:grpSpPr>
        <p:sp>
          <p:nvSpPr>
            <p:cNvPr id="100376" name="Line 24"/>
            <p:cNvSpPr>
              <a:spLocks noChangeShapeType="1"/>
            </p:cNvSpPr>
            <p:nvPr/>
          </p:nvSpPr>
          <p:spPr bwMode="auto">
            <a:xfrm flipV="1">
              <a:off x="1373" y="1617"/>
              <a:ext cx="2426" cy="1754"/>
            </a:xfrm>
            <a:prstGeom prst="line">
              <a:avLst/>
            </a:prstGeom>
            <a:noFill/>
            <a:ln w="6985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77" name="Rectangle 25"/>
            <p:cNvSpPr>
              <a:spLocks noChangeArrowheads="1"/>
            </p:cNvSpPr>
            <p:nvPr/>
          </p:nvSpPr>
          <p:spPr bwMode="auto">
            <a:xfrm>
              <a:off x="3746" y="1373"/>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Domestic</a:t>
              </a:r>
              <a:endParaRPr lang="en-US" altLang="en-US" sz="2400">
                <a:latin typeface="Times New Roman" pitchFamily="18" charset="0"/>
              </a:endParaRPr>
            </a:p>
          </p:txBody>
        </p:sp>
        <p:sp>
          <p:nvSpPr>
            <p:cNvPr id="100378" name="Rectangle 26"/>
            <p:cNvSpPr>
              <a:spLocks noChangeArrowheads="1"/>
            </p:cNvSpPr>
            <p:nvPr/>
          </p:nvSpPr>
          <p:spPr bwMode="auto">
            <a:xfrm>
              <a:off x="3849" y="1570"/>
              <a:ext cx="4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supply</a:t>
              </a:r>
              <a:endParaRPr lang="en-US" altLang="en-US" sz="2400">
                <a:latin typeface="Times New Roman" pitchFamily="18" charset="0"/>
              </a:endParaRPr>
            </a:p>
          </p:txBody>
        </p:sp>
      </p:grpSp>
      <p:grpSp>
        <p:nvGrpSpPr>
          <p:cNvPr id="100379" name="Group 27"/>
          <p:cNvGrpSpPr>
            <a:grpSpLocks/>
          </p:cNvGrpSpPr>
          <p:nvPr/>
        </p:nvGrpSpPr>
        <p:grpSpPr bwMode="auto">
          <a:xfrm>
            <a:off x="3048000" y="2286001"/>
            <a:ext cx="6027738" cy="1319213"/>
            <a:chOff x="936" y="1452"/>
            <a:chExt cx="3797" cy="831"/>
          </a:xfrm>
        </p:grpSpPr>
        <p:grpSp>
          <p:nvGrpSpPr>
            <p:cNvPr id="100380" name="Group 28"/>
            <p:cNvGrpSpPr>
              <a:grpSpLocks/>
            </p:cNvGrpSpPr>
            <p:nvPr/>
          </p:nvGrpSpPr>
          <p:grpSpPr bwMode="auto">
            <a:xfrm>
              <a:off x="936" y="1452"/>
              <a:ext cx="365" cy="585"/>
              <a:chOff x="936" y="1452"/>
              <a:chExt cx="365" cy="585"/>
            </a:xfrm>
          </p:grpSpPr>
          <p:sp>
            <p:nvSpPr>
              <p:cNvPr id="100381" name="Rectangle 29"/>
              <p:cNvSpPr>
                <a:spLocks noChangeArrowheads="1"/>
              </p:cNvSpPr>
              <p:nvPr/>
            </p:nvSpPr>
            <p:spPr bwMode="auto">
              <a:xfrm>
                <a:off x="936" y="1452"/>
                <a:ext cx="36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sp>
            <p:nvSpPr>
              <p:cNvPr id="100382" name="Rectangle 30"/>
              <p:cNvSpPr>
                <a:spLocks noChangeArrowheads="1"/>
              </p:cNvSpPr>
              <p:nvPr/>
            </p:nvSpPr>
            <p:spPr bwMode="auto">
              <a:xfrm>
                <a:off x="980" y="1648"/>
                <a:ext cx="31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after</a:t>
                </a:r>
                <a:endParaRPr lang="en-US" altLang="en-US" sz="2400">
                  <a:latin typeface="Times New Roman" pitchFamily="18" charset="0"/>
                </a:endParaRPr>
              </a:p>
            </p:txBody>
          </p:sp>
          <p:sp>
            <p:nvSpPr>
              <p:cNvPr id="100383" name="Rectangle 31"/>
              <p:cNvSpPr>
                <a:spLocks noChangeArrowheads="1"/>
              </p:cNvSpPr>
              <p:nvPr/>
            </p:nvSpPr>
            <p:spPr bwMode="auto">
              <a:xfrm>
                <a:off x="936" y="1845"/>
                <a:ext cx="3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trade</a:t>
                </a:r>
                <a:endParaRPr lang="en-US" altLang="en-US" sz="2400">
                  <a:latin typeface="Times New Roman" pitchFamily="18" charset="0"/>
                </a:endParaRPr>
              </a:p>
            </p:txBody>
          </p:sp>
        </p:grpSp>
        <p:grpSp>
          <p:nvGrpSpPr>
            <p:cNvPr id="100384" name="Group 32"/>
            <p:cNvGrpSpPr>
              <a:grpSpLocks/>
            </p:cNvGrpSpPr>
            <p:nvPr/>
          </p:nvGrpSpPr>
          <p:grpSpPr bwMode="auto">
            <a:xfrm>
              <a:off x="1373" y="1894"/>
              <a:ext cx="3360" cy="389"/>
              <a:chOff x="1373" y="1894"/>
              <a:chExt cx="3360" cy="389"/>
            </a:xfrm>
          </p:grpSpPr>
          <p:sp>
            <p:nvSpPr>
              <p:cNvPr id="100385" name="Line 33"/>
              <p:cNvSpPr>
                <a:spLocks noChangeShapeType="1"/>
              </p:cNvSpPr>
              <p:nvPr/>
            </p:nvSpPr>
            <p:spPr bwMode="auto">
              <a:xfrm>
                <a:off x="1373" y="1971"/>
                <a:ext cx="2914" cy="1"/>
              </a:xfrm>
              <a:prstGeom prst="line">
                <a:avLst/>
              </a:prstGeom>
              <a:noFill/>
              <a:ln w="69850">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86" name="Rectangle 34"/>
              <p:cNvSpPr>
                <a:spLocks noChangeArrowheads="1"/>
              </p:cNvSpPr>
              <p:nvPr/>
            </p:nvSpPr>
            <p:spPr bwMode="auto">
              <a:xfrm>
                <a:off x="4315" y="1894"/>
                <a:ext cx="41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World</a:t>
                </a:r>
                <a:endParaRPr lang="en-US" altLang="en-US" sz="2400">
                  <a:latin typeface="Times New Roman" pitchFamily="18" charset="0"/>
                </a:endParaRPr>
              </a:p>
            </p:txBody>
          </p:sp>
          <p:sp>
            <p:nvSpPr>
              <p:cNvPr id="100387" name="Rectangle 35"/>
              <p:cNvSpPr>
                <a:spLocks noChangeArrowheads="1"/>
              </p:cNvSpPr>
              <p:nvPr/>
            </p:nvSpPr>
            <p:spPr bwMode="auto">
              <a:xfrm>
                <a:off x="4350" y="2091"/>
                <a:ext cx="34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grpSp>
      </p:grpSp>
      <p:grpSp>
        <p:nvGrpSpPr>
          <p:cNvPr id="100388" name="Group 36"/>
          <p:cNvGrpSpPr>
            <a:grpSpLocks/>
          </p:cNvGrpSpPr>
          <p:nvPr/>
        </p:nvGrpSpPr>
        <p:grpSpPr bwMode="auto">
          <a:xfrm>
            <a:off x="3703639" y="1444625"/>
            <a:ext cx="4708525" cy="3989388"/>
            <a:chOff x="1373" y="910"/>
            <a:chExt cx="2966" cy="2513"/>
          </a:xfrm>
        </p:grpSpPr>
        <p:sp>
          <p:nvSpPr>
            <p:cNvPr id="100389" name="Line 37"/>
            <p:cNvSpPr>
              <a:spLocks noChangeShapeType="1"/>
            </p:cNvSpPr>
            <p:nvPr/>
          </p:nvSpPr>
          <p:spPr bwMode="auto">
            <a:xfrm>
              <a:off x="1373" y="910"/>
              <a:ext cx="2308" cy="2358"/>
            </a:xfrm>
            <a:prstGeom prst="line">
              <a:avLst/>
            </a:prstGeom>
            <a:noFill/>
            <a:ln w="6985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90" name="Rectangle 38"/>
            <p:cNvSpPr>
              <a:spLocks noChangeArrowheads="1"/>
            </p:cNvSpPr>
            <p:nvPr/>
          </p:nvSpPr>
          <p:spPr bwMode="auto">
            <a:xfrm>
              <a:off x="3672" y="3034"/>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Domestic</a:t>
              </a:r>
              <a:endParaRPr lang="en-US" altLang="en-US" sz="2400">
                <a:latin typeface="Times New Roman" pitchFamily="18" charset="0"/>
              </a:endParaRPr>
            </a:p>
          </p:txBody>
        </p:sp>
        <p:sp>
          <p:nvSpPr>
            <p:cNvPr id="100391" name="Rectangle 39"/>
            <p:cNvSpPr>
              <a:spLocks noChangeArrowheads="1"/>
            </p:cNvSpPr>
            <p:nvPr/>
          </p:nvSpPr>
          <p:spPr bwMode="auto">
            <a:xfrm>
              <a:off x="3716" y="3231"/>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demand</a:t>
              </a:r>
              <a:endParaRPr lang="en-US" altLang="en-US" sz="2400">
                <a:latin typeface="Times New Roman" pitchFamily="18" charset="0"/>
              </a:endParaRPr>
            </a:p>
          </p:txBody>
        </p:sp>
      </p:grpSp>
      <p:grpSp>
        <p:nvGrpSpPr>
          <p:cNvPr id="100392" name="Group 40"/>
          <p:cNvGrpSpPr>
            <a:grpSpLocks/>
          </p:cNvGrpSpPr>
          <p:nvPr/>
        </p:nvGrpSpPr>
        <p:grpSpPr bwMode="auto">
          <a:xfrm>
            <a:off x="5370513" y="5113339"/>
            <a:ext cx="1409700" cy="447675"/>
            <a:chOff x="2423" y="3221"/>
            <a:chExt cx="888" cy="282"/>
          </a:xfrm>
        </p:grpSpPr>
        <p:sp>
          <p:nvSpPr>
            <p:cNvPr id="100393" name="Freeform 41"/>
            <p:cNvSpPr>
              <a:spLocks/>
            </p:cNvSpPr>
            <p:nvPr/>
          </p:nvSpPr>
          <p:spPr bwMode="auto">
            <a:xfrm>
              <a:off x="2423" y="3415"/>
              <a:ext cx="888" cy="88"/>
            </a:xfrm>
            <a:custGeom>
              <a:avLst/>
              <a:gdLst>
                <a:gd name="T0" fmla="*/ 60 w 60"/>
                <a:gd name="T1" fmla="*/ 6 h 6"/>
                <a:gd name="T2" fmla="*/ 56 w 60"/>
                <a:gd name="T3" fmla="*/ 3 h 6"/>
                <a:gd name="T4" fmla="*/ 33 w 60"/>
                <a:gd name="T5" fmla="*/ 3 h 6"/>
                <a:gd name="T6" fmla="*/ 30 w 60"/>
                <a:gd name="T7" fmla="*/ 0 h 6"/>
                <a:gd name="T8" fmla="*/ 27 w 60"/>
                <a:gd name="T9" fmla="*/ 3 h 6"/>
                <a:gd name="T10" fmla="*/ 4 w 60"/>
                <a:gd name="T11" fmla="*/ 3 h 6"/>
                <a:gd name="T12" fmla="*/ 0 w 6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60" h="6">
                  <a:moveTo>
                    <a:pt x="60" y="6"/>
                  </a:moveTo>
                  <a:cubicBezTo>
                    <a:pt x="60" y="4"/>
                    <a:pt x="58" y="3"/>
                    <a:pt x="56" y="3"/>
                  </a:cubicBezTo>
                  <a:cubicBezTo>
                    <a:pt x="33" y="3"/>
                    <a:pt x="33" y="3"/>
                    <a:pt x="33" y="3"/>
                  </a:cubicBezTo>
                  <a:cubicBezTo>
                    <a:pt x="31" y="3"/>
                    <a:pt x="30" y="2"/>
                    <a:pt x="30" y="0"/>
                  </a:cubicBezTo>
                  <a:cubicBezTo>
                    <a:pt x="30" y="2"/>
                    <a:pt x="29" y="3"/>
                    <a:pt x="27" y="3"/>
                  </a:cubicBezTo>
                  <a:cubicBezTo>
                    <a:pt x="4" y="3"/>
                    <a:pt x="4" y="3"/>
                    <a:pt x="4" y="3"/>
                  </a:cubicBezTo>
                  <a:cubicBezTo>
                    <a:pt x="2" y="3"/>
                    <a:pt x="0" y="4"/>
                    <a:pt x="0" y="6"/>
                  </a:cubicBezTo>
                </a:path>
              </a:pathLst>
            </a:custGeom>
            <a:noFill/>
            <a:ln w="23813">
              <a:solidFill>
                <a:srgbClr val="AD0D1B"/>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0394" name="Rectangle 42"/>
            <p:cNvSpPr>
              <a:spLocks noChangeArrowheads="1"/>
            </p:cNvSpPr>
            <p:nvPr/>
          </p:nvSpPr>
          <p:spPr bwMode="auto">
            <a:xfrm>
              <a:off x="2596" y="3221"/>
              <a:ext cx="54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Exports</a:t>
              </a:r>
              <a:endParaRPr lang="en-US" altLang="en-US" sz="2400">
                <a:latin typeface="Times New Roman" pitchFamily="18" charset="0"/>
              </a:endParaRPr>
            </a:p>
          </p:txBody>
        </p:sp>
      </p:grpSp>
      <p:grpSp>
        <p:nvGrpSpPr>
          <p:cNvPr id="100395" name="Group 43"/>
          <p:cNvGrpSpPr>
            <a:grpSpLocks/>
          </p:cNvGrpSpPr>
          <p:nvPr/>
        </p:nvGrpSpPr>
        <p:grpSpPr bwMode="auto">
          <a:xfrm>
            <a:off x="2870200" y="3638550"/>
            <a:ext cx="3149600" cy="928688"/>
            <a:chOff x="848" y="2292"/>
            <a:chExt cx="1984" cy="585"/>
          </a:xfrm>
        </p:grpSpPr>
        <p:sp>
          <p:nvSpPr>
            <p:cNvPr id="100396" name="Line 44"/>
            <p:cNvSpPr>
              <a:spLocks noChangeShapeType="1"/>
            </p:cNvSpPr>
            <p:nvPr/>
          </p:nvSpPr>
          <p:spPr bwMode="auto">
            <a:xfrm>
              <a:off x="1373" y="2354"/>
              <a:ext cx="1405" cy="1"/>
            </a:xfrm>
            <a:prstGeom prst="line">
              <a:avLst/>
            </a:prstGeom>
            <a:noFill/>
            <a:ln w="2381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0397" name="Oval 45"/>
            <p:cNvSpPr>
              <a:spLocks noChangeArrowheads="1"/>
            </p:cNvSpPr>
            <p:nvPr/>
          </p:nvSpPr>
          <p:spPr bwMode="auto">
            <a:xfrm>
              <a:off x="2734" y="2310"/>
              <a:ext cx="98" cy="9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0398" name="Group 46"/>
            <p:cNvGrpSpPr>
              <a:grpSpLocks/>
            </p:cNvGrpSpPr>
            <p:nvPr/>
          </p:nvGrpSpPr>
          <p:grpSpPr bwMode="auto">
            <a:xfrm>
              <a:off x="848" y="2292"/>
              <a:ext cx="453" cy="585"/>
              <a:chOff x="848" y="2292"/>
              <a:chExt cx="453" cy="585"/>
            </a:xfrm>
          </p:grpSpPr>
          <p:sp>
            <p:nvSpPr>
              <p:cNvPr id="100399" name="Rectangle 47"/>
              <p:cNvSpPr>
                <a:spLocks noChangeArrowheads="1"/>
              </p:cNvSpPr>
              <p:nvPr/>
            </p:nvSpPr>
            <p:spPr bwMode="auto">
              <a:xfrm>
                <a:off x="936" y="2292"/>
                <a:ext cx="36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sp>
            <p:nvSpPr>
              <p:cNvPr id="100400" name="Rectangle 48"/>
              <p:cNvSpPr>
                <a:spLocks noChangeArrowheads="1"/>
              </p:cNvSpPr>
              <p:nvPr/>
            </p:nvSpPr>
            <p:spPr bwMode="auto">
              <a:xfrm>
                <a:off x="848" y="2489"/>
                <a:ext cx="4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before</a:t>
                </a:r>
                <a:endParaRPr lang="en-US" altLang="en-US" sz="2400">
                  <a:latin typeface="Times New Roman" pitchFamily="18" charset="0"/>
                </a:endParaRPr>
              </a:p>
            </p:txBody>
          </p:sp>
          <p:sp>
            <p:nvSpPr>
              <p:cNvPr id="100401" name="Rectangle 49"/>
              <p:cNvSpPr>
                <a:spLocks noChangeArrowheads="1"/>
              </p:cNvSpPr>
              <p:nvPr/>
            </p:nvSpPr>
            <p:spPr bwMode="auto">
              <a:xfrm>
                <a:off x="936" y="2685"/>
                <a:ext cx="3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trade</a:t>
                </a:r>
                <a:endParaRPr lang="en-US" altLang="en-US" sz="2400">
                  <a:latin typeface="Times New Roman" pitchFamily="18" charset="0"/>
                </a:endParaRPr>
              </a:p>
            </p:txBody>
          </p:sp>
        </p:grpSp>
      </p:grpSp>
      <p:grpSp>
        <p:nvGrpSpPr>
          <p:cNvPr id="100402" name="Group 50"/>
          <p:cNvGrpSpPr>
            <a:grpSpLocks/>
          </p:cNvGrpSpPr>
          <p:nvPr/>
        </p:nvGrpSpPr>
        <p:grpSpPr bwMode="auto">
          <a:xfrm>
            <a:off x="4670425" y="3059114"/>
            <a:ext cx="1200150" cy="3552825"/>
            <a:chOff x="1982" y="1927"/>
            <a:chExt cx="756" cy="2238"/>
          </a:xfrm>
        </p:grpSpPr>
        <p:sp>
          <p:nvSpPr>
            <p:cNvPr id="100403" name="Line 51"/>
            <p:cNvSpPr>
              <a:spLocks noChangeShapeType="1"/>
            </p:cNvSpPr>
            <p:nvPr/>
          </p:nvSpPr>
          <p:spPr bwMode="auto">
            <a:xfrm>
              <a:off x="2409" y="1971"/>
              <a:ext cx="1" cy="1547"/>
            </a:xfrm>
            <a:prstGeom prst="line">
              <a:avLst/>
            </a:prstGeom>
            <a:noFill/>
            <a:ln w="2381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0404" name="Oval 52"/>
            <p:cNvSpPr>
              <a:spLocks noChangeArrowheads="1"/>
            </p:cNvSpPr>
            <p:nvPr/>
          </p:nvSpPr>
          <p:spPr bwMode="auto">
            <a:xfrm>
              <a:off x="2364" y="1927"/>
              <a:ext cx="98" cy="9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405" name="Rectangle 53"/>
            <p:cNvSpPr>
              <a:spLocks noChangeArrowheads="1"/>
            </p:cNvSpPr>
            <p:nvPr/>
          </p:nvSpPr>
          <p:spPr bwMode="auto">
            <a:xfrm>
              <a:off x="2027" y="3580"/>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Domestic</a:t>
              </a:r>
              <a:endParaRPr lang="en-US" altLang="en-US" sz="2400">
                <a:latin typeface="Times New Roman" pitchFamily="18" charset="0"/>
              </a:endParaRPr>
            </a:p>
          </p:txBody>
        </p:sp>
        <p:sp>
          <p:nvSpPr>
            <p:cNvPr id="100406" name="Rectangle 54"/>
            <p:cNvSpPr>
              <a:spLocks noChangeArrowheads="1"/>
            </p:cNvSpPr>
            <p:nvPr/>
          </p:nvSpPr>
          <p:spPr bwMode="auto">
            <a:xfrm>
              <a:off x="2081" y="3776"/>
              <a:ext cx="5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quantity</a:t>
              </a:r>
              <a:endParaRPr lang="en-US" altLang="en-US" sz="2400">
                <a:latin typeface="Times New Roman" pitchFamily="18" charset="0"/>
              </a:endParaRPr>
            </a:p>
          </p:txBody>
        </p:sp>
        <p:sp>
          <p:nvSpPr>
            <p:cNvPr id="100407" name="Rectangle 55"/>
            <p:cNvSpPr>
              <a:spLocks noChangeArrowheads="1"/>
            </p:cNvSpPr>
            <p:nvPr/>
          </p:nvSpPr>
          <p:spPr bwMode="auto">
            <a:xfrm>
              <a:off x="1982" y="3973"/>
              <a:ext cx="75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demanded</a:t>
              </a:r>
              <a:endParaRPr lang="en-US" altLang="en-US" sz="2400">
                <a:latin typeface="Times New Roman" pitchFamily="18" charset="0"/>
              </a:endParaRPr>
            </a:p>
          </p:txBody>
        </p:sp>
      </p:grpSp>
      <p:grpSp>
        <p:nvGrpSpPr>
          <p:cNvPr id="100408" name="Group 56"/>
          <p:cNvGrpSpPr>
            <a:grpSpLocks/>
          </p:cNvGrpSpPr>
          <p:nvPr/>
        </p:nvGrpSpPr>
        <p:grpSpPr bwMode="auto">
          <a:xfrm>
            <a:off x="6394451" y="3059114"/>
            <a:ext cx="1058863" cy="3552825"/>
            <a:chOff x="3068" y="1927"/>
            <a:chExt cx="667" cy="2238"/>
          </a:xfrm>
        </p:grpSpPr>
        <p:sp>
          <p:nvSpPr>
            <p:cNvPr id="100409" name="Line 57"/>
            <p:cNvSpPr>
              <a:spLocks noChangeShapeType="1"/>
            </p:cNvSpPr>
            <p:nvPr/>
          </p:nvSpPr>
          <p:spPr bwMode="auto">
            <a:xfrm>
              <a:off x="3326" y="1971"/>
              <a:ext cx="1" cy="1547"/>
            </a:xfrm>
            <a:prstGeom prst="line">
              <a:avLst/>
            </a:prstGeom>
            <a:noFill/>
            <a:ln w="2381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0410" name="Oval 58"/>
            <p:cNvSpPr>
              <a:spLocks noChangeArrowheads="1"/>
            </p:cNvSpPr>
            <p:nvPr/>
          </p:nvSpPr>
          <p:spPr bwMode="auto">
            <a:xfrm>
              <a:off x="3267" y="1927"/>
              <a:ext cx="98" cy="9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411" name="Rectangle 59"/>
            <p:cNvSpPr>
              <a:spLocks noChangeArrowheads="1"/>
            </p:cNvSpPr>
            <p:nvPr/>
          </p:nvSpPr>
          <p:spPr bwMode="auto">
            <a:xfrm>
              <a:off x="3068" y="3580"/>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Domestic</a:t>
              </a:r>
              <a:endParaRPr lang="en-US" altLang="en-US" sz="2400">
                <a:latin typeface="Times New Roman" pitchFamily="18" charset="0"/>
              </a:endParaRPr>
            </a:p>
          </p:txBody>
        </p:sp>
        <p:sp>
          <p:nvSpPr>
            <p:cNvPr id="100412" name="Rectangle 60"/>
            <p:cNvSpPr>
              <a:spLocks noChangeArrowheads="1"/>
            </p:cNvSpPr>
            <p:nvPr/>
          </p:nvSpPr>
          <p:spPr bwMode="auto">
            <a:xfrm>
              <a:off x="3122" y="3776"/>
              <a:ext cx="5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quantity</a:t>
              </a:r>
              <a:endParaRPr lang="en-US" altLang="en-US" sz="2400">
                <a:latin typeface="Times New Roman" pitchFamily="18" charset="0"/>
              </a:endParaRPr>
            </a:p>
          </p:txBody>
        </p:sp>
        <p:sp>
          <p:nvSpPr>
            <p:cNvPr id="100413" name="Rectangle 61"/>
            <p:cNvSpPr>
              <a:spLocks noChangeArrowheads="1"/>
            </p:cNvSpPr>
            <p:nvPr/>
          </p:nvSpPr>
          <p:spPr bwMode="auto">
            <a:xfrm>
              <a:off x="3102" y="3973"/>
              <a:ext cx="59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supplied</a:t>
              </a:r>
              <a:endParaRPr lang="en-US" altLang="en-US" sz="2400">
                <a:latin typeface="Times New Roman" pitchFamily="18" charset="0"/>
              </a:endParaRPr>
            </a:p>
          </p:txBody>
        </p:sp>
      </p:grpSp>
      <p:sp>
        <p:nvSpPr>
          <p:cNvPr id="2" name="Title 1"/>
          <p:cNvSpPr>
            <a:spLocks noGrp="1"/>
          </p:cNvSpPr>
          <p:nvPr>
            <p:ph type="title"/>
          </p:nvPr>
        </p:nvSpPr>
        <p:spPr/>
        <p:txBody>
          <a:bodyPr/>
          <a:lstStyle/>
          <a:p>
            <a:r>
              <a:rPr lang="en-US">
                <a:latin typeface="Calibri"/>
                <a:cs typeface="Calibri"/>
              </a:rPr>
              <a:t>Recap: Japan, Exporting Country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45" name="Freeform 1041"/>
          <p:cNvSpPr>
            <a:spLocks/>
          </p:cNvSpPr>
          <p:nvPr/>
        </p:nvSpPr>
        <p:spPr bwMode="auto">
          <a:xfrm>
            <a:off x="5089526" y="3275014"/>
            <a:ext cx="1501775" cy="631825"/>
          </a:xfrm>
          <a:custGeom>
            <a:avLst/>
            <a:gdLst>
              <a:gd name="T0" fmla="*/ 0 w 946"/>
              <a:gd name="T1" fmla="*/ 0 h 398"/>
              <a:gd name="T2" fmla="*/ 946 w 946"/>
              <a:gd name="T3" fmla="*/ 0 h 398"/>
              <a:gd name="T4" fmla="*/ 381 w 946"/>
              <a:gd name="T5" fmla="*/ 398 h 398"/>
              <a:gd name="T6" fmla="*/ 0 w 946"/>
              <a:gd name="T7" fmla="*/ 0 h 398"/>
            </a:gdLst>
            <a:ahLst/>
            <a:cxnLst>
              <a:cxn ang="0">
                <a:pos x="T0" y="T1"/>
              </a:cxn>
              <a:cxn ang="0">
                <a:pos x="T2" y="T3"/>
              </a:cxn>
              <a:cxn ang="0">
                <a:pos x="T4" y="T5"/>
              </a:cxn>
              <a:cxn ang="0">
                <a:pos x="T6" y="T7"/>
              </a:cxn>
            </a:cxnLst>
            <a:rect l="0" t="0" r="r" b="b"/>
            <a:pathLst>
              <a:path w="946" h="398">
                <a:moveTo>
                  <a:pt x="0" y="0"/>
                </a:moveTo>
                <a:lnTo>
                  <a:pt x="946" y="0"/>
                </a:lnTo>
                <a:lnTo>
                  <a:pt x="381" y="398"/>
                </a:lnTo>
                <a:lnTo>
                  <a:pt x="0" y="0"/>
                </a:lnTo>
                <a:close/>
              </a:path>
            </a:pathLst>
          </a:custGeom>
          <a:solidFill>
            <a:srgbClr val="FFFF00"/>
          </a:solidFill>
          <a:ln>
            <a:noFill/>
          </a:ln>
        </p:spPr>
        <p:txBody>
          <a:bodyPr/>
          <a:lstStyle/>
          <a:p>
            <a:endParaRPr lang="en-US"/>
          </a:p>
        </p:txBody>
      </p:sp>
      <p:sp>
        <p:nvSpPr>
          <p:cNvPr id="99346" name="Freeform 1042"/>
          <p:cNvSpPr>
            <a:spLocks/>
          </p:cNvSpPr>
          <p:nvPr/>
        </p:nvSpPr>
        <p:spPr bwMode="auto">
          <a:xfrm>
            <a:off x="3295651" y="3930651"/>
            <a:ext cx="2398713" cy="1724025"/>
          </a:xfrm>
          <a:custGeom>
            <a:avLst/>
            <a:gdLst>
              <a:gd name="T0" fmla="*/ 1511 w 1511"/>
              <a:gd name="T1" fmla="*/ 0 h 1086"/>
              <a:gd name="T2" fmla="*/ 0 w 1511"/>
              <a:gd name="T3" fmla="*/ 0 h 1086"/>
              <a:gd name="T4" fmla="*/ 0 w 1511"/>
              <a:gd name="T5" fmla="*/ 1086 h 1086"/>
              <a:gd name="T6" fmla="*/ 1511 w 1511"/>
              <a:gd name="T7" fmla="*/ 0 h 1086"/>
            </a:gdLst>
            <a:ahLst/>
            <a:cxnLst>
              <a:cxn ang="0">
                <a:pos x="T0" y="T1"/>
              </a:cxn>
              <a:cxn ang="0">
                <a:pos x="T2" y="T3"/>
              </a:cxn>
              <a:cxn ang="0">
                <a:pos x="T4" y="T5"/>
              </a:cxn>
              <a:cxn ang="0">
                <a:pos x="T6" y="T7"/>
              </a:cxn>
            </a:cxnLst>
            <a:rect l="0" t="0" r="r" b="b"/>
            <a:pathLst>
              <a:path w="1511" h="1086">
                <a:moveTo>
                  <a:pt x="1511" y="0"/>
                </a:moveTo>
                <a:lnTo>
                  <a:pt x="0" y="0"/>
                </a:lnTo>
                <a:lnTo>
                  <a:pt x="0" y="1086"/>
                </a:lnTo>
                <a:lnTo>
                  <a:pt x="1511" y="0"/>
                </a:lnTo>
                <a:close/>
              </a:path>
            </a:pathLst>
          </a:custGeom>
          <a:solidFill>
            <a:srgbClr val="DD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9347" name="Freeform 1043"/>
          <p:cNvSpPr>
            <a:spLocks/>
          </p:cNvSpPr>
          <p:nvPr/>
        </p:nvSpPr>
        <p:spPr bwMode="auto">
          <a:xfrm>
            <a:off x="3295650" y="1455738"/>
            <a:ext cx="2374900" cy="2474912"/>
          </a:xfrm>
          <a:custGeom>
            <a:avLst/>
            <a:gdLst>
              <a:gd name="T0" fmla="*/ 1496 w 1496"/>
              <a:gd name="T1" fmla="*/ 1559 h 1559"/>
              <a:gd name="T2" fmla="*/ 0 w 1496"/>
              <a:gd name="T3" fmla="*/ 1559 h 1559"/>
              <a:gd name="T4" fmla="*/ 0 w 1496"/>
              <a:gd name="T5" fmla="*/ 0 h 1559"/>
              <a:gd name="T6" fmla="*/ 1496 w 1496"/>
              <a:gd name="T7" fmla="*/ 1559 h 1559"/>
            </a:gdLst>
            <a:ahLst/>
            <a:cxnLst>
              <a:cxn ang="0">
                <a:pos x="T0" y="T1"/>
              </a:cxn>
              <a:cxn ang="0">
                <a:pos x="T2" y="T3"/>
              </a:cxn>
              <a:cxn ang="0">
                <a:pos x="T4" y="T5"/>
              </a:cxn>
              <a:cxn ang="0">
                <a:pos x="T6" y="T7"/>
              </a:cxn>
            </a:cxnLst>
            <a:rect l="0" t="0" r="r" b="b"/>
            <a:pathLst>
              <a:path w="1496" h="1559">
                <a:moveTo>
                  <a:pt x="1496" y="1559"/>
                </a:moveTo>
                <a:lnTo>
                  <a:pt x="0" y="1559"/>
                </a:lnTo>
                <a:lnTo>
                  <a:pt x="0" y="0"/>
                </a:lnTo>
                <a:lnTo>
                  <a:pt x="1496" y="1559"/>
                </a:lnTo>
                <a:close/>
              </a:path>
            </a:pathLst>
          </a:custGeom>
          <a:solidFill>
            <a:srgbClr val="DD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9348" name="Freeform 1044"/>
          <p:cNvSpPr>
            <a:spLocks/>
          </p:cNvSpPr>
          <p:nvPr/>
        </p:nvSpPr>
        <p:spPr bwMode="auto">
          <a:xfrm>
            <a:off x="3295650" y="1212851"/>
            <a:ext cx="5938838" cy="4684713"/>
          </a:xfrm>
          <a:custGeom>
            <a:avLst/>
            <a:gdLst>
              <a:gd name="T0" fmla="*/ 0 w 3741"/>
              <a:gd name="T1" fmla="*/ 0 h 2951"/>
              <a:gd name="T2" fmla="*/ 0 w 3741"/>
              <a:gd name="T3" fmla="*/ 2951 h 2951"/>
              <a:gd name="T4" fmla="*/ 3741 w 3741"/>
              <a:gd name="T5" fmla="*/ 2951 h 2951"/>
            </a:gdLst>
            <a:ahLst/>
            <a:cxnLst>
              <a:cxn ang="0">
                <a:pos x="T0" y="T1"/>
              </a:cxn>
              <a:cxn ang="0">
                <a:pos x="T2" y="T3"/>
              </a:cxn>
              <a:cxn ang="0">
                <a:pos x="T4" y="T5"/>
              </a:cxn>
            </a:cxnLst>
            <a:rect l="0" t="0" r="r" b="b"/>
            <a:pathLst>
              <a:path w="3741" h="2951">
                <a:moveTo>
                  <a:pt x="0" y="0"/>
                </a:moveTo>
                <a:lnTo>
                  <a:pt x="0" y="2951"/>
                </a:lnTo>
                <a:lnTo>
                  <a:pt x="3741" y="2951"/>
                </a:ln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99349" name="Group 1045"/>
          <p:cNvGrpSpPr>
            <a:grpSpLocks/>
          </p:cNvGrpSpPr>
          <p:nvPr/>
        </p:nvGrpSpPr>
        <p:grpSpPr bwMode="auto">
          <a:xfrm>
            <a:off x="4005263" y="2757488"/>
            <a:ext cx="1835150" cy="1778000"/>
            <a:chOff x="1563" y="1737"/>
            <a:chExt cx="1156" cy="1120"/>
          </a:xfrm>
        </p:grpSpPr>
        <p:sp>
          <p:nvSpPr>
            <p:cNvPr id="99350" name="Rectangle 1046"/>
            <p:cNvSpPr>
              <a:spLocks noChangeArrowheads="1"/>
            </p:cNvSpPr>
            <p:nvPr/>
          </p:nvSpPr>
          <p:spPr bwMode="auto">
            <a:xfrm>
              <a:off x="2603" y="2135"/>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a:t>
              </a:r>
              <a:endParaRPr lang="en-US" altLang="en-US" sz="2400">
                <a:latin typeface="Times New Roman" pitchFamily="18" charset="0"/>
              </a:endParaRPr>
            </a:p>
          </p:txBody>
        </p:sp>
        <p:grpSp>
          <p:nvGrpSpPr>
            <p:cNvPr id="99351" name="Group 1047"/>
            <p:cNvGrpSpPr>
              <a:grpSpLocks/>
            </p:cNvGrpSpPr>
            <p:nvPr/>
          </p:nvGrpSpPr>
          <p:grpSpPr bwMode="auto">
            <a:xfrm>
              <a:off x="1563" y="1737"/>
              <a:ext cx="367" cy="1120"/>
              <a:chOff x="1563" y="1737"/>
              <a:chExt cx="367" cy="1120"/>
            </a:xfrm>
          </p:grpSpPr>
          <p:sp>
            <p:nvSpPr>
              <p:cNvPr id="99352" name="Rectangle 1048"/>
              <p:cNvSpPr>
                <a:spLocks noChangeArrowheads="1"/>
              </p:cNvSpPr>
              <p:nvPr/>
            </p:nvSpPr>
            <p:spPr bwMode="auto">
              <a:xfrm>
                <a:off x="1650" y="2665"/>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C</a:t>
                </a:r>
                <a:endParaRPr lang="en-US" altLang="en-US" sz="2400">
                  <a:latin typeface="Times New Roman" pitchFamily="18" charset="0"/>
                </a:endParaRPr>
              </a:p>
            </p:txBody>
          </p:sp>
          <p:sp>
            <p:nvSpPr>
              <p:cNvPr id="99353" name="Rectangle 1049"/>
              <p:cNvSpPr>
                <a:spLocks noChangeArrowheads="1"/>
              </p:cNvSpPr>
              <p:nvPr/>
            </p:nvSpPr>
            <p:spPr bwMode="auto">
              <a:xfrm>
                <a:off x="1823" y="2155"/>
                <a:ext cx="1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B</a:t>
                </a:r>
                <a:endParaRPr lang="en-US" altLang="en-US" sz="2400">
                  <a:latin typeface="Times New Roman" pitchFamily="18" charset="0"/>
                </a:endParaRPr>
              </a:p>
            </p:txBody>
          </p:sp>
          <p:sp>
            <p:nvSpPr>
              <p:cNvPr id="99354" name="Rectangle 1050"/>
              <p:cNvSpPr>
                <a:spLocks noChangeArrowheads="1"/>
              </p:cNvSpPr>
              <p:nvPr/>
            </p:nvSpPr>
            <p:spPr bwMode="auto">
              <a:xfrm>
                <a:off x="1563" y="1737"/>
                <a:ext cx="1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A</a:t>
                </a:r>
                <a:endParaRPr lang="en-US" altLang="en-US" sz="2400">
                  <a:latin typeface="Times New Roman" pitchFamily="18" charset="0"/>
                </a:endParaRPr>
              </a:p>
            </p:txBody>
          </p:sp>
        </p:grpSp>
      </p:grpSp>
      <p:sp>
        <p:nvSpPr>
          <p:cNvPr id="99355" name="Rectangle 1051"/>
          <p:cNvSpPr>
            <a:spLocks noChangeArrowheads="1"/>
          </p:cNvSpPr>
          <p:nvPr/>
        </p:nvSpPr>
        <p:spPr bwMode="auto">
          <a:xfrm>
            <a:off x="2533651" y="1130300"/>
            <a:ext cx="620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Price</a:t>
            </a:r>
            <a:endParaRPr lang="en-US" altLang="en-US" sz="2400">
              <a:latin typeface="Times New Roman" pitchFamily="18" charset="0"/>
            </a:endParaRPr>
          </a:p>
        </p:txBody>
      </p:sp>
      <p:sp>
        <p:nvSpPr>
          <p:cNvPr id="99356" name="Rectangle 1052"/>
          <p:cNvSpPr>
            <a:spLocks noChangeArrowheads="1"/>
          </p:cNvSpPr>
          <p:nvPr/>
        </p:nvSpPr>
        <p:spPr bwMode="auto">
          <a:xfrm>
            <a:off x="2225675" y="1454150"/>
            <a:ext cx="915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of Steel</a:t>
            </a:r>
            <a:endParaRPr lang="en-US" altLang="en-US" sz="2400">
              <a:latin typeface="Times New Roman" pitchFamily="18" charset="0"/>
            </a:endParaRPr>
          </a:p>
        </p:txBody>
      </p:sp>
      <p:sp>
        <p:nvSpPr>
          <p:cNvPr id="99357" name="Rectangle 1053"/>
          <p:cNvSpPr>
            <a:spLocks noChangeArrowheads="1"/>
          </p:cNvSpPr>
          <p:nvPr/>
        </p:nvSpPr>
        <p:spPr bwMode="auto">
          <a:xfrm>
            <a:off x="3019425" y="5954713"/>
            <a:ext cx="141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0</a:t>
            </a:r>
            <a:endParaRPr lang="en-US" altLang="en-US" sz="2400">
              <a:latin typeface="Times New Roman" pitchFamily="18" charset="0"/>
            </a:endParaRPr>
          </a:p>
        </p:txBody>
      </p:sp>
      <p:sp>
        <p:nvSpPr>
          <p:cNvPr id="99358" name="Rectangle 1054"/>
          <p:cNvSpPr>
            <a:spLocks noChangeArrowheads="1"/>
          </p:cNvSpPr>
          <p:nvPr/>
        </p:nvSpPr>
        <p:spPr bwMode="auto">
          <a:xfrm>
            <a:off x="8140700" y="5954713"/>
            <a:ext cx="1028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Quantity</a:t>
            </a:r>
            <a:endParaRPr lang="en-US" altLang="en-US" sz="2400">
              <a:latin typeface="Times New Roman" pitchFamily="18" charset="0"/>
            </a:endParaRPr>
          </a:p>
        </p:txBody>
      </p:sp>
      <p:sp>
        <p:nvSpPr>
          <p:cNvPr id="99359" name="Rectangle 1055"/>
          <p:cNvSpPr>
            <a:spLocks noChangeArrowheads="1"/>
          </p:cNvSpPr>
          <p:nvPr/>
        </p:nvSpPr>
        <p:spPr bwMode="auto">
          <a:xfrm>
            <a:off x="8262939" y="6278564"/>
            <a:ext cx="9249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of Steel</a:t>
            </a:r>
            <a:endParaRPr lang="en-US" altLang="en-US" sz="2400">
              <a:latin typeface="Times New Roman" pitchFamily="18" charset="0"/>
            </a:endParaRPr>
          </a:p>
        </p:txBody>
      </p:sp>
      <p:grpSp>
        <p:nvGrpSpPr>
          <p:cNvPr id="99360" name="Group 1056"/>
          <p:cNvGrpSpPr>
            <a:grpSpLocks/>
          </p:cNvGrpSpPr>
          <p:nvPr/>
        </p:nvGrpSpPr>
        <p:grpSpPr bwMode="auto">
          <a:xfrm>
            <a:off x="3295650" y="2093913"/>
            <a:ext cx="5054600" cy="3560762"/>
            <a:chOff x="1116" y="1319"/>
            <a:chExt cx="3184" cy="2243"/>
          </a:xfrm>
        </p:grpSpPr>
        <p:sp>
          <p:nvSpPr>
            <p:cNvPr id="99361" name="Line 1057"/>
            <p:cNvSpPr>
              <a:spLocks noChangeShapeType="1"/>
            </p:cNvSpPr>
            <p:nvPr/>
          </p:nvSpPr>
          <p:spPr bwMode="auto">
            <a:xfrm flipV="1">
              <a:off x="1116" y="1681"/>
              <a:ext cx="2596" cy="1881"/>
            </a:xfrm>
            <a:prstGeom prst="line">
              <a:avLst/>
            </a:prstGeom>
            <a:noFill/>
            <a:ln w="730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2" name="Rectangle 1058"/>
            <p:cNvSpPr>
              <a:spLocks noChangeArrowheads="1"/>
            </p:cNvSpPr>
            <p:nvPr/>
          </p:nvSpPr>
          <p:spPr bwMode="auto">
            <a:xfrm>
              <a:off x="3633" y="1319"/>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Domestic</a:t>
              </a:r>
              <a:endParaRPr lang="en-US" altLang="en-US" sz="2400">
                <a:latin typeface="Times New Roman" pitchFamily="18" charset="0"/>
              </a:endParaRPr>
            </a:p>
          </p:txBody>
        </p:sp>
        <p:sp>
          <p:nvSpPr>
            <p:cNvPr id="99363" name="Rectangle 1059"/>
            <p:cNvSpPr>
              <a:spLocks noChangeArrowheads="1"/>
            </p:cNvSpPr>
            <p:nvPr/>
          </p:nvSpPr>
          <p:spPr bwMode="auto">
            <a:xfrm>
              <a:off x="3735" y="1523"/>
              <a:ext cx="4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supply</a:t>
              </a:r>
              <a:endParaRPr lang="en-US" altLang="en-US" sz="2400">
                <a:latin typeface="Times New Roman" pitchFamily="18" charset="0"/>
              </a:endParaRPr>
            </a:p>
          </p:txBody>
        </p:sp>
      </p:grpSp>
      <p:grpSp>
        <p:nvGrpSpPr>
          <p:cNvPr id="99364" name="Group 1060"/>
          <p:cNvGrpSpPr>
            <a:grpSpLocks/>
          </p:cNvGrpSpPr>
          <p:nvPr/>
        </p:nvGrpSpPr>
        <p:grpSpPr bwMode="auto">
          <a:xfrm>
            <a:off x="2573338" y="2425701"/>
            <a:ext cx="6369050" cy="1300163"/>
            <a:chOff x="661" y="1528"/>
            <a:chExt cx="4012" cy="819"/>
          </a:xfrm>
        </p:grpSpPr>
        <p:sp>
          <p:nvSpPr>
            <p:cNvPr id="99365" name="Line 1061"/>
            <p:cNvSpPr>
              <a:spLocks noChangeShapeType="1"/>
            </p:cNvSpPr>
            <p:nvPr/>
          </p:nvSpPr>
          <p:spPr bwMode="auto">
            <a:xfrm>
              <a:off x="1116" y="2048"/>
              <a:ext cx="3115" cy="1"/>
            </a:xfrm>
            <a:prstGeom prst="line">
              <a:avLst/>
            </a:prstGeom>
            <a:noFill/>
            <a:ln w="730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6" name="Rectangle 1062"/>
            <p:cNvSpPr>
              <a:spLocks noChangeArrowheads="1"/>
            </p:cNvSpPr>
            <p:nvPr/>
          </p:nvSpPr>
          <p:spPr bwMode="auto">
            <a:xfrm>
              <a:off x="661" y="1528"/>
              <a:ext cx="36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sp>
          <p:nvSpPr>
            <p:cNvPr id="99367" name="Rectangle 1063"/>
            <p:cNvSpPr>
              <a:spLocks noChangeArrowheads="1"/>
            </p:cNvSpPr>
            <p:nvPr/>
          </p:nvSpPr>
          <p:spPr bwMode="auto">
            <a:xfrm>
              <a:off x="707" y="1732"/>
              <a:ext cx="31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after</a:t>
              </a:r>
              <a:endParaRPr lang="en-US" altLang="en-US" sz="2400">
                <a:latin typeface="Times New Roman" pitchFamily="18" charset="0"/>
              </a:endParaRPr>
            </a:p>
          </p:txBody>
        </p:sp>
        <p:sp>
          <p:nvSpPr>
            <p:cNvPr id="99368" name="Rectangle 1064"/>
            <p:cNvSpPr>
              <a:spLocks noChangeArrowheads="1"/>
            </p:cNvSpPr>
            <p:nvPr/>
          </p:nvSpPr>
          <p:spPr bwMode="auto">
            <a:xfrm>
              <a:off x="661" y="1936"/>
              <a:ext cx="3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trade</a:t>
              </a:r>
              <a:endParaRPr lang="en-US" altLang="en-US" sz="2400">
                <a:latin typeface="Times New Roman" pitchFamily="18" charset="0"/>
              </a:endParaRPr>
            </a:p>
          </p:txBody>
        </p:sp>
        <p:sp>
          <p:nvSpPr>
            <p:cNvPr id="99369" name="Rectangle 1065"/>
            <p:cNvSpPr>
              <a:spLocks noChangeArrowheads="1"/>
            </p:cNvSpPr>
            <p:nvPr/>
          </p:nvSpPr>
          <p:spPr bwMode="auto">
            <a:xfrm>
              <a:off x="4255" y="1951"/>
              <a:ext cx="41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World</a:t>
              </a:r>
              <a:endParaRPr lang="en-US" altLang="en-US" sz="2400">
                <a:latin typeface="Times New Roman" pitchFamily="18" charset="0"/>
              </a:endParaRPr>
            </a:p>
          </p:txBody>
        </p:sp>
        <p:sp>
          <p:nvSpPr>
            <p:cNvPr id="99370" name="Rectangle 1066"/>
            <p:cNvSpPr>
              <a:spLocks noChangeArrowheads="1"/>
            </p:cNvSpPr>
            <p:nvPr/>
          </p:nvSpPr>
          <p:spPr bwMode="auto">
            <a:xfrm>
              <a:off x="4291" y="2155"/>
              <a:ext cx="34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grpSp>
      <p:grpSp>
        <p:nvGrpSpPr>
          <p:cNvPr id="99371" name="Group 1067"/>
          <p:cNvGrpSpPr>
            <a:grpSpLocks/>
          </p:cNvGrpSpPr>
          <p:nvPr/>
        </p:nvGrpSpPr>
        <p:grpSpPr bwMode="auto">
          <a:xfrm>
            <a:off x="3295650" y="1455738"/>
            <a:ext cx="4965700" cy="4221162"/>
            <a:chOff x="1116" y="917"/>
            <a:chExt cx="3128" cy="2659"/>
          </a:xfrm>
        </p:grpSpPr>
        <p:sp>
          <p:nvSpPr>
            <p:cNvPr id="99372" name="Line 1068"/>
            <p:cNvSpPr>
              <a:spLocks noChangeShapeType="1"/>
            </p:cNvSpPr>
            <p:nvPr/>
          </p:nvSpPr>
          <p:spPr bwMode="auto">
            <a:xfrm>
              <a:off x="1116" y="917"/>
              <a:ext cx="2458" cy="2538"/>
            </a:xfrm>
            <a:prstGeom prst="line">
              <a:avLst/>
            </a:prstGeom>
            <a:noFill/>
            <a:ln w="730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73" name="Rectangle 1069"/>
            <p:cNvSpPr>
              <a:spLocks noChangeArrowheads="1"/>
            </p:cNvSpPr>
            <p:nvPr/>
          </p:nvSpPr>
          <p:spPr bwMode="auto">
            <a:xfrm>
              <a:off x="3577" y="3180"/>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Domestic</a:t>
              </a:r>
              <a:endParaRPr lang="en-US" altLang="en-US" sz="2400">
                <a:latin typeface="Times New Roman" pitchFamily="18" charset="0"/>
              </a:endParaRPr>
            </a:p>
          </p:txBody>
        </p:sp>
        <p:sp>
          <p:nvSpPr>
            <p:cNvPr id="99374" name="Rectangle 1070"/>
            <p:cNvSpPr>
              <a:spLocks noChangeArrowheads="1"/>
            </p:cNvSpPr>
            <p:nvPr/>
          </p:nvSpPr>
          <p:spPr bwMode="auto">
            <a:xfrm>
              <a:off x="3618" y="3384"/>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demand</a:t>
              </a:r>
              <a:endParaRPr lang="en-US" altLang="en-US" sz="2400">
                <a:latin typeface="Times New Roman" pitchFamily="18" charset="0"/>
              </a:endParaRPr>
            </a:p>
          </p:txBody>
        </p:sp>
      </p:grpSp>
      <p:grpSp>
        <p:nvGrpSpPr>
          <p:cNvPr id="99375" name="Group 1071"/>
          <p:cNvGrpSpPr>
            <a:grpSpLocks/>
          </p:cNvGrpSpPr>
          <p:nvPr/>
        </p:nvGrpSpPr>
        <p:grpSpPr bwMode="auto">
          <a:xfrm>
            <a:off x="4991101" y="2668588"/>
            <a:ext cx="1700213" cy="679450"/>
            <a:chOff x="2184" y="1681"/>
            <a:chExt cx="1071" cy="428"/>
          </a:xfrm>
        </p:grpSpPr>
        <p:sp>
          <p:nvSpPr>
            <p:cNvPr id="99376" name="Oval 1072"/>
            <p:cNvSpPr>
              <a:spLocks noChangeArrowheads="1"/>
            </p:cNvSpPr>
            <p:nvPr/>
          </p:nvSpPr>
          <p:spPr bwMode="auto">
            <a:xfrm>
              <a:off x="2184" y="2002"/>
              <a:ext cx="109" cy="10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9377" name="Oval 1073"/>
            <p:cNvSpPr>
              <a:spLocks noChangeArrowheads="1"/>
            </p:cNvSpPr>
            <p:nvPr/>
          </p:nvSpPr>
          <p:spPr bwMode="auto">
            <a:xfrm>
              <a:off x="3146" y="2002"/>
              <a:ext cx="109" cy="10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9378" name="Group 1074"/>
            <p:cNvGrpSpPr>
              <a:grpSpLocks/>
            </p:cNvGrpSpPr>
            <p:nvPr/>
          </p:nvGrpSpPr>
          <p:grpSpPr bwMode="auto">
            <a:xfrm>
              <a:off x="2230" y="1681"/>
              <a:ext cx="962" cy="306"/>
              <a:chOff x="2230" y="1681"/>
              <a:chExt cx="962" cy="306"/>
            </a:xfrm>
          </p:grpSpPr>
          <p:sp>
            <p:nvSpPr>
              <p:cNvPr id="99379" name="Freeform 1075"/>
              <p:cNvSpPr>
                <a:spLocks/>
              </p:cNvSpPr>
              <p:nvPr/>
            </p:nvSpPr>
            <p:spPr bwMode="auto">
              <a:xfrm>
                <a:off x="2230" y="1895"/>
                <a:ext cx="962" cy="92"/>
              </a:xfrm>
              <a:custGeom>
                <a:avLst/>
                <a:gdLst>
                  <a:gd name="T0" fmla="*/ 63 w 63"/>
                  <a:gd name="T1" fmla="*/ 6 h 6"/>
                  <a:gd name="T2" fmla="*/ 59 w 63"/>
                  <a:gd name="T3" fmla="*/ 3 h 6"/>
                  <a:gd name="T4" fmla="*/ 34 w 63"/>
                  <a:gd name="T5" fmla="*/ 3 h 6"/>
                  <a:gd name="T6" fmla="*/ 31 w 63"/>
                  <a:gd name="T7" fmla="*/ 0 h 6"/>
                  <a:gd name="T8" fmla="*/ 28 w 63"/>
                  <a:gd name="T9" fmla="*/ 3 h 6"/>
                  <a:gd name="T10" fmla="*/ 4 w 63"/>
                  <a:gd name="T11" fmla="*/ 3 h 6"/>
                  <a:gd name="T12" fmla="*/ 0 w 63"/>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63" h="6">
                    <a:moveTo>
                      <a:pt x="63" y="6"/>
                    </a:moveTo>
                    <a:cubicBezTo>
                      <a:pt x="63" y="4"/>
                      <a:pt x="60" y="3"/>
                      <a:pt x="59" y="3"/>
                    </a:cubicBezTo>
                    <a:cubicBezTo>
                      <a:pt x="34" y="3"/>
                      <a:pt x="34" y="3"/>
                      <a:pt x="34" y="3"/>
                    </a:cubicBezTo>
                    <a:cubicBezTo>
                      <a:pt x="33" y="3"/>
                      <a:pt x="31" y="2"/>
                      <a:pt x="31" y="0"/>
                    </a:cubicBezTo>
                    <a:cubicBezTo>
                      <a:pt x="31" y="2"/>
                      <a:pt x="30" y="3"/>
                      <a:pt x="28" y="3"/>
                    </a:cubicBezTo>
                    <a:cubicBezTo>
                      <a:pt x="4" y="3"/>
                      <a:pt x="4" y="3"/>
                      <a:pt x="4" y="3"/>
                    </a:cubicBezTo>
                    <a:cubicBezTo>
                      <a:pt x="3" y="3"/>
                      <a:pt x="0" y="4"/>
                      <a:pt x="0" y="6"/>
                    </a:cubicBez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9380" name="Rectangle 1076"/>
              <p:cNvSpPr>
                <a:spLocks noChangeArrowheads="1"/>
              </p:cNvSpPr>
              <p:nvPr/>
            </p:nvSpPr>
            <p:spPr bwMode="auto">
              <a:xfrm>
                <a:off x="2425" y="1681"/>
                <a:ext cx="54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Exports</a:t>
                </a:r>
                <a:endParaRPr lang="en-US" altLang="en-US" sz="2400">
                  <a:latin typeface="Times New Roman" pitchFamily="18" charset="0"/>
                </a:endParaRPr>
              </a:p>
            </p:txBody>
          </p:sp>
        </p:grpSp>
      </p:grpSp>
      <p:grpSp>
        <p:nvGrpSpPr>
          <p:cNvPr id="99381" name="Group 1077"/>
          <p:cNvGrpSpPr>
            <a:grpSpLocks/>
          </p:cNvGrpSpPr>
          <p:nvPr/>
        </p:nvGrpSpPr>
        <p:grpSpPr bwMode="auto">
          <a:xfrm>
            <a:off x="2427289" y="3752850"/>
            <a:ext cx="3343275" cy="952500"/>
            <a:chOff x="569" y="2364"/>
            <a:chExt cx="2106" cy="600"/>
          </a:xfrm>
        </p:grpSpPr>
        <p:sp>
          <p:nvSpPr>
            <p:cNvPr id="99382" name="Line 1078"/>
            <p:cNvSpPr>
              <a:spLocks noChangeShapeType="1"/>
            </p:cNvSpPr>
            <p:nvPr/>
          </p:nvSpPr>
          <p:spPr bwMode="auto">
            <a:xfrm>
              <a:off x="1116" y="2476"/>
              <a:ext cx="1511" cy="1"/>
            </a:xfrm>
            <a:prstGeom prst="line">
              <a:avLst/>
            </a:prstGeom>
            <a:noFill/>
            <a:ln w="2381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9383" name="Group 1079"/>
            <p:cNvGrpSpPr>
              <a:grpSpLocks/>
            </p:cNvGrpSpPr>
            <p:nvPr/>
          </p:nvGrpSpPr>
          <p:grpSpPr bwMode="auto">
            <a:xfrm>
              <a:off x="569" y="2364"/>
              <a:ext cx="2106" cy="600"/>
              <a:chOff x="569" y="2364"/>
              <a:chExt cx="2106" cy="600"/>
            </a:xfrm>
          </p:grpSpPr>
          <p:sp>
            <p:nvSpPr>
              <p:cNvPr id="99384" name="Oval 1080"/>
              <p:cNvSpPr>
                <a:spLocks noChangeArrowheads="1"/>
              </p:cNvSpPr>
              <p:nvPr/>
            </p:nvSpPr>
            <p:spPr bwMode="auto">
              <a:xfrm>
                <a:off x="2566" y="2415"/>
                <a:ext cx="109" cy="10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9385" name="Rectangle 1081"/>
              <p:cNvSpPr>
                <a:spLocks noChangeArrowheads="1"/>
              </p:cNvSpPr>
              <p:nvPr/>
            </p:nvSpPr>
            <p:spPr bwMode="auto">
              <a:xfrm>
                <a:off x="661" y="2364"/>
                <a:ext cx="36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sp>
            <p:nvSpPr>
              <p:cNvPr id="99386" name="Rectangle 1082"/>
              <p:cNvSpPr>
                <a:spLocks noChangeArrowheads="1"/>
              </p:cNvSpPr>
              <p:nvPr/>
            </p:nvSpPr>
            <p:spPr bwMode="auto">
              <a:xfrm>
                <a:off x="569" y="2568"/>
                <a:ext cx="4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before</a:t>
                </a:r>
                <a:endParaRPr lang="en-US" altLang="en-US" sz="2400">
                  <a:latin typeface="Times New Roman" pitchFamily="18" charset="0"/>
                </a:endParaRPr>
              </a:p>
            </p:txBody>
          </p:sp>
          <p:sp>
            <p:nvSpPr>
              <p:cNvPr id="99387" name="Rectangle 1083"/>
              <p:cNvSpPr>
                <a:spLocks noChangeArrowheads="1"/>
              </p:cNvSpPr>
              <p:nvPr/>
            </p:nvSpPr>
            <p:spPr bwMode="auto">
              <a:xfrm>
                <a:off x="661" y="2772"/>
                <a:ext cx="3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trade</a:t>
                </a:r>
                <a:endParaRPr lang="en-US" altLang="en-US" sz="2400">
                  <a:latin typeface="Times New Roman" pitchFamily="18" charset="0"/>
                </a:endParaRPr>
              </a:p>
            </p:txBody>
          </p:sp>
        </p:grpSp>
      </p:grpSp>
      <p:sp>
        <p:nvSpPr>
          <p:cNvPr id="2" name="Title 1"/>
          <p:cNvSpPr>
            <a:spLocks noGrp="1"/>
          </p:cNvSpPr>
          <p:nvPr>
            <p:ph type="title"/>
          </p:nvPr>
        </p:nvSpPr>
        <p:spPr/>
        <p:txBody>
          <a:bodyPr/>
          <a:lstStyle/>
          <a:p>
            <a:r>
              <a:rPr lang="en-US" altLang="en-US"/>
              <a:t>How Free Trade Affects Welfare in an Exporting Country</a:t>
            </a:r>
            <a:endParaRPr lang="en-US"/>
          </a:p>
        </p:txBody>
      </p:sp>
      <p:pic>
        <p:nvPicPr>
          <p:cNvPr id="99388" name="Picture 1084"/>
          <p:cNvPicPr>
            <a:picLocks noChangeAspect="1" noChangeArrowheads="1"/>
          </p:cNvPicPr>
          <p:nvPr/>
        </p:nvPicPr>
        <p:blipFill>
          <a:blip r:embed="rId3">
            <a:extLst>
              <a:ext uri="{28A0092B-C50C-407E-A947-70E740481C1C}">
                <a14:useLocalDpi xmlns:a14="http://schemas.microsoft.com/office/drawing/2010/main" val="0"/>
              </a:ext>
            </a:extLst>
          </a:blip>
          <a:srcRect b="66763"/>
          <a:stretch>
            <a:fillRect/>
          </a:stretch>
        </p:blipFill>
        <p:spPr bwMode="auto">
          <a:xfrm>
            <a:off x="5258329" y="23"/>
            <a:ext cx="6934200" cy="185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9364"/>
                                        </p:tgtEl>
                                        <p:attrNameLst>
                                          <p:attrName>style.visibility</p:attrName>
                                        </p:attrNameLst>
                                      </p:cBhvr>
                                      <p:to>
                                        <p:strVal val="visible"/>
                                      </p:to>
                                    </p:set>
                                    <p:animEffect transition="in" filter="wipe(left)">
                                      <p:cBhvr>
                                        <p:cTn id="7" dur="500"/>
                                        <p:tgtEl>
                                          <p:spTgt spid="99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9347"/>
                                        </p:tgtEl>
                                        <p:attrNameLst>
                                          <p:attrName>style.visibility</p:attrName>
                                        </p:attrNameLst>
                                      </p:cBhvr>
                                      <p:to>
                                        <p:strVal val="visible"/>
                                      </p:to>
                                    </p:set>
                                    <p:animEffect transition="in" filter="dissolve">
                                      <p:cBhvr>
                                        <p:cTn id="12" dur="500"/>
                                        <p:tgtEl>
                                          <p:spTgt spid="993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9346"/>
                                        </p:tgtEl>
                                        <p:attrNameLst>
                                          <p:attrName>style.visibility</p:attrName>
                                        </p:attrNameLst>
                                      </p:cBhvr>
                                      <p:to>
                                        <p:strVal val="visible"/>
                                      </p:to>
                                    </p:set>
                                    <p:animEffect transition="in" filter="dissolve">
                                      <p:cBhvr>
                                        <p:cTn id="17" dur="500"/>
                                        <p:tgtEl>
                                          <p:spTgt spid="993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9345"/>
                                        </p:tgtEl>
                                        <p:attrNameLst>
                                          <p:attrName>style.visibility</p:attrName>
                                        </p:attrNameLst>
                                      </p:cBhvr>
                                      <p:to>
                                        <p:strVal val="visible"/>
                                      </p:to>
                                    </p:set>
                                    <p:animEffect transition="in" filter="dissolve">
                                      <p:cBhvr>
                                        <p:cTn id="22" dur="500"/>
                                        <p:tgtEl>
                                          <p:spTgt spid="9934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99349"/>
                                        </p:tgtEl>
                                        <p:attrNameLst>
                                          <p:attrName>style.visibility</p:attrName>
                                        </p:attrNameLst>
                                      </p:cBhvr>
                                      <p:to>
                                        <p:strVal val="visible"/>
                                      </p:to>
                                    </p:set>
                                    <p:animEffect transition="in" filter="dissolve">
                                      <p:cBhvr>
                                        <p:cTn id="27" dur="500"/>
                                        <p:tgtEl>
                                          <p:spTgt spid="9934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99375"/>
                                        </p:tgtEl>
                                        <p:attrNameLst>
                                          <p:attrName>style.visibility</p:attrName>
                                        </p:attrNameLst>
                                      </p:cBhvr>
                                      <p:to>
                                        <p:strVal val="visible"/>
                                      </p:to>
                                    </p:set>
                                    <p:animEffect transition="in" filter="wipe(down)">
                                      <p:cBhvr>
                                        <p:cTn id="32" dur="500"/>
                                        <p:tgtEl>
                                          <p:spTgt spid="9937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99388"/>
                                        </p:tgtEl>
                                        <p:attrNameLst>
                                          <p:attrName>style.visibility</p:attrName>
                                        </p:attrNameLst>
                                      </p:cBhvr>
                                      <p:to>
                                        <p:strVal val="visible"/>
                                      </p:to>
                                    </p:set>
                                    <p:animEffect transition="in" filter="dissolve">
                                      <p:cBhvr>
                                        <p:cTn id="37" dur="500"/>
                                        <p:tgtEl>
                                          <p:spTgt spid="99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5" grpId="0" animBg="1"/>
      <p:bldP spid="99346" grpId="0" animBg="1"/>
      <p:bldP spid="9934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Winners And Losers From Trade: Exporting Country</a:t>
            </a:r>
          </a:p>
        </p:txBody>
      </p:sp>
      <p:sp>
        <p:nvSpPr>
          <p:cNvPr id="25603" name="Rectangle 3"/>
          <p:cNvSpPr>
            <a:spLocks noGrp="1" noChangeArrowheads="1"/>
          </p:cNvSpPr>
          <p:nvPr>
            <p:ph idx="1"/>
          </p:nvPr>
        </p:nvSpPr>
        <p:spPr/>
        <p:txBody>
          <a:bodyPr/>
          <a:lstStyle/>
          <a:p>
            <a:r>
              <a:rPr lang="en-US" altLang="en-US"/>
              <a:t>Domestic </a:t>
            </a:r>
            <a:r>
              <a:rPr lang="en-US" altLang="en-US" i="1"/>
              <a:t>producers</a:t>
            </a:r>
            <a:r>
              <a:rPr lang="en-US" altLang="en-US"/>
              <a:t> of the exported good are </a:t>
            </a:r>
            <a:r>
              <a:rPr lang="en-US" altLang="en-US" i="1"/>
              <a:t>better off</a:t>
            </a:r>
            <a:r>
              <a:rPr lang="en-US" altLang="en-US"/>
              <a:t>, and </a:t>
            </a:r>
          </a:p>
          <a:p>
            <a:r>
              <a:rPr lang="en-US" altLang="en-US"/>
              <a:t>Domestic </a:t>
            </a:r>
            <a:r>
              <a:rPr lang="en-US" altLang="en-US" i="1"/>
              <a:t>consumers</a:t>
            </a:r>
            <a:r>
              <a:rPr lang="en-US" altLang="en-US"/>
              <a:t> of the exported good are </a:t>
            </a:r>
            <a:r>
              <a:rPr lang="en-US" altLang="en-US" i="1"/>
              <a:t>worse off</a:t>
            </a:r>
            <a:r>
              <a:rPr lang="en-US" altLang="en-US"/>
              <a:t>.</a:t>
            </a:r>
          </a:p>
          <a:p>
            <a:r>
              <a:rPr lang="en-US" altLang="en-US"/>
              <a:t>The gain to producers exceeds the loss to consumers.</a:t>
            </a:r>
          </a:p>
          <a:p>
            <a:r>
              <a:rPr lang="en-US" altLang="en-US"/>
              <a:t>Therefore, international trade </a:t>
            </a:r>
            <a:r>
              <a:rPr lang="en-US" altLang="en-US" i="1"/>
              <a:t>raises</a:t>
            </a:r>
            <a:r>
              <a:rPr lang="en-US" altLang="en-US"/>
              <a:t> the economic well-being of the nation as a whole. </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97" name="Rectangle 1041"/>
          <p:cNvSpPr>
            <a:spLocks noChangeArrowheads="1"/>
          </p:cNvSpPr>
          <p:nvPr/>
        </p:nvSpPr>
        <p:spPr bwMode="auto">
          <a:xfrm>
            <a:off x="2673351" y="979489"/>
            <a:ext cx="6508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b="1">
                <a:solidFill>
                  <a:srgbClr val="000000"/>
                </a:solidFill>
              </a:rPr>
              <a:t>Price</a:t>
            </a:r>
            <a:endParaRPr lang="en-US" altLang="en-US" sz="2400">
              <a:latin typeface="Times New Roman" pitchFamily="18" charset="0"/>
            </a:endParaRPr>
          </a:p>
        </p:txBody>
      </p:sp>
      <p:sp>
        <p:nvSpPr>
          <p:cNvPr id="97298" name="Rectangle 1042"/>
          <p:cNvSpPr>
            <a:spLocks noChangeArrowheads="1"/>
          </p:cNvSpPr>
          <p:nvPr/>
        </p:nvSpPr>
        <p:spPr bwMode="auto">
          <a:xfrm>
            <a:off x="2370139" y="1306514"/>
            <a:ext cx="97302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b="1">
                <a:solidFill>
                  <a:srgbClr val="000000"/>
                </a:solidFill>
              </a:rPr>
              <a:t>of Steel</a:t>
            </a:r>
            <a:endParaRPr lang="en-US" altLang="en-US" sz="2400">
              <a:latin typeface="Times New Roman" pitchFamily="18" charset="0"/>
            </a:endParaRPr>
          </a:p>
        </p:txBody>
      </p:sp>
      <p:sp>
        <p:nvSpPr>
          <p:cNvPr id="97299" name="Rectangle 1043"/>
          <p:cNvSpPr>
            <a:spLocks noChangeArrowheads="1"/>
          </p:cNvSpPr>
          <p:nvPr/>
        </p:nvSpPr>
        <p:spPr bwMode="auto">
          <a:xfrm>
            <a:off x="3162300" y="5780089"/>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0</a:t>
            </a:r>
            <a:endParaRPr lang="en-US" altLang="en-US" sz="2400">
              <a:latin typeface="Times New Roman" pitchFamily="18" charset="0"/>
            </a:endParaRPr>
          </a:p>
        </p:txBody>
      </p:sp>
      <p:sp>
        <p:nvSpPr>
          <p:cNvPr id="97300" name="Rectangle 1044"/>
          <p:cNvSpPr>
            <a:spLocks noChangeArrowheads="1"/>
          </p:cNvSpPr>
          <p:nvPr/>
        </p:nvSpPr>
        <p:spPr bwMode="auto">
          <a:xfrm>
            <a:off x="8288339" y="5770564"/>
            <a:ext cx="10826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b="1">
                <a:solidFill>
                  <a:srgbClr val="000000"/>
                </a:solidFill>
              </a:rPr>
              <a:t>Quantity</a:t>
            </a:r>
            <a:endParaRPr lang="en-US" altLang="en-US" sz="2400">
              <a:latin typeface="Times New Roman" pitchFamily="18" charset="0"/>
            </a:endParaRPr>
          </a:p>
        </p:txBody>
      </p:sp>
      <p:grpSp>
        <p:nvGrpSpPr>
          <p:cNvPr id="97301" name="Group 1045"/>
          <p:cNvGrpSpPr>
            <a:grpSpLocks/>
          </p:cNvGrpSpPr>
          <p:nvPr/>
        </p:nvGrpSpPr>
        <p:grpSpPr bwMode="auto">
          <a:xfrm>
            <a:off x="2713039" y="4217989"/>
            <a:ext cx="6376987" cy="974725"/>
            <a:chOff x="749" y="2657"/>
            <a:chExt cx="4017" cy="614"/>
          </a:xfrm>
        </p:grpSpPr>
        <p:sp>
          <p:nvSpPr>
            <p:cNvPr id="97302" name="Line 1046"/>
            <p:cNvSpPr>
              <a:spLocks noChangeShapeType="1"/>
            </p:cNvSpPr>
            <p:nvPr/>
          </p:nvSpPr>
          <p:spPr bwMode="auto">
            <a:xfrm>
              <a:off x="1173" y="2789"/>
              <a:ext cx="3141" cy="1"/>
            </a:xfrm>
            <a:prstGeom prst="line">
              <a:avLst/>
            </a:prstGeom>
            <a:noFill/>
            <a:ln w="74613">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7303" name="Rectangle 1047"/>
            <p:cNvSpPr>
              <a:spLocks noChangeArrowheads="1"/>
            </p:cNvSpPr>
            <p:nvPr/>
          </p:nvSpPr>
          <p:spPr bwMode="auto">
            <a:xfrm>
              <a:off x="749" y="2657"/>
              <a:ext cx="3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Price</a:t>
              </a:r>
              <a:endParaRPr lang="en-US" altLang="en-US" sz="2400">
                <a:latin typeface="Times New Roman" pitchFamily="18" charset="0"/>
              </a:endParaRPr>
            </a:p>
          </p:txBody>
        </p:sp>
        <p:sp>
          <p:nvSpPr>
            <p:cNvPr id="97304" name="Rectangle 1048"/>
            <p:cNvSpPr>
              <a:spLocks noChangeArrowheads="1"/>
            </p:cNvSpPr>
            <p:nvPr/>
          </p:nvSpPr>
          <p:spPr bwMode="auto">
            <a:xfrm>
              <a:off x="796" y="2863"/>
              <a:ext cx="33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after</a:t>
              </a:r>
              <a:endParaRPr lang="en-US" altLang="en-US" sz="2400">
                <a:latin typeface="Times New Roman" pitchFamily="18" charset="0"/>
              </a:endParaRPr>
            </a:p>
          </p:txBody>
        </p:sp>
        <p:sp>
          <p:nvSpPr>
            <p:cNvPr id="97305" name="Rectangle 1049"/>
            <p:cNvSpPr>
              <a:spLocks noChangeArrowheads="1"/>
            </p:cNvSpPr>
            <p:nvPr/>
          </p:nvSpPr>
          <p:spPr bwMode="auto">
            <a:xfrm>
              <a:off x="749" y="3069"/>
              <a:ext cx="3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trade</a:t>
              </a:r>
              <a:endParaRPr lang="en-US" altLang="en-US" sz="2400">
                <a:latin typeface="Times New Roman" pitchFamily="18" charset="0"/>
              </a:endParaRPr>
            </a:p>
          </p:txBody>
        </p:sp>
        <p:sp>
          <p:nvSpPr>
            <p:cNvPr id="97306" name="Rectangle 1050"/>
            <p:cNvSpPr>
              <a:spLocks noChangeArrowheads="1"/>
            </p:cNvSpPr>
            <p:nvPr/>
          </p:nvSpPr>
          <p:spPr bwMode="auto">
            <a:xfrm>
              <a:off x="4328" y="2667"/>
              <a:ext cx="4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World</a:t>
              </a:r>
              <a:endParaRPr lang="en-US" altLang="en-US" sz="2400">
                <a:latin typeface="Times New Roman" pitchFamily="18" charset="0"/>
              </a:endParaRPr>
            </a:p>
          </p:txBody>
        </p:sp>
        <p:sp>
          <p:nvSpPr>
            <p:cNvPr id="97307" name="Rectangle 1051"/>
            <p:cNvSpPr>
              <a:spLocks noChangeArrowheads="1"/>
            </p:cNvSpPr>
            <p:nvPr/>
          </p:nvSpPr>
          <p:spPr bwMode="auto">
            <a:xfrm>
              <a:off x="4364" y="2873"/>
              <a:ext cx="36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price</a:t>
              </a:r>
              <a:endParaRPr lang="en-US" altLang="en-US" sz="2400">
                <a:latin typeface="Times New Roman" pitchFamily="18" charset="0"/>
              </a:endParaRPr>
            </a:p>
          </p:txBody>
        </p:sp>
      </p:grpSp>
      <p:sp>
        <p:nvSpPr>
          <p:cNvPr id="97308" name="Rectangle 1052"/>
          <p:cNvSpPr>
            <a:spLocks noChangeArrowheads="1"/>
          </p:cNvSpPr>
          <p:nvPr/>
        </p:nvSpPr>
        <p:spPr bwMode="auto">
          <a:xfrm>
            <a:off x="8402639" y="6097589"/>
            <a:ext cx="97302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b="1">
                <a:solidFill>
                  <a:srgbClr val="000000"/>
                </a:solidFill>
              </a:rPr>
              <a:t>of Steel</a:t>
            </a:r>
            <a:endParaRPr lang="en-US" altLang="en-US" sz="2400">
              <a:latin typeface="Times New Roman" pitchFamily="18" charset="0"/>
            </a:endParaRPr>
          </a:p>
        </p:txBody>
      </p:sp>
      <p:grpSp>
        <p:nvGrpSpPr>
          <p:cNvPr id="97309" name="Group 1053"/>
          <p:cNvGrpSpPr>
            <a:grpSpLocks/>
          </p:cNvGrpSpPr>
          <p:nvPr/>
        </p:nvGrpSpPr>
        <p:grpSpPr bwMode="auto">
          <a:xfrm>
            <a:off x="3386138" y="2255838"/>
            <a:ext cx="5311774" cy="3243262"/>
            <a:chOff x="1173" y="1421"/>
            <a:chExt cx="3346" cy="2043"/>
          </a:xfrm>
        </p:grpSpPr>
        <p:sp>
          <p:nvSpPr>
            <p:cNvPr id="97310" name="Line 1054"/>
            <p:cNvSpPr>
              <a:spLocks noChangeShapeType="1"/>
            </p:cNvSpPr>
            <p:nvPr/>
          </p:nvSpPr>
          <p:spPr bwMode="auto">
            <a:xfrm flipV="1">
              <a:off x="1173" y="1579"/>
              <a:ext cx="2625" cy="1885"/>
            </a:xfrm>
            <a:prstGeom prst="line">
              <a:avLst/>
            </a:prstGeom>
            <a:noFill/>
            <a:ln w="7461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7311" name="Rectangle 1055"/>
            <p:cNvSpPr>
              <a:spLocks noChangeArrowheads="1"/>
            </p:cNvSpPr>
            <p:nvPr/>
          </p:nvSpPr>
          <p:spPr bwMode="auto">
            <a:xfrm>
              <a:off x="3813" y="1421"/>
              <a:ext cx="70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Domestic</a:t>
              </a:r>
              <a:endParaRPr lang="en-US" altLang="en-US" sz="2400">
                <a:latin typeface="Times New Roman" pitchFamily="18" charset="0"/>
              </a:endParaRPr>
            </a:p>
          </p:txBody>
        </p:sp>
        <p:sp>
          <p:nvSpPr>
            <p:cNvPr id="97312" name="Rectangle 1056"/>
            <p:cNvSpPr>
              <a:spLocks noChangeArrowheads="1"/>
            </p:cNvSpPr>
            <p:nvPr/>
          </p:nvSpPr>
          <p:spPr bwMode="auto">
            <a:xfrm>
              <a:off x="3916" y="1627"/>
              <a:ext cx="48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supply</a:t>
              </a:r>
              <a:endParaRPr lang="en-US" altLang="en-US" sz="2400">
                <a:latin typeface="Times New Roman" pitchFamily="18" charset="0"/>
              </a:endParaRPr>
            </a:p>
          </p:txBody>
        </p:sp>
      </p:grpSp>
      <p:grpSp>
        <p:nvGrpSpPr>
          <p:cNvPr id="97313" name="Group 1057"/>
          <p:cNvGrpSpPr>
            <a:grpSpLocks/>
          </p:cNvGrpSpPr>
          <p:nvPr/>
        </p:nvGrpSpPr>
        <p:grpSpPr bwMode="auto">
          <a:xfrm>
            <a:off x="3386138" y="1285875"/>
            <a:ext cx="5114924" cy="4425950"/>
            <a:chOff x="1173" y="810"/>
            <a:chExt cx="3222" cy="2788"/>
          </a:xfrm>
        </p:grpSpPr>
        <p:sp>
          <p:nvSpPr>
            <p:cNvPr id="97314" name="Line 1058"/>
            <p:cNvSpPr>
              <a:spLocks noChangeShapeType="1"/>
            </p:cNvSpPr>
            <p:nvPr/>
          </p:nvSpPr>
          <p:spPr bwMode="auto">
            <a:xfrm>
              <a:off x="1173" y="810"/>
              <a:ext cx="2485" cy="2544"/>
            </a:xfrm>
            <a:prstGeom prst="line">
              <a:avLst/>
            </a:prstGeom>
            <a:noFill/>
            <a:ln w="7461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7315" name="Rectangle 1059"/>
            <p:cNvSpPr>
              <a:spLocks noChangeArrowheads="1"/>
            </p:cNvSpPr>
            <p:nvPr/>
          </p:nvSpPr>
          <p:spPr bwMode="auto">
            <a:xfrm>
              <a:off x="3689" y="3188"/>
              <a:ext cx="70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Domestic</a:t>
              </a:r>
              <a:endParaRPr lang="en-US" altLang="en-US" sz="2400">
                <a:latin typeface="Times New Roman" pitchFamily="18" charset="0"/>
              </a:endParaRPr>
            </a:p>
          </p:txBody>
        </p:sp>
        <p:sp>
          <p:nvSpPr>
            <p:cNvPr id="97316" name="Rectangle 1060"/>
            <p:cNvSpPr>
              <a:spLocks noChangeArrowheads="1"/>
            </p:cNvSpPr>
            <p:nvPr/>
          </p:nvSpPr>
          <p:spPr bwMode="auto">
            <a:xfrm>
              <a:off x="3730" y="3394"/>
              <a:ext cx="611"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demand</a:t>
              </a:r>
              <a:endParaRPr lang="en-US" altLang="en-US" sz="2400">
                <a:latin typeface="Times New Roman" pitchFamily="18" charset="0"/>
              </a:endParaRPr>
            </a:p>
          </p:txBody>
        </p:sp>
      </p:grpSp>
      <p:grpSp>
        <p:nvGrpSpPr>
          <p:cNvPr id="97317" name="Group 1061"/>
          <p:cNvGrpSpPr>
            <a:grpSpLocks/>
          </p:cNvGrpSpPr>
          <p:nvPr/>
        </p:nvGrpSpPr>
        <p:grpSpPr bwMode="auto">
          <a:xfrm>
            <a:off x="4924425" y="5232400"/>
            <a:ext cx="1512888" cy="515938"/>
            <a:chOff x="2142" y="3296"/>
            <a:chExt cx="953" cy="325"/>
          </a:xfrm>
        </p:grpSpPr>
        <p:sp>
          <p:nvSpPr>
            <p:cNvPr id="97318" name="Freeform 1062"/>
            <p:cNvSpPr>
              <a:spLocks/>
            </p:cNvSpPr>
            <p:nvPr/>
          </p:nvSpPr>
          <p:spPr bwMode="auto">
            <a:xfrm>
              <a:off x="2142" y="3527"/>
              <a:ext cx="953" cy="94"/>
            </a:xfrm>
            <a:custGeom>
              <a:avLst/>
              <a:gdLst>
                <a:gd name="T0" fmla="*/ 61 w 61"/>
                <a:gd name="T1" fmla="*/ 6 h 6"/>
                <a:gd name="T2" fmla="*/ 57 w 61"/>
                <a:gd name="T3" fmla="*/ 3 h 6"/>
                <a:gd name="T4" fmla="*/ 33 w 61"/>
                <a:gd name="T5" fmla="*/ 3 h 6"/>
                <a:gd name="T6" fmla="*/ 30 w 61"/>
                <a:gd name="T7" fmla="*/ 0 h 6"/>
                <a:gd name="T8" fmla="*/ 27 w 61"/>
                <a:gd name="T9" fmla="*/ 3 h 6"/>
                <a:gd name="T10" fmla="*/ 3 w 61"/>
                <a:gd name="T11" fmla="*/ 3 h 6"/>
                <a:gd name="T12" fmla="*/ 0 w 61"/>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61" h="6">
                  <a:moveTo>
                    <a:pt x="61" y="6"/>
                  </a:moveTo>
                  <a:cubicBezTo>
                    <a:pt x="61" y="4"/>
                    <a:pt x="59" y="3"/>
                    <a:pt x="57" y="3"/>
                  </a:cubicBezTo>
                  <a:cubicBezTo>
                    <a:pt x="33" y="3"/>
                    <a:pt x="33" y="3"/>
                    <a:pt x="33" y="3"/>
                  </a:cubicBezTo>
                  <a:cubicBezTo>
                    <a:pt x="31" y="3"/>
                    <a:pt x="30" y="2"/>
                    <a:pt x="30" y="0"/>
                  </a:cubicBezTo>
                  <a:cubicBezTo>
                    <a:pt x="30" y="2"/>
                    <a:pt x="29" y="3"/>
                    <a:pt x="27" y="3"/>
                  </a:cubicBezTo>
                  <a:cubicBezTo>
                    <a:pt x="3" y="3"/>
                    <a:pt x="3" y="3"/>
                    <a:pt x="3" y="3"/>
                  </a:cubicBezTo>
                  <a:cubicBezTo>
                    <a:pt x="2" y="3"/>
                    <a:pt x="0" y="4"/>
                    <a:pt x="0" y="6"/>
                  </a:cubicBezTo>
                </a:path>
              </a:pathLst>
            </a:custGeom>
            <a:noFill/>
            <a:ln w="25400">
              <a:solidFill>
                <a:srgbClr val="5F161D"/>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7319" name="Rectangle 1063"/>
            <p:cNvSpPr>
              <a:spLocks noChangeArrowheads="1"/>
            </p:cNvSpPr>
            <p:nvPr/>
          </p:nvSpPr>
          <p:spPr bwMode="auto">
            <a:xfrm>
              <a:off x="2361" y="3296"/>
              <a:ext cx="56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Imports</a:t>
              </a:r>
              <a:endParaRPr lang="en-US" altLang="en-US" sz="2400">
                <a:latin typeface="Times New Roman" pitchFamily="18" charset="0"/>
              </a:endParaRPr>
            </a:p>
          </p:txBody>
        </p:sp>
      </p:grpSp>
      <p:sp>
        <p:nvSpPr>
          <p:cNvPr id="97320" name="Freeform 1064"/>
          <p:cNvSpPr>
            <a:spLocks/>
          </p:cNvSpPr>
          <p:nvPr/>
        </p:nvSpPr>
        <p:spPr bwMode="auto">
          <a:xfrm>
            <a:off x="3386139" y="1036638"/>
            <a:ext cx="5978525" cy="4737100"/>
          </a:xfrm>
          <a:custGeom>
            <a:avLst/>
            <a:gdLst>
              <a:gd name="T0" fmla="*/ 0 w 3766"/>
              <a:gd name="T1" fmla="*/ 0 h 2984"/>
              <a:gd name="T2" fmla="*/ 0 w 3766"/>
              <a:gd name="T3" fmla="*/ 2984 h 2984"/>
              <a:gd name="T4" fmla="*/ 3766 w 3766"/>
              <a:gd name="T5" fmla="*/ 2984 h 2984"/>
            </a:gdLst>
            <a:ahLst/>
            <a:cxnLst>
              <a:cxn ang="0">
                <a:pos x="T0" y="T1"/>
              </a:cxn>
              <a:cxn ang="0">
                <a:pos x="T2" y="T3"/>
              </a:cxn>
              <a:cxn ang="0">
                <a:pos x="T4" y="T5"/>
              </a:cxn>
            </a:cxnLst>
            <a:rect l="0" t="0" r="r" b="b"/>
            <a:pathLst>
              <a:path w="3766" h="2984">
                <a:moveTo>
                  <a:pt x="0" y="0"/>
                </a:moveTo>
                <a:lnTo>
                  <a:pt x="0" y="2984"/>
                </a:lnTo>
                <a:lnTo>
                  <a:pt x="3766" y="2984"/>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97321" name="Group 1065"/>
          <p:cNvGrpSpPr>
            <a:grpSpLocks/>
          </p:cNvGrpSpPr>
          <p:nvPr/>
        </p:nvGrpSpPr>
        <p:grpSpPr bwMode="auto">
          <a:xfrm>
            <a:off x="4327526" y="4352926"/>
            <a:ext cx="1109663" cy="2409825"/>
            <a:chOff x="1766" y="2742"/>
            <a:chExt cx="699" cy="1518"/>
          </a:xfrm>
        </p:grpSpPr>
        <p:sp>
          <p:nvSpPr>
            <p:cNvPr id="97322" name="Line 1066"/>
            <p:cNvSpPr>
              <a:spLocks noChangeShapeType="1"/>
            </p:cNvSpPr>
            <p:nvPr/>
          </p:nvSpPr>
          <p:spPr bwMode="auto">
            <a:xfrm>
              <a:off x="2111" y="2789"/>
              <a:ext cx="1" cy="848"/>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7323" name="Oval 1067"/>
            <p:cNvSpPr>
              <a:spLocks noChangeArrowheads="1"/>
            </p:cNvSpPr>
            <p:nvPr/>
          </p:nvSpPr>
          <p:spPr bwMode="auto">
            <a:xfrm>
              <a:off x="2064" y="2742"/>
              <a:ext cx="98" cy="9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324" name="Rectangle 1068"/>
            <p:cNvSpPr>
              <a:spLocks noChangeArrowheads="1"/>
            </p:cNvSpPr>
            <p:nvPr/>
          </p:nvSpPr>
          <p:spPr bwMode="auto">
            <a:xfrm>
              <a:off x="1766" y="3646"/>
              <a:ext cx="69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Domestic</a:t>
              </a:r>
              <a:endParaRPr lang="en-US" altLang="en-US" sz="2400">
                <a:latin typeface="Times New Roman" pitchFamily="18" charset="0"/>
              </a:endParaRPr>
            </a:p>
          </p:txBody>
        </p:sp>
        <p:sp>
          <p:nvSpPr>
            <p:cNvPr id="97325" name="Rectangle 1069"/>
            <p:cNvSpPr>
              <a:spLocks noChangeArrowheads="1"/>
            </p:cNvSpPr>
            <p:nvPr/>
          </p:nvSpPr>
          <p:spPr bwMode="auto">
            <a:xfrm>
              <a:off x="1822" y="3852"/>
              <a:ext cx="58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quantity</a:t>
              </a:r>
              <a:endParaRPr lang="en-US" altLang="en-US" sz="2400">
                <a:latin typeface="Times New Roman" pitchFamily="18" charset="0"/>
              </a:endParaRPr>
            </a:p>
          </p:txBody>
        </p:sp>
        <p:sp>
          <p:nvSpPr>
            <p:cNvPr id="97326" name="Rectangle 1070"/>
            <p:cNvSpPr>
              <a:spLocks noChangeArrowheads="1"/>
            </p:cNvSpPr>
            <p:nvPr/>
          </p:nvSpPr>
          <p:spPr bwMode="auto">
            <a:xfrm>
              <a:off x="1804" y="4058"/>
              <a:ext cx="62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supplied</a:t>
              </a:r>
              <a:endParaRPr lang="en-US" altLang="en-US" sz="2400">
                <a:latin typeface="Times New Roman" pitchFamily="18" charset="0"/>
              </a:endParaRPr>
            </a:p>
          </p:txBody>
        </p:sp>
      </p:grpSp>
      <p:grpSp>
        <p:nvGrpSpPr>
          <p:cNvPr id="97327" name="Group 1071"/>
          <p:cNvGrpSpPr>
            <a:grpSpLocks/>
          </p:cNvGrpSpPr>
          <p:nvPr/>
        </p:nvGrpSpPr>
        <p:grpSpPr bwMode="auto">
          <a:xfrm>
            <a:off x="5835651" y="4352926"/>
            <a:ext cx="1255713" cy="2409825"/>
            <a:chOff x="2716" y="2742"/>
            <a:chExt cx="791" cy="1518"/>
          </a:xfrm>
        </p:grpSpPr>
        <p:sp>
          <p:nvSpPr>
            <p:cNvPr id="97328" name="Line 1072"/>
            <p:cNvSpPr>
              <a:spLocks noChangeShapeType="1"/>
            </p:cNvSpPr>
            <p:nvPr/>
          </p:nvSpPr>
          <p:spPr bwMode="auto">
            <a:xfrm>
              <a:off x="3111" y="2789"/>
              <a:ext cx="1" cy="848"/>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7329" name="Oval 1073"/>
            <p:cNvSpPr>
              <a:spLocks noChangeArrowheads="1"/>
            </p:cNvSpPr>
            <p:nvPr/>
          </p:nvSpPr>
          <p:spPr bwMode="auto">
            <a:xfrm>
              <a:off x="3062" y="2742"/>
              <a:ext cx="98" cy="9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330" name="Rectangle 1074"/>
            <p:cNvSpPr>
              <a:spLocks noChangeArrowheads="1"/>
            </p:cNvSpPr>
            <p:nvPr/>
          </p:nvSpPr>
          <p:spPr bwMode="auto">
            <a:xfrm>
              <a:off x="2762" y="3646"/>
              <a:ext cx="69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Domestic</a:t>
              </a:r>
              <a:endParaRPr lang="en-US" altLang="en-US" sz="2400">
                <a:latin typeface="Times New Roman" pitchFamily="18" charset="0"/>
              </a:endParaRPr>
            </a:p>
          </p:txBody>
        </p:sp>
        <p:sp>
          <p:nvSpPr>
            <p:cNvPr id="97331" name="Rectangle 1075"/>
            <p:cNvSpPr>
              <a:spLocks noChangeArrowheads="1"/>
            </p:cNvSpPr>
            <p:nvPr/>
          </p:nvSpPr>
          <p:spPr bwMode="auto">
            <a:xfrm>
              <a:off x="2818" y="3852"/>
              <a:ext cx="58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quantity</a:t>
              </a:r>
              <a:endParaRPr lang="en-US" altLang="en-US" sz="2400">
                <a:latin typeface="Times New Roman" pitchFamily="18" charset="0"/>
              </a:endParaRPr>
            </a:p>
          </p:txBody>
        </p:sp>
        <p:sp>
          <p:nvSpPr>
            <p:cNvPr id="97332" name="Rectangle 1076"/>
            <p:cNvSpPr>
              <a:spLocks noChangeArrowheads="1"/>
            </p:cNvSpPr>
            <p:nvPr/>
          </p:nvSpPr>
          <p:spPr bwMode="auto">
            <a:xfrm>
              <a:off x="2716" y="4058"/>
              <a:ext cx="79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demanded</a:t>
              </a:r>
              <a:endParaRPr lang="en-US" altLang="en-US" sz="2400">
                <a:latin typeface="Times New Roman" pitchFamily="18" charset="0"/>
              </a:endParaRPr>
            </a:p>
          </p:txBody>
        </p:sp>
      </p:grpSp>
      <p:grpSp>
        <p:nvGrpSpPr>
          <p:cNvPr id="97333" name="Group 1077"/>
          <p:cNvGrpSpPr>
            <a:grpSpLocks/>
          </p:cNvGrpSpPr>
          <p:nvPr/>
        </p:nvGrpSpPr>
        <p:grpSpPr bwMode="auto">
          <a:xfrm>
            <a:off x="2566988" y="2909889"/>
            <a:ext cx="3306762" cy="974725"/>
            <a:chOff x="657" y="1833"/>
            <a:chExt cx="2083" cy="614"/>
          </a:xfrm>
        </p:grpSpPr>
        <p:sp>
          <p:nvSpPr>
            <p:cNvPr id="97334" name="Line 1078"/>
            <p:cNvSpPr>
              <a:spLocks noChangeShapeType="1"/>
            </p:cNvSpPr>
            <p:nvPr/>
          </p:nvSpPr>
          <p:spPr bwMode="auto">
            <a:xfrm>
              <a:off x="1173" y="2365"/>
              <a:ext cx="1516" cy="1"/>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7335" name="Oval 1079"/>
            <p:cNvSpPr>
              <a:spLocks noChangeArrowheads="1"/>
            </p:cNvSpPr>
            <p:nvPr/>
          </p:nvSpPr>
          <p:spPr bwMode="auto">
            <a:xfrm>
              <a:off x="2642" y="2318"/>
              <a:ext cx="98" cy="9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336" name="Rectangle 1080"/>
            <p:cNvSpPr>
              <a:spLocks noChangeArrowheads="1"/>
            </p:cNvSpPr>
            <p:nvPr/>
          </p:nvSpPr>
          <p:spPr bwMode="auto">
            <a:xfrm>
              <a:off x="749" y="1833"/>
              <a:ext cx="3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Price</a:t>
              </a:r>
              <a:endParaRPr lang="en-US" altLang="en-US" sz="2400">
                <a:latin typeface="Times New Roman" pitchFamily="18" charset="0"/>
              </a:endParaRPr>
            </a:p>
          </p:txBody>
        </p:sp>
        <p:sp>
          <p:nvSpPr>
            <p:cNvPr id="97337" name="Rectangle 1081"/>
            <p:cNvSpPr>
              <a:spLocks noChangeArrowheads="1"/>
            </p:cNvSpPr>
            <p:nvPr/>
          </p:nvSpPr>
          <p:spPr bwMode="auto">
            <a:xfrm>
              <a:off x="657" y="2039"/>
              <a:ext cx="48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before</a:t>
              </a:r>
              <a:endParaRPr lang="en-US" altLang="en-US" sz="2400">
                <a:latin typeface="Times New Roman" pitchFamily="18" charset="0"/>
              </a:endParaRPr>
            </a:p>
          </p:txBody>
        </p:sp>
        <p:sp>
          <p:nvSpPr>
            <p:cNvPr id="97338" name="Rectangle 1082"/>
            <p:cNvSpPr>
              <a:spLocks noChangeArrowheads="1"/>
            </p:cNvSpPr>
            <p:nvPr/>
          </p:nvSpPr>
          <p:spPr bwMode="auto">
            <a:xfrm>
              <a:off x="749" y="2245"/>
              <a:ext cx="3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rPr>
                <a:t>trade</a:t>
              </a:r>
              <a:endParaRPr lang="en-US" altLang="en-US" sz="2400">
                <a:latin typeface="Times New Roman" pitchFamily="18" charset="0"/>
              </a:endParaRPr>
            </a:p>
          </p:txBody>
        </p:sp>
      </p:grpSp>
      <p:sp>
        <p:nvSpPr>
          <p:cNvPr id="2" name="Title 1"/>
          <p:cNvSpPr>
            <a:spLocks noGrp="1"/>
          </p:cNvSpPr>
          <p:nvPr>
            <p:ph type="title"/>
          </p:nvPr>
        </p:nvSpPr>
        <p:spPr/>
        <p:txBody>
          <a:bodyPr/>
          <a:lstStyle/>
          <a:p>
            <a:r>
              <a:rPr lang="en-US">
                <a:latin typeface="Calibri"/>
                <a:cs typeface="Calibri"/>
              </a:rPr>
              <a:t>Recap: Europe, Importing Country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73" name="Freeform 17"/>
          <p:cNvSpPr>
            <a:spLocks/>
          </p:cNvSpPr>
          <p:nvPr/>
        </p:nvSpPr>
        <p:spPr bwMode="auto">
          <a:xfrm>
            <a:off x="4876801" y="3733801"/>
            <a:ext cx="1560513" cy="652463"/>
          </a:xfrm>
          <a:custGeom>
            <a:avLst/>
            <a:gdLst>
              <a:gd name="T0" fmla="*/ 0 w 983"/>
              <a:gd name="T1" fmla="*/ 411 h 411"/>
              <a:gd name="T2" fmla="*/ 983 w 983"/>
              <a:gd name="T3" fmla="*/ 411 h 411"/>
              <a:gd name="T4" fmla="*/ 559 w 983"/>
              <a:gd name="T5" fmla="*/ 0 h 411"/>
              <a:gd name="T6" fmla="*/ 0 w 983"/>
              <a:gd name="T7" fmla="*/ 411 h 411"/>
            </a:gdLst>
            <a:ahLst/>
            <a:cxnLst>
              <a:cxn ang="0">
                <a:pos x="T0" y="T1"/>
              </a:cxn>
              <a:cxn ang="0">
                <a:pos x="T2" y="T3"/>
              </a:cxn>
              <a:cxn ang="0">
                <a:pos x="T4" y="T5"/>
              </a:cxn>
              <a:cxn ang="0">
                <a:pos x="T6" y="T7"/>
              </a:cxn>
            </a:cxnLst>
            <a:rect l="0" t="0" r="r" b="b"/>
            <a:pathLst>
              <a:path w="983" h="411">
                <a:moveTo>
                  <a:pt x="0" y="411"/>
                </a:moveTo>
                <a:lnTo>
                  <a:pt x="983" y="411"/>
                </a:lnTo>
                <a:lnTo>
                  <a:pt x="559" y="0"/>
                </a:lnTo>
                <a:lnTo>
                  <a:pt x="0" y="411"/>
                </a:lnTo>
                <a:close/>
              </a:path>
            </a:pathLst>
          </a:custGeom>
          <a:solidFill>
            <a:srgbClr val="FFFF00"/>
          </a:solidFill>
          <a:ln>
            <a:noFill/>
          </a:ln>
        </p:spPr>
        <p:txBody>
          <a:bodyPr/>
          <a:lstStyle/>
          <a:p>
            <a:endParaRPr lang="en-US"/>
          </a:p>
        </p:txBody>
      </p:sp>
      <p:sp>
        <p:nvSpPr>
          <p:cNvPr id="96274" name="Freeform 18"/>
          <p:cNvSpPr>
            <a:spLocks/>
          </p:cNvSpPr>
          <p:nvPr/>
        </p:nvSpPr>
        <p:spPr bwMode="auto">
          <a:xfrm>
            <a:off x="3344863" y="3757614"/>
            <a:ext cx="2400300" cy="1736725"/>
          </a:xfrm>
          <a:custGeom>
            <a:avLst/>
            <a:gdLst>
              <a:gd name="T0" fmla="*/ 1512 w 1512"/>
              <a:gd name="T1" fmla="*/ 0 h 1094"/>
              <a:gd name="T2" fmla="*/ 0 w 1512"/>
              <a:gd name="T3" fmla="*/ 0 h 1094"/>
              <a:gd name="T4" fmla="*/ 0 w 1512"/>
              <a:gd name="T5" fmla="*/ 1094 h 1094"/>
              <a:gd name="T6" fmla="*/ 1512 w 1512"/>
              <a:gd name="T7" fmla="*/ 0 h 1094"/>
            </a:gdLst>
            <a:ahLst/>
            <a:cxnLst>
              <a:cxn ang="0">
                <a:pos x="T0" y="T1"/>
              </a:cxn>
              <a:cxn ang="0">
                <a:pos x="T2" y="T3"/>
              </a:cxn>
              <a:cxn ang="0">
                <a:pos x="T4" y="T5"/>
              </a:cxn>
              <a:cxn ang="0">
                <a:pos x="T6" y="T7"/>
              </a:cxn>
            </a:cxnLst>
            <a:rect l="0" t="0" r="r" b="b"/>
            <a:pathLst>
              <a:path w="1512" h="1094">
                <a:moveTo>
                  <a:pt x="1512" y="0"/>
                </a:moveTo>
                <a:lnTo>
                  <a:pt x="0" y="0"/>
                </a:lnTo>
                <a:lnTo>
                  <a:pt x="0" y="1094"/>
                </a:lnTo>
                <a:lnTo>
                  <a:pt x="1512" y="0"/>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5" name="Freeform 19"/>
          <p:cNvSpPr>
            <a:spLocks/>
          </p:cNvSpPr>
          <p:nvPr/>
        </p:nvSpPr>
        <p:spPr bwMode="auto">
          <a:xfrm>
            <a:off x="3344863" y="1273175"/>
            <a:ext cx="2400300" cy="2484438"/>
          </a:xfrm>
          <a:custGeom>
            <a:avLst/>
            <a:gdLst>
              <a:gd name="T0" fmla="*/ 1512 w 1512"/>
              <a:gd name="T1" fmla="*/ 1565 h 1565"/>
              <a:gd name="T2" fmla="*/ 0 w 1512"/>
              <a:gd name="T3" fmla="*/ 1565 h 1565"/>
              <a:gd name="T4" fmla="*/ 0 w 1512"/>
              <a:gd name="T5" fmla="*/ 0 h 1565"/>
              <a:gd name="T6" fmla="*/ 1512 w 1512"/>
              <a:gd name="T7" fmla="*/ 1565 h 1565"/>
            </a:gdLst>
            <a:ahLst/>
            <a:cxnLst>
              <a:cxn ang="0">
                <a:pos x="T0" y="T1"/>
              </a:cxn>
              <a:cxn ang="0">
                <a:pos x="T2" y="T3"/>
              </a:cxn>
              <a:cxn ang="0">
                <a:pos x="T4" y="T5"/>
              </a:cxn>
              <a:cxn ang="0">
                <a:pos x="T6" y="T7"/>
              </a:cxn>
            </a:cxnLst>
            <a:rect l="0" t="0" r="r" b="b"/>
            <a:pathLst>
              <a:path w="1512" h="1565">
                <a:moveTo>
                  <a:pt x="1512" y="1565"/>
                </a:moveTo>
                <a:lnTo>
                  <a:pt x="0" y="1565"/>
                </a:lnTo>
                <a:lnTo>
                  <a:pt x="0" y="0"/>
                </a:lnTo>
                <a:lnTo>
                  <a:pt x="1512" y="1565"/>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6276" name="Group 20"/>
          <p:cNvGrpSpPr>
            <a:grpSpLocks/>
          </p:cNvGrpSpPr>
          <p:nvPr/>
        </p:nvGrpSpPr>
        <p:grpSpPr bwMode="auto">
          <a:xfrm>
            <a:off x="3733800" y="3200401"/>
            <a:ext cx="2108200" cy="1776413"/>
            <a:chOff x="1382" y="2000"/>
            <a:chExt cx="1328" cy="1119"/>
          </a:xfrm>
        </p:grpSpPr>
        <p:sp>
          <p:nvSpPr>
            <p:cNvPr id="96277" name="Rectangle 21"/>
            <p:cNvSpPr>
              <a:spLocks noChangeArrowheads="1"/>
            </p:cNvSpPr>
            <p:nvPr/>
          </p:nvSpPr>
          <p:spPr bwMode="auto">
            <a:xfrm>
              <a:off x="1382" y="2927"/>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C</a:t>
              </a:r>
              <a:endParaRPr lang="en-US" altLang="en-US" sz="2400">
                <a:latin typeface="Times New Roman" pitchFamily="18" charset="0"/>
              </a:endParaRPr>
            </a:p>
          </p:txBody>
        </p:sp>
        <p:sp>
          <p:nvSpPr>
            <p:cNvPr id="96278" name="Rectangle 22"/>
            <p:cNvSpPr>
              <a:spLocks noChangeArrowheads="1"/>
            </p:cNvSpPr>
            <p:nvPr/>
          </p:nvSpPr>
          <p:spPr bwMode="auto">
            <a:xfrm>
              <a:off x="1878" y="2466"/>
              <a:ext cx="1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B</a:t>
              </a:r>
              <a:endParaRPr lang="en-US" altLang="en-US" sz="2400">
                <a:latin typeface="Times New Roman" pitchFamily="18" charset="0"/>
              </a:endParaRPr>
            </a:p>
          </p:txBody>
        </p:sp>
        <p:sp>
          <p:nvSpPr>
            <p:cNvPr id="96279" name="Rectangle 23"/>
            <p:cNvSpPr>
              <a:spLocks noChangeArrowheads="1"/>
            </p:cNvSpPr>
            <p:nvPr/>
          </p:nvSpPr>
          <p:spPr bwMode="auto">
            <a:xfrm>
              <a:off x="2594" y="2511"/>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a:t>
              </a:r>
              <a:endParaRPr lang="en-US" altLang="en-US" sz="2400">
                <a:latin typeface="Times New Roman" pitchFamily="18" charset="0"/>
              </a:endParaRPr>
            </a:p>
          </p:txBody>
        </p:sp>
        <p:sp>
          <p:nvSpPr>
            <p:cNvPr id="96280" name="Rectangle 24"/>
            <p:cNvSpPr>
              <a:spLocks noChangeArrowheads="1"/>
            </p:cNvSpPr>
            <p:nvPr/>
          </p:nvSpPr>
          <p:spPr bwMode="auto">
            <a:xfrm>
              <a:off x="1847" y="2000"/>
              <a:ext cx="1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A</a:t>
              </a:r>
              <a:endParaRPr lang="en-US" altLang="en-US" sz="2400">
                <a:latin typeface="Times New Roman" pitchFamily="18" charset="0"/>
              </a:endParaRPr>
            </a:p>
          </p:txBody>
        </p:sp>
      </p:grpSp>
      <p:sp>
        <p:nvSpPr>
          <p:cNvPr id="96281" name="Rectangle 25"/>
          <p:cNvSpPr>
            <a:spLocks noChangeArrowheads="1"/>
          </p:cNvSpPr>
          <p:nvPr/>
        </p:nvSpPr>
        <p:spPr bwMode="auto">
          <a:xfrm>
            <a:off x="2668589" y="1011239"/>
            <a:ext cx="6267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Price</a:t>
            </a:r>
            <a:endParaRPr lang="en-US" altLang="en-US" sz="2400">
              <a:latin typeface="Times New Roman" pitchFamily="18" charset="0"/>
            </a:endParaRPr>
          </a:p>
        </p:txBody>
      </p:sp>
      <p:sp>
        <p:nvSpPr>
          <p:cNvPr id="96282" name="Rectangle 26"/>
          <p:cNvSpPr>
            <a:spLocks noChangeArrowheads="1"/>
          </p:cNvSpPr>
          <p:nvPr/>
        </p:nvSpPr>
        <p:spPr bwMode="auto">
          <a:xfrm>
            <a:off x="2373314" y="1330326"/>
            <a:ext cx="9249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of Steel</a:t>
            </a:r>
            <a:endParaRPr lang="en-US" altLang="en-US" sz="2400">
              <a:latin typeface="Times New Roman" pitchFamily="18" charset="0"/>
            </a:endParaRPr>
          </a:p>
        </p:txBody>
      </p:sp>
      <p:sp>
        <p:nvSpPr>
          <p:cNvPr id="96283" name="Rectangle 27"/>
          <p:cNvSpPr>
            <a:spLocks noChangeArrowheads="1"/>
          </p:cNvSpPr>
          <p:nvPr/>
        </p:nvSpPr>
        <p:spPr bwMode="auto">
          <a:xfrm>
            <a:off x="3208338" y="5981701"/>
            <a:ext cx="142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0</a:t>
            </a:r>
            <a:endParaRPr lang="en-US" altLang="en-US" sz="2400">
              <a:latin typeface="Times New Roman" pitchFamily="18" charset="0"/>
            </a:endParaRPr>
          </a:p>
        </p:txBody>
      </p:sp>
      <p:sp>
        <p:nvSpPr>
          <p:cNvPr id="96284" name="Rectangle 28"/>
          <p:cNvSpPr>
            <a:spLocks noChangeArrowheads="1"/>
          </p:cNvSpPr>
          <p:nvPr/>
        </p:nvSpPr>
        <p:spPr bwMode="auto">
          <a:xfrm>
            <a:off x="8113713" y="6007100"/>
            <a:ext cx="1028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Quantity</a:t>
            </a:r>
            <a:endParaRPr lang="en-US" altLang="en-US" sz="2400">
              <a:latin typeface="Times New Roman" pitchFamily="18" charset="0"/>
            </a:endParaRPr>
          </a:p>
        </p:txBody>
      </p:sp>
      <p:sp>
        <p:nvSpPr>
          <p:cNvPr id="96285" name="Rectangle 29"/>
          <p:cNvSpPr>
            <a:spLocks noChangeArrowheads="1"/>
          </p:cNvSpPr>
          <p:nvPr/>
        </p:nvSpPr>
        <p:spPr bwMode="auto">
          <a:xfrm>
            <a:off x="8224839" y="6324601"/>
            <a:ext cx="9249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of Steel</a:t>
            </a:r>
            <a:endParaRPr lang="en-US" altLang="en-US" sz="2400">
              <a:latin typeface="Times New Roman" pitchFamily="18" charset="0"/>
            </a:endParaRPr>
          </a:p>
        </p:txBody>
      </p:sp>
      <p:grpSp>
        <p:nvGrpSpPr>
          <p:cNvPr id="96286" name="Group 30"/>
          <p:cNvGrpSpPr>
            <a:grpSpLocks/>
          </p:cNvGrpSpPr>
          <p:nvPr/>
        </p:nvGrpSpPr>
        <p:grpSpPr bwMode="auto">
          <a:xfrm>
            <a:off x="3344863" y="2109788"/>
            <a:ext cx="5270500" cy="3384550"/>
            <a:chOff x="1147" y="1329"/>
            <a:chExt cx="3320" cy="2132"/>
          </a:xfrm>
        </p:grpSpPr>
        <p:sp>
          <p:nvSpPr>
            <p:cNvPr id="96287" name="Line 31"/>
            <p:cNvSpPr>
              <a:spLocks noChangeShapeType="1"/>
            </p:cNvSpPr>
            <p:nvPr/>
          </p:nvSpPr>
          <p:spPr bwMode="auto">
            <a:xfrm flipV="1">
              <a:off x="1147" y="1577"/>
              <a:ext cx="2616" cy="1884"/>
            </a:xfrm>
            <a:prstGeom prst="line">
              <a:avLst/>
            </a:prstGeom>
            <a:noFill/>
            <a:ln w="7143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88" name="Rectangle 32"/>
            <p:cNvSpPr>
              <a:spLocks noChangeArrowheads="1"/>
            </p:cNvSpPr>
            <p:nvPr/>
          </p:nvSpPr>
          <p:spPr bwMode="auto">
            <a:xfrm>
              <a:off x="3800" y="1329"/>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Domestic</a:t>
              </a:r>
              <a:endParaRPr lang="en-US" altLang="en-US" sz="2400">
                <a:latin typeface="Times New Roman" pitchFamily="18" charset="0"/>
              </a:endParaRPr>
            </a:p>
          </p:txBody>
        </p:sp>
        <p:sp>
          <p:nvSpPr>
            <p:cNvPr id="96289" name="Rectangle 33"/>
            <p:cNvSpPr>
              <a:spLocks noChangeArrowheads="1"/>
            </p:cNvSpPr>
            <p:nvPr/>
          </p:nvSpPr>
          <p:spPr bwMode="auto">
            <a:xfrm>
              <a:off x="3901" y="1529"/>
              <a:ext cx="4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supply</a:t>
              </a:r>
              <a:endParaRPr lang="en-US" altLang="en-US" sz="2400">
                <a:latin typeface="Times New Roman" pitchFamily="18" charset="0"/>
              </a:endParaRPr>
            </a:p>
          </p:txBody>
        </p:sp>
      </p:grpSp>
      <p:grpSp>
        <p:nvGrpSpPr>
          <p:cNvPr id="96290" name="Group 34"/>
          <p:cNvGrpSpPr>
            <a:grpSpLocks/>
          </p:cNvGrpSpPr>
          <p:nvPr/>
        </p:nvGrpSpPr>
        <p:grpSpPr bwMode="auto">
          <a:xfrm>
            <a:off x="3344864" y="1273175"/>
            <a:ext cx="5099049" cy="4560888"/>
            <a:chOff x="1147" y="802"/>
            <a:chExt cx="3212" cy="2873"/>
          </a:xfrm>
        </p:grpSpPr>
        <p:sp>
          <p:nvSpPr>
            <p:cNvPr id="96291" name="Line 35"/>
            <p:cNvSpPr>
              <a:spLocks noChangeShapeType="1"/>
            </p:cNvSpPr>
            <p:nvPr/>
          </p:nvSpPr>
          <p:spPr bwMode="auto">
            <a:xfrm>
              <a:off x="1147" y="802"/>
              <a:ext cx="2480" cy="2553"/>
            </a:xfrm>
            <a:prstGeom prst="line">
              <a:avLst/>
            </a:prstGeom>
            <a:noFill/>
            <a:ln w="7143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92" name="Rectangle 36"/>
            <p:cNvSpPr>
              <a:spLocks noChangeArrowheads="1"/>
            </p:cNvSpPr>
            <p:nvPr/>
          </p:nvSpPr>
          <p:spPr bwMode="auto">
            <a:xfrm>
              <a:off x="3685" y="3283"/>
              <a:ext cx="67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Domestic</a:t>
              </a:r>
              <a:endParaRPr lang="en-US" altLang="en-US" sz="2400">
                <a:latin typeface="Times New Roman" pitchFamily="18" charset="0"/>
              </a:endParaRPr>
            </a:p>
          </p:txBody>
        </p:sp>
        <p:sp>
          <p:nvSpPr>
            <p:cNvPr id="96293" name="Rectangle 37"/>
            <p:cNvSpPr>
              <a:spLocks noChangeArrowheads="1"/>
            </p:cNvSpPr>
            <p:nvPr/>
          </p:nvSpPr>
          <p:spPr bwMode="auto">
            <a:xfrm>
              <a:off x="3730" y="3483"/>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demand</a:t>
              </a:r>
              <a:endParaRPr lang="en-US" altLang="en-US" sz="2400">
                <a:latin typeface="Times New Roman" pitchFamily="18" charset="0"/>
              </a:endParaRPr>
            </a:p>
          </p:txBody>
        </p:sp>
      </p:grpSp>
      <p:grpSp>
        <p:nvGrpSpPr>
          <p:cNvPr id="96294" name="Group 38"/>
          <p:cNvGrpSpPr>
            <a:grpSpLocks/>
          </p:cNvGrpSpPr>
          <p:nvPr/>
        </p:nvGrpSpPr>
        <p:grpSpPr bwMode="auto">
          <a:xfrm>
            <a:off x="2133601" y="4267200"/>
            <a:ext cx="6951663" cy="623888"/>
            <a:chOff x="380" y="2691"/>
            <a:chExt cx="4379" cy="393"/>
          </a:xfrm>
        </p:grpSpPr>
        <p:sp>
          <p:nvSpPr>
            <p:cNvPr id="96295" name="Line 39"/>
            <p:cNvSpPr>
              <a:spLocks noChangeShapeType="1"/>
            </p:cNvSpPr>
            <p:nvPr/>
          </p:nvSpPr>
          <p:spPr bwMode="auto">
            <a:xfrm>
              <a:off x="1147" y="2778"/>
              <a:ext cx="3145" cy="1"/>
            </a:xfrm>
            <a:prstGeom prst="line">
              <a:avLst/>
            </a:prstGeom>
            <a:noFill/>
            <a:ln w="71438">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96" name="Rectangle 40"/>
            <p:cNvSpPr>
              <a:spLocks noChangeArrowheads="1"/>
            </p:cNvSpPr>
            <p:nvPr/>
          </p:nvSpPr>
          <p:spPr bwMode="auto">
            <a:xfrm>
              <a:off x="746" y="2691"/>
              <a:ext cx="36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sp>
          <p:nvSpPr>
            <p:cNvPr id="96297" name="Rectangle 41"/>
            <p:cNvSpPr>
              <a:spLocks noChangeArrowheads="1"/>
            </p:cNvSpPr>
            <p:nvPr/>
          </p:nvSpPr>
          <p:spPr bwMode="auto">
            <a:xfrm>
              <a:off x="380" y="2892"/>
              <a:ext cx="7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after trade</a:t>
              </a:r>
              <a:endParaRPr lang="en-US" altLang="en-US" sz="2400">
                <a:latin typeface="Times New Roman" pitchFamily="18" charset="0"/>
              </a:endParaRPr>
            </a:p>
          </p:txBody>
        </p:sp>
        <p:sp>
          <p:nvSpPr>
            <p:cNvPr id="96298" name="Rectangle 42"/>
            <p:cNvSpPr>
              <a:spLocks noChangeArrowheads="1"/>
            </p:cNvSpPr>
            <p:nvPr/>
          </p:nvSpPr>
          <p:spPr bwMode="auto">
            <a:xfrm>
              <a:off x="4341" y="2691"/>
              <a:ext cx="41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World</a:t>
              </a:r>
              <a:endParaRPr lang="en-US" altLang="en-US" sz="2400">
                <a:latin typeface="Times New Roman" pitchFamily="18" charset="0"/>
              </a:endParaRPr>
            </a:p>
          </p:txBody>
        </p:sp>
        <p:sp>
          <p:nvSpPr>
            <p:cNvPr id="96299" name="Rectangle 43"/>
            <p:cNvSpPr>
              <a:spLocks noChangeArrowheads="1"/>
            </p:cNvSpPr>
            <p:nvPr/>
          </p:nvSpPr>
          <p:spPr bwMode="auto">
            <a:xfrm>
              <a:off x="4376" y="2892"/>
              <a:ext cx="34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grpSp>
      <p:grpSp>
        <p:nvGrpSpPr>
          <p:cNvPr id="96300" name="Group 44"/>
          <p:cNvGrpSpPr>
            <a:grpSpLocks/>
          </p:cNvGrpSpPr>
          <p:nvPr/>
        </p:nvGrpSpPr>
        <p:grpSpPr bwMode="auto">
          <a:xfrm>
            <a:off x="4762501" y="4337050"/>
            <a:ext cx="1724025" cy="788988"/>
            <a:chOff x="2040" y="2732"/>
            <a:chExt cx="1086" cy="497"/>
          </a:xfrm>
        </p:grpSpPr>
        <p:sp>
          <p:nvSpPr>
            <p:cNvPr id="96301" name="Freeform 45"/>
            <p:cNvSpPr>
              <a:spLocks/>
            </p:cNvSpPr>
            <p:nvPr/>
          </p:nvSpPr>
          <p:spPr bwMode="auto">
            <a:xfrm>
              <a:off x="2115" y="2884"/>
              <a:ext cx="938" cy="122"/>
            </a:xfrm>
            <a:custGeom>
              <a:avLst/>
              <a:gdLst>
                <a:gd name="T0" fmla="*/ 62 w 62"/>
                <a:gd name="T1" fmla="*/ 0 h 8"/>
                <a:gd name="T2" fmla="*/ 56 w 62"/>
                <a:gd name="T3" fmla="*/ 4 h 8"/>
                <a:gd name="T4" fmla="*/ 34 w 62"/>
                <a:gd name="T5" fmla="*/ 4 h 8"/>
                <a:gd name="T6" fmla="*/ 30 w 62"/>
                <a:gd name="T7" fmla="*/ 8 h 8"/>
                <a:gd name="T8" fmla="*/ 26 w 62"/>
                <a:gd name="T9" fmla="*/ 4 h 8"/>
                <a:gd name="T10" fmla="*/ 5 w 62"/>
                <a:gd name="T11" fmla="*/ 4 h 8"/>
                <a:gd name="T12" fmla="*/ 0 w 62"/>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62" h="8">
                  <a:moveTo>
                    <a:pt x="62" y="0"/>
                  </a:moveTo>
                  <a:cubicBezTo>
                    <a:pt x="62" y="2"/>
                    <a:pt x="58" y="4"/>
                    <a:pt x="56" y="4"/>
                  </a:cubicBezTo>
                  <a:cubicBezTo>
                    <a:pt x="34" y="4"/>
                    <a:pt x="34" y="4"/>
                    <a:pt x="34" y="4"/>
                  </a:cubicBezTo>
                  <a:cubicBezTo>
                    <a:pt x="32" y="4"/>
                    <a:pt x="30" y="6"/>
                    <a:pt x="30" y="8"/>
                  </a:cubicBezTo>
                  <a:cubicBezTo>
                    <a:pt x="30" y="6"/>
                    <a:pt x="28" y="4"/>
                    <a:pt x="26" y="4"/>
                  </a:cubicBezTo>
                  <a:cubicBezTo>
                    <a:pt x="5" y="4"/>
                    <a:pt x="5" y="4"/>
                    <a:pt x="5" y="4"/>
                  </a:cubicBezTo>
                  <a:cubicBezTo>
                    <a:pt x="3" y="4"/>
                    <a:pt x="0" y="2"/>
                    <a:pt x="0" y="0"/>
                  </a:cubicBez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6302" name="Oval 46"/>
            <p:cNvSpPr>
              <a:spLocks noChangeArrowheads="1"/>
            </p:cNvSpPr>
            <p:nvPr/>
          </p:nvSpPr>
          <p:spPr bwMode="auto">
            <a:xfrm>
              <a:off x="2040" y="2732"/>
              <a:ext cx="104" cy="10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303" name="Oval 47"/>
            <p:cNvSpPr>
              <a:spLocks noChangeArrowheads="1"/>
            </p:cNvSpPr>
            <p:nvPr/>
          </p:nvSpPr>
          <p:spPr bwMode="auto">
            <a:xfrm>
              <a:off x="3022" y="2732"/>
              <a:ext cx="104" cy="10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304" name="Rectangle 48"/>
            <p:cNvSpPr>
              <a:spLocks noChangeArrowheads="1"/>
            </p:cNvSpPr>
            <p:nvPr/>
          </p:nvSpPr>
          <p:spPr bwMode="auto">
            <a:xfrm>
              <a:off x="2318" y="3037"/>
              <a:ext cx="5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Imports</a:t>
              </a:r>
              <a:endParaRPr lang="en-US" altLang="en-US" sz="2400">
                <a:latin typeface="Times New Roman" pitchFamily="18" charset="0"/>
              </a:endParaRPr>
            </a:p>
          </p:txBody>
        </p:sp>
      </p:grpSp>
      <p:grpSp>
        <p:nvGrpSpPr>
          <p:cNvPr id="96305" name="Group 49"/>
          <p:cNvGrpSpPr>
            <a:grpSpLocks/>
          </p:cNvGrpSpPr>
          <p:nvPr/>
        </p:nvGrpSpPr>
        <p:grpSpPr bwMode="auto">
          <a:xfrm>
            <a:off x="1920875" y="3540125"/>
            <a:ext cx="3917950" cy="623888"/>
            <a:chOff x="250" y="2230"/>
            <a:chExt cx="2468" cy="393"/>
          </a:xfrm>
        </p:grpSpPr>
        <p:sp>
          <p:nvSpPr>
            <p:cNvPr id="96306" name="Line 50"/>
            <p:cNvSpPr>
              <a:spLocks noChangeShapeType="1"/>
            </p:cNvSpPr>
            <p:nvPr/>
          </p:nvSpPr>
          <p:spPr bwMode="auto">
            <a:xfrm>
              <a:off x="1163" y="2367"/>
              <a:ext cx="1496" cy="1"/>
            </a:xfrm>
            <a:prstGeom prst="line">
              <a:avLst/>
            </a:prstGeom>
            <a:noFill/>
            <a:ln w="2381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6307" name="Oval 51"/>
            <p:cNvSpPr>
              <a:spLocks noChangeArrowheads="1"/>
            </p:cNvSpPr>
            <p:nvPr/>
          </p:nvSpPr>
          <p:spPr bwMode="auto">
            <a:xfrm>
              <a:off x="2614" y="2322"/>
              <a:ext cx="104" cy="10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308" name="Rectangle 52"/>
            <p:cNvSpPr>
              <a:spLocks noChangeArrowheads="1"/>
            </p:cNvSpPr>
            <p:nvPr/>
          </p:nvSpPr>
          <p:spPr bwMode="auto">
            <a:xfrm>
              <a:off x="746" y="2230"/>
              <a:ext cx="36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sp>
          <p:nvSpPr>
            <p:cNvPr id="96309" name="Rectangle 53"/>
            <p:cNvSpPr>
              <a:spLocks noChangeArrowheads="1"/>
            </p:cNvSpPr>
            <p:nvPr/>
          </p:nvSpPr>
          <p:spPr bwMode="auto">
            <a:xfrm>
              <a:off x="250" y="2431"/>
              <a:ext cx="86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before trade</a:t>
              </a:r>
              <a:endParaRPr lang="en-US" altLang="en-US" sz="2400">
                <a:latin typeface="Times New Roman" pitchFamily="18" charset="0"/>
              </a:endParaRPr>
            </a:p>
          </p:txBody>
        </p:sp>
      </p:grpSp>
      <p:sp>
        <p:nvSpPr>
          <p:cNvPr id="96310" name="Freeform 54"/>
          <p:cNvSpPr>
            <a:spLocks/>
          </p:cNvSpPr>
          <p:nvPr/>
        </p:nvSpPr>
        <p:spPr bwMode="auto">
          <a:xfrm>
            <a:off x="3344864" y="1079500"/>
            <a:ext cx="5832475" cy="4897438"/>
          </a:xfrm>
          <a:custGeom>
            <a:avLst/>
            <a:gdLst>
              <a:gd name="T0" fmla="*/ 0 w 3674"/>
              <a:gd name="T1" fmla="*/ 0 h 3085"/>
              <a:gd name="T2" fmla="*/ 0 w 3674"/>
              <a:gd name="T3" fmla="*/ 3085 h 3085"/>
              <a:gd name="T4" fmla="*/ 3674 w 3674"/>
              <a:gd name="T5" fmla="*/ 3085 h 3085"/>
            </a:gdLst>
            <a:ahLst/>
            <a:cxnLst>
              <a:cxn ang="0">
                <a:pos x="T0" y="T1"/>
              </a:cxn>
              <a:cxn ang="0">
                <a:pos x="T2" y="T3"/>
              </a:cxn>
              <a:cxn ang="0">
                <a:pos x="T4" y="T5"/>
              </a:cxn>
            </a:cxnLst>
            <a:rect l="0" t="0" r="r" b="b"/>
            <a:pathLst>
              <a:path w="3674" h="3085">
                <a:moveTo>
                  <a:pt x="0" y="0"/>
                </a:moveTo>
                <a:lnTo>
                  <a:pt x="0" y="3085"/>
                </a:lnTo>
                <a:lnTo>
                  <a:pt x="3674" y="3085"/>
                </a:ln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Title 1"/>
          <p:cNvSpPr>
            <a:spLocks noGrp="1"/>
          </p:cNvSpPr>
          <p:nvPr>
            <p:ph type="title"/>
          </p:nvPr>
        </p:nvSpPr>
        <p:spPr/>
        <p:txBody>
          <a:bodyPr/>
          <a:lstStyle/>
          <a:p>
            <a:r>
              <a:rPr lang="en-US" altLang="en-US"/>
              <a:t>How Free Trade Affects Welfare in an Importing Country</a:t>
            </a:r>
            <a:endParaRPr lang="en-US"/>
          </a:p>
        </p:txBody>
      </p:sp>
      <p:pic>
        <p:nvPicPr>
          <p:cNvPr id="96311" name="Picture 55"/>
          <p:cNvPicPr>
            <a:picLocks noChangeAspect="1" noChangeArrowheads="1"/>
          </p:cNvPicPr>
          <p:nvPr/>
        </p:nvPicPr>
        <p:blipFill>
          <a:blip r:embed="rId3">
            <a:extLst>
              <a:ext uri="{28A0092B-C50C-407E-A947-70E740481C1C}">
                <a14:useLocalDpi xmlns:a14="http://schemas.microsoft.com/office/drawing/2010/main" val="0"/>
              </a:ext>
            </a:extLst>
          </a:blip>
          <a:srcRect b="67642"/>
          <a:stretch>
            <a:fillRect/>
          </a:stretch>
        </p:blipFill>
        <p:spPr bwMode="auto">
          <a:xfrm>
            <a:off x="5660856" y="-509"/>
            <a:ext cx="6553200" cy="169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6294"/>
                                        </p:tgtEl>
                                        <p:attrNameLst>
                                          <p:attrName>style.visibility</p:attrName>
                                        </p:attrNameLst>
                                      </p:cBhvr>
                                      <p:to>
                                        <p:strVal val="visible"/>
                                      </p:to>
                                    </p:set>
                                    <p:animEffect transition="in" filter="dissolve">
                                      <p:cBhvr>
                                        <p:cTn id="7" dur="500"/>
                                        <p:tgtEl>
                                          <p:spTgt spid="962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6275"/>
                                        </p:tgtEl>
                                        <p:attrNameLst>
                                          <p:attrName>style.visibility</p:attrName>
                                        </p:attrNameLst>
                                      </p:cBhvr>
                                      <p:to>
                                        <p:strVal val="visible"/>
                                      </p:to>
                                    </p:set>
                                    <p:animEffect transition="in" filter="dissolve">
                                      <p:cBhvr>
                                        <p:cTn id="12" dur="500"/>
                                        <p:tgtEl>
                                          <p:spTgt spid="962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6274"/>
                                        </p:tgtEl>
                                        <p:attrNameLst>
                                          <p:attrName>style.visibility</p:attrName>
                                        </p:attrNameLst>
                                      </p:cBhvr>
                                      <p:to>
                                        <p:strVal val="visible"/>
                                      </p:to>
                                    </p:set>
                                    <p:animEffect transition="in" filter="dissolve">
                                      <p:cBhvr>
                                        <p:cTn id="17" dur="500"/>
                                        <p:tgtEl>
                                          <p:spTgt spid="962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6273"/>
                                        </p:tgtEl>
                                        <p:attrNameLst>
                                          <p:attrName>style.visibility</p:attrName>
                                        </p:attrNameLst>
                                      </p:cBhvr>
                                      <p:to>
                                        <p:strVal val="visible"/>
                                      </p:to>
                                    </p:set>
                                    <p:animEffect transition="in" filter="dissolve">
                                      <p:cBhvr>
                                        <p:cTn id="22" dur="500"/>
                                        <p:tgtEl>
                                          <p:spTgt spid="9627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96300"/>
                                        </p:tgtEl>
                                        <p:attrNameLst>
                                          <p:attrName>style.visibility</p:attrName>
                                        </p:attrNameLst>
                                      </p:cBhvr>
                                      <p:to>
                                        <p:strVal val="visible"/>
                                      </p:to>
                                    </p:set>
                                    <p:animEffect transition="in" filter="wipe(up)">
                                      <p:cBhvr>
                                        <p:cTn id="27" dur="500"/>
                                        <p:tgtEl>
                                          <p:spTgt spid="9630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96276"/>
                                        </p:tgtEl>
                                        <p:attrNameLst>
                                          <p:attrName>style.visibility</p:attrName>
                                        </p:attrNameLst>
                                      </p:cBhvr>
                                      <p:to>
                                        <p:strVal val="visible"/>
                                      </p:to>
                                    </p:set>
                                    <p:animEffect transition="in" filter="dissolve">
                                      <p:cBhvr>
                                        <p:cTn id="32" dur="500"/>
                                        <p:tgtEl>
                                          <p:spTgt spid="9627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96311"/>
                                        </p:tgtEl>
                                        <p:attrNameLst>
                                          <p:attrName>style.visibility</p:attrName>
                                        </p:attrNameLst>
                                      </p:cBhvr>
                                      <p:to>
                                        <p:strVal val="visible"/>
                                      </p:to>
                                    </p:set>
                                    <p:animEffect transition="in" filter="dissolve">
                                      <p:cBhvr>
                                        <p:cTn id="37" dur="500"/>
                                        <p:tgtEl>
                                          <p:spTgt spid="96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73" grpId="0" animBg="1"/>
      <p:bldP spid="96274" grpId="0" animBg="1"/>
      <p:bldP spid="9627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Winners And Losers From Trade: Importing Country </a:t>
            </a:r>
          </a:p>
        </p:txBody>
      </p:sp>
      <p:sp>
        <p:nvSpPr>
          <p:cNvPr id="34819" name="Rectangle 3"/>
          <p:cNvSpPr>
            <a:spLocks noGrp="1" noChangeArrowheads="1"/>
          </p:cNvSpPr>
          <p:nvPr>
            <p:ph idx="1"/>
          </p:nvPr>
        </p:nvSpPr>
        <p:spPr/>
        <p:txBody>
          <a:bodyPr/>
          <a:lstStyle/>
          <a:p>
            <a:r>
              <a:rPr lang="en-US" altLang="en-US"/>
              <a:t>Domestic </a:t>
            </a:r>
            <a:r>
              <a:rPr lang="en-US" altLang="en-US" i="1"/>
              <a:t>producers</a:t>
            </a:r>
            <a:r>
              <a:rPr lang="en-US" altLang="en-US"/>
              <a:t> of the imported good are </a:t>
            </a:r>
            <a:r>
              <a:rPr lang="en-US" altLang="en-US" i="1"/>
              <a:t>worse off</a:t>
            </a:r>
            <a:r>
              <a:rPr lang="en-US" altLang="en-US"/>
              <a:t>, and </a:t>
            </a:r>
          </a:p>
          <a:p>
            <a:r>
              <a:rPr lang="en-US" altLang="en-US"/>
              <a:t>Domestic </a:t>
            </a:r>
            <a:r>
              <a:rPr lang="en-US" altLang="en-US" i="1"/>
              <a:t>consumers</a:t>
            </a:r>
            <a:r>
              <a:rPr lang="en-US" altLang="en-US"/>
              <a:t> of the imported good are </a:t>
            </a:r>
            <a:r>
              <a:rPr lang="en-US" altLang="en-US" i="1"/>
              <a:t>better off</a:t>
            </a:r>
            <a:r>
              <a:rPr lang="en-US" altLang="en-US"/>
              <a:t>.</a:t>
            </a:r>
          </a:p>
          <a:p>
            <a:r>
              <a:rPr lang="en-US" altLang="en-US"/>
              <a:t>The gains of consumers exceed the losses of producers.</a:t>
            </a:r>
          </a:p>
          <a:p>
            <a:r>
              <a:rPr lang="en-US" altLang="en-US"/>
              <a:t>Therefore, international trade </a:t>
            </a:r>
            <a:r>
              <a:rPr lang="en-US" altLang="en-US" i="1"/>
              <a:t>raises</a:t>
            </a:r>
            <a:r>
              <a:rPr lang="en-US" altLang="en-US"/>
              <a:t> the economic well-being of the nation as a whole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t>The Winners And Losers From Trade</a:t>
            </a:r>
            <a:endParaRPr lang="en-US" altLang="en-US">
              <a:latin typeface="Tahoma" pitchFamily="34" charset="0"/>
            </a:endParaRPr>
          </a:p>
        </p:txBody>
      </p:sp>
      <p:sp>
        <p:nvSpPr>
          <p:cNvPr id="36867" name="Rectangle 3"/>
          <p:cNvSpPr>
            <a:spLocks noGrp="1" noChangeArrowheads="1"/>
          </p:cNvSpPr>
          <p:nvPr>
            <p:ph idx="1"/>
          </p:nvPr>
        </p:nvSpPr>
        <p:spPr/>
        <p:txBody>
          <a:bodyPr/>
          <a:lstStyle/>
          <a:p>
            <a:r>
              <a:rPr lang="en-US" altLang="en-US">
                <a:solidFill>
                  <a:srgbClr val="FF0000"/>
                </a:solidFill>
              </a:rPr>
              <a:t>Irrespective of whether a country exports a good or imports it, the gains of those who gain </a:t>
            </a:r>
            <a:r>
              <a:rPr lang="en-US" altLang="en-US" i="1">
                <a:solidFill>
                  <a:srgbClr val="FF0000"/>
                </a:solidFill>
              </a:rPr>
              <a:t>exceed</a:t>
            </a:r>
            <a:r>
              <a:rPr lang="en-US" altLang="en-US">
                <a:solidFill>
                  <a:srgbClr val="FF0000"/>
                </a:solidFill>
              </a:rPr>
              <a:t> the losses of those who lose.</a:t>
            </a:r>
          </a:p>
          <a:p>
            <a:r>
              <a:rPr lang="en-US" altLang="en-US">
                <a:latin typeface="Calibri"/>
                <a:cs typeface="Calibri"/>
              </a:rPr>
              <a:t>That is, the total surplus always increases.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Line 2"/>
          <p:cNvSpPr>
            <a:spLocks noChangeShapeType="1"/>
          </p:cNvSpPr>
          <p:nvPr/>
        </p:nvSpPr>
        <p:spPr bwMode="auto">
          <a:xfrm>
            <a:off x="3386139" y="4427539"/>
            <a:ext cx="4986337" cy="1587"/>
          </a:xfrm>
          <a:prstGeom prst="line">
            <a:avLst/>
          </a:prstGeom>
          <a:noFill/>
          <a:ln w="74613">
            <a:solidFill>
              <a:srgbClr val="AD0D1B"/>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grpSp>
        <p:nvGrpSpPr>
          <p:cNvPr id="2" name="Group 3"/>
          <p:cNvGrpSpPr>
            <a:grpSpLocks/>
          </p:cNvGrpSpPr>
          <p:nvPr/>
        </p:nvGrpSpPr>
        <p:grpSpPr bwMode="auto">
          <a:xfrm>
            <a:off x="3386138" y="2255838"/>
            <a:ext cx="5216524" cy="3243262"/>
            <a:chOff x="1173" y="1421"/>
            <a:chExt cx="3286" cy="2043"/>
          </a:xfrm>
        </p:grpSpPr>
        <p:sp>
          <p:nvSpPr>
            <p:cNvPr id="15388" name="Line 4"/>
            <p:cNvSpPr>
              <a:spLocks noChangeShapeType="1"/>
            </p:cNvSpPr>
            <p:nvPr/>
          </p:nvSpPr>
          <p:spPr bwMode="auto">
            <a:xfrm flipV="1">
              <a:off x="1173" y="1579"/>
              <a:ext cx="2625" cy="1885"/>
            </a:xfrm>
            <a:prstGeom prst="line">
              <a:avLst/>
            </a:prstGeom>
            <a:noFill/>
            <a:ln w="7461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5389" name="Rectangle 5"/>
            <p:cNvSpPr>
              <a:spLocks noChangeArrowheads="1"/>
            </p:cNvSpPr>
            <p:nvPr/>
          </p:nvSpPr>
          <p:spPr bwMode="auto">
            <a:xfrm>
              <a:off x="3813" y="1421"/>
              <a:ext cx="64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1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5390" name="Rectangle 6"/>
            <p:cNvSpPr>
              <a:spLocks noChangeArrowheads="1"/>
            </p:cNvSpPr>
            <p:nvPr/>
          </p:nvSpPr>
          <p:spPr bwMode="auto">
            <a:xfrm>
              <a:off x="3916" y="1627"/>
              <a:ext cx="449"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100">
                  <a:solidFill>
                    <a:srgbClr val="000000"/>
                  </a:solidFill>
                  <a:latin typeface="Calibri" panose="020F0502020204030204" pitchFamily="34" charset="0"/>
                  <a:cs typeface="Calibri" panose="020F0502020204030204" pitchFamily="34" charset="0"/>
                </a:rPr>
                <a:t>supply</a:t>
              </a:r>
              <a:endParaRPr lang="en-US" altLang="en-US" sz="2400">
                <a:latin typeface="Calibri" panose="020F0502020204030204" pitchFamily="34" charset="0"/>
                <a:cs typeface="Calibri" panose="020F0502020204030204" pitchFamily="34" charset="0"/>
              </a:endParaRPr>
            </a:p>
          </p:txBody>
        </p:sp>
      </p:grpSp>
      <p:grpSp>
        <p:nvGrpSpPr>
          <p:cNvPr id="3" name="Group 7"/>
          <p:cNvGrpSpPr>
            <a:grpSpLocks/>
          </p:cNvGrpSpPr>
          <p:nvPr/>
        </p:nvGrpSpPr>
        <p:grpSpPr bwMode="auto">
          <a:xfrm>
            <a:off x="3386138" y="1285875"/>
            <a:ext cx="5019674" cy="4425950"/>
            <a:chOff x="1173" y="810"/>
            <a:chExt cx="3162" cy="2788"/>
          </a:xfrm>
        </p:grpSpPr>
        <p:sp>
          <p:nvSpPr>
            <p:cNvPr id="15385" name="Line 8"/>
            <p:cNvSpPr>
              <a:spLocks noChangeShapeType="1"/>
            </p:cNvSpPr>
            <p:nvPr/>
          </p:nvSpPr>
          <p:spPr bwMode="auto">
            <a:xfrm>
              <a:off x="1173" y="810"/>
              <a:ext cx="2485" cy="2544"/>
            </a:xfrm>
            <a:prstGeom prst="line">
              <a:avLst/>
            </a:prstGeom>
            <a:noFill/>
            <a:ln w="7461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5386" name="Rectangle 9"/>
            <p:cNvSpPr>
              <a:spLocks noChangeArrowheads="1"/>
            </p:cNvSpPr>
            <p:nvPr/>
          </p:nvSpPr>
          <p:spPr bwMode="auto">
            <a:xfrm>
              <a:off x="3689" y="3188"/>
              <a:ext cx="64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1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5387" name="Rectangle 10"/>
            <p:cNvSpPr>
              <a:spLocks noChangeArrowheads="1"/>
            </p:cNvSpPr>
            <p:nvPr/>
          </p:nvSpPr>
          <p:spPr bwMode="auto">
            <a:xfrm>
              <a:off x="3730" y="3394"/>
              <a:ext cx="56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100">
                  <a:solidFill>
                    <a:srgbClr val="000000"/>
                  </a:solidFill>
                  <a:latin typeface="Calibri" panose="020F0502020204030204" pitchFamily="34" charset="0"/>
                  <a:cs typeface="Calibri" panose="020F0502020204030204" pitchFamily="34" charset="0"/>
                </a:rPr>
                <a:t>demand</a:t>
              </a:r>
              <a:endParaRPr lang="en-US" altLang="en-US" sz="2400">
                <a:latin typeface="Calibri" panose="020F0502020204030204" pitchFamily="34" charset="0"/>
                <a:cs typeface="Calibri" panose="020F0502020204030204" pitchFamily="34" charset="0"/>
              </a:endParaRPr>
            </a:p>
          </p:txBody>
        </p:sp>
      </p:grpSp>
      <p:sp>
        <p:nvSpPr>
          <p:cNvPr id="15365" name="Freeform 11"/>
          <p:cNvSpPr>
            <a:spLocks/>
          </p:cNvSpPr>
          <p:nvPr/>
        </p:nvSpPr>
        <p:spPr bwMode="auto">
          <a:xfrm>
            <a:off x="3386139" y="1036638"/>
            <a:ext cx="5978525" cy="4737100"/>
          </a:xfrm>
          <a:custGeom>
            <a:avLst/>
            <a:gdLst>
              <a:gd name="T0" fmla="*/ 0 w 3766"/>
              <a:gd name="T1" fmla="*/ 0 h 2984"/>
              <a:gd name="T2" fmla="*/ 0 w 3766"/>
              <a:gd name="T3" fmla="*/ 2147483647 h 2984"/>
              <a:gd name="T4" fmla="*/ 2147483647 w 3766"/>
              <a:gd name="T5" fmla="*/ 2147483647 h 2984"/>
              <a:gd name="T6" fmla="*/ 0 60000 65536"/>
              <a:gd name="T7" fmla="*/ 0 60000 65536"/>
              <a:gd name="T8" fmla="*/ 0 60000 65536"/>
              <a:gd name="T9" fmla="*/ 0 w 3766"/>
              <a:gd name="T10" fmla="*/ 0 h 2984"/>
              <a:gd name="T11" fmla="*/ 3766 w 3766"/>
              <a:gd name="T12" fmla="*/ 2984 h 2984"/>
            </a:gdLst>
            <a:ahLst/>
            <a:cxnLst>
              <a:cxn ang="T6">
                <a:pos x="T0" y="T1"/>
              </a:cxn>
              <a:cxn ang="T7">
                <a:pos x="T2" y="T3"/>
              </a:cxn>
              <a:cxn ang="T8">
                <a:pos x="T4" y="T5"/>
              </a:cxn>
            </a:cxnLst>
            <a:rect l="T9" t="T10" r="T11" b="T12"/>
            <a:pathLst>
              <a:path w="3766" h="2984">
                <a:moveTo>
                  <a:pt x="0" y="0"/>
                </a:moveTo>
                <a:lnTo>
                  <a:pt x="0" y="2984"/>
                </a:lnTo>
                <a:lnTo>
                  <a:pt x="3766" y="2984"/>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grpSp>
        <p:nvGrpSpPr>
          <p:cNvPr id="4" name="Group 12"/>
          <p:cNvGrpSpPr>
            <a:grpSpLocks/>
          </p:cNvGrpSpPr>
          <p:nvPr/>
        </p:nvGrpSpPr>
        <p:grpSpPr bwMode="auto">
          <a:xfrm>
            <a:off x="2566988" y="2909889"/>
            <a:ext cx="3306762" cy="977900"/>
            <a:chOff x="657" y="1833"/>
            <a:chExt cx="2083" cy="616"/>
          </a:xfrm>
        </p:grpSpPr>
        <p:sp>
          <p:nvSpPr>
            <p:cNvPr id="15380" name="Line 13"/>
            <p:cNvSpPr>
              <a:spLocks noChangeShapeType="1"/>
            </p:cNvSpPr>
            <p:nvPr/>
          </p:nvSpPr>
          <p:spPr bwMode="auto">
            <a:xfrm>
              <a:off x="1173" y="2365"/>
              <a:ext cx="1516" cy="1"/>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5381" name="Oval 14"/>
            <p:cNvSpPr>
              <a:spLocks noChangeArrowheads="1"/>
            </p:cNvSpPr>
            <p:nvPr/>
          </p:nvSpPr>
          <p:spPr bwMode="auto">
            <a:xfrm>
              <a:off x="2642" y="2318"/>
              <a:ext cx="98" cy="9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alibri" panose="020F0502020204030204" pitchFamily="34" charset="0"/>
                <a:cs typeface="Calibri" panose="020F0502020204030204" pitchFamily="34" charset="0"/>
              </a:endParaRPr>
            </a:p>
          </p:txBody>
        </p:sp>
        <p:sp>
          <p:nvSpPr>
            <p:cNvPr id="15382" name="Rectangle 15"/>
            <p:cNvSpPr>
              <a:spLocks noChangeArrowheads="1"/>
            </p:cNvSpPr>
            <p:nvPr/>
          </p:nvSpPr>
          <p:spPr bwMode="auto">
            <a:xfrm>
              <a:off x="749" y="1833"/>
              <a:ext cx="34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1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15383" name="Rectangle 16"/>
            <p:cNvSpPr>
              <a:spLocks noChangeArrowheads="1"/>
            </p:cNvSpPr>
            <p:nvPr/>
          </p:nvSpPr>
          <p:spPr bwMode="auto">
            <a:xfrm>
              <a:off x="657" y="2039"/>
              <a:ext cx="45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100">
                  <a:solidFill>
                    <a:srgbClr val="000000"/>
                  </a:solidFill>
                  <a:latin typeface="Calibri" panose="020F0502020204030204" pitchFamily="34" charset="0"/>
                  <a:cs typeface="Calibri" panose="020F0502020204030204" pitchFamily="34" charset="0"/>
                </a:rPr>
                <a:t>before</a:t>
              </a:r>
              <a:endParaRPr lang="en-US" altLang="en-US" sz="2400">
                <a:latin typeface="Calibri" panose="020F0502020204030204" pitchFamily="34" charset="0"/>
                <a:cs typeface="Calibri" panose="020F0502020204030204" pitchFamily="34" charset="0"/>
              </a:endParaRPr>
            </a:p>
          </p:txBody>
        </p:sp>
        <p:sp>
          <p:nvSpPr>
            <p:cNvPr id="15384" name="Rectangle 17"/>
            <p:cNvSpPr>
              <a:spLocks noChangeArrowheads="1"/>
            </p:cNvSpPr>
            <p:nvPr/>
          </p:nvSpPr>
          <p:spPr bwMode="auto">
            <a:xfrm>
              <a:off x="749" y="2245"/>
              <a:ext cx="36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100">
                  <a:solidFill>
                    <a:srgbClr val="000000"/>
                  </a:solidFill>
                  <a:latin typeface="Calibri" panose="020F0502020204030204" pitchFamily="34" charset="0"/>
                  <a:cs typeface="Calibri" panose="020F0502020204030204" pitchFamily="34" charset="0"/>
                </a:rPr>
                <a:t>trade</a:t>
              </a:r>
              <a:endParaRPr lang="en-US" altLang="en-US" sz="2400">
                <a:latin typeface="Calibri" panose="020F0502020204030204" pitchFamily="34" charset="0"/>
                <a:cs typeface="Calibri" panose="020F0502020204030204" pitchFamily="34" charset="0"/>
              </a:endParaRPr>
            </a:p>
          </p:txBody>
        </p:sp>
      </p:grpSp>
      <p:sp>
        <p:nvSpPr>
          <p:cNvPr id="15367" name="Rectangle 18"/>
          <p:cNvSpPr>
            <a:spLocks noChangeArrowheads="1"/>
          </p:cNvSpPr>
          <p:nvPr/>
        </p:nvSpPr>
        <p:spPr bwMode="auto">
          <a:xfrm>
            <a:off x="2673351" y="979489"/>
            <a:ext cx="55303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100" b="1">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15368" name="Rectangle 19"/>
          <p:cNvSpPr>
            <a:spLocks noChangeArrowheads="1"/>
          </p:cNvSpPr>
          <p:nvPr/>
        </p:nvSpPr>
        <p:spPr bwMode="auto">
          <a:xfrm>
            <a:off x="2370139" y="1306514"/>
            <a:ext cx="84471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1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sp>
        <p:nvSpPr>
          <p:cNvPr id="15369" name="Rectangle 20"/>
          <p:cNvSpPr>
            <a:spLocks noChangeArrowheads="1"/>
          </p:cNvSpPr>
          <p:nvPr/>
        </p:nvSpPr>
        <p:spPr bwMode="auto">
          <a:xfrm>
            <a:off x="3162300" y="5780089"/>
            <a:ext cx="13625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1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15370" name="Rectangle 21"/>
          <p:cNvSpPr>
            <a:spLocks noChangeArrowheads="1"/>
          </p:cNvSpPr>
          <p:nvPr/>
        </p:nvSpPr>
        <p:spPr bwMode="auto">
          <a:xfrm>
            <a:off x="8288339" y="5770564"/>
            <a:ext cx="98334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100" b="1">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15371" name="Rectangle 22"/>
          <p:cNvSpPr>
            <a:spLocks noChangeArrowheads="1"/>
          </p:cNvSpPr>
          <p:nvPr/>
        </p:nvSpPr>
        <p:spPr bwMode="auto">
          <a:xfrm>
            <a:off x="8402639" y="6097589"/>
            <a:ext cx="84471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1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sp>
        <p:nvSpPr>
          <p:cNvPr id="80919" name="Line 23"/>
          <p:cNvSpPr>
            <a:spLocks noChangeShapeType="1"/>
          </p:cNvSpPr>
          <p:nvPr/>
        </p:nvSpPr>
        <p:spPr bwMode="auto">
          <a:xfrm>
            <a:off x="3395664" y="4953000"/>
            <a:ext cx="4986337" cy="1588"/>
          </a:xfrm>
          <a:prstGeom prst="line">
            <a:avLst/>
          </a:prstGeom>
          <a:noFill/>
          <a:ln w="74613">
            <a:solidFill>
              <a:srgbClr val="AD0D1B"/>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80920" name="Text Box 24"/>
          <p:cNvSpPr txBox="1">
            <a:spLocks noChangeArrowheads="1"/>
          </p:cNvSpPr>
          <p:nvPr/>
        </p:nvSpPr>
        <p:spPr bwMode="auto">
          <a:xfrm>
            <a:off x="5562600" y="3962400"/>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latin typeface="Calibri" panose="020F0502020204030204" pitchFamily="34" charset="0"/>
                <a:cs typeface="Calibri" panose="020F0502020204030204" pitchFamily="34" charset="0"/>
              </a:rPr>
              <a:t>A</a:t>
            </a:r>
          </a:p>
        </p:txBody>
      </p:sp>
      <p:sp>
        <p:nvSpPr>
          <p:cNvPr id="80921" name="Text Box 25"/>
          <p:cNvSpPr txBox="1">
            <a:spLocks noChangeArrowheads="1"/>
          </p:cNvSpPr>
          <p:nvPr/>
        </p:nvSpPr>
        <p:spPr bwMode="auto">
          <a:xfrm>
            <a:off x="5562600" y="4495800"/>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latin typeface="Calibri" panose="020F0502020204030204" pitchFamily="34" charset="0"/>
                <a:cs typeface="Calibri" panose="020F0502020204030204" pitchFamily="34" charset="0"/>
              </a:rPr>
              <a:t>B</a:t>
            </a:r>
          </a:p>
        </p:txBody>
      </p:sp>
      <p:sp>
        <p:nvSpPr>
          <p:cNvPr id="80922" name="Text Box 26"/>
          <p:cNvSpPr txBox="1">
            <a:spLocks noChangeArrowheads="1"/>
          </p:cNvSpPr>
          <p:nvPr/>
        </p:nvSpPr>
        <p:spPr bwMode="auto">
          <a:xfrm>
            <a:off x="6361464" y="30822"/>
            <a:ext cx="5678487" cy="584775"/>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latin typeface="Calibri" panose="020F0502020204030204" pitchFamily="34" charset="0"/>
                <a:cs typeface="Calibri" panose="020F0502020204030204" pitchFamily="34" charset="0"/>
              </a:rPr>
              <a:t>Had the world price been equal to the autarky price, there would have been no trade and, therefore, no gains from trade.</a:t>
            </a:r>
          </a:p>
        </p:txBody>
      </p:sp>
      <p:sp>
        <p:nvSpPr>
          <p:cNvPr id="80923" name="Text Box 27"/>
          <p:cNvSpPr txBox="1">
            <a:spLocks noChangeArrowheads="1"/>
          </p:cNvSpPr>
          <p:nvPr/>
        </p:nvSpPr>
        <p:spPr bwMode="auto">
          <a:xfrm>
            <a:off x="8520113" y="4252913"/>
            <a:ext cx="6969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latin typeface="Calibri" panose="020F0502020204030204" pitchFamily="34" charset="0"/>
                <a:cs typeface="Calibri" panose="020F0502020204030204" pitchFamily="34" charset="0"/>
              </a:rPr>
              <a:t>WP</a:t>
            </a:r>
            <a:r>
              <a:rPr lang="en-US" altLang="en-US" sz="1600" b="1" baseline="-25000">
                <a:latin typeface="Calibri" panose="020F0502020204030204" pitchFamily="34" charset="0"/>
                <a:cs typeface="Calibri" panose="020F0502020204030204" pitchFamily="34" charset="0"/>
              </a:rPr>
              <a:t>1</a:t>
            </a:r>
          </a:p>
        </p:txBody>
      </p:sp>
      <p:sp>
        <p:nvSpPr>
          <p:cNvPr id="80924" name="Text Box 28"/>
          <p:cNvSpPr txBox="1">
            <a:spLocks noChangeArrowheads="1"/>
          </p:cNvSpPr>
          <p:nvPr/>
        </p:nvSpPr>
        <p:spPr bwMode="auto">
          <a:xfrm>
            <a:off x="8577263" y="4848225"/>
            <a:ext cx="6397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latin typeface="Calibri" panose="020F0502020204030204" pitchFamily="34" charset="0"/>
                <a:cs typeface="Calibri" panose="020F0502020204030204" pitchFamily="34" charset="0"/>
              </a:rPr>
              <a:t>WP</a:t>
            </a:r>
            <a:r>
              <a:rPr lang="en-US" altLang="en-US" sz="1600" b="1" baseline="-25000">
                <a:latin typeface="Calibri" panose="020F0502020204030204" pitchFamily="34" charset="0"/>
                <a:cs typeface="Calibri" panose="020F0502020204030204" pitchFamily="34" charset="0"/>
              </a:rPr>
              <a:t>2</a:t>
            </a:r>
          </a:p>
        </p:txBody>
      </p:sp>
      <p:sp>
        <p:nvSpPr>
          <p:cNvPr id="80925" name="Text Box 29"/>
          <p:cNvSpPr txBox="1">
            <a:spLocks noChangeArrowheads="1"/>
          </p:cNvSpPr>
          <p:nvPr/>
        </p:nvSpPr>
        <p:spPr bwMode="auto">
          <a:xfrm>
            <a:off x="6363051" y="859498"/>
            <a:ext cx="5675313" cy="581025"/>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latin typeface="Calibri" panose="020F0502020204030204" pitchFamily="34" charset="0"/>
                <a:cs typeface="Calibri" panose="020F0502020204030204" pitchFamily="34" charset="0"/>
              </a:rPr>
              <a:t>When the world price is WP</a:t>
            </a:r>
            <a:r>
              <a:rPr lang="en-US" altLang="en-US" sz="1600" b="1" baseline="-25000">
                <a:latin typeface="Calibri" panose="020F0502020204030204" pitchFamily="34" charset="0"/>
                <a:cs typeface="Calibri" panose="020F0502020204030204" pitchFamily="34" charset="0"/>
              </a:rPr>
              <a:t>1</a:t>
            </a:r>
            <a:r>
              <a:rPr lang="en-US" altLang="en-US" sz="1600" b="1">
                <a:latin typeface="Calibri" panose="020F0502020204030204" pitchFamily="34" charset="0"/>
                <a:cs typeface="Calibri" panose="020F0502020204030204" pitchFamily="34" charset="0"/>
              </a:rPr>
              <a:t>, the country imports steel and the gain from trade is A.</a:t>
            </a:r>
          </a:p>
        </p:txBody>
      </p:sp>
      <p:sp>
        <p:nvSpPr>
          <p:cNvPr id="80926" name="Text Box 30"/>
          <p:cNvSpPr txBox="1">
            <a:spLocks noChangeArrowheads="1"/>
          </p:cNvSpPr>
          <p:nvPr/>
        </p:nvSpPr>
        <p:spPr bwMode="auto">
          <a:xfrm>
            <a:off x="6367065" y="1464156"/>
            <a:ext cx="5659437" cy="82550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latin typeface="Calibri" panose="020F0502020204030204" pitchFamily="34" charset="0"/>
                <a:cs typeface="Calibri" panose="020F0502020204030204" pitchFamily="34" charset="0"/>
              </a:rPr>
              <a:t>When the world price is WP</a:t>
            </a:r>
            <a:r>
              <a:rPr lang="en-US" altLang="en-US" sz="1600" b="1" baseline="-25000">
                <a:latin typeface="Calibri" panose="020F0502020204030204" pitchFamily="34" charset="0"/>
                <a:cs typeface="Calibri" panose="020F0502020204030204" pitchFamily="34" charset="0"/>
              </a:rPr>
              <a:t>2</a:t>
            </a:r>
            <a:r>
              <a:rPr lang="en-US" altLang="en-US" sz="1600" b="1">
                <a:latin typeface="Calibri" panose="020F0502020204030204" pitchFamily="34" charset="0"/>
                <a:cs typeface="Calibri" panose="020F0502020204030204" pitchFamily="34" charset="0"/>
              </a:rPr>
              <a:t>,</a:t>
            </a:r>
            <a:r>
              <a:rPr lang="en-US" altLang="en-US" sz="1600">
                <a:latin typeface="Calibri" panose="020F0502020204030204" pitchFamily="34" charset="0"/>
                <a:cs typeface="Calibri" panose="020F0502020204030204" pitchFamily="34" charset="0"/>
              </a:rPr>
              <a:t> </a:t>
            </a:r>
            <a:r>
              <a:rPr lang="en-US" altLang="en-US" sz="1600" b="1">
                <a:latin typeface="Calibri" panose="020F0502020204030204" pitchFamily="34" charset="0"/>
                <a:cs typeface="Calibri" panose="020F0502020204030204" pitchFamily="34" charset="0"/>
              </a:rPr>
              <a:t>the gain from trade is A + B. That is, the greater the change in price caused by trade, the greater the gains from trade.</a:t>
            </a:r>
            <a:endParaRPr lang="en-US" altLang="en-US" sz="16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68603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0922"/>
                                        </p:tgtEl>
                                        <p:attrNameLst>
                                          <p:attrName>style.visibility</p:attrName>
                                        </p:attrNameLst>
                                      </p:cBhvr>
                                      <p:to>
                                        <p:strVal val="visible"/>
                                      </p:to>
                                    </p:set>
                                    <p:animEffect transition="in" filter="dissolve">
                                      <p:cBhvr>
                                        <p:cTn id="7" dur="500"/>
                                        <p:tgtEl>
                                          <p:spTgt spid="809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0898"/>
                                        </p:tgtEl>
                                        <p:attrNameLst>
                                          <p:attrName>style.visibility</p:attrName>
                                        </p:attrNameLst>
                                      </p:cBhvr>
                                      <p:to>
                                        <p:strVal val="visible"/>
                                      </p:to>
                                    </p:set>
                                    <p:animEffect transition="in" filter="wipe(left)">
                                      <p:cBhvr>
                                        <p:cTn id="12" dur="500"/>
                                        <p:tgtEl>
                                          <p:spTgt spid="808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0923"/>
                                        </p:tgtEl>
                                        <p:attrNameLst>
                                          <p:attrName>style.visibility</p:attrName>
                                        </p:attrNameLst>
                                      </p:cBhvr>
                                      <p:to>
                                        <p:strVal val="visible"/>
                                      </p:to>
                                    </p:set>
                                    <p:animEffect transition="in" filter="dissolve">
                                      <p:cBhvr>
                                        <p:cTn id="17" dur="500"/>
                                        <p:tgtEl>
                                          <p:spTgt spid="809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0920"/>
                                        </p:tgtEl>
                                        <p:attrNameLst>
                                          <p:attrName>style.visibility</p:attrName>
                                        </p:attrNameLst>
                                      </p:cBhvr>
                                      <p:to>
                                        <p:strVal val="visible"/>
                                      </p:to>
                                    </p:set>
                                    <p:animEffect transition="in" filter="dissolve">
                                      <p:cBhvr>
                                        <p:cTn id="22" dur="500"/>
                                        <p:tgtEl>
                                          <p:spTgt spid="809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0925"/>
                                        </p:tgtEl>
                                        <p:attrNameLst>
                                          <p:attrName>style.visibility</p:attrName>
                                        </p:attrNameLst>
                                      </p:cBhvr>
                                      <p:to>
                                        <p:strVal val="visible"/>
                                      </p:to>
                                    </p:set>
                                    <p:animEffect transition="in" filter="dissolve">
                                      <p:cBhvr>
                                        <p:cTn id="27" dur="500"/>
                                        <p:tgtEl>
                                          <p:spTgt spid="809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0919"/>
                                        </p:tgtEl>
                                        <p:attrNameLst>
                                          <p:attrName>style.visibility</p:attrName>
                                        </p:attrNameLst>
                                      </p:cBhvr>
                                      <p:to>
                                        <p:strVal val="visible"/>
                                      </p:to>
                                    </p:set>
                                    <p:animEffect transition="in" filter="wipe(left)">
                                      <p:cBhvr>
                                        <p:cTn id="32" dur="500"/>
                                        <p:tgtEl>
                                          <p:spTgt spid="809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0924"/>
                                        </p:tgtEl>
                                        <p:attrNameLst>
                                          <p:attrName>style.visibility</p:attrName>
                                        </p:attrNameLst>
                                      </p:cBhvr>
                                      <p:to>
                                        <p:strVal val="visible"/>
                                      </p:to>
                                    </p:set>
                                    <p:animEffect transition="in" filter="dissolve">
                                      <p:cBhvr>
                                        <p:cTn id="37" dur="500"/>
                                        <p:tgtEl>
                                          <p:spTgt spid="8092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0921"/>
                                        </p:tgtEl>
                                        <p:attrNameLst>
                                          <p:attrName>style.visibility</p:attrName>
                                        </p:attrNameLst>
                                      </p:cBhvr>
                                      <p:to>
                                        <p:strVal val="visible"/>
                                      </p:to>
                                    </p:set>
                                    <p:animEffect transition="in" filter="dissolve">
                                      <p:cBhvr>
                                        <p:cTn id="42" dur="500"/>
                                        <p:tgtEl>
                                          <p:spTgt spid="8092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0926"/>
                                        </p:tgtEl>
                                        <p:attrNameLst>
                                          <p:attrName>style.visibility</p:attrName>
                                        </p:attrNameLst>
                                      </p:cBhvr>
                                      <p:to>
                                        <p:strVal val="visible"/>
                                      </p:to>
                                    </p:set>
                                    <p:animEffect transition="in" filter="dissolve">
                                      <p:cBhvr>
                                        <p:cTn id="47" dur="500"/>
                                        <p:tgtEl>
                                          <p:spTgt spid="80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nimBg="1"/>
      <p:bldP spid="80919" grpId="0" animBg="1"/>
      <p:bldP spid="80920" grpId="0"/>
      <p:bldP spid="80921" grpId="0"/>
      <p:bldP spid="80922" grpId="0" animBg="1"/>
      <p:bldP spid="80923" grpId="0"/>
      <p:bldP spid="80924" grpId="0"/>
      <p:bldP spid="80925" grpId="0" animBg="1"/>
      <p:bldP spid="809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a:t>More Change = More Fun</a:t>
            </a:r>
          </a:p>
        </p:txBody>
      </p:sp>
      <p:sp>
        <p:nvSpPr>
          <p:cNvPr id="16387" name="Rectangle 3"/>
          <p:cNvSpPr>
            <a:spLocks noGrp="1" noChangeArrowheads="1"/>
          </p:cNvSpPr>
          <p:nvPr>
            <p:ph type="body" idx="1"/>
          </p:nvPr>
        </p:nvSpPr>
        <p:spPr/>
        <p:txBody>
          <a:bodyPr/>
          <a:lstStyle/>
          <a:p>
            <a:pPr eaLnBrk="1" hangingPunct="1"/>
            <a:r>
              <a:rPr lang="en-US" altLang="en-US"/>
              <a:t>The bigger the difference between free trade relative prices and autarky relative prices, the bigger will be the country’s gains from trade </a:t>
            </a:r>
          </a:p>
        </p:txBody>
      </p:sp>
    </p:spTree>
    <p:extLst>
      <p:ext uri="{BB962C8B-B14F-4D97-AF65-F5344CB8AC3E}">
        <p14:creationId xmlns:p14="http://schemas.microsoft.com/office/powerpoint/2010/main" val="1700925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Less Change = Less Fun</a:t>
            </a:r>
          </a:p>
        </p:txBody>
      </p:sp>
      <p:sp>
        <p:nvSpPr>
          <p:cNvPr id="17411" name="Rectangle 3"/>
          <p:cNvSpPr>
            <a:spLocks noGrp="1" noChangeArrowheads="1"/>
          </p:cNvSpPr>
          <p:nvPr>
            <p:ph type="body" idx="1"/>
          </p:nvPr>
        </p:nvSpPr>
        <p:spPr/>
        <p:txBody>
          <a:bodyPr/>
          <a:lstStyle/>
          <a:p>
            <a:pPr eaLnBrk="1" hangingPunct="1"/>
            <a:r>
              <a:rPr lang="en-US" altLang="en-US"/>
              <a:t>If there is an increase in the relative price of a country’s imported good,</a:t>
            </a:r>
          </a:p>
          <a:p>
            <a:pPr lvl="1" eaLnBrk="1" hangingPunct="1"/>
            <a:r>
              <a:rPr lang="en-US" altLang="en-US"/>
              <a:t>its national welfare will decrease, and</a:t>
            </a:r>
          </a:p>
          <a:p>
            <a:pPr lvl="1" eaLnBrk="1" hangingPunct="1"/>
            <a:r>
              <a:rPr lang="en-US" altLang="en-US"/>
              <a:t>the national welfare of the country or countries that the good is being imported from will increase.</a:t>
            </a:r>
          </a:p>
          <a:p>
            <a:pPr lvl="1" eaLnBrk="1" hangingPunct="1"/>
            <a:r>
              <a:rPr lang="en-US" altLang="en-US" sz="2000"/>
              <a:t>See “The Welfare Effects of Changes in the </a:t>
            </a:r>
            <a:r>
              <a:rPr lang="en-US" altLang="en-US" sz="2000">
                <a:hlinkClick r:id="rId3" action="ppaction://hlinksldjump"/>
              </a:rPr>
              <a:t>Terms of Trade</a:t>
            </a:r>
            <a:r>
              <a:rPr lang="en-US" altLang="en-US" sz="2000"/>
              <a:t>” in page 116 of KO.</a:t>
            </a:r>
          </a:p>
        </p:txBody>
      </p:sp>
    </p:spTree>
    <p:extLst>
      <p:ext uri="{BB962C8B-B14F-4D97-AF65-F5344CB8AC3E}">
        <p14:creationId xmlns:p14="http://schemas.microsoft.com/office/powerpoint/2010/main" val="901966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latin typeface="Tahoma" pitchFamily="34" charset="0"/>
              </a:rPr>
              <a:t>Questions</a:t>
            </a:r>
          </a:p>
        </p:txBody>
      </p:sp>
      <p:sp>
        <p:nvSpPr>
          <p:cNvPr id="4099" name="Rectangle 3"/>
          <p:cNvSpPr>
            <a:spLocks noGrp="1" noChangeArrowheads="1"/>
          </p:cNvSpPr>
          <p:nvPr>
            <p:ph idx="1"/>
          </p:nvPr>
        </p:nvSpPr>
        <p:spPr/>
        <p:txBody>
          <a:bodyPr/>
          <a:lstStyle/>
          <a:p>
            <a:r>
              <a:rPr lang="en-US" altLang="en-US"/>
              <a:t>Who gains and who loses from free trade among countries?</a:t>
            </a:r>
          </a:p>
          <a:p>
            <a:r>
              <a:rPr lang="en-US" altLang="en-US"/>
              <a:t>What are the arguments that people use to support restrictions on free trade?</a:t>
            </a:r>
          </a:p>
          <a:p>
            <a:endParaRPr lang="en-US" altLang="en-US"/>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ltLang="en-US"/>
              <a:t>Gains From Trade</a:t>
            </a:r>
          </a:p>
        </p:txBody>
      </p:sp>
      <p:sp>
        <p:nvSpPr>
          <p:cNvPr id="173059" name="Rectangle 3"/>
          <p:cNvSpPr>
            <a:spLocks noGrp="1" noChangeArrowheads="1"/>
          </p:cNvSpPr>
          <p:nvPr>
            <p:ph type="body" idx="1"/>
          </p:nvPr>
        </p:nvSpPr>
        <p:spPr/>
        <p:txBody>
          <a:bodyPr/>
          <a:lstStyle/>
          <a:p>
            <a:r>
              <a:rPr lang="en-US" altLang="en-US"/>
              <a:t>The gains from trade can be expressed as the sum of </a:t>
            </a:r>
          </a:p>
          <a:p>
            <a:pPr lvl="1"/>
            <a:r>
              <a:rPr lang="en-US" altLang="en-US"/>
              <a:t>the </a:t>
            </a:r>
            <a:r>
              <a:rPr lang="en-US" altLang="en-US">
                <a:hlinkClick r:id="rId3" action="ppaction://hlinksldjump"/>
              </a:rPr>
              <a:t>gains from exchange</a:t>
            </a:r>
            <a:r>
              <a:rPr lang="en-US" altLang="en-US"/>
              <a:t>, and </a:t>
            </a:r>
          </a:p>
          <a:p>
            <a:pPr lvl="1"/>
            <a:r>
              <a:rPr lang="en-US" altLang="en-US"/>
              <a:t>the </a:t>
            </a:r>
            <a:r>
              <a:rPr lang="en-US" altLang="en-US">
                <a:hlinkClick r:id="rId4" action="ppaction://hlinksldjump"/>
              </a:rPr>
              <a:t>gains from specialization</a:t>
            </a:r>
            <a:r>
              <a:rPr lang="en-US" altLang="en-US"/>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ltLang="en-US"/>
              <a:t>Gains From Exchange</a:t>
            </a:r>
          </a:p>
        </p:txBody>
      </p:sp>
      <p:sp>
        <p:nvSpPr>
          <p:cNvPr id="174083" name="Rectangle 3"/>
          <p:cNvSpPr>
            <a:spLocks noGrp="1" noChangeArrowheads="1"/>
          </p:cNvSpPr>
          <p:nvPr>
            <p:ph type="body" idx="1"/>
          </p:nvPr>
        </p:nvSpPr>
        <p:spPr/>
        <p:txBody>
          <a:bodyPr/>
          <a:lstStyle/>
          <a:p>
            <a:r>
              <a:rPr lang="en-US" altLang="en-US"/>
              <a:t>Free trade will lead to gains even for a country whose production levels, for whatever reason, remain what they were in autarky. </a:t>
            </a:r>
          </a:p>
          <a:p>
            <a:r>
              <a:rPr lang="en-US" altLang="en-US"/>
              <a:t>These gains are called the gains from exchange.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altLang="en-US"/>
              <a:t>Gains From Specialization</a:t>
            </a:r>
          </a:p>
        </p:txBody>
      </p:sp>
      <p:sp>
        <p:nvSpPr>
          <p:cNvPr id="175107" name="Rectangle 3"/>
          <p:cNvSpPr>
            <a:spLocks noGrp="1" noChangeArrowheads="1"/>
          </p:cNvSpPr>
          <p:nvPr>
            <p:ph type="body" idx="1"/>
          </p:nvPr>
        </p:nvSpPr>
        <p:spPr/>
        <p:txBody>
          <a:bodyPr/>
          <a:lstStyle/>
          <a:p>
            <a:r>
              <a:rPr lang="en-US" altLang="en-US"/>
              <a:t>Typically, however, free trade also leads to changes in production levels as a nation becomes more specialized in the production of the good in which it has a comparative advantage. </a:t>
            </a:r>
          </a:p>
          <a:p>
            <a:r>
              <a:rPr lang="en-US" altLang="en-US"/>
              <a:t>The gains due to this specialization in production are called the gains from specialization.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Freeform 2"/>
          <p:cNvSpPr>
            <a:spLocks/>
          </p:cNvSpPr>
          <p:nvPr/>
        </p:nvSpPr>
        <p:spPr bwMode="auto">
          <a:xfrm>
            <a:off x="3295650" y="1455738"/>
            <a:ext cx="2374900" cy="2474912"/>
          </a:xfrm>
          <a:custGeom>
            <a:avLst/>
            <a:gdLst>
              <a:gd name="T0" fmla="*/ 1496 w 1496"/>
              <a:gd name="T1" fmla="*/ 1559 h 1559"/>
              <a:gd name="T2" fmla="*/ 0 w 1496"/>
              <a:gd name="T3" fmla="*/ 1559 h 1559"/>
              <a:gd name="T4" fmla="*/ 0 w 1496"/>
              <a:gd name="T5" fmla="*/ 0 h 1559"/>
              <a:gd name="T6" fmla="*/ 1496 w 1496"/>
              <a:gd name="T7" fmla="*/ 1559 h 1559"/>
            </a:gdLst>
            <a:ahLst/>
            <a:cxnLst>
              <a:cxn ang="0">
                <a:pos x="T0" y="T1"/>
              </a:cxn>
              <a:cxn ang="0">
                <a:pos x="T2" y="T3"/>
              </a:cxn>
              <a:cxn ang="0">
                <a:pos x="T4" y="T5"/>
              </a:cxn>
              <a:cxn ang="0">
                <a:pos x="T6" y="T7"/>
              </a:cxn>
            </a:cxnLst>
            <a:rect l="0" t="0" r="r" b="b"/>
            <a:pathLst>
              <a:path w="1496" h="1559">
                <a:moveTo>
                  <a:pt x="1496" y="1559"/>
                </a:moveTo>
                <a:lnTo>
                  <a:pt x="0" y="1559"/>
                </a:lnTo>
                <a:lnTo>
                  <a:pt x="0" y="0"/>
                </a:lnTo>
                <a:lnTo>
                  <a:pt x="1496" y="1559"/>
                </a:lnTo>
                <a:close/>
              </a:path>
            </a:pathLst>
          </a:custGeom>
          <a:solidFill>
            <a:srgbClr val="DD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31" name="Freeform 3"/>
          <p:cNvSpPr>
            <a:spLocks/>
          </p:cNvSpPr>
          <p:nvPr/>
        </p:nvSpPr>
        <p:spPr bwMode="auto">
          <a:xfrm>
            <a:off x="3295651" y="3930651"/>
            <a:ext cx="2398713" cy="1724025"/>
          </a:xfrm>
          <a:custGeom>
            <a:avLst/>
            <a:gdLst>
              <a:gd name="T0" fmla="*/ 1511 w 1511"/>
              <a:gd name="T1" fmla="*/ 0 h 1086"/>
              <a:gd name="T2" fmla="*/ 0 w 1511"/>
              <a:gd name="T3" fmla="*/ 0 h 1086"/>
              <a:gd name="T4" fmla="*/ 0 w 1511"/>
              <a:gd name="T5" fmla="*/ 1086 h 1086"/>
              <a:gd name="T6" fmla="*/ 1511 w 1511"/>
              <a:gd name="T7" fmla="*/ 0 h 1086"/>
            </a:gdLst>
            <a:ahLst/>
            <a:cxnLst>
              <a:cxn ang="0">
                <a:pos x="T0" y="T1"/>
              </a:cxn>
              <a:cxn ang="0">
                <a:pos x="T2" y="T3"/>
              </a:cxn>
              <a:cxn ang="0">
                <a:pos x="T4" y="T5"/>
              </a:cxn>
              <a:cxn ang="0">
                <a:pos x="T6" y="T7"/>
              </a:cxn>
            </a:cxnLst>
            <a:rect l="0" t="0" r="r" b="b"/>
            <a:pathLst>
              <a:path w="1511" h="1086">
                <a:moveTo>
                  <a:pt x="1511" y="0"/>
                </a:moveTo>
                <a:lnTo>
                  <a:pt x="0" y="0"/>
                </a:lnTo>
                <a:lnTo>
                  <a:pt x="0" y="1086"/>
                </a:lnTo>
                <a:lnTo>
                  <a:pt x="1511" y="0"/>
                </a:lnTo>
                <a:close/>
              </a:path>
            </a:pathLst>
          </a:custGeom>
          <a:solidFill>
            <a:srgbClr val="DD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32" name="Rectangle 4"/>
          <p:cNvSpPr>
            <a:spLocks noGrp="1" noChangeArrowheads="1"/>
          </p:cNvSpPr>
          <p:nvPr>
            <p:ph type="title"/>
          </p:nvPr>
        </p:nvSpPr>
        <p:spPr/>
        <p:txBody>
          <a:bodyPr/>
          <a:lstStyle/>
          <a:p>
            <a:r>
              <a:rPr lang="en-US" altLang="en-US"/>
              <a:t>Recap: Exporting Country</a:t>
            </a:r>
          </a:p>
        </p:txBody>
      </p:sp>
      <p:sp>
        <p:nvSpPr>
          <p:cNvPr id="176133" name="Freeform 5"/>
          <p:cNvSpPr>
            <a:spLocks/>
          </p:cNvSpPr>
          <p:nvPr/>
        </p:nvSpPr>
        <p:spPr bwMode="auto">
          <a:xfrm>
            <a:off x="5089526" y="3275014"/>
            <a:ext cx="1501775" cy="631825"/>
          </a:xfrm>
          <a:custGeom>
            <a:avLst/>
            <a:gdLst>
              <a:gd name="T0" fmla="*/ 0 w 946"/>
              <a:gd name="T1" fmla="*/ 0 h 398"/>
              <a:gd name="T2" fmla="*/ 946 w 946"/>
              <a:gd name="T3" fmla="*/ 0 h 398"/>
              <a:gd name="T4" fmla="*/ 381 w 946"/>
              <a:gd name="T5" fmla="*/ 398 h 398"/>
              <a:gd name="T6" fmla="*/ 0 w 946"/>
              <a:gd name="T7" fmla="*/ 0 h 398"/>
            </a:gdLst>
            <a:ahLst/>
            <a:cxnLst>
              <a:cxn ang="0">
                <a:pos x="T0" y="T1"/>
              </a:cxn>
              <a:cxn ang="0">
                <a:pos x="T2" y="T3"/>
              </a:cxn>
              <a:cxn ang="0">
                <a:pos x="T4" y="T5"/>
              </a:cxn>
              <a:cxn ang="0">
                <a:pos x="T6" y="T7"/>
              </a:cxn>
            </a:cxnLst>
            <a:rect l="0" t="0" r="r" b="b"/>
            <a:pathLst>
              <a:path w="946" h="398">
                <a:moveTo>
                  <a:pt x="0" y="0"/>
                </a:moveTo>
                <a:lnTo>
                  <a:pt x="946" y="0"/>
                </a:lnTo>
                <a:lnTo>
                  <a:pt x="381" y="398"/>
                </a:lnTo>
                <a:lnTo>
                  <a:pt x="0" y="0"/>
                </a:lnTo>
                <a:close/>
              </a:path>
            </a:pathLst>
          </a:custGeom>
          <a:solidFill>
            <a:srgbClr val="FFFF00"/>
          </a:solidFill>
          <a:ln>
            <a:noFill/>
          </a:ln>
        </p:spPr>
        <p:txBody>
          <a:bodyPr/>
          <a:lstStyle/>
          <a:p>
            <a:endParaRPr lang="en-US"/>
          </a:p>
        </p:txBody>
      </p:sp>
      <p:sp>
        <p:nvSpPr>
          <p:cNvPr id="176134" name="Freeform 6"/>
          <p:cNvSpPr>
            <a:spLocks/>
          </p:cNvSpPr>
          <p:nvPr/>
        </p:nvSpPr>
        <p:spPr bwMode="auto">
          <a:xfrm>
            <a:off x="3295650" y="1212851"/>
            <a:ext cx="5938838" cy="4684713"/>
          </a:xfrm>
          <a:custGeom>
            <a:avLst/>
            <a:gdLst>
              <a:gd name="T0" fmla="*/ 0 w 3741"/>
              <a:gd name="T1" fmla="*/ 0 h 2951"/>
              <a:gd name="T2" fmla="*/ 0 w 3741"/>
              <a:gd name="T3" fmla="*/ 2951 h 2951"/>
              <a:gd name="T4" fmla="*/ 3741 w 3741"/>
              <a:gd name="T5" fmla="*/ 2951 h 2951"/>
            </a:gdLst>
            <a:ahLst/>
            <a:cxnLst>
              <a:cxn ang="0">
                <a:pos x="T0" y="T1"/>
              </a:cxn>
              <a:cxn ang="0">
                <a:pos x="T2" y="T3"/>
              </a:cxn>
              <a:cxn ang="0">
                <a:pos x="T4" y="T5"/>
              </a:cxn>
            </a:cxnLst>
            <a:rect l="0" t="0" r="r" b="b"/>
            <a:pathLst>
              <a:path w="3741" h="2951">
                <a:moveTo>
                  <a:pt x="0" y="0"/>
                </a:moveTo>
                <a:lnTo>
                  <a:pt x="0" y="2951"/>
                </a:lnTo>
                <a:lnTo>
                  <a:pt x="3741" y="2951"/>
                </a:ln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76135" name="Group 7"/>
          <p:cNvGrpSpPr>
            <a:grpSpLocks/>
          </p:cNvGrpSpPr>
          <p:nvPr/>
        </p:nvGrpSpPr>
        <p:grpSpPr bwMode="auto">
          <a:xfrm>
            <a:off x="4005263" y="2757488"/>
            <a:ext cx="1835150" cy="1778000"/>
            <a:chOff x="1563" y="1737"/>
            <a:chExt cx="1156" cy="1120"/>
          </a:xfrm>
        </p:grpSpPr>
        <p:sp>
          <p:nvSpPr>
            <p:cNvPr id="176136" name="Rectangle 8"/>
            <p:cNvSpPr>
              <a:spLocks noChangeArrowheads="1"/>
            </p:cNvSpPr>
            <p:nvPr/>
          </p:nvSpPr>
          <p:spPr bwMode="auto">
            <a:xfrm>
              <a:off x="2603" y="2135"/>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a:t>
              </a:r>
              <a:endParaRPr lang="en-US" altLang="en-US" sz="2400">
                <a:latin typeface="Times New Roman" pitchFamily="18" charset="0"/>
              </a:endParaRPr>
            </a:p>
          </p:txBody>
        </p:sp>
        <p:grpSp>
          <p:nvGrpSpPr>
            <p:cNvPr id="176137" name="Group 9"/>
            <p:cNvGrpSpPr>
              <a:grpSpLocks/>
            </p:cNvGrpSpPr>
            <p:nvPr/>
          </p:nvGrpSpPr>
          <p:grpSpPr bwMode="auto">
            <a:xfrm>
              <a:off x="1563" y="1737"/>
              <a:ext cx="367" cy="1120"/>
              <a:chOff x="1563" y="1737"/>
              <a:chExt cx="367" cy="1120"/>
            </a:xfrm>
          </p:grpSpPr>
          <p:sp>
            <p:nvSpPr>
              <p:cNvPr id="176138" name="Rectangle 10"/>
              <p:cNvSpPr>
                <a:spLocks noChangeArrowheads="1"/>
              </p:cNvSpPr>
              <p:nvPr/>
            </p:nvSpPr>
            <p:spPr bwMode="auto">
              <a:xfrm>
                <a:off x="1650" y="2665"/>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C</a:t>
                </a:r>
                <a:endParaRPr lang="en-US" altLang="en-US" sz="2400">
                  <a:latin typeface="Times New Roman" pitchFamily="18" charset="0"/>
                </a:endParaRPr>
              </a:p>
            </p:txBody>
          </p:sp>
          <p:sp>
            <p:nvSpPr>
              <p:cNvPr id="176139" name="Rectangle 11"/>
              <p:cNvSpPr>
                <a:spLocks noChangeArrowheads="1"/>
              </p:cNvSpPr>
              <p:nvPr/>
            </p:nvSpPr>
            <p:spPr bwMode="auto">
              <a:xfrm>
                <a:off x="1823" y="2155"/>
                <a:ext cx="1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B</a:t>
                </a:r>
                <a:endParaRPr lang="en-US" altLang="en-US" sz="2400">
                  <a:latin typeface="Times New Roman" pitchFamily="18" charset="0"/>
                </a:endParaRPr>
              </a:p>
            </p:txBody>
          </p:sp>
          <p:sp>
            <p:nvSpPr>
              <p:cNvPr id="176140" name="Rectangle 12"/>
              <p:cNvSpPr>
                <a:spLocks noChangeArrowheads="1"/>
              </p:cNvSpPr>
              <p:nvPr/>
            </p:nvSpPr>
            <p:spPr bwMode="auto">
              <a:xfrm>
                <a:off x="1563" y="1737"/>
                <a:ext cx="1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A</a:t>
                </a:r>
                <a:endParaRPr lang="en-US" altLang="en-US" sz="2400">
                  <a:latin typeface="Times New Roman" pitchFamily="18" charset="0"/>
                </a:endParaRPr>
              </a:p>
            </p:txBody>
          </p:sp>
        </p:grpSp>
      </p:grpSp>
      <p:sp>
        <p:nvSpPr>
          <p:cNvPr id="176141" name="Rectangle 13"/>
          <p:cNvSpPr>
            <a:spLocks noChangeArrowheads="1"/>
          </p:cNvSpPr>
          <p:nvPr/>
        </p:nvSpPr>
        <p:spPr bwMode="auto">
          <a:xfrm>
            <a:off x="2533651" y="1130300"/>
            <a:ext cx="620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Price</a:t>
            </a:r>
            <a:endParaRPr lang="en-US" altLang="en-US" sz="2400">
              <a:latin typeface="Times New Roman" pitchFamily="18" charset="0"/>
            </a:endParaRPr>
          </a:p>
        </p:txBody>
      </p:sp>
      <p:sp>
        <p:nvSpPr>
          <p:cNvPr id="176142" name="Rectangle 14"/>
          <p:cNvSpPr>
            <a:spLocks noChangeArrowheads="1"/>
          </p:cNvSpPr>
          <p:nvPr/>
        </p:nvSpPr>
        <p:spPr bwMode="auto">
          <a:xfrm>
            <a:off x="2225675" y="1454150"/>
            <a:ext cx="915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of Steel</a:t>
            </a:r>
            <a:endParaRPr lang="en-US" altLang="en-US" sz="2400">
              <a:latin typeface="Times New Roman" pitchFamily="18" charset="0"/>
            </a:endParaRPr>
          </a:p>
        </p:txBody>
      </p:sp>
      <p:grpSp>
        <p:nvGrpSpPr>
          <p:cNvPr id="176143" name="Group 15"/>
          <p:cNvGrpSpPr>
            <a:grpSpLocks/>
          </p:cNvGrpSpPr>
          <p:nvPr/>
        </p:nvGrpSpPr>
        <p:grpSpPr bwMode="auto">
          <a:xfrm>
            <a:off x="3295650" y="2093913"/>
            <a:ext cx="5054600" cy="3560762"/>
            <a:chOff x="1116" y="1319"/>
            <a:chExt cx="3184" cy="2243"/>
          </a:xfrm>
        </p:grpSpPr>
        <p:sp>
          <p:nvSpPr>
            <p:cNvPr id="176144" name="Line 16"/>
            <p:cNvSpPr>
              <a:spLocks noChangeShapeType="1"/>
            </p:cNvSpPr>
            <p:nvPr/>
          </p:nvSpPr>
          <p:spPr bwMode="auto">
            <a:xfrm flipV="1">
              <a:off x="1116" y="1681"/>
              <a:ext cx="2596" cy="1881"/>
            </a:xfrm>
            <a:prstGeom prst="line">
              <a:avLst/>
            </a:prstGeom>
            <a:noFill/>
            <a:ln w="730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145" name="Rectangle 17"/>
            <p:cNvSpPr>
              <a:spLocks noChangeArrowheads="1"/>
            </p:cNvSpPr>
            <p:nvPr/>
          </p:nvSpPr>
          <p:spPr bwMode="auto">
            <a:xfrm>
              <a:off x="3633" y="1319"/>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Domestic</a:t>
              </a:r>
              <a:endParaRPr lang="en-US" altLang="en-US" sz="2400">
                <a:latin typeface="Times New Roman" pitchFamily="18" charset="0"/>
              </a:endParaRPr>
            </a:p>
          </p:txBody>
        </p:sp>
        <p:sp>
          <p:nvSpPr>
            <p:cNvPr id="176146" name="Rectangle 18"/>
            <p:cNvSpPr>
              <a:spLocks noChangeArrowheads="1"/>
            </p:cNvSpPr>
            <p:nvPr/>
          </p:nvSpPr>
          <p:spPr bwMode="auto">
            <a:xfrm>
              <a:off x="3735" y="1523"/>
              <a:ext cx="4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supply</a:t>
              </a:r>
              <a:endParaRPr lang="en-US" altLang="en-US" sz="2400">
                <a:latin typeface="Times New Roman" pitchFamily="18" charset="0"/>
              </a:endParaRPr>
            </a:p>
          </p:txBody>
        </p:sp>
      </p:grpSp>
      <p:grpSp>
        <p:nvGrpSpPr>
          <p:cNvPr id="176147" name="Group 19"/>
          <p:cNvGrpSpPr>
            <a:grpSpLocks/>
          </p:cNvGrpSpPr>
          <p:nvPr/>
        </p:nvGrpSpPr>
        <p:grpSpPr bwMode="auto">
          <a:xfrm>
            <a:off x="2573338" y="2425701"/>
            <a:ext cx="6369050" cy="1300163"/>
            <a:chOff x="661" y="1528"/>
            <a:chExt cx="4012" cy="819"/>
          </a:xfrm>
        </p:grpSpPr>
        <p:sp>
          <p:nvSpPr>
            <p:cNvPr id="176148" name="Line 20"/>
            <p:cNvSpPr>
              <a:spLocks noChangeShapeType="1"/>
            </p:cNvSpPr>
            <p:nvPr/>
          </p:nvSpPr>
          <p:spPr bwMode="auto">
            <a:xfrm>
              <a:off x="1116" y="2048"/>
              <a:ext cx="3115" cy="1"/>
            </a:xfrm>
            <a:prstGeom prst="line">
              <a:avLst/>
            </a:prstGeom>
            <a:noFill/>
            <a:ln w="730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149" name="Rectangle 21"/>
            <p:cNvSpPr>
              <a:spLocks noChangeArrowheads="1"/>
            </p:cNvSpPr>
            <p:nvPr/>
          </p:nvSpPr>
          <p:spPr bwMode="auto">
            <a:xfrm>
              <a:off x="661" y="1528"/>
              <a:ext cx="36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sp>
          <p:nvSpPr>
            <p:cNvPr id="176150" name="Rectangle 22"/>
            <p:cNvSpPr>
              <a:spLocks noChangeArrowheads="1"/>
            </p:cNvSpPr>
            <p:nvPr/>
          </p:nvSpPr>
          <p:spPr bwMode="auto">
            <a:xfrm>
              <a:off x="707" y="1732"/>
              <a:ext cx="31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after</a:t>
              </a:r>
              <a:endParaRPr lang="en-US" altLang="en-US" sz="2400">
                <a:latin typeface="Times New Roman" pitchFamily="18" charset="0"/>
              </a:endParaRPr>
            </a:p>
          </p:txBody>
        </p:sp>
        <p:sp>
          <p:nvSpPr>
            <p:cNvPr id="176151" name="Rectangle 23"/>
            <p:cNvSpPr>
              <a:spLocks noChangeArrowheads="1"/>
            </p:cNvSpPr>
            <p:nvPr/>
          </p:nvSpPr>
          <p:spPr bwMode="auto">
            <a:xfrm>
              <a:off x="661" y="1936"/>
              <a:ext cx="3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trade</a:t>
              </a:r>
              <a:endParaRPr lang="en-US" altLang="en-US" sz="2400">
                <a:latin typeface="Times New Roman" pitchFamily="18" charset="0"/>
              </a:endParaRPr>
            </a:p>
          </p:txBody>
        </p:sp>
        <p:sp>
          <p:nvSpPr>
            <p:cNvPr id="176152" name="Rectangle 24"/>
            <p:cNvSpPr>
              <a:spLocks noChangeArrowheads="1"/>
            </p:cNvSpPr>
            <p:nvPr/>
          </p:nvSpPr>
          <p:spPr bwMode="auto">
            <a:xfrm>
              <a:off x="4255" y="1951"/>
              <a:ext cx="41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World</a:t>
              </a:r>
              <a:endParaRPr lang="en-US" altLang="en-US" sz="2400">
                <a:latin typeface="Times New Roman" pitchFamily="18" charset="0"/>
              </a:endParaRPr>
            </a:p>
          </p:txBody>
        </p:sp>
        <p:sp>
          <p:nvSpPr>
            <p:cNvPr id="176153" name="Rectangle 25"/>
            <p:cNvSpPr>
              <a:spLocks noChangeArrowheads="1"/>
            </p:cNvSpPr>
            <p:nvPr/>
          </p:nvSpPr>
          <p:spPr bwMode="auto">
            <a:xfrm>
              <a:off x="4291" y="2155"/>
              <a:ext cx="34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grpSp>
      <p:grpSp>
        <p:nvGrpSpPr>
          <p:cNvPr id="176154" name="Group 26"/>
          <p:cNvGrpSpPr>
            <a:grpSpLocks/>
          </p:cNvGrpSpPr>
          <p:nvPr/>
        </p:nvGrpSpPr>
        <p:grpSpPr bwMode="auto">
          <a:xfrm>
            <a:off x="3295650" y="1455738"/>
            <a:ext cx="4965700" cy="4221162"/>
            <a:chOff x="1116" y="917"/>
            <a:chExt cx="3128" cy="2659"/>
          </a:xfrm>
        </p:grpSpPr>
        <p:sp>
          <p:nvSpPr>
            <p:cNvPr id="176155" name="Line 27"/>
            <p:cNvSpPr>
              <a:spLocks noChangeShapeType="1"/>
            </p:cNvSpPr>
            <p:nvPr/>
          </p:nvSpPr>
          <p:spPr bwMode="auto">
            <a:xfrm>
              <a:off x="1116" y="917"/>
              <a:ext cx="2458" cy="2538"/>
            </a:xfrm>
            <a:prstGeom prst="line">
              <a:avLst/>
            </a:prstGeom>
            <a:noFill/>
            <a:ln w="730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156" name="Rectangle 28"/>
            <p:cNvSpPr>
              <a:spLocks noChangeArrowheads="1"/>
            </p:cNvSpPr>
            <p:nvPr/>
          </p:nvSpPr>
          <p:spPr bwMode="auto">
            <a:xfrm>
              <a:off x="3577" y="3180"/>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Domestic</a:t>
              </a:r>
              <a:endParaRPr lang="en-US" altLang="en-US" sz="2400">
                <a:latin typeface="Times New Roman" pitchFamily="18" charset="0"/>
              </a:endParaRPr>
            </a:p>
          </p:txBody>
        </p:sp>
        <p:sp>
          <p:nvSpPr>
            <p:cNvPr id="176157" name="Rectangle 29"/>
            <p:cNvSpPr>
              <a:spLocks noChangeArrowheads="1"/>
            </p:cNvSpPr>
            <p:nvPr/>
          </p:nvSpPr>
          <p:spPr bwMode="auto">
            <a:xfrm>
              <a:off x="3618" y="3384"/>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demand</a:t>
              </a:r>
              <a:endParaRPr lang="en-US" altLang="en-US" sz="2400">
                <a:latin typeface="Times New Roman" pitchFamily="18" charset="0"/>
              </a:endParaRPr>
            </a:p>
          </p:txBody>
        </p:sp>
      </p:grpSp>
      <p:grpSp>
        <p:nvGrpSpPr>
          <p:cNvPr id="176158" name="Group 30"/>
          <p:cNvGrpSpPr>
            <a:grpSpLocks/>
          </p:cNvGrpSpPr>
          <p:nvPr/>
        </p:nvGrpSpPr>
        <p:grpSpPr bwMode="auto">
          <a:xfrm>
            <a:off x="2427289" y="3752850"/>
            <a:ext cx="3343275" cy="952500"/>
            <a:chOff x="569" y="2364"/>
            <a:chExt cx="2106" cy="600"/>
          </a:xfrm>
        </p:grpSpPr>
        <p:sp>
          <p:nvSpPr>
            <p:cNvPr id="176159" name="Line 31"/>
            <p:cNvSpPr>
              <a:spLocks noChangeShapeType="1"/>
            </p:cNvSpPr>
            <p:nvPr/>
          </p:nvSpPr>
          <p:spPr bwMode="auto">
            <a:xfrm>
              <a:off x="1116" y="2476"/>
              <a:ext cx="1511" cy="1"/>
            </a:xfrm>
            <a:prstGeom prst="line">
              <a:avLst/>
            </a:prstGeom>
            <a:noFill/>
            <a:ln w="2381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76160" name="Group 32"/>
            <p:cNvGrpSpPr>
              <a:grpSpLocks/>
            </p:cNvGrpSpPr>
            <p:nvPr/>
          </p:nvGrpSpPr>
          <p:grpSpPr bwMode="auto">
            <a:xfrm>
              <a:off x="569" y="2364"/>
              <a:ext cx="2106" cy="600"/>
              <a:chOff x="569" y="2364"/>
              <a:chExt cx="2106" cy="600"/>
            </a:xfrm>
          </p:grpSpPr>
          <p:sp>
            <p:nvSpPr>
              <p:cNvPr id="176161" name="Oval 33"/>
              <p:cNvSpPr>
                <a:spLocks noChangeArrowheads="1"/>
              </p:cNvSpPr>
              <p:nvPr/>
            </p:nvSpPr>
            <p:spPr bwMode="auto">
              <a:xfrm>
                <a:off x="2566" y="2415"/>
                <a:ext cx="109" cy="10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62" name="Rectangle 34"/>
              <p:cNvSpPr>
                <a:spLocks noChangeArrowheads="1"/>
              </p:cNvSpPr>
              <p:nvPr/>
            </p:nvSpPr>
            <p:spPr bwMode="auto">
              <a:xfrm>
                <a:off x="661" y="2364"/>
                <a:ext cx="36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sp>
            <p:nvSpPr>
              <p:cNvPr id="176163" name="Rectangle 35"/>
              <p:cNvSpPr>
                <a:spLocks noChangeArrowheads="1"/>
              </p:cNvSpPr>
              <p:nvPr/>
            </p:nvSpPr>
            <p:spPr bwMode="auto">
              <a:xfrm>
                <a:off x="569" y="2568"/>
                <a:ext cx="4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before</a:t>
                </a:r>
                <a:endParaRPr lang="en-US" altLang="en-US" sz="2400">
                  <a:latin typeface="Times New Roman" pitchFamily="18" charset="0"/>
                </a:endParaRPr>
              </a:p>
            </p:txBody>
          </p:sp>
          <p:sp>
            <p:nvSpPr>
              <p:cNvPr id="176164" name="Rectangle 36"/>
              <p:cNvSpPr>
                <a:spLocks noChangeArrowheads="1"/>
              </p:cNvSpPr>
              <p:nvPr/>
            </p:nvSpPr>
            <p:spPr bwMode="auto">
              <a:xfrm>
                <a:off x="661" y="2772"/>
                <a:ext cx="3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trade</a:t>
                </a:r>
                <a:endParaRPr lang="en-US" altLang="en-US" sz="2400">
                  <a:latin typeface="Times New Roman" pitchFamily="18" charset="0"/>
                </a:endParaRPr>
              </a:p>
            </p:txBody>
          </p:sp>
        </p:grpSp>
      </p:grpSp>
      <p:sp>
        <p:nvSpPr>
          <p:cNvPr id="176165" name="Rectangle 37"/>
          <p:cNvSpPr>
            <a:spLocks noChangeArrowheads="1"/>
          </p:cNvSpPr>
          <p:nvPr/>
        </p:nvSpPr>
        <p:spPr bwMode="auto">
          <a:xfrm>
            <a:off x="3019425" y="5954713"/>
            <a:ext cx="141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0</a:t>
            </a:r>
            <a:endParaRPr lang="en-US" altLang="en-US" sz="2400">
              <a:latin typeface="Times New Roman" pitchFamily="18" charset="0"/>
            </a:endParaRPr>
          </a:p>
        </p:txBody>
      </p:sp>
      <p:sp>
        <p:nvSpPr>
          <p:cNvPr id="176166" name="Rectangle 38"/>
          <p:cNvSpPr>
            <a:spLocks noChangeArrowheads="1"/>
          </p:cNvSpPr>
          <p:nvPr/>
        </p:nvSpPr>
        <p:spPr bwMode="auto">
          <a:xfrm>
            <a:off x="8140700" y="5954713"/>
            <a:ext cx="1028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Quantity</a:t>
            </a:r>
            <a:endParaRPr lang="en-US" altLang="en-US" sz="2400">
              <a:latin typeface="Times New Roman" pitchFamily="18" charset="0"/>
            </a:endParaRPr>
          </a:p>
        </p:txBody>
      </p:sp>
      <p:sp>
        <p:nvSpPr>
          <p:cNvPr id="176167" name="Rectangle 39"/>
          <p:cNvSpPr>
            <a:spLocks noChangeArrowheads="1"/>
          </p:cNvSpPr>
          <p:nvPr/>
        </p:nvSpPr>
        <p:spPr bwMode="auto">
          <a:xfrm>
            <a:off x="8262939" y="6278564"/>
            <a:ext cx="9249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of Steel</a:t>
            </a:r>
            <a:endParaRPr lang="en-US" altLang="en-US" sz="2400">
              <a:latin typeface="Times New Roman" pitchFamily="18" charset="0"/>
            </a:endParaRPr>
          </a:p>
        </p:txBody>
      </p:sp>
      <p:grpSp>
        <p:nvGrpSpPr>
          <p:cNvPr id="176168" name="Group 40"/>
          <p:cNvGrpSpPr>
            <a:grpSpLocks/>
          </p:cNvGrpSpPr>
          <p:nvPr/>
        </p:nvGrpSpPr>
        <p:grpSpPr bwMode="auto">
          <a:xfrm>
            <a:off x="4991101" y="2668588"/>
            <a:ext cx="1700213" cy="679450"/>
            <a:chOff x="2184" y="1681"/>
            <a:chExt cx="1071" cy="428"/>
          </a:xfrm>
        </p:grpSpPr>
        <p:sp>
          <p:nvSpPr>
            <p:cNvPr id="176169" name="Oval 41"/>
            <p:cNvSpPr>
              <a:spLocks noChangeArrowheads="1"/>
            </p:cNvSpPr>
            <p:nvPr/>
          </p:nvSpPr>
          <p:spPr bwMode="auto">
            <a:xfrm>
              <a:off x="2184" y="2002"/>
              <a:ext cx="109" cy="10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70" name="Oval 42"/>
            <p:cNvSpPr>
              <a:spLocks noChangeArrowheads="1"/>
            </p:cNvSpPr>
            <p:nvPr/>
          </p:nvSpPr>
          <p:spPr bwMode="auto">
            <a:xfrm>
              <a:off x="3146" y="2002"/>
              <a:ext cx="109" cy="10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6171" name="Group 43"/>
            <p:cNvGrpSpPr>
              <a:grpSpLocks/>
            </p:cNvGrpSpPr>
            <p:nvPr/>
          </p:nvGrpSpPr>
          <p:grpSpPr bwMode="auto">
            <a:xfrm>
              <a:off x="2230" y="1681"/>
              <a:ext cx="962" cy="306"/>
              <a:chOff x="2230" y="1681"/>
              <a:chExt cx="962" cy="306"/>
            </a:xfrm>
          </p:grpSpPr>
          <p:sp>
            <p:nvSpPr>
              <p:cNvPr id="176172" name="Freeform 44"/>
              <p:cNvSpPr>
                <a:spLocks/>
              </p:cNvSpPr>
              <p:nvPr/>
            </p:nvSpPr>
            <p:spPr bwMode="auto">
              <a:xfrm>
                <a:off x="2230" y="1895"/>
                <a:ext cx="962" cy="92"/>
              </a:xfrm>
              <a:custGeom>
                <a:avLst/>
                <a:gdLst>
                  <a:gd name="T0" fmla="*/ 63 w 63"/>
                  <a:gd name="T1" fmla="*/ 6 h 6"/>
                  <a:gd name="T2" fmla="*/ 59 w 63"/>
                  <a:gd name="T3" fmla="*/ 3 h 6"/>
                  <a:gd name="T4" fmla="*/ 34 w 63"/>
                  <a:gd name="T5" fmla="*/ 3 h 6"/>
                  <a:gd name="T6" fmla="*/ 31 w 63"/>
                  <a:gd name="T7" fmla="*/ 0 h 6"/>
                  <a:gd name="T8" fmla="*/ 28 w 63"/>
                  <a:gd name="T9" fmla="*/ 3 h 6"/>
                  <a:gd name="T10" fmla="*/ 4 w 63"/>
                  <a:gd name="T11" fmla="*/ 3 h 6"/>
                  <a:gd name="T12" fmla="*/ 0 w 63"/>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63" h="6">
                    <a:moveTo>
                      <a:pt x="63" y="6"/>
                    </a:moveTo>
                    <a:cubicBezTo>
                      <a:pt x="63" y="4"/>
                      <a:pt x="60" y="3"/>
                      <a:pt x="59" y="3"/>
                    </a:cubicBezTo>
                    <a:cubicBezTo>
                      <a:pt x="34" y="3"/>
                      <a:pt x="34" y="3"/>
                      <a:pt x="34" y="3"/>
                    </a:cubicBezTo>
                    <a:cubicBezTo>
                      <a:pt x="33" y="3"/>
                      <a:pt x="31" y="2"/>
                      <a:pt x="31" y="0"/>
                    </a:cubicBezTo>
                    <a:cubicBezTo>
                      <a:pt x="31" y="2"/>
                      <a:pt x="30" y="3"/>
                      <a:pt x="28" y="3"/>
                    </a:cubicBezTo>
                    <a:cubicBezTo>
                      <a:pt x="4" y="3"/>
                      <a:pt x="4" y="3"/>
                      <a:pt x="4" y="3"/>
                    </a:cubicBezTo>
                    <a:cubicBezTo>
                      <a:pt x="3" y="3"/>
                      <a:pt x="0" y="4"/>
                      <a:pt x="0" y="6"/>
                    </a:cubicBez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6173" name="Rectangle 45"/>
              <p:cNvSpPr>
                <a:spLocks noChangeArrowheads="1"/>
              </p:cNvSpPr>
              <p:nvPr/>
            </p:nvSpPr>
            <p:spPr bwMode="auto">
              <a:xfrm>
                <a:off x="2425" y="1681"/>
                <a:ext cx="54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Exports</a:t>
                </a:r>
                <a:endParaRPr lang="en-US" altLang="en-US" sz="2400">
                  <a:latin typeface="Times New Roman" pitchFamily="18" charset="0"/>
                </a:endParaRPr>
              </a:p>
            </p:txBody>
          </p:sp>
        </p:grpSp>
      </p:grpSp>
      <p:sp>
        <p:nvSpPr>
          <p:cNvPr id="176174" name="Text Box 46"/>
          <p:cNvSpPr txBox="1">
            <a:spLocks noChangeArrowheads="1"/>
          </p:cNvSpPr>
          <p:nvPr/>
        </p:nvSpPr>
        <p:spPr bwMode="auto">
          <a:xfrm>
            <a:off x="6781800" y="3962401"/>
            <a:ext cx="2514600" cy="366713"/>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D = gains from trade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6174"/>
                                        </p:tgtEl>
                                        <p:attrNameLst>
                                          <p:attrName>style.visibility</p:attrName>
                                        </p:attrNameLst>
                                      </p:cBhvr>
                                      <p:to>
                                        <p:strVal val="visible"/>
                                      </p:to>
                                    </p:set>
                                    <p:animEffect transition="in" filter="dissolve">
                                      <p:cBhvr>
                                        <p:cTn id="7" dur="500"/>
                                        <p:tgtEl>
                                          <p:spTgt spid="176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7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AutoShape 2"/>
          <p:cNvSpPr>
            <a:spLocks noChangeArrowheads="1"/>
          </p:cNvSpPr>
          <p:nvPr/>
        </p:nvSpPr>
        <p:spPr bwMode="auto">
          <a:xfrm rot="10800000">
            <a:off x="5105400" y="3276600"/>
            <a:ext cx="609600" cy="685800"/>
          </a:xfrm>
          <a:prstGeom prst="rtTriangle">
            <a:avLst/>
          </a:prstGeom>
          <a:solidFill>
            <a:srgbClr val="FFFF00"/>
          </a:solidFill>
          <a:ln w="9525">
            <a:solidFill>
              <a:schemeClr val="tx1"/>
            </a:solidFill>
            <a:miter lim="800000"/>
            <a:headEnd/>
            <a:tailEnd/>
          </a:ln>
          <a:effectLst/>
        </p:spPr>
        <p:txBody>
          <a:bodyPr wrap="none" anchor="ctr"/>
          <a:lstStyle/>
          <a:p>
            <a:endParaRPr lang="en-US">
              <a:latin typeface="Calibri" panose="020F0502020204030204" pitchFamily="34" charset="0"/>
              <a:cs typeface="Calibri" panose="020F0502020204030204" pitchFamily="34" charset="0"/>
            </a:endParaRPr>
          </a:p>
        </p:txBody>
      </p:sp>
      <p:sp>
        <p:nvSpPr>
          <p:cNvPr id="177156" name="Freeform 4"/>
          <p:cNvSpPr>
            <a:spLocks/>
          </p:cNvSpPr>
          <p:nvPr/>
        </p:nvSpPr>
        <p:spPr bwMode="auto">
          <a:xfrm>
            <a:off x="3276600" y="1447801"/>
            <a:ext cx="2374900" cy="2474913"/>
          </a:xfrm>
          <a:custGeom>
            <a:avLst/>
            <a:gdLst>
              <a:gd name="T0" fmla="*/ 1496 w 1496"/>
              <a:gd name="T1" fmla="*/ 1559 h 1559"/>
              <a:gd name="T2" fmla="*/ 0 w 1496"/>
              <a:gd name="T3" fmla="*/ 1559 h 1559"/>
              <a:gd name="T4" fmla="*/ 0 w 1496"/>
              <a:gd name="T5" fmla="*/ 0 h 1559"/>
              <a:gd name="T6" fmla="*/ 1496 w 1496"/>
              <a:gd name="T7" fmla="*/ 1559 h 1559"/>
            </a:gdLst>
            <a:ahLst/>
            <a:cxnLst>
              <a:cxn ang="0">
                <a:pos x="T0" y="T1"/>
              </a:cxn>
              <a:cxn ang="0">
                <a:pos x="T2" y="T3"/>
              </a:cxn>
              <a:cxn ang="0">
                <a:pos x="T4" y="T5"/>
              </a:cxn>
              <a:cxn ang="0">
                <a:pos x="T6" y="T7"/>
              </a:cxn>
            </a:cxnLst>
            <a:rect l="0" t="0" r="r" b="b"/>
            <a:pathLst>
              <a:path w="1496" h="1559">
                <a:moveTo>
                  <a:pt x="1496" y="1559"/>
                </a:moveTo>
                <a:lnTo>
                  <a:pt x="0" y="1559"/>
                </a:lnTo>
                <a:lnTo>
                  <a:pt x="0" y="0"/>
                </a:lnTo>
                <a:lnTo>
                  <a:pt x="1496" y="1559"/>
                </a:lnTo>
                <a:close/>
              </a:path>
            </a:pathLst>
          </a:custGeom>
          <a:solidFill>
            <a:srgbClr val="DD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177157" name="Freeform 5"/>
          <p:cNvSpPr>
            <a:spLocks/>
          </p:cNvSpPr>
          <p:nvPr/>
        </p:nvSpPr>
        <p:spPr bwMode="auto">
          <a:xfrm>
            <a:off x="3295651" y="3930651"/>
            <a:ext cx="2398713" cy="1724025"/>
          </a:xfrm>
          <a:custGeom>
            <a:avLst/>
            <a:gdLst>
              <a:gd name="T0" fmla="*/ 1511 w 1511"/>
              <a:gd name="T1" fmla="*/ 0 h 1086"/>
              <a:gd name="T2" fmla="*/ 0 w 1511"/>
              <a:gd name="T3" fmla="*/ 0 h 1086"/>
              <a:gd name="T4" fmla="*/ 0 w 1511"/>
              <a:gd name="T5" fmla="*/ 1086 h 1086"/>
              <a:gd name="T6" fmla="*/ 1511 w 1511"/>
              <a:gd name="T7" fmla="*/ 0 h 1086"/>
            </a:gdLst>
            <a:ahLst/>
            <a:cxnLst>
              <a:cxn ang="0">
                <a:pos x="T0" y="T1"/>
              </a:cxn>
              <a:cxn ang="0">
                <a:pos x="T2" y="T3"/>
              </a:cxn>
              <a:cxn ang="0">
                <a:pos x="T4" y="T5"/>
              </a:cxn>
              <a:cxn ang="0">
                <a:pos x="T6" y="T7"/>
              </a:cxn>
            </a:cxnLst>
            <a:rect l="0" t="0" r="r" b="b"/>
            <a:pathLst>
              <a:path w="1511" h="1086">
                <a:moveTo>
                  <a:pt x="1511" y="0"/>
                </a:moveTo>
                <a:lnTo>
                  <a:pt x="0" y="0"/>
                </a:lnTo>
                <a:lnTo>
                  <a:pt x="0" y="1086"/>
                </a:lnTo>
                <a:lnTo>
                  <a:pt x="1511" y="0"/>
                </a:lnTo>
                <a:close/>
              </a:path>
            </a:pathLst>
          </a:custGeom>
          <a:solidFill>
            <a:srgbClr val="DD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grpSp>
        <p:nvGrpSpPr>
          <p:cNvPr id="3" name="Group 2"/>
          <p:cNvGrpSpPr/>
          <p:nvPr/>
        </p:nvGrpSpPr>
        <p:grpSpPr>
          <a:xfrm>
            <a:off x="3276600" y="1371600"/>
            <a:ext cx="3886200" cy="4281488"/>
            <a:chOff x="1752600" y="1371600"/>
            <a:chExt cx="3886200" cy="4281488"/>
          </a:xfrm>
        </p:grpSpPr>
        <p:grpSp>
          <p:nvGrpSpPr>
            <p:cNvPr id="2" name="Group 1"/>
            <p:cNvGrpSpPr/>
            <p:nvPr/>
          </p:nvGrpSpPr>
          <p:grpSpPr>
            <a:xfrm>
              <a:off x="1752600" y="1447800"/>
              <a:ext cx="2438400" cy="4205288"/>
              <a:chOff x="1752600" y="1447800"/>
              <a:chExt cx="2438400" cy="4205288"/>
            </a:xfrm>
          </p:grpSpPr>
          <p:sp>
            <p:nvSpPr>
              <p:cNvPr id="177155" name="Line 3"/>
              <p:cNvSpPr>
                <a:spLocks noChangeShapeType="1"/>
              </p:cNvSpPr>
              <p:nvPr/>
            </p:nvSpPr>
            <p:spPr bwMode="auto">
              <a:xfrm flipV="1">
                <a:off x="4173748" y="1447800"/>
                <a:ext cx="0" cy="251460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77168" name="Line 16"/>
              <p:cNvSpPr>
                <a:spLocks noChangeShapeType="1"/>
              </p:cNvSpPr>
              <p:nvPr/>
            </p:nvSpPr>
            <p:spPr bwMode="auto">
              <a:xfrm flipV="1">
                <a:off x="1752600" y="3886200"/>
                <a:ext cx="2438400" cy="1766888"/>
              </a:xfrm>
              <a:prstGeom prst="line">
                <a:avLst/>
              </a:prstGeom>
              <a:noFill/>
              <a:ln w="730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grpSp>
        <p:sp>
          <p:nvSpPr>
            <p:cNvPr id="177193" name="Text Box 41"/>
            <p:cNvSpPr txBox="1">
              <a:spLocks noChangeArrowheads="1"/>
            </p:cNvSpPr>
            <p:nvPr/>
          </p:nvSpPr>
          <p:spPr bwMode="auto">
            <a:xfrm>
              <a:off x="4343400" y="1371600"/>
              <a:ext cx="129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Calibri" panose="020F0502020204030204" pitchFamily="34" charset="0"/>
                  <a:cs typeface="Calibri" panose="020F0502020204030204" pitchFamily="34" charset="0"/>
                </a:rPr>
                <a:t>Domestic Supply</a:t>
              </a:r>
            </a:p>
          </p:txBody>
        </p:sp>
      </p:grpSp>
      <p:sp>
        <p:nvSpPr>
          <p:cNvPr id="177158" name="Rectangle 6"/>
          <p:cNvSpPr>
            <a:spLocks noGrp="1" noChangeArrowheads="1"/>
          </p:cNvSpPr>
          <p:nvPr>
            <p:ph type="title"/>
          </p:nvPr>
        </p:nvSpPr>
        <p:spPr/>
        <p:txBody>
          <a:bodyPr/>
          <a:lstStyle/>
          <a:p>
            <a:r>
              <a:rPr lang="en-US" altLang="en-US">
                <a:cs typeface="Calibri" panose="020F0502020204030204" pitchFamily="34" charset="0"/>
              </a:rPr>
              <a:t>Gains From Exchange</a:t>
            </a:r>
          </a:p>
        </p:txBody>
      </p:sp>
      <p:sp>
        <p:nvSpPr>
          <p:cNvPr id="177159" name="Freeform 7"/>
          <p:cNvSpPr>
            <a:spLocks/>
          </p:cNvSpPr>
          <p:nvPr/>
        </p:nvSpPr>
        <p:spPr bwMode="auto">
          <a:xfrm>
            <a:off x="3295650" y="1212851"/>
            <a:ext cx="5938838" cy="4684713"/>
          </a:xfrm>
          <a:custGeom>
            <a:avLst/>
            <a:gdLst>
              <a:gd name="T0" fmla="*/ 0 w 3741"/>
              <a:gd name="T1" fmla="*/ 0 h 2951"/>
              <a:gd name="T2" fmla="*/ 0 w 3741"/>
              <a:gd name="T3" fmla="*/ 2951 h 2951"/>
              <a:gd name="T4" fmla="*/ 3741 w 3741"/>
              <a:gd name="T5" fmla="*/ 2951 h 2951"/>
            </a:gdLst>
            <a:ahLst/>
            <a:cxnLst>
              <a:cxn ang="0">
                <a:pos x="T0" y="T1"/>
              </a:cxn>
              <a:cxn ang="0">
                <a:pos x="T2" y="T3"/>
              </a:cxn>
              <a:cxn ang="0">
                <a:pos x="T4" y="T5"/>
              </a:cxn>
            </a:cxnLst>
            <a:rect l="0" t="0" r="r" b="b"/>
            <a:pathLst>
              <a:path w="3741" h="2951">
                <a:moveTo>
                  <a:pt x="0" y="0"/>
                </a:moveTo>
                <a:lnTo>
                  <a:pt x="0" y="2951"/>
                </a:lnTo>
                <a:lnTo>
                  <a:pt x="3741" y="2951"/>
                </a:ln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grpSp>
        <p:nvGrpSpPr>
          <p:cNvPr id="177160" name="Group 8"/>
          <p:cNvGrpSpPr>
            <a:grpSpLocks/>
          </p:cNvGrpSpPr>
          <p:nvPr/>
        </p:nvGrpSpPr>
        <p:grpSpPr bwMode="auto">
          <a:xfrm>
            <a:off x="4038599" y="2743200"/>
            <a:ext cx="1485900" cy="1781175"/>
            <a:chOff x="1563" y="1737"/>
            <a:chExt cx="936" cy="1122"/>
          </a:xfrm>
        </p:grpSpPr>
        <p:sp>
          <p:nvSpPr>
            <p:cNvPr id="177161" name="Rectangle 9"/>
            <p:cNvSpPr>
              <a:spLocks noChangeArrowheads="1"/>
            </p:cNvSpPr>
            <p:nvPr/>
          </p:nvSpPr>
          <p:spPr bwMode="auto">
            <a:xfrm>
              <a:off x="2400" y="2064"/>
              <a:ext cx="9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D</a:t>
              </a:r>
              <a:endParaRPr lang="en-US" altLang="en-US" sz="2400">
                <a:latin typeface="Calibri" panose="020F0502020204030204" pitchFamily="34" charset="0"/>
                <a:cs typeface="Calibri" panose="020F0502020204030204" pitchFamily="34" charset="0"/>
              </a:endParaRPr>
            </a:p>
          </p:txBody>
        </p:sp>
        <p:grpSp>
          <p:nvGrpSpPr>
            <p:cNvPr id="177162" name="Group 10"/>
            <p:cNvGrpSpPr>
              <a:grpSpLocks/>
            </p:cNvGrpSpPr>
            <p:nvPr/>
          </p:nvGrpSpPr>
          <p:grpSpPr bwMode="auto">
            <a:xfrm>
              <a:off x="1563" y="1737"/>
              <a:ext cx="348" cy="1122"/>
              <a:chOff x="1563" y="1737"/>
              <a:chExt cx="348" cy="1122"/>
            </a:xfrm>
          </p:grpSpPr>
          <p:sp>
            <p:nvSpPr>
              <p:cNvPr id="177163" name="Rectangle 11"/>
              <p:cNvSpPr>
                <a:spLocks noChangeArrowheads="1"/>
              </p:cNvSpPr>
              <p:nvPr/>
            </p:nvSpPr>
            <p:spPr bwMode="auto">
              <a:xfrm>
                <a:off x="1650" y="2665"/>
                <a:ext cx="8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C</a:t>
                </a:r>
                <a:endParaRPr lang="en-US" altLang="en-US" sz="2400">
                  <a:latin typeface="Calibri" panose="020F0502020204030204" pitchFamily="34" charset="0"/>
                  <a:cs typeface="Calibri" panose="020F0502020204030204" pitchFamily="34" charset="0"/>
                </a:endParaRPr>
              </a:p>
            </p:txBody>
          </p:sp>
          <p:sp>
            <p:nvSpPr>
              <p:cNvPr id="177164" name="Rectangle 12"/>
              <p:cNvSpPr>
                <a:spLocks noChangeArrowheads="1"/>
              </p:cNvSpPr>
              <p:nvPr/>
            </p:nvSpPr>
            <p:spPr bwMode="auto">
              <a:xfrm>
                <a:off x="1823" y="2155"/>
                <a:ext cx="8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B</a:t>
                </a:r>
                <a:endParaRPr lang="en-US" altLang="en-US" sz="2400">
                  <a:latin typeface="Calibri" panose="020F0502020204030204" pitchFamily="34" charset="0"/>
                  <a:cs typeface="Calibri" panose="020F0502020204030204" pitchFamily="34" charset="0"/>
                </a:endParaRPr>
              </a:p>
            </p:txBody>
          </p:sp>
          <p:sp>
            <p:nvSpPr>
              <p:cNvPr id="177165" name="Rectangle 13"/>
              <p:cNvSpPr>
                <a:spLocks noChangeArrowheads="1"/>
              </p:cNvSpPr>
              <p:nvPr/>
            </p:nvSpPr>
            <p:spPr bwMode="auto">
              <a:xfrm>
                <a:off x="1563" y="1737"/>
                <a:ext cx="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A</a:t>
                </a:r>
                <a:endParaRPr lang="en-US" altLang="en-US" sz="2400">
                  <a:latin typeface="Calibri" panose="020F0502020204030204" pitchFamily="34" charset="0"/>
                  <a:cs typeface="Calibri" panose="020F0502020204030204" pitchFamily="34" charset="0"/>
                </a:endParaRPr>
              </a:p>
            </p:txBody>
          </p:sp>
        </p:grpSp>
      </p:grpSp>
      <p:sp>
        <p:nvSpPr>
          <p:cNvPr id="177166" name="Rectangle 14"/>
          <p:cNvSpPr>
            <a:spLocks noChangeArrowheads="1"/>
          </p:cNvSpPr>
          <p:nvPr/>
        </p:nvSpPr>
        <p:spPr bwMode="auto">
          <a:xfrm>
            <a:off x="2533651" y="1130300"/>
            <a:ext cx="527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177167" name="Rectangle 15"/>
          <p:cNvSpPr>
            <a:spLocks noChangeArrowheads="1"/>
          </p:cNvSpPr>
          <p:nvPr/>
        </p:nvSpPr>
        <p:spPr bwMode="auto">
          <a:xfrm>
            <a:off x="2225675" y="1454150"/>
            <a:ext cx="8063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grpSp>
        <p:nvGrpSpPr>
          <p:cNvPr id="177169" name="Group 17"/>
          <p:cNvGrpSpPr>
            <a:grpSpLocks/>
          </p:cNvGrpSpPr>
          <p:nvPr/>
        </p:nvGrpSpPr>
        <p:grpSpPr bwMode="auto">
          <a:xfrm>
            <a:off x="2573338" y="2425701"/>
            <a:ext cx="6340475" cy="1303338"/>
            <a:chOff x="661" y="1528"/>
            <a:chExt cx="3994" cy="821"/>
          </a:xfrm>
        </p:grpSpPr>
        <p:sp>
          <p:nvSpPr>
            <p:cNvPr id="177170" name="Line 18"/>
            <p:cNvSpPr>
              <a:spLocks noChangeShapeType="1"/>
            </p:cNvSpPr>
            <p:nvPr/>
          </p:nvSpPr>
          <p:spPr bwMode="auto">
            <a:xfrm>
              <a:off x="1116" y="2048"/>
              <a:ext cx="3115" cy="1"/>
            </a:xfrm>
            <a:prstGeom prst="line">
              <a:avLst/>
            </a:prstGeom>
            <a:noFill/>
            <a:ln w="730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77171" name="Rectangle 19"/>
            <p:cNvSpPr>
              <a:spLocks noChangeArrowheads="1"/>
            </p:cNvSpPr>
            <p:nvPr/>
          </p:nvSpPr>
          <p:spPr bwMode="auto">
            <a:xfrm>
              <a:off x="661" y="1528"/>
              <a:ext cx="32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177172" name="Rectangle 20"/>
            <p:cNvSpPr>
              <a:spLocks noChangeArrowheads="1"/>
            </p:cNvSpPr>
            <p:nvPr/>
          </p:nvSpPr>
          <p:spPr bwMode="auto">
            <a:xfrm>
              <a:off x="707" y="1732"/>
              <a:ext cx="31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after</a:t>
              </a:r>
              <a:endParaRPr lang="en-US" altLang="en-US" sz="2400">
                <a:latin typeface="Calibri" panose="020F0502020204030204" pitchFamily="34" charset="0"/>
                <a:cs typeface="Calibri" panose="020F0502020204030204" pitchFamily="34" charset="0"/>
              </a:endParaRPr>
            </a:p>
          </p:txBody>
        </p:sp>
        <p:sp>
          <p:nvSpPr>
            <p:cNvPr id="177173" name="Rectangle 21"/>
            <p:cNvSpPr>
              <a:spLocks noChangeArrowheads="1"/>
            </p:cNvSpPr>
            <p:nvPr/>
          </p:nvSpPr>
          <p:spPr bwMode="auto">
            <a:xfrm>
              <a:off x="661" y="1936"/>
              <a:ext cx="3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trade</a:t>
              </a:r>
              <a:endParaRPr lang="en-US" altLang="en-US" sz="2400">
                <a:latin typeface="Calibri" panose="020F0502020204030204" pitchFamily="34" charset="0"/>
                <a:cs typeface="Calibri" panose="020F0502020204030204" pitchFamily="34" charset="0"/>
              </a:endParaRPr>
            </a:p>
          </p:txBody>
        </p:sp>
        <p:sp>
          <p:nvSpPr>
            <p:cNvPr id="177174" name="Rectangle 22"/>
            <p:cNvSpPr>
              <a:spLocks noChangeArrowheads="1"/>
            </p:cNvSpPr>
            <p:nvPr/>
          </p:nvSpPr>
          <p:spPr bwMode="auto">
            <a:xfrm>
              <a:off x="4255" y="1951"/>
              <a:ext cx="40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World</a:t>
              </a:r>
              <a:endParaRPr lang="en-US" altLang="en-US" sz="2400">
                <a:latin typeface="Calibri" panose="020F0502020204030204" pitchFamily="34" charset="0"/>
                <a:cs typeface="Calibri" panose="020F0502020204030204" pitchFamily="34" charset="0"/>
              </a:endParaRPr>
            </a:p>
          </p:txBody>
        </p:sp>
        <p:sp>
          <p:nvSpPr>
            <p:cNvPr id="177175" name="Rectangle 23"/>
            <p:cNvSpPr>
              <a:spLocks noChangeArrowheads="1"/>
            </p:cNvSpPr>
            <p:nvPr/>
          </p:nvSpPr>
          <p:spPr bwMode="auto">
            <a:xfrm>
              <a:off x="4291" y="2155"/>
              <a:ext cx="32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grpSp>
      <p:grpSp>
        <p:nvGrpSpPr>
          <p:cNvPr id="177176" name="Group 24"/>
          <p:cNvGrpSpPr>
            <a:grpSpLocks/>
          </p:cNvGrpSpPr>
          <p:nvPr/>
        </p:nvGrpSpPr>
        <p:grpSpPr bwMode="auto">
          <a:xfrm>
            <a:off x="3276600" y="1447801"/>
            <a:ext cx="4884738" cy="4224338"/>
            <a:chOff x="1116" y="917"/>
            <a:chExt cx="3077" cy="2661"/>
          </a:xfrm>
        </p:grpSpPr>
        <p:sp>
          <p:nvSpPr>
            <p:cNvPr id="177177" name="Line 25"/>
            <p:cNvSpPr>
              <a:spLocks noChangeShapeType="1"/>
            </p:cNvSpPr>
            <p:nvPr/>
          </p:nvSpPr>
          <p:spPr bwMode="auto">
            <a:xfrm>
              <a:off x="1116" y="917"/>
              <a:ext cx="2458" cy="2538"/>
            </a:xfrm>
            <a:prstGeom prst="line">
              <a:avLst/>
            </a:prstGeom>
            <a:noFill/>
            <a:ln w="730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77178" name="Rectangle 26"/>
            <p:cNvSpPr>
              <a:spLocks noChangeArrowheads="1"/>
            </p:cNvSpPr>
            <p:nvPr/>
          </p:nvSpPr>
          <p:spPr bwMode="auto">
            <a:xfrm>
              <a:off x="3577" y="3180"/>
              <a:ext cx="6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Domestic</a:t>
              </a:r>
              <a:endParaRPr lang="en-US" altLang="en-US" sz="2400">
                <a:latin typeface="Calibri" panose="020F0502020204030204" pitchFamily="34" charset="0"/>
                <a:cs typeface="Calibri" panose="020F0502020204030204" pitchFamily="34" charset="0"/>
              </a:endParaRPr>
            </a:p>
          </p:txBody>
        </p:sp>
        <p:sp>
          <p:nvSpPr>
            <p:cNvPr id="177179" name="Rectangle 27"/>
            <p:cNvSpPr>
              <a:spLocks noChangeArrowheads="1"/>
            </p:cNvSpPr>
            <p:nvPr/>
          </p:nvSpPr>
          <p:spPr bwMode="auto">
            <a:xfrm>
              <a:off x="3618" y="3384"/>
              <a:ext cx="54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demand</a:t>
              </a:r>
              <a:endParaRPr lang="en-US" altLang="en-US" sz="2400">
                <a:latin typeface="Calibri" panose="020F0502020204030204" pitchFamily="34" charset="0"/>
                <a:cs typeface="Calibri" panose="020F0502020204030204" pitchFamily="34" charset="0"/>
              </a:endParaRPr>
            </a:p>
          </p:txBody>
        </p:sp>
      </p:grpSp>
      <p:grpSp>
        <p:nvGrpSpPr>
          <p:cNvPr id="177180" name="Group 28"/>
          <p:cNvGrpSpPr>
            <a:grpSpLocks/>
          </p:cNvGrpSpPr>
          <p:nvPr/>
        </p:nvGrpSpPr>
        <p:grpSpPr bwMode="auto">
          <a:xfrm>
            <a:off x="2427289" y="3752850"/>
            <a:ext cx="3343275" cy="952500"/>
            <a:chOff x="569" y="2364"/>
            <a:chExt cx="2106" cy="600"/>
          </a:xfrm>
        </p:grpSpPr>
        <p:sp>
          <p:nvSpPr>
            <p:cNvPr id="177181" name="Line 29"/>
            <p:cNvSpPr>
              <a:spLocks noChangeShapeType="1"/>
            </p:cNvSpPr>
            <p:nvPr/>
          </p:nvSpPr>
          <p:spPr bwMode="auto">
            <a:xfrm>
              <a:off x="1116" y="2476"/>
              <a:ext cx="1511" cy="1"/>
            </a:xfrm>
            <a:prstGeom prst="line">
              <a:avLst/>
            </a:prstGeom>
            <a:noFill/>
            <a:ln w="2381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grpSp>
          <p:nvGrpSpPr>
            <p:cNvPr id="177182" name="Group 30"/>
            <p:cNvGrpSpPr>
              <a:grpSpLocks/>
            </p:cNvGrpSpPr>
            <p:nvPr/>
          </p:nvGrpSpPr>
          <p:grpSpPr bwMode="auto">
            <a:xfrm>
              <a:off x="569" y="2364"/>
              <a:ext cx="2106" cy="600"/>
              <a:chOff x="569" y="2364"/>
              <a:chExt cx="2106" cy="600"/>
            </a:xfrm>
          </p:grpSpPr>
          <p:sp>
            <p:nvSpPr>
              <p:cNvPr id="177183" name="Oval 31"/>
              <p:cNvSpPr>
                <a:spLocks noChangeArrowheads="1"/>
              </p:cNvSpPr>
              <p:nvPr/>
            </p:nvSpPr>
            <p:spPr bwMode="auto">
              <a:xfrm>
                <a:off x="2566" y="2415"/>
                <a:ext cx="109" cy="10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panose="020F0502020204030204" pitchFamily="34" charset="0"/>
                  <a:cs typeface="Calibri" panose="020F0502020204030204" pitchFamily="34" charset="0"/>
                </a:endParaRPr>
              </a:p>
            </p:txBody>
          </p:sp>
          <p:sp>
            <p:nvSpPr>
              <p:cNvPr id="177184" name="Rectangle 32"/>
              <p:cNvSpPr>
                <a:spLocks noChangeArrowheads="1"/>
              </p:cNvSpPr>
              <p:nvPr/>
            </p:nvSpPr>
            <p:spPr bwMode="auto">
              <a:xfrm>
                <a:off x="661" y="2364"/>
                <a:ext cx="32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Price</a:t>
                </a:r>
                <a:endParaRPr lang="en-US" altLang="en-US" sz="2400">
                  <a:latin typeface="Calibri" panose="020F0502020204030204" pitchFamily="34" charset="0"/>
                  <a:cs typeface="Calibri" panose="020F0502020204030204" pitchFamily="34" charset="0"/>
                </a:endParaRPr>
              </a:p>
            </p:txBody>
          </p:sp>
          <p:sp>
            <p:nvSpPr>
              <p:cNvPr id="177185" name="Rectangle 33"/>
              <p:cNvSpPr>
                <a:spLocks noChangeArrowheads="1"/>
              </p:cNvSpPr>
              <p:nvPr/>
            </p:nvSpPr>
            <p:spPr bwMode="auto">
              <a:xfrm>
                <a:off x="569" y="2568"/>
                <a:ext cx="43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before</a:t>
                </a:r>
                <a:endParaRPr lang="en-US" altLang="en-US" sz="2400">
                  <a:latin typeface="Calibri" panose="020F0502020204030204" pitchFamily="34" charset="0"/>
                  <a:cs typeface="Calibri" panose="020F0502020204030204" pitchFamily="34" charset="0"/>
                </a:endParaRPr>
              </a:p>
            </p:txBody>
          </p:sp>
          <p:sp>
            <p:nvSpPr>
              <p:cNvPr id="177186" name="Rectangle 34"/>
              <p:cNvSpPr>
                <a:spLocks noChangeArrowheads="1"/>
              </p:cNvSpPr>
              <p:nvPr/>
            </p:nvSpPr>
            <p:spPr bwMode="auto">
              <a:xfrm>
                <a:off x="661" y="2772"/>
                <a:ext cx="3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trade</a:t>
                </a:r>
                <a:endParaRPr lang="en-US" altLang="en-US" sz="2400">
                  <a:latin typeface="Calibri" panose="020F0502020204030204" pitchFamily="34" charset="0"/>
                  <a:cs typeface="Calibri" panose="020F0502020204030204" pitchFamily="34" charset="0"/>
                </a:endParaRPr>
              </a:p>
            </p:txBody>
          </p:sp>
        </p:grpSp>
      </p:grpSp>
      <p:sp>
        <p:nvSpPr>
          <p:cNvPr id="177187" name="Rectangle 35"/>
          <p:cNvSpPr>
            <a:spLocks noChangeArrowheads="1"/>
          </p:cNvSpPr>
          <p:nvPr/>
        </p:nvSpPr>
        <p:spPr bwMode="auto">
          <a:xfrm>
            <a:off x="3019425" y="5954713"/>
            <a:ext cx="1298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177188" name="Rectangle 36"/>
          <p:cNvSpPr>
            <a:spLocks noChangeArrowheads="1"/>
          </p:cNvSpPr>
          <p:nvPr/>
        </p:nvSpPr>
        <p:spPr bwMode="auto">
          <a:xfrm>
            <a:off x="8140700" y="5954713"/>
            <a:ext cx="9369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latin typeface="Calibri" panose="020F0502020204030204" pitchFamily="34" charset="0"/>
                <a:cs typeface="Calibri" panose="020F0502020204030204" pitchFamily="34" charset="0"/>
              </a:rPr>
              <a:t>Quantity</a:t>
            </a:r>
            <a:endParaRPr lang="en-US" altLang="en-US" sz="2400">
              <a:latin typeface="Calibri" panose="020F0502020204030204" pitchFamily="34" charset="0"/>
              <a:cs typeface="Calibri" panose="020F0502020204030204" pitchFamily="34" charset="0"/>
            </a:endParaRPr>
          </a:p>
        </p:txBody>
      </p:sp>
      <p:sp>
        <p:nvSpPr>
          <p:cNvPr id="177189" name="Rectangle 37"/>
          <p:cNvSpPr>
            <a:spLocks noChangeArrowheads="1"/>
          </p:cNvSpPr>
          <p:nvPr/>
        </p:nvSpPr>
        <p:spPr bwMode="auto">
          <a:xfrm>
            <a:off x="8262939" y="6278564"/>
            <a:ext cx="8063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latin typeface="Calibri" panose="020F0502020204030204" pitchFamily="34" charset="0"/>
                <a:cs typeface="Calibri" panose="020F0502020204030204" pitchFamily="34" charset="0"/>
              </a:rPr>
              <a:t>of Steel</a:t>
            </a:r>
            <a:endParaRPr lang="en-US" altLang="en-US" sz="2400">
              <a:latin typeface="Calibri" panose="020F0502020204030204" pitchFamily="34" charset="0"/>
              <a:cs typeface="Calibri" panose="020F0502020204030204" pitchFamily="34" charset="0"/>
            </a:endParaRPr>
          </a:p>
        </p:txBody>
      </p:sp>
      <p:grpSp>
        <p:nvGrpSpPr>
          <p:cNvPr id="4" name="Group 3"/>
          <p:cNvGrpSpPr/>
          <p:nvPr/>
        </p:nvGrpSpPr>
        <p:grpSpPr>
          <a:xfrm>
            <a:off x="4419600" y="2057400"/>
            <a:ext cx="1219200" cy="1066800"/>
            <a:chOff x="2895600" y="2057400"/>
            <a:chExt cx="1219200" cy="1066800"/>
          </a:xfrm>
        </p:grpSpPr>
        <p:sp>
          <p:nvSpPr>
            <p:cNvPr id="177190" name="Freeform 38"/>
            <p:cNvSpPr>
              <a:spLocks/>
            </p:cNvSpPr>
            <p:nvPr/>
          </p:nvSpPr>
          <p:spPr bwMode="auto">
            <a:xfrm>
              <a:off x="3581400" y="2971800"/>
              <a:ext cx="533400" cy="152400"/>
            </a:xfrm>
            <a:custGeom>
              <a:avLst/>
              <a:gdLst>
                <a:gd name="T0" fmla="*/ 63 w 63"/>
                <a:gd name="T1" fmla="*/ 6 h 6"/>
                <a:gd name="T2" fmla="*/ 59 w 63"/>
                <a:gd name="T3" fmla="*/ 3 h 6"/>
                <a:gd name="T4" fmla="*/ 34 w 63"/>
                <a:gd name="T5" fmla="*/ 3 h 6"/>
                <a:gd name="T6" fmla="*/ 31 w 63"/>
                <a:gd name="T7" fmla="*/ 0 h 6"/>
                <a:gd name="T8" fmla="*/ 28 w 63"/>
                <a:gd name="T9" fmla="*/ 3 h 6"/>
                <a:gd name="T10" fmla="*/ 4 w 63"/>
                <a:gd name="T11" fmla="*/ 3 h 6"/>
                <a:gd name="T12" fmla="*/ 0 w 63"/>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63" h="6">
                  <a:moveTo>
                    <a:pt x="63" y="6"/>
                  </a:moveTo>
                  <a:cubicBezTo>
                    <a:pt x="63" y="4"/>
                    <a:pt x="60" y="3"/>
                    <a:pt x="59" y="3"/>
                  </a:cubicBezTo>
                  <a:cubicBezTo>
                    <a:pt x="34" y="3"/>
                    <a:pt x="34" y="3"/>
                    <a:pt x="34" y="3"/>
                  </a:cubicBezTo>
                  <a:cubicBezTo>
                    <a:pt x="33" y="3"/>
                    <a:pt x="31" y="2"/>
                    <a:pt x="31" y="0"/>
                  </a:cubicBezTo>
                  <a:cubicBezTo>
                    <a:pt x="31" y="2"/>
                    <a:pt x="30" y="3"/>
                    <a:pt x="28" y="3"/>
                  </a:cubicBezTo>
                  <a:cubicBezTo>
                    <a:pt x="4" y="3"/>
                    <a:pt x="4" y="3"/>
                    <a:pt x="4" y="3"/>
                  </a:cubicBezTo>
                  <a:cubicBezTo>
                    <a:pt x="3" y="3"/>
                    <a:pt x="0" y="4"/>
                    <a:pt x="0" y="6"/>
                  </a:cubicBez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77191" name="Text Box 39"/>
            <p:cNvSpPr txBox="1">
              <a:spLocks noChangeArrowheads="1"/>
            </p:cNvSpPr>
            <p:nvPr/>
          </p:nvSpPr>
          <p:spPr bwMode="auto">
            <a:xfrm>
              <a:off x="2895600" y="2057400"/>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latin typeface="Calibri" panose="020F0502020204030204" pitchFamily="34" charset="0"/>
                  <a:cs typeface="Calibri" panose="020F0502020204030204" pitchFamily="34" charset="0"/>
                </a:rPr>
                <a:t>Exports</a:t>
              </a:r>
            </a:p>
          </p:txBody>
        </p:sp>
        <p:sp>
          <p:nvSpPr>
            <p:cNvPr id="177192" name="Line 40"/>
            <p:cNvSpPr>
              <a:spLocks noChangeShapeType="1"/>
            </p:cNvSpPr>
            <p:nvPr/>
          </p:nvSpPr>
          <p:spPr bwMode="auto">
            <a:xfrm>
              <a:off x="3505200" y="2438400"/>
              <a:ext cx="304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grpSp>
      <p:sp>
        <p:nvSpPr>
          <p:cNvPr id="177194" name="Text Box 42"/>
          <p:cNvSpPr txBox="1">
            <a:spLocks noChangeArrowheads="1"/>
          </p:cNvSpPr>
          <p:nvPr/>
        </p:nvSpPr>
        <p:spPr bwMode="auto">
          <a:xfrm>
            <a:off x="7086600" y="2209801"/>
            <a:ext cx="3048000" cy="366713"/>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latin typeface="Calibri" panose="020F0502020204030204" pitchFamily="34" charset="0"/>
                <a:cs typeface="Calibri" panose="020F0502020204030204" pitchFamily="34" charset="0"/>
              </a:rPr>
              <a:t>D = gains from exchange</a:t>
            </a:r>
          </a:p>
        </p:txBody>
      </p:sp>
      <p:sp>
        <p:nvSpPr>
          <p:cNvPr id="5" name="TextBox 4"/>
          <p:cNvSpPr txBox="1"/>
          <p:nvPr/>
        </p:nvSpPr>
        <p:spPr>
          <a:xfrm>
            <a:off x="9234488" y="2933543"/>
            <a:ext cx="2786276" cy="2862322"/>
          </a:xfrm>
          <a:prstGeom prst="rect">
            <a:avLst/>
          </a:prstGeom>
          <a:noFill/>
        </p:spPr>
        <p:txBody>
          <a:bodyPr wrap="square" rtlCol="0">
            <a:spAutoFit/>
          </a:bodyPr>
          <a:lstStyle/>
          <a:p>
            <a:r>
              <a:rPr lang="en-US" b="1">
                <a:latin typeface="Calibri" panose="020F0502020204030204" pitchFamily="34" charset="0"/>
                <a:cs typeface="Calibri" panose="020F0502020204030204" pitchFamily="34" charset="0"/>
              </a:rPr>
              <a:t>Imagine a weird supply curve such that the exporting country’s production is the same in both autarky and free trade.</a:t>
            </a:r>
            <a:br>
              <a:rPr lang="en-US" b="1">
                <a:latin typeface="Calibri" panose="020F0502020204030204" pitchFamily="34" charset="0"/>
                <a:cs typeface="Calibri" panose="020F0502020204030204" pitchFamily="34" charset="0"/>
              </a:rPr>
            </a:br>
            <a:br>
              <a:rPr lang="en-US" b="1">
                <a:latin typeface="Calibri" panose="020F0502020204030204" pitchFamily="34" charset="0"/>
                <a:cs typeface="Calibri" panose="020F0502020204030204" pitchFamily="34" charset="0"/>
              </a:rPr>
            </a:br>
            <a:r>
              <a:rPr lang="en-US" b="1">
                <a:latin typeface="Calibri" panose="020F0502020204030204" pitchFamily="34" charset="0"/>
                <a:cs typeface="Calibri" panose="020F0502020204030204" pitchFamily="34" charset="0"/>
              </a:rPr>
              <a:t>There still will be some gains from trade. These are the gains from exchange.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77176"/>
                                        </p:tgtEl>
                                        <p:attrNameLst>
                                          <p:attrName>style.visibility</p:attrName>
                                        </p:attrNameLst>
                                      </p:cBhvr>
                                      <p:to>
                                        <p:strVal val="visible"/>
                                      </p:to>
                                    </p:set>
                                    <p:animEffect transition="in" filter="strips(downRight)">
                                      <p:cBhvr>
                                        <p:cTn id="7" dur="500"/>
                                        <p:tgtEl>
                                          <p:spTgt spid="1771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77180"/>
                                        </p:tgtEl>
                                        <p:attrNameLst>
                                          <p:attrName>style.visibility</p:attrName>
                                        </p:attrNameLst>
                                      </p:cBhvr>
                                      <p:to>
                                        <p:strVal val="visible"/>
                                      </p:to>
                                    </p:set>
                                    <p:animEffect transition="in" filter="wipe(left)">
                                      <p:cBhvr>
                                        <p:cTn id="16" dur="500"/>
                                        <p:tgtEl>
                                          <p:spTgt spid="17718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77156"/>
                                        </p:tgtEl>
                                        <p:attrNameLst>
                                          <p:attrName>style.visibility</p:attrName>
                                        </p:attrNameLst>
                                      </p:cBhvr>
                                      <p:to>
                                        <p:strVal val="visible"/>
                                      </p:to>
                                    </p:set>
                                    <p:animEffect transition="in" filter="dissolve">
                                      <p:cBhvr>
                                        <p:cTn id="21" dur="500"/>
                                        <p:tgtEl>
                                          <p:spTgt spid="17715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77157"/>
                                        </p:tgtEl>
                                        <p:attrNameLst>
                                          <p:attrName>style.visibility</p:attrName>
                                        </p:attrNameLst>
                                      </p:cBhvr>
                                      <p:to>
                                        <p:strVal val="visible"/>
                                      </p:to>
                                    </p:set>
                                    <p:animEffect transition="in" filter="dissolve">
                                      <p:cBhvr>
                                        <p:cTn id="26" dur="500"/>
                                        <p:tgtEl>
                                          <p:spTgt spid="17715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177169"/>
                                        </p:tgtEl>
                                        <p:attrNameLst>
                                          <p:attrName>style.visibility</p:attrName>
                                        </p:attrNameLst>
                                      </p:cBhvr>
                                      <p:to>
                                        <p:strVal val="visible"/>
                                      </p:to>
                                    </p:set>
                                    <p:animEffect transition="in" filter="wipe(left)">
                                      <p:cBhvr>
                                        <p:cTn id="31" dur="500"/>
                                        <p:tgtEl>
                                          <p:spTgt spid="17716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77154"/>
                                        </p:tgtEl>
                                        <p:attrNameLst>
                                          <p:attrName>style.visibility</p:attrName>
                                        </p:attrNameLst>
                                      </p:cBhvr>
                                      <p:to>
                                        <p:strVal val="visible"/>
                                      </p:to>
                                    </p:set>
                                    <p:animEffect transition="in" filter="dissolve">
                                      <p:cBhvr>
                                        <p:cTn id="40" dur="500"/>
                                        <p:tgtEl>
                                          <p:spTgt spid="17715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nodeType="clickEffect">
                                  <p:stCondLst>
                                    <p:cond delay="0"/>
                                  </p:stCondLst>
                                  <p:childTnLst>
                                    <p:set>
                                      <p:cBhvr>
                                        <p:cTn id="44" dur="1" fill="hold">
                                          <p:stCondLst>
                                            <p:cond delay="0"/>
                                          </p:stCondLst>
                                        </p:cTn>
                                        <p:tgtEl>
                                          <p:spTgt spid="177160"/>
                                        </p:tgtEl>
                                        <p:attrNameLst>
                                          <p:attrName>style.visibility</p:attrName>
                                        </p:attrNameLst>
                                      </p:cBhvr>
                                      <p:to>
                                        <p:strVal val="visible"/>
                                      </p:to>
                                    </p:set>
                                    <p:animEffect transition="in" filter="dissolve">
                                      <p:cBhvr>
                                        <p:cTn id="45" dur="500"/>
                                        <p:tgtEl>
                                          <p:spTgt spid="17716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177194"/>
                                        </p:tgtEl>
                                        <p:attrNameLst>
                                          <p:attrName>style.visibility</p:attrName>
                                        </p:attrNameLst>
                                      </p:cBhvr>
                                      <p:to>
                                        <p:strVal val="visible"/>
                                      </p:to>
                                    </p:set>
                                    <p:animEffect transition="in" filter="dissolve">
                                      <p:cBhvr>
                                        <p:cTn id="50" dur="500"/>
                                        <p:tgtEl>
                                          <p:spTgt spid="177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4" grpId="0" animBg="1"/>
      <p:bldP spid="177156" grpId="0" animBg="1"/>
      <p:bldP spid="177157" grpId="0" animBg="1"/>
      <p:bldP spid="17719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Freeform 2"/>
          <p:cNvSpPr>
            <a:spLocks/>
          </p:cNvSpPr>
          <p:nvPr/>
        </p:nvSpPr>
        <p:spPr bwMode="auto">
          <a:xfrm>
            <a:off x="5089526" y="3275014"/>
            <a:ext cx="1501775" cy="631825"/>
          </a:xfrm>
          <a:custGeom>
            <a:avLst/>
            <a:gdLst>
              <a:gd name="T0" fmla="*/ 0 w 946"/>
              <a:gd name="T1" fmla="*/ 0 h 398"/>
              <a:gd name="T2" fmla="*/ 946 w 946"/>
              <a:gd name="T3" fmla="*/ 0 h 398"/>
              <a:gd name="T4" fmla="*/ 381 w 946"/>
              <a:gd name="T5" fmla="*/ 398 h 398"/>
              <a:gd name="T6" fmla="*/ 0 w 946"/>
              <a:gd name="T7" fmla="*/ 0 h 398"/>
            </a:gdLst>
            <a:ahLst/>
            <a:cxnLst>
              <a:cxn ang="0">
                <a:pos x="T0" y="T1"/>
              </a:cxn>
              <a:cxn ang="0">
                <a:pos x="T2" y="T3"/>
              </a:cxn>
              <a:cxn ang="0">
                <a:pos x="T4" y="T5"/>
              </a:cxn>
              <a:cxn ang="0">
                <a:pos x="T6" y="T7"/>
              </a:cxn>
            </a:cxnLst>
            <a:rect l="0" t="0" r="r" b="b"/>
            <a:pathLst>
              <a:path w="946" h="398">
                <a:moveTo>
                  <a:pt x="0" y="0"/>
                </a:moveTo>
                <a:lnTo>
                  <a:pt x="946" y="0"/>
                </a:lnTo>
                <a:lnTo>
                  <a:pt x="381" y="398"/>
                </a:lnTo>
                <a:lnTo>
                  <a:pt x="0" y="0"/>
                </a:lnTo>
                <a:close/>
              </a:path>
            </a:pathLst>
          </a:custGeom>
          <a:solidFill>
            <a:srgbClr val="FFFF00"/>
          </a:solidFill>
          <a:ln>
            <a:noFill/>
          </a:ln>
        </p:spPr>
        <p:txBody>
          <a:bodyPr/>
          <a:lstStyle/>
          <a:p>
            <a:endParaRPr lang="en-US"/>
          </a:p>
        </p:txBody>
      </p:sp>
      <p:sp>
        <p:nvSpPr>
          <p:cNvPr id="178179" name="Line 3"/>
          <p:cNvSpPr>
            <a:spLocks noChangeShapeType="1"/>
          </p:cNvSpPr>
          <p:nvPr/>
        </p:nvSpPr>
        <p:spPr bwMode="auto">
          <a:xfrm flipV="1">
            <a:off x="5715000" y="1524000"/>
            <a:ext cx="0" cy="2362200"/>
          </a:xfrm>
          <a:prstGeom prst="line">
            <a:avLst/>
          </a:prstGeom>
          <a:noFill/>
          <a:ln w="571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180" name="Freeform 4"/>
          <p:cNvSpPr>
            <a:spLocks/>
          </p:cNvSpPr>
          <p:nvPr/>
        </p:nvSpPr>
        <p:spPr bwMode="auto">
          <a:xfrm>
            <a:off x="3295650" y="1455738"/>
            <a:ext cx="2374900" cy="2474912"/>
          </a:xfrm>
          <a:custGeom>
            <a:avLst/>
            <a:gdLst>
              <a:gd name="T0" fmla="*/ 1496 w 1496"/>
              <a:gd name="T1" fmla="*/ 1559 h 1559"/>
              <a:gd name="T2" fmla="*/ 0 w 1496"/>
              <a:gd name="T3" fmla="*/ 1559 h 1559"/>
              <a:gd name="T4" fmla="*/ 0 w 1496"/>
              <a:gd name="T5" fmla="*/ 0 h 1559"/>
              <a:gd name="T6" fmla="*/ 1496 w 1496"/>
              <a:gd name="T7" fmla="*/ 1559 h 1559"/>
            </a:gdLst>
            <a:ahLst/>
            <a:cxnLst>
              <a:cxn ang="0">
                <a:pos x="T0" y="T1"/>
              </a:cxn>
              <a:cxn ang="0">
                <a:pos x="T2" y="T3"/>
              </a:cxn>
              <a:cxn ang="0">
                <a:pos x="T4" y="T5"/>
              </a:cxn>
              <a:cxn ang="0">
                <a:pos x="T6" y="T7"/>
              </a:cxn>
            </a:cxnLst>
            <a:rect l="0" t="0" r="r" b="b"/>
            <a:pathLst>
              <a:path w="1496" h="1559">
                <a:moveTo>
                  <a:pt x="1496" y="1559"/>
                </a:moveTo>
                <a:lnTo>
                  <a:pt x="0" y="1559"/>
                </a:lnTo>
                <a:lnTo>
                  <a:pt x="0" y="0"/>
                </a:lnTo>
                <a:lnTo>
                  <a:pt x="1496" y="1559"/>
                </a:lnTo>
                <a:close/>
              </a:path>
            </a:pathLst>
          </a:custGeom>
          <a:solidFill>
            <a:srgbClr val="DD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81" name="Freeform 5"/>
          <p:cNvSpPr>
            <a:spLocks/>
          </p:cNvSpPr>
          <p:nvPr/>
        </p:nvSpPr>
        <p:spPr bwMode="auto">
          <a:xfrm>
            <a:off x="3295651" y="3930651"/>
            <a:ext cx="2398713" cy="1724025"/>
          </a:xfrm>
          <a:custGeom>
            <a:avLst/>
            <a:gdLst>
              <a:gd name="T0" fmla="*/ 1511 w 1511"/>
              <a:gd name="T1" fmla="*/ 0 h 1086"/>
              <a:gd name="T2" fmla="*/ 0 w 1511"/>
              <a:gd name="T3" fmla="*/ 0 h 1086"/>
              <a:gd name="T4" fmla="*/ 0 w 1511"/>
              <a:gd name="T5" fmla="*/ 1086 h 1086"/>
              <a:gd name="T6" fmla="*/ 1511 w 1511"/>
              <a:gd name="T7" fmla="*/ 0 h 1086"/>
            </a:gdLst>
            <a:ahLst/>
            <a:cxnLst>
              <a:cxn ang="0">
                <a:pos x="T0" y="T1"/>
              </a:cxn>
              <a:cxn ang="0">
                <a:pos x="T2" y="T3"/>
              </a:cxn>
              <a:cxn ang="0">
                <a:pos x="T4" y="T5"/>
              </a:cxn>
              <a:cxn ang="0">
                <a:pos x="T6" y="T7"/>
              </a:cxn>
            </a:cxnLst>
            <a:rect l="0" t="0" r="r" b="b"/>
            <a:pathLst>
              <a:path w="1511" h="1086">
                <a:moveTo>
                  <a:pt x="1511" y="0"/>
                </a:moveTo>
                <a:lnTo>
                  <a:pt x="0" y="0"/>
                </a:lnTo>
                <a:lnTo>
                  <a:pt x="0" y="1086"/>
                </a:lnTo>
                <a:lnTo>
                  <a:pt x="1511" y="0"/>
                </a:lnTo>
                <a:close/>
              </a:path>
            </a:pathLst>
          </a:custGeom>
          <a:solidFill>
            <a:srgbClr val="DDE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182" name="Freeform 6"/>
          <p:cNvSpPr>
            <a:spLocks/>
          </p:cNvSpPr>
          <p:nvPr/>
        </p:nvSpPr>
        <p:spPr bwMode="auto">
          <a:xfrm>
            <a:off x="3295650" y="1212851"/>
            <a:ext cx="5938838" cy="4684713"/>
          </a:xfrm>
          <a:custGeom>
            <a:avLst/>
            <a:gdLst>
              <a:gd name="T0" fmla="*/ 0 w 3741"/>
              <a:gd name="T1" fmla="*/ 0 h 2951"/>
              <a:gd name="T2" fmla="*/ 0 w 3741"/>
              <a:gd name="T3" fmla="*/ 2951 h 2951"/>
              <a:gd name="T4" fmla="*/ 3741 w 3741"/>
              <a:gd name="T5" fmla="*/ 2951 h 2951"/>
            </a:gdLst>
            <a:ahLst/>
            <a:cxnLst>
              <a:cxn ang="0">
                <a:pos x="T0" y="T1"/>
              </a:cxn>
              <a:cxn ang="0">
                <a:pos x="T2" y="T3"/>
              </a:cxn>
              <a:cxn ang="0">
                <a:pos x="T4" y="T5"/>
              </a:cxn>
            </a:cxnLst>
            <a:rect l="0" t="0" r="r" b="b"/>
            <a:pathLst>
              <a:path w="3741" h="2951">
                <a:moveTo>
                  <a:pt x="0" y="0"/>
                </a:moveTo>
                <a:lnTo>
                  <a:pt x="0" y="2951"/>
                </a:lnTo>
                <a:lnTo>
                  <a:pt x="3741" y="2951"/>
                </a:ln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78183" name="Group 7"/>
          <p:cNvGrpSpPr>
            <a:grpSpLocks/>
          </p:cNvGrpSpPr>
          <p:nvPr/>
        </p:nvGrpSpPr>
        <p:grpSpPr bwMode="auto">
          <a:xfrm>
            <a:off x="4005264" y="2757488"/>
            <a:ext cx="1589087" cy="1778000"/>
            <a:chOff x="1563" y="1737"/>
            <a:chExt cx="1001" cy="1120"/>
          </a:xfrm>
        </p:grpSpPr>
        <p:sp>
          <p:nvSpPr>
            <p:cNvPr id="178184" name="Rectangle 8"/>
            <p:cNvSpPr>
              <a:spLocks noChangeArrowheads="1"/>
            </p:cNvSpPr>
            <p:nvPr/>
          </p:nvSpPr>
          <p:spPr bwMode="auto">
            <a:xfrm>
              <a:off x="2448" y="2064"/>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a:t>
              </a:r>
              <a:endParaRPr lang="en-US" altLang="en-US" sz="2400">
                <a:latin typeface="Times New Roman" pitchFamily="18" charset="0"/>
              </a:endParaRPr>
            </a:p>
          </p:txBody>
        </p:sp>
        <p:grpSp>
          <p:nvGrpSpPr>
            <p:cNvPr id="178185" name="Group 9"/>
            <p:cNvGrpSpPr>
              <a:grpSpLocks/>
            </p:cNvGrpSpPr>
            <p:nvPr/>
          </p:nvGrpSpPr>
          <p:grpSpPr bwMode="auto">
            <a:xfrm>
              <a:off x="1563" y="1737"/>
              <a:ext cx="368" cy="1120"/>
              <a:chOff x="1563" y="1737"/>
              <a:chExt cx="368" cy="1120"/>
            </a:xfrm>
          </p:grpSpPr>
          <p:sp>
            <p:nvSpPr>
              <p:cNvPr id="178186" name="Rectangle 10"/>
              <p:cNvSpPr>
                <a:spLocks noChangeArrowheads="1"/>
              </p:cNvSpPr>
              <p:nvPr/>
            </p:nvSpPr>
            <p:spPr bwMode="auto">
              <a:xfrm>
                <a:off x="1650" y="2665"/>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C</a:t>
                </a:r>
                <a:endParaRPr lang="en-US" altLang="en-US" sz="2400">
                  <a:latin typeface="Times New Roman" pitchFamily="18" charset="0"/>
                </a:endParaRPr>
              </a:p>
            </p:txBody>
          </p:sp>
          <p:sp>
            <p:nvSpPr>
              <p:cNvPr id="178187" name="Rectangle 11"/>
              <p:cNvSpPr>
                <a:spLocks noChangeArrowheads="1"/>
              </p:cNvSpPr>
              <p:nvPr/>
            </p:nvSpPr>
            <p:spPr bwMode="auto">
              <a:xfrm>
                <a:off x="1823" y="2155"/>
                <a:ext cx="10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B</a:t>
                </a:r>
                <a:endParaRPr lang="en-US" altLang="en-US" sz="2400">
                  <a:latin typeface="Times New Roman" pitchFamily="18" charset="0"/>
                </a:endParaRPr>
              </a:p>
            </p:txBody>
          </p:sp>
          <p:sp>
            <p:nvSpPr>
              <p:cNvPr id="178188" name="Rectangle 12"/>
              <p:cNvSpPr>
                <a:spLocks noChangeArrowheads="1"/>
              </p:cNvSpPr>
              <p:nvPr/>
            </p:nvSpPr>
            <p:spPr bwMode="auto">
              <a:xfrm>
                <a:off x="1563" y="1737"/>
                <a:ext cx="1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A</a:t>
                </a:r>
                <a:endParaRPr lang="en-US" altLang="en-US" sz="2400">
                  <a:latin typeface="Times New Roman" pitchFamily="18" charset="0"/>
                </a:endParaRPr>
              </a:p>
            </p:txBody>
          </p:sp>
        </p:grpSp>
      </p:grpSp>
      <p:sp>
        <p:nvSpPr>
          <p:cNvPr id="178189" name="Rectangle 13"/>
          <p:cNvSpPr>
            <a:spLocks noChangeArrowheads="1"/>
          </p:cNvSpPr>
          <p:nvPr/>
        </p:nvSpPr>
        <p:spPr bwMode="auto">
          <a:xfrm>
            <a:off x="2533651" y="1130300"/>
            <a:ext cx="620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Price</a:t>
            </a:r>
            <a:endParaRPr lang="en-US" altLang="en-US" sz="2400">
              <a:latin typeface="Times New Roman" pitchFamily="18" charset="0"/>
            </a:endParaRPr>
          </a:p>
        </p:txBody>
      </p:sp>
      <p:sp>
        <p:nvSpPr>
          <p:cNvPr id="178190" name="Rectangle 14"/>
          <p:cNvSpPr>
            <a:spLocks noChangeArrowheads="1"/>
          </p:cNvSpPr>
          <p:nvPr/>
        </p:nvSpPr>
        <p:spPr bwMode="auto">
          <a:xfrm>
            <a:off x="2225675" y="1454150"/>
            <a:ext cx="915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of Steel</a:t>
            </a:r>
            <a:endParaRPr lang="en-US" altLang="en-US" sz="2400">
              <a:latin typeface="Times New Roman" pitchFamily="18" charset="0"/>
            </a:endParaRPr>
          </a:p>
        </p:txBody>
      </p:sp>
      <p:grpSp>
        <p:nvGrpSpPr>
          <p:cNvPr id="178191" name="Group 15"/>
          <p:cNvGrpSpPr>
            <a:grpSpLocks/>
          </p:cNvGrpSpPr>
          <p:nvPr/>
        </p:nvGrpSpPr>
        <p:grpSpPr bwMode="auto">
          <a:xfrm>
            <a:off x="3295650" y="2093913"/>
            <a:ext cx="5054600" cy="3560762"/>
            <a:chOff x="1116" y="1319"/>
            <a:chExt cx="3184" cy="2243"/>
          </a:xfrm>
        </p:grpSpPr>
        <p:sp>
          <p:nvSpPr>
            <p:cNvPr id="178192" name="Line 16"/>
            <p:cNvSpPr>
              <a:spLocks noChangeShapeType="1"/>
            </p:cNvSpPr>
            <p:nvPr/>
          </p:nvSpPr>
          <p:spPr bwMode="auto">
            <a:xfrm flipV="1">
              <a:off x="1116" y="1681"/>
              <a:ext cx="2596" cy="1881"/>
            </a:xfrm>
            <a:prstGeom prst="line">
              <a:avLst/>
            </a:prstGeom>
            <a:noFill/>
            <a:ln w="730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193" name="Rectangle 17"/>
            <p:cNvSpPr>
              <a:spLocks noChangeArrowheads="1"/>
            </p:cNvSpPr>
            <p:nvPr/>
          </p:nvSpPr>
          <p:spPr bwMode="auto">
            <a:xfrm>
              <a:off x="3633" y="1319"/>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Domestic</a:t>
              </a:r>
              <a:endParaRPr lang="en-US" altLang="en-US" sz="2400">
                <a:latin typeface="Times New Roman" pitchFamily="18" charset="0"/>
              </a:endParaRPr>
            </a:p>
          </p:txBody>
        </p:sp>
        <p:sp>
          <p:nvSpPr>
            <p:cNvPr id="178194" name="Rectangle 18"/>
            <p:cNvSpPr>
              <a:spLocks noChangeArrowheads="1"/>
            </p:cNvSpPr>
            <p:nvPr/>
          </p:nvSpPr>
          <p:spPr bwMode="auto">
            <a:xfrm>
              <a:off x="3735" y="1523"/>
              <a:ext cx="4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supply</a:t>
              </a:r>
              <a:endParaRPr lang="en-US" altLang="en-US" sz="2400">
                <a:latin typeface="Times New Roman" pitchFamily="18" charset="0"/>
              </a:endParaRPr>
            </a:p>
          </p:txBody>
        </p:sp>
      </p:grpSp>
      <p:grpSp>
        <p:nvGrpSpPr>
          <p:cNvPr id="178195" name="Group 19"/>
          <p:cNvGrpSpPr>
            <a:grpSpLocks/>
          </p:cNvGrpSpPr>
          <p:nvPr/>
        </p:nvGrpSpPr>
        <p:grpSpPr bwMode="auto">
          <a:xfrm>
            <a:off x="2573338" y="2425701"/>
            <a:ext cx="6369050" cy="1300163"/>
            <a:chOff x="661" y="1528"/>
            <a:chExt cx="4012" cy="819"/>
          </a:xfrm>
        </p:grpSpPr>
        <p:sp>
          <p:nvSpPr>
            <p:cNvPr id="178196" name="Line 20"/>
            <p:cNvSpPr>
              <a:spLocks noChangeShapeType="1"/>
            </p:cNvSpPr>
            <p:nvPr/>
          </p:nvSpPr>
          <p:spPr bwMode="auto">
            <a:xfrm>
              <a:off x="1116" y="2048"/>
              <a:ext cx="3115" cy="1"/>
            </a:xfrm>
            <a:prstGeom prst="line">
              <a:avLst/>
            </a:prstGeom>
            <a:noFill/>
            <a:ln w="730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197" name="Rectangle 21"/>
            <p:cNvSpPr>
              <a:spLocks noChangeArrowheads="1"/>
            </p:cNvSpPr>
            <p:nvPr/>
          </p:nvSpPr>
          <p:spPr bwMode="auto">
            <a:xfrm>
              <a:off x="661" y="1528"/>
              <a:ext cx="36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sp>
          <p:nvSpPr>
            <p:cNvPr id="178198" name="Rectangle 22"/>
            <p:cNvSpPr>
              <a:spLocks noChangeArrowheads="1"/>
            </p:cNvSpPr>
            <p:nvPr/>
          </p:nvSpPr>
          <p:spPr bwMode="auto">
            <a:xfrm>
              <a:off x="707" y="1732"/>
              <a:ext cx="31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after</a:t>
              </a:r>
              <a:endParaRPr lang="en-US" altLang="en-US" sz="2400">
                <a:latin typeface="Times New Roman" pitchFamily="18" charset="0"/>
              </a:endParaRPr>
            </a:p>
          </p:txBody>
        </p:sp>
        <p:sp>
          <p:nvSpPr>
            <p:cNvPr id="178199" name="Rectangle 23"/>
            <p:cNvSpPr>
              <a:spLocks noChangeArrowheads="1"/>
            </p:cNvSpPr>
            <p:nvPr/>
          </p:nvSpPr>
          <p:spPr bwMode="auto">
            <a:xfrm>
              <a:off x="661" y="1936"/>
              <a:ext cx="3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trade</a:t>
              </a:r>
              <a:endParaRPr lang="en-US" altLang="en-US" sz="2400">
                <a:latin typeface="Times New Roman" pitchFamily="18" charset="0"/>
              </a:endParaRPr>
            </a:p>
          </p:txBody>
        </p:sp>
        <p:sp>
          <p:nvSpPr>
            <p:cNvPr id="178200" name="Rectangle 24"/>
            <p:cNvSpPr>
              <a:spLocks noChangeArrowheads="1"/>
            </p:cNvSpPr>
            <p:nvPr/>
          </p:nvSpPr>
          <p:spPr bwMode="auto">
            <a:xfrm>
              <a:off x="4255" y="1951"/>
              <a:ext cx="41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World</a:t>
              </a:r>
              <a:endParaRPr lang="en-US" altLang="en-US" sz="2400">
                <a:latin typeface="Times New Roman" pitchFamily="18" charset="0"/>
              </a:endParaRPr>
            </a:p>
          </p:txBody>
        </p:sp>
        <p:sp>
          <p:nvSpPr>
            <p:cNvPr id="178201" name="Rectangle 25"/>
            <p:cNvSpPr>
              <a:spLocks noChangeArrowheads="1"/>
            </p:cNvSpPr>
            <p:nvPr/>
          </p:nvSpPr>
          <p:spPr bwMode="auto">
            <a:xfrm>
              <a:off x="4291" y="2155"/>
              <a:ext cx="34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grpSp>
      <p:grpSp>
        <p:nvGrpSpPr>
          <p:cNvPr id="178202" name="Group 26"/>
          <p:cNvGrpSpPr>
            <a:grpSpLocks/>
          </p:cNvGrpSpPr>
          <p:nvPr/>
        </p:nvGrpSpPr>
        <p:grpSpPr bwMode="auto">
          <a:xfrm>
            <a:off x="3295650" y="1455738"/>
            <a:ext cx="4965700" cy="4221162"/>
            <a:chOff x="1116" y="917"/>
            <a:chExt cx="3128" cy="2659"/>
          </a:xfrm>
        </p:grpSpPr>
        <p:sp>
          <p:nvSpPr>
            <p:cNvPr id="178203" name="Line 27"/>
            <p:cNvSpPr>
              <a:spLocks noChangeShapeType="1"/>
            </p:cNvSpPr>
            <p:nvPr/>
          </p:nvSpPr>
          <p:spPr bwMode="auto">
            <a:xfrm>
              <a:off x="1116" y="917"/>
              <a:ext cx="2458" cy="2538"/>
            </a:xfrm>
            <a:prstGeom prst="line">
              <a:avLst/>
            </a:prstGeom>
            <a:noFill/>
            <a:ln w="730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204" name="Rectangle 28"/>
            <p:cNvSpPr>
              <a:spLocks noChangeArrowheads="1"/>
            </p:cNvSpPr>
            <p:nvPr/>
          </p:nvSpPr>
          <p:spPr bwMode="auto">
            <a:xfrm>
              <a:off x="3577" y="3180"/>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Domestic</a:t>
              </a:r>
              <a:endParaRPr lang="en-US" altLang="en-US" sz="2400">
                <a:latin typeface="Times New Roman" pitchFamily="18" charset="0"/>
              </a:endParaRPr>
            </a:p>
          </p:txBody>
        </p:sp>
        <p:sp>
          <p:nvSpPr>
            <p:cNvPr id="178205" name="Rectangle 29"/>
            <p:cNvSpPr>
              <a:spLocks noChangeArrowheads="1"/>
            </p:cNvSpPr>
            <p:nvPr/>
          </p:nvSpPr>
          <p:spPr bwMode="auto">
            <a:xfrm>
              <a:off x="3618" y="3384"/>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demand</a:t>
              </a:r>
              <a:endParaRPr lang="en-US" altLang="en-US" sz="2400">
                <a:latin typeface="Times New Roman" pitchFamily="18" charset="0"/>
              </a:endParaRPr>
            </a:p>
          </p:txBody>
        </p:sp>
      </p:grpSp>
      <p:grpSp>
        <p:nvGrpSpPr>
          <p:cNvPr id="178206" name="Group 30"/>
          <p:cNvGrpSpPr>
            <a:grpSpLocks/>
          </p:cNvGrpSpPr>
          <p:nvPr/>
        </p:nvGrpSpPr>
        <p:grpSpPr bwMode="auto">
          <a:xfrm>
            <a:off x="2427289" y="3752850"/>
            <a:ext cx="3343275" cy="952500"/>
            <a:chOff x="569" y="2364"/>
            <a:chExt cx="2106" cy="600"/>
          </a:xfrm>
        </p:grpSpPr>
        <p:sp>
          <p:nvSpPr>
            <p:cNvPr id="178207" name="Line 31"/>
            <p:cNvSpPr>
              <a:spLocks noChangeShapeType="1"/>
            </p:cNvSpPr>
            <p:nvPr/>
          </p:nvSpPr>
          <p:spPr bwMode="auto">
            <a:xfrm>
              <a:off x="1116" y="2476"/>
              <a:ext cx="1511" cy="1"/>
            </a:xfrm>
            <a:prstGeom prst="line">
              <a:avLst/>
            </a:prstGeom>
            <a:noFill/>
            <a:ln w="23813">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78208" name="Group 32"/>
            <p:cNvGrpSpPr>
              <a:grpSpLocks/>
            </p:cNvGrpSpPr>
            <p:nvPr/>
          </p:nvGrpSpPr>
          <p:grpSpPr bwMode="auto">
            <a:xfrm>
              <a:off x="569" y="2364"/>
              <a:ext cx="2106" cy="600"/>
              <a:chOff x="569" y="2364"/>
              <a:chExt cx="2106" cy="600"/>
            </a:xfrm>
          </p:grpSpPr>
          <p:sp>
            <p:nvSpPr>
              <p:cNvPr id="178209" name="Oval 33"/>
              <p:cNvSpPr>
                <a:spLocks noChangeArrowheads="1"/>
              </p:cNvSpPr>
              <p:nvPr/>
            </p:nvSpPr>
            <p:spPr bwMode="auto">
              <a:xfrm>
                <a:off x="2566" y="2415"/>
                <a:ext cx="109" cy="10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210" name="Rectangle 34"/>
              <p:cNvSpPr>
                <a:spLocks noChangeArrowheads="1"/>
              </p:cNvSpPr>
              <p:nvPr/>
            </p:nvSpPr>
            <p:spPr bwMode="auto">
              <a:xfrm>
                <a:off x="661" y="2364"/>
                <a:ext cx="36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Price</a:t>
                </a:r>
                <a:endParaRPr lang="en-US" altLang="en-US" sz="2400">
                  <a:latin typeface="Times New Roman" pitchFamily="18" charset="0"/>
                </a:endParaRPr>
              </a:p>
            </p:txBody>
          </p:sp>
          <p:sp>
            <p:nvSpPr>
              <p:cNvPr id="178211" name="Rectangle 35"/>
              <p:cNvSpPr>
                <a:spLocks noChangeArrowheads="1"/>
              </p:cNvSpPr>
              <p:nvPr/>
            </p:nvSpPr>
            <p:spPr bwMode="auto">
              <a:xfrm>
                <a:off x="569" y="2568"/>
                <a:ext cx="4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before</a:t>
                </a:r>
                <a:endParaRPr lang="en-US" altLang="en-US" sz="2400">
                  <a:latin typeface="Times New Roman" pitchFamily="18" charset="0"/>
                </a:endParaRPr>
              </a:p>
            </p:txBody>
          </p:sp>
          <p:sp>
            <p:nvSpPr>
              <p:cNvPr id="178212" name="Rectangle 36"/>
              <p:cNvSpPr>
                <a:spLocks noChangeArrowheads="1"/>
              </p:cNvSpPr>
              <p:nvPr/>
            </p:nvSpPr>
            <p:spPr bwMode="auto">
              <a:xfrm>
                <a:off x="661" y="2772"/>
                <a:ext cx="3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trade</a:t>
                </a:r>
                <a:endParaRPr lang="en-US" altLang="en-US" sz="2400">
                  <a:latin typeface="Times New Roman" pitchFamily="18" charset="0"/>
                </a:endParaRPr>
              </a:p>
            </p:txBody>
          </p:sp>
        </p:grpSp>
      </p:grpSp>
      <p:sp>
        <p:nvSpPr>
          <p:cNvPr id="178213" name="Rectangle 37"/>
          <p:cNvSpPr>
            <a:spLocks noChangeArrowheads="1"/>
          </p:cNvSpPr>
          <p:nvPr/>
        </p:nvSpPr>
        <p:spPr bwMode="auto">
          <a:xfrm>
            <a:off x="3019425" y="5954713"/>
            <a:ext cx="141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0</a:t>
            </a:r>
            <a:endParaRPr lang="en-US" altLang="en-US" sz="2400">
              <a:latin typeface="Times New Roman" pitchFamily="18" charset="0"/>
            </a:endParaRPr>
          </a:p>
        </p:txBody>
      </p:sp>
      <p:sp>
        <p:nvSpPr>
          <p:cNvPr id="178214" name="Rectangle 38"/>
          <p:cNvSpPr>
            <a:spLocks noChangeArrowheads="1"/>
          </p:cNvSpPr>
          <p:nvPr/>
        </p:nvSpPr>
        <p:spPr bwMode="auto">
          <a:xfrm>
            <a:off x="8140700" y="5954713"/>
            <a:ext cx="1028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Quantity</a:t>
            </a:r>
            <a:endParaRPr lang="en-US" altLang="en-US" sz="2400">
              <a:latin typeface="Times New Roman" pitchFamily="18" charset="0"/>
            </a:endParaRPr>
          </a:p>
        </p:txBody>
      </p:sp>
      <p:sp>
        <p:nvSpPr>
          <p:cNvPr id="178215" name="Rectangle 39"/>
          <p:cNvSpPr>
            <a:spLocks noChangeArrowheads="1"/>
          </p:cNvSpPr>
          <p:nvPr/>
        </p:nvSpPr>
        <p:spPr bwMode="auto">
          <a:xfrm>
            <a:off x="8262939" y="6278564"/>
            <a:ext cx="9249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b="1">
                <a:solidFill>
                  <a:srgbClr val="000000"/>
                </a:solidFill>
              </a:rPr>
              <a:t>of Steel</a:t>
            </a:r>
            <a:endParaRPr lang="en-US" altLang="en-US" sz="2400">
              <a:latin typeface="Times New Roman" pitchFamily="18" charset="0"/>
            </a:endParaRPr>
          </a:p>
        </p:txBody>
      </p:sp>
      <p:sp>
        <p:nvSpPr>
          <p:cNvPr id="178216" name="Rectangle 40"/>
          <p:cNvSpPr>
            <a:spLocks noChangeArrowheads="1"/>
          </p:cNvSpPr>
          <p:nvPr/>
        </p:nvSpPr>
        <p:spPr bwMode="auto">
          <a:xfrm>
            <a:off x="5943601" y="3276600"/>
            <a:ext cx="169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E</a:t>
            </a:r>
            <a:endParaRPr lang="en-US" altLang="en-US" sz="2400">
              <a:latin typeface="Times New Roman" pitchFamily="18" charset="0"/>
            </a:endParaRPr>
          </a:p>
        </p:txBody>
      </p:sp>
      <p:sp>
        <p:nvSpPr>
          <p:cNvPr id="178217" name="Text Box 41"/>
          <p:cNvSpPr txBox="1">
            <a:spLocks noChangeArrowheads="1"/>
          </p:cNvSpPr>
          <p:nvPr/>
        </p:nvSpPr>
        <p:spPr bwMode="auto">
          <a:xfrm>
            <a:off x="7024915" y="228600"/>
            <a:ext cx="3414485" cy="923330"/>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b="1">
                <a:latin typeface="Calibri" panose="020F0502020204030204" pitchFamily="34" charset="0"/>
              </a:rPr>
              <a:t>D = gains from exchange </a:t>
            </a:r>
            <a:br>
              <a:rPr lang="en-US" altLang="en-US" b="1">
                <a:latin typeface="Calibri" panose="020F0502020204030204" pitchFamily="34" charset="0"/>
              </a:rPr>
            </a:br>
            <a:r>
              <a:rPr lang="en-US" altLang="en-US" b="1">
                <a:latin typeface="Calibri" panose="020F0502020204030204" pitchFamily="34" charset="0"/>
              </a:rPr>
              <a:t>E = gains from specialization </a:t>
            </a:r>
            <a:br>
              <a:rPr lang="en-US" altLang="en-US" b="1">
                <a:latin typeface="Calibri" panose="020F0502020204030204" pitchFamily="34" charset="0"/>
              </a:rPr>
            </a:br>
            <a:r>
              <a:rPr lang="en-US" altLang="en-US" b="1">
                <a:latin typeface="Calibri" panose="020F0502020204030204" pitchFamily="34" charset="0"/>
              </a:rPr>
              <a:t>D + E = total gains from trade</a:t>
            </a:r>
          </a:p>
        </p:txBody>
      </p:sp>
      <p:grpSp>
        <p:nvGrpSpPr>
          <p:cNvPr id="178218" name="Group 42"/>
          <p:cNvGrpSpPr>
            <a:grpSpLocks/>
          </p:cNvGrpSpPr>
          <p:nvPr/>
        </p:nvGrpSpPr>
        <p:grpSpPr bwMode="auto">
          <a:xfrm>
            <a:off x="4991101" y="2668588"/>
            <a:ext cx="1700213" cy="679450"/>
            <a:chOff x="2184" y="1681"/>
            <a:chExt cx="1071" cy="428"/>
          </a:xfrm>
        </p:grpSpPr>
        <p:sp>
          <p:nvSpPr>
            <p:cNvPr id="178219" name="Oval 43"/>
            <p:cNvSpPr>
              <a:spLocks noChangeArrowheads="1"/>
            </p:cNvSpPr>
            <p:nvPr/>
          </p:nvSpPr>
          <p:spPr bwMode="auto">
            <a:xfrm>
              <a:off x="2184" y="2002"/>
              <a:ext cx="109" cy="10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220" name="Oval 44"/>
            <p:cNvSpPr>
              <a:spLocks noChangeArrowheads="1"/>
            </p:cNvSpPr>
            <p:nvPr/>
          </p:nvSpPr>
          <p:spPr bwMode="auto">
            <a:xfrm>
              <a:off x="3146" y="2002"/>
              <a:ext cx="109" cy="10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8221" name="Group 45"/>
            <p:cNvGrpSpPr>
              <a:grpSpLocks/>
            </p:cNvGrpSpPr>
            <p:nvPr/>
          </p:nvGrpSpPr>
          <p:grpSpPr bwMode="auto">
            <a:xfrm>
              <a:off x="2230" y="1681"/>
              <a:ext cx="962" cy="306"/>
              <a:chOff x="2230" y="1681"/>
              <a:chExt cx="962" cy="306"/>
            </a:xfrm>
          </p:grpSpPr>
          <p:sp>
            <p:nvSpPr>
              <p:cNvPr id="178222" name="Freeform 46"/>
              <p:cNvSpPr>
                <a:spLocks/>
              </p:cNvSpPr>
              <p:nvPr/>
            </p:nvSpPr>
            <p:spPr bwMode="auto">
              <a:xfrm>
                <a:off x="2230" y="1895"/>
                <a:ext cx="962" cy="92"/>
              </a:xfrm>
              <a:custGeom>
                <a:avLst/>
                <a:gdLst>
                  <a:gd name="T0" fmla="*/ 63 w 63"/>
                  <a:gd name="T1" fmla="*/ 6 h 6"/>
                  <a:gd name="T2" fmla="*/ 59 w 63"/>
                  <a:gd name="T3" fmla="*/ 3 h 6"/>
                  <a:gd name="T4" fmla="*/ 34 w 63"/>
                  <a:gd name="T5" fmla="*/ 3 h 6"/>
                  <a:gd name="T6" fmla="*/ 31 w 63"/>
                  <a:gd name="T7" fmla="*/ 0 h 6"/>
                  <a:gd name="T8" fmla="*/ 28 w 63"/>
                  <a:gd name="T9" fmla="*/ 3 h 6"/>
                  <a:gd name="T10" fmla="*/ 4 w 63"/>
                  <a:gd name="T11" fmla="*/ 3 h 6"/>
                  <a:gd name="T12" fmla="*/ 0 w 63"/>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63" h="6">
                    <a:moveTo>
                      <a:pt x="63" y="6"/>
                    </a:moveTo>
                    <a:cubicBezTo>
                      <a:pt x="63" y="4"/>
                      <a:pt x="60" y="3"/>
                      <a:pt x="59" y="3"/>
                    </a:cubicBezTo>
                    <a:cubicBezTo>
                      <a:pt x="34" y="3"/>
                      <a:pt x="34" y="3"/>
                      <a:pt x="34" y="3"/>
                    </a:cubicBezTo>
                    <a:cubicBezTo>
                      <a:pt x="33" y="3"/>
                      <a:pt x="31" y="2"/>
                      <a:pt x="31" y="0"/>
                    </a:cubicBezTo>
                    <a:cubicBezTo>
                      <a:pt x="31" y="2"/>
                      <a:pt x="30" y="3"/>
                      <a:pt x="28" y="3"/>
                    </a:cubicBezTo>
                    <a:cubicBezTo>
                      <a:pt x="4" y="3"/>
                      <a:pt x="4" y="3"/>
                      <a:pt x="4" y="3"/>
                    </a:cubicBezTo>
                    <a:cubicBezTo>
                      <a:pt x="3" y="3"/>
                      <a:pt x="0" y="4"/>
                      <a:pt x="0" y="6"/>
                    </a:cubicBezTo>
                  </a:path>
                </a:pathLst>
              </a:custGeom>
              <a:noFill/>
              <a:ln w="238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8223" name="Rectangle 47"/>
              <p:cNvSpPr>
                <a:spLocks noChangeArrowheads="1"/>
              </p:cNvSpPr>
              <p:nvPr/>
            </p:nvSpPr>
            <p:spPr bwMode="auto">
              <a:xfrm>
                <a:off x="2425" y="1681"/>
                <a:ext cx="54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000">
                    <a:solidFill>
                      <a:srgbClr val="000000"/>
                    </a:solidFill>
                  </a:rPr>
                  <a:t>Exports</a:t>
                </a:r>
                <a:endParaRPr lang="en-US" altLang="en-US" sz="2400">
                  <a:latin typeface="Times New Roman" pitchFamily="18"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8195"/>
                                        </p:tgtEl>
                                        <p:attrNameLst>
                                          <p:attrName>style.visibility</p:attrName>
                                        </p:attrNameLst>
                                      </p:cBhvr>
                                      <p:to>
                                        <p:strVal val="visible"/>
                                      </p:to>
                                    </p:set>
                                    <p:animEffect transition="in" filter="wipe(left)">
                                      <p:cBhvr>
                                        <p:cTn id="7" dur="500"/>
                                        <p:tgtEl>
                                          <p:spTgt spid="17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8180"/>
                                        </p:tgtEl>
                                        <p:attrNameLst>
                                          <p:attrName>style.visibility</p:attrName>
                                        </p:attrNameLst>
                                      </p:cBhvr>
                                      <p:to>
                                        <p:strVal val="visible"/>
                                      </p:to>
                                    </p:set>
                                    <p:animEffect transition="in" filter="dissolve">
                                      <p:cBhvr>
                                        <p:cTn id="12" dur="500"/>
                                        <p:tgtEl>
                                          <p:spTgt spid="1781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8181"/>
                                        </p:tgtEl>
                                        <p:attrNameLst>
                                          <p:attrName>style.visibility</p:attrName>
                                        </p:attrNameLst>
                                      </p:cBhvr>
                                      <p:to>
                                        <p:strVal val="visible"/>
                                      </p:to>
                                    </p:set>
                                    <p:animEffect transition="in" filter="dissolve">
                                      <p:cBhvr>
                                        <p:cTn id="17" dur="500"/>
                                        <p:tgtEl>
                                          <p:spTgt spid="1781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8178"/>
                                        </p:tgtEl>
                                        <p:attrNameLst>
                                          <p:attrName>style.visibility</p:attrName>
                                        </p:attrNameLst>
                                      </p:cBhvr>
                                      <p:to>
                                        <p:strVal val="visible"/>
                                      </p:to>
                                    </p:set>
                                    <p:animEffect transition="in" filter="dissolve">
                                      <p:cBhvr>
                                        <p:cTn id="22" dur="500"/>
                                        <p:tgtEl>
                                          <p:spTgt spid="17817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78218"/>
                                        </p:tgtEl>
                                        <p:attrNameLst>
                                          <p:attrName>style.visibility</p:attrName>
                                        </p:attrNameLst>
                                      </p:cBhvr>
                                      <p:to>
                                        <p:strVal val="visible"/>
                                      </p:to>
                                    </p:set>
                                    <p:animEffect transition="in" filter="wipe(down)">
                                      <p:cBhvr>
                                        <p:cTn id="27" dur="500"/>
                                        <p:tgtEl>
                                          <p:spTgt spid="1782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178183"/>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78216"/>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78179"/>
                                        </p:tgtEl>
                                        <p:attrNameLst>
                                          <p:attrName>style.visibility</p:attrName>
                                        </p:attrNameLst>
                                      </p:cBhvr>
                                      <p:to>
                                        <p:strVal val="visible"/>
                                      </p:to>
                                    </p:set>
                                    <p:animEffect transition="in" filter="dissolve">
                                      <p:cBhvr>
                                        <p:cTn id="40" dur="500"/>
                                        <p:tgtEl>
                                          <p:spTgt spid="17817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78217"/>
                                        </p:tgtEl>
                                        <p:attrNameLst>
                                          <p:attrName>style.visibility</p:attrName>
                                        </p:attrNameLst>
                                      </p:cBhvr>
                                      <p:to>
                                        <p:strVal val="visible"/>
                                      </p:to>
                                    </p:set>
                                    <p:animEffect transition="in" filter="dissolve">
                                      <p:cBhvr>
                                        <p:cTn id="45" dur="500"/>
                                        <p:tgtEl>
                                          <p:spTgt spid="178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animBg="1"/>
      <p:bldP spid="178179" grpId="0" animBg="1"/>
      <p:bldP spid="178180" grpId="0" animBg="1"/>
      <p:bldP spid="178181" grpId="0" animBg="1"/>
      <p:bldP spid="178216" grpId="0"/>
      <p:bldP spid="1782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altLang="en-US"/>
              <a:t>Opposition to Free Trade</a:t>
            </a:r>
          </a:p>
        </p:txBody>
      </p:sp>
      <p:sp>
        <p:nvSpPr>
          <p:cNvPr id="179203" name="Rectangle 3"/>
          <p:cNvSpPr>
            <a:spLocks noGrp="1" noChangeArrowheads="1"/>
          </p:cNvSpPr>
          <p:nvPr>
            <p:ph idx="1"/>
          </p:nvPr>
        </p:nvSpPr>
        <p:spPr/>
        <p:txBody>
          <a:bodyPr/>
          <a:lstStyle/>
          <a:p>
            <a:pPr>
              <a:lnSpc>
                <a:spcPct val="90000"/>
              </a:lnSpc>
            </a:pPr>
            <a:r>
              <a:rPr lang="en-US" altLang="en-US"/>
              <a:t>Free trade </a:t>
            </a:r>
            <a:r>
              <a:rPr lang="en-US" altLang="en-US" i="1"/>
              <a:t>does not benefit every citizen </a:t>
            </a:r>
            <a:r>
              <a:rPr lang="en-US" altLang="en-US"/>
              <a:t>of a country</a:t>
            </a:r>
          </a:p>
          <a:p>
            <a:pPr>
              <a:lnSpc>
                <a:spcPct val="90000"/>
              </a:lnSpc>
            </a:pPr>
            <a:r>
              <a:rPr lang="en-US" altLang="en-US"/>
              <a:t>Therefore, free trade may be opposed by those who stand to lose from trade</a:t>
            </a:r>
          </a:p>
          <a:p>
            <a:pPr>
              <a:lnSpc>
                <a:spcPct val="90000"/>
              </a:lnSpc>
            </a:pPr>
            <a:r>
              <a:rPr lang="en-US" altLang="en-US"/>
              <a:t>However, the gains of those who gain (which, after all, exceed the losses of those who lose) can be used to compensate those who lose from trade</a:t>
            </a:r>
          </a:p>
          <a:p>
            <a:pPr>
              <a:lnSpc>
                <a:spcPct val="90000"/>
              </a:lnSpc>
            </a:pPr>
            <a:r>
              <a:rPr lang="en-US" altLang="en-US"/>
              <a:t>If this is done, </a:t>
            </a:r>
            <a:r>
              <a:rPr lang="en-US" altLang="en-US" i="1"/>
              <a:t>everybody</a:t>
            </a:r>
            <a:r>
              <a:rPr lang="en-US" altLang="en-US"/>
              <a:t> would support free trade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z="4000"/>
              <a:t>The Lessons for Trade Policy </a:t>
            </a:r>
          </a:p>
        </p:txBody>
      </p:sp>
      <p:sp>
        <p:nvSpPr>
          <p:cNvPr id="63491" name="Rectangle 3"/>
          <p:cNvSpPr>
            <a:spLocks noGrp="1" noChangeArrowheads="1"/>
          </p:cNvSpPr>
          <p:nvPr>
            <p:ph idx="1"/>
          </p:nvPr>
        </p:nvSpPr>
        <p:spPr/>
        <p:txBody>
          <a:bodyPr/>
          <a:lstStyle/>
          <a:p>
            <a:r>
              <a:rPr lang="en-US" altLang="en-US"/>
              <a:t>Other benefits of international trade</a:t>
            </a:r>
            <a:endParaRPr lang="en-US" altLang="en-US">
              <a:latin typeface="Tahoma" pitchFamily="34" charset="0"/>
            </a:endParaRPr>
          </a:p>
          <a:p>
            <a:pPr lvl="1"/>
            <a:r>
              <a:rPr lang="en-US" altLang="en-US"/>
              <a:t>Increased variety of goods</a:t>
            </a:r>
          </a:p>
          <a:p>
            <a:pPr lvl="1"/>
            <a:r>
              <a:rPr lang="en-US" altLang="en-US"/>
              <a:t>Lower costs through economies of scale</a:t>
            </a:r>
          </a:p>
          <a:p>
            <a:pPr lvl="1"/>
            <a:r>
              <a:rPr lang="en-US" altLang="en-US"/>
              <a:t>Increased competition</a:t>
            </a:r>
          </a:p>
          <a:p>
            <a:pPr lvl="1"/>
            <a:r>
              <a:rPr lang="en-US" altLang="en-US"/>
              <a:t>Enhanced flow of ideas</a:t>
            </a:r>
            <a:endParaRPr lang="en-US" altLang="en-US">
              <a:effectLst>
                <a:outerShdw blurRad="38100" dist="38100" dir="2700000" algn="tl">
                  <a:srgbClr val="C0C0C0"/>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a:t>Common Arguments For Restricting Trade</a:t>
            </a:r>
            <a:endParaRPr lang="en-US" altLang="en-US">
              <a:latin typeface="Tahoma" pitchFamily="34" charset="0"/>
            </a:endParaRPr>
          </a:p>
        </p:txBody>
      </p:sp>
      <p:sp>
        <p:nvSpPr>
          <p:cNvPr id="65539" name="Rectangle 3"/>
          <p:cNvSpPr>
            <a:spLocks noGrp="1" noChangeArrowheads="1"/>
          </p:cNvSpPr>
          <p:nvPr>
            <p:ph idx="1"/>
          </p:nvPr>
        </p:nvSpPr>
        <p:spPr/>
        <p:txBody>
          <a:bodyPr/>
          <a:lstStyle/>
          <a:p>
            <a:r>
              <a:rPr lang="en-US" altLang="en-US"/>
              <a:t>Jobs </a:t>
            </a:r>
          </a:p>
          <a:p>
            <a:r>
              <a:rPr lang="en-US" altLang="en-US"/>
              <a:t>National Security </a:t>
            </a:r>
          </a:p>
          <a:p>
            <a:r>
              <a:rPr lang="en-US" altLang="en-US"/>
              <a:t>Infant Industry</a:t>
            </a:r>
          </a:p>
          <a:p>
            <a:r>
              <a:rPr lang="en-US" altLang="en-US"/>
              <a:t>Unfair Competition</a:t>
            </a:r>
          </a:p>
          <a:p>
            <a:r>
              <a:rPr lang="en-US" altLang="en-US"/>
              <a:t>Protection-as-a-Bargaining Chip</a:t>
            </a:r>
            <a:endParaRPr lang="en-US" altLang="en-US">
              <a:effectLst>
                <a:outerShdw blurRad="38100" dist="38100" dir="2700000" algn="tl">
                  <a:srgbClr val="C0C0C0"/>
                </a:outerShdw>
              </a:effectLst>
            </a:endParaRPr>
          </a:p>
        </p:txBody>
      </p:sp>
    </p:spTree>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Bonus material</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786783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1F0B2-D81A-EA35-8657-CD4F2B640BE8}"/>
              </a:ext>
            </a:extLst>
          </p:cNvPr>
          <p:cNvSpPr>
            <a:spLocks noGrp="1"/>
          </p:cNvSpPr>
          <p:nvPr>
            <p:ph type="title"/>
          </p:nvPr>
        </p:nvSpPr>
        <p:spPr/>
        <p:txBody>
          <a:bodyPr/>
          <a:lstStyle/>
          <a:p>
            <a:r>
              <a:rPr lang="en-US">
                <a:latin typeface="Calibri"/>
                <a:cs typeface="Calibri"/>
              </a:rPr>
              <a:t>autarky</a:t>
            </a:r>
            <a:endParaRPr lang="en-US"/>
          </a:p>
        </p:txBody>
      </p:sp>
      <p:sp>
        <p:nvSpPr>
          <p:cNvPr id="3" name="Text Placeholder 2">
            <a:extLst>
              <a:ext uri="{FF2B5EF4-FFF2-40B4-BE49-F238E27FC236}">
                <a16:creationId xmlns:a16="http://schemas.microsoft.com/office/drawing/2014/main" id="{623797BE-DA65-EEE1-9496-15CDD797271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46767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a:t>Terms of Trade</a:t>
            </a:r>
          </a:p>
        </p:txBody>
      </p:sp>
      <p:sp>
        <p:nvSpPr>
          <p:cNvPr id="18435" name="Rectangle 3"/>
          <p:cNvSpPr>
            <a:spLocks noGrp="1" noChangeArrowheads="1"/>
          </p:cNvSpPr>
          <p:nvPr>
            <p:ph type="body" idx="1"/>
          </p:nvPr>
        </p:nvSpPr>
        <p:spPr/>
        <p:txBody>
          <a:bodyPr/>
          <a:lstStyle/>
          <a:p>
            <a:pPr eaLnBrk="1" hangingPunct="1"/>
            <a:r>
              <a:rPr lang="en-US" altLang="en-US" sz="2800"/>
              <a:t>The relative price of the imported good is its price measured in units of the exported good. </a:t>
            </a:r>
          </a:p>
          <a:p>
            <a:pPr eaLnBrk="1" hangingPunct="1"/>
            <a:r>
              <a:rPr lang="en-US" altLang="en-US" sz="2800"/>
              <a:t>If this increases, then the relative price of the exported good, which is its price measured in units of the imported good, necessarily decreases. </a:t>
            </a:r>
          </a:p>
          <a:p>
            <a:pPr eaLnBrk="1" hangingPunct="1"/>
            <a:r>
              <a:rPr lang="en-US" altLang="en-US" sz="2800"/>
              <a:t>The relative price of a nation’s exported good is also called its </a:t>
            </a:r>
            <a:r>
              <a:rPr lang="en-US" altLang="en-US" sz="2800" b="1"/>
              <a:t>terms of trade</a:t>
            </a:r>
          </a:p>
          <a:p>
            <a:pPr lvl="1" eaLnBrk="1" hangingPunct="1"/>
            <a:r>
              <a:rPr lang="en-US" altLang="en-US" sz="1800"/>
              <a:t>See page 112 of KO.</a:t>
            </a:r>
          </a:p>
          <a:p>
            <a:pPr eaLnBrk="1" hangingPunct="1"/>
            <a:endParaRPr lang="en-US" altLang="en-US" sz="2800"/>
          </a:p>
        </p:txBody>
      </p:sp>
    </p:spTree>
    <p:extLst>
      <p:ext uri="{BB962C8B-B14F-4D97-AF65-F5344CB8AC3E}">
        <p14:creationId xmlns:p14="http://schemas.microsoft.com/office/powerpoint/2010/main" val="351518694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a:t>Growth Under Trade: Mixed Blessing I</a:t>
            </a:r>
          </a:p>
        </p:txBody>
      </p:sp>
      <p:sp>
        <p:nvSpPr>
          <p:cNvPr id="38915" name="Rectangle 3"/>
          <p:cNvSpPr>
            <a:spLocks noGrp="1" noChangeArrowheads="1"/>
          </p:cNvSpPr>
          <p:nvPr>
            <p:ph idx="1"/>
          </p:nvPr>
        </p:nvSpPr>
        <p:spPr/>
        <p:txBody>
          <a:bodyPr>
            <a:normAutofit/>
          </a:bodyPr>
          <a:lstStyle/>
          <a:p>
            <a:pPr eaLnBrk="1" hangingPunct="1">
              <a:defRPr/>
            </a:pPr>
            <a:r>
              <a:rPr lang="en-US">
                <a:cs typeface="Times New Roman" pitchFamily="18" charset="0"/>
              </a:rPr>
              <a:t>Economic growth in a country can affect (worldwide) relative prices under free trade.</a:t>
            </a:r>
          </a:p>
          <a:p>
            <a:pPr eaLnBrk="1" hangingPunct="1">
              <a:defRPr/>
            </a:pPr>
            <a:r>
              <a:rPr lang="en-US">
                <a:cs typeface="Times New Roman" pitchFamily="18" charset="0"/>
              </a:rPr>
              <a:t>If economic growth in a country leads to an increase in the relative price of its imported good (i.e., to a fall in its terms of trade), the country could be worse off</a:t>
            </a:r>
          </a:p>
          <a:p>
            <a:pPr eaLnBrk="1" hangingPunct="1">
              <a:defRPr/>
            </a:pPr>
            <a:r>
              <a:rPr lang="en-US">
                <a:cs typeface="Times New Roman" pitchFamily="18" charset="0"/>
              </a:rPr>
              <a:t>The other country (i.e., the rest of the world), however, will be better off. </a:t>
            </a:r>
          </a:p>
          <a:p>
            <a:pPr eaLnBrk="1" hangingPunct="1">
              <a:defRPr/>
            </a:pPr>
            <a:r>
              <a:rPr lang="en-US">
                <a:cs typeface="Times New Roman" pitchFamily="18" charset="0"/>
              </a:rPr>
              <a:t>The world will be better off</a:t>
            </a:r>
          </a:p>
        </p:txBody>
      </p:sp>
    </p:spTree>
    <p:extLst>
      <p:ext uri="{BB962C8B-B14F-4D97-AF65-F5344CB8AC3E}">
        <p14:creationId xmlns:p14="http://schemas.microsoft.com/office/powerpoint/2010/main" val="7542446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3581400"/>
            <a:ext cx="3505200" cy="2057400"/>
            <a:chOff x="192" y="2256"/>
            <a:chExt cx="2208" cy="1296"/>
          </a:xfrm>
        </p:grpSpPr>
        <p:sp>
          <p:nvSpPr>
            <p:cNvPr id="20541" name="Line 3"/>
            <p:cNvSpPr>
              <a:spLocks noChangeShapeType="1"/>
            </p:cNvSpPr>
            <p:nvPr/>
          </p:nvSpPr>
          <p:spPr bwMode="auto">
            <a:xfrm>
              <a:off x="192" y="2256"/>
              <a:ext cx="960" cy="12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42" name="Line 4"/>
            <p:cNvSpPr>
              <a:spLocks noChangeShapeType="1"/>
            </p:cNvSpPr>
            <p:nvPr/>
          </p:nvSpPr>
          <p:spPr bwMode="auto">
            <a:xfrm>
              <a:off x="1968" y="2256"/>
              <a:ext cx="432" cy="12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9941" name="Line 5"/>
          <p:cNvSpPr>
            <a:spLocks noChangeShapeType="1"/>
          </p:cNvSpPr>
          <p:nvPr/>
        </p:nvSpPr>
        <p:spPr bwMode="auto">
          <a:xfrm>
            <a:off x="7696200" y="3581400"/>
            <a:ext cx="220980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6"/>
          <p:cNvGrpSpPr>
            <a:grpSpLocks/>
          </p:cNvGrpSpPr>
          <p:nvPr/>
        </p:nvGrpSpPr>
        <p:grpSpPr bwMode="auto">
          <a:xfrm>
            <a:off x="1828800" y="2819400"/>
            <a:ext cx="4724400" cy="2819400"/>
            <a:chOff x="192" y="1776"/>
            <a:chExt cx="2976" cy="1776"/>
          </a:xfrm>
        </p:grpSpPr>
        <p:sp>
          <p:nvSpPr>
            <p:cNvPr id="20539" name="Line 7"/>
            <p:cNvSpPr>
              <a:spLocks noChangeShapeType="1"/>
            </p:cNvSpPr>
            <p:nvPr/>
          </p:nvSpPr>
          <p:spPr bwMode="auto">
            <a:xfrm flipV="1">
              <a:off x="192" y="1776"/>
              <a:ext cx="528" cy="15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40" name="Line 8"/>
            <p:cNvSpPr>
              <a:spLocks noChangeShapeType="1"/>
            </p:cNvSpPr>
            <p:nvPr/>
          </p:nvSpPr>
          <p:spPr bwMode="auto">
            <a:xfrm flipV="1">
              <a:off x="1968" y="2688"/>
              <a:ext cx="1200" cy="8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9945" name="Line 9"/>
          <p:cNvSpPr>
            <a:spLocks noChangeShapeType="1"/>
          </p:cNvSpPr>
          <p:nvPr/>
        </p:nvSpPr>
        <p:spPr bwMode="auto">
          <a:xfrm>
            <a:off x="1828800" y="4800600"/>
            <a:ext cx="7162800" cy="0"/>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0"/>
          <p:cNvGrpSpPr>
            <a:grpSpLocks/>
          </p:cNvGrpSpPr>
          <p:nvPr/>
        </p:nvGrpSpPr>
        <p:grpSpPr bwMode="auto">
          <a:xfrm>
            <a:off x="2057400" y="5867400"/>
            <a:ext cx="6553200" cy="336550"/>
            <a:chOff x="336" y="3696"/>
            <a:chExt cx="4128" cy="212"/>
          </a:xfrm>
        </p:grpSpPr>
        <p:sp>
          <p:nvSpPr>
            <p:cNvPr id="20534" name="Text Box 11"/>
            <p:cNvSpPr txBox="1">
              <a:spLocks noChangeArrowheads="1"/>
            </p:cNvSpPr>
            <p:nvPr/>
          </p:nvSpPr>
          <p:spPr bwMode="auto">
            <a:xfrm>
              <a:off x="336" y="369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Europe</a:t>
              </a:r>
            </a:p>
          </p:txBody>
        </p:sp>
        <p:sp>
          <p:nvSpPr>
            <p:cNvPr id="20535" name="Text Box 12"/>
            <p:cNvSpPr txBox="1">
              <a:spLocks noChangeArrowheads="1"/>
            </p:cNvSpPr>
            <p:nvPr/>
          </p:nvSpPr>
          <p:spPr bwMode="auto">
            <a:xfrm>
              <a:off x="2256" y="369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Japan</a:t>
              </a:r>
            </a:p>
          </p:txBody>
        </p:sp>
        <p:sp>
          <p:nvSpPr>
            <p:cNvPr id="20536" name="Text Box 13"/>
            <p:cNvSpPr txBox="1">
              <a:spLocks noChangeArrowheads="1"/>
            </p:cNvSpPr>
            <p:nvPr/>
          </p:nvSpPr>
          <p:spPr bwMode="auto">
            <a:xfrm>
              <a:off x="3888" y="369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World</a:t>
              </a:r>
            </a:p>
          </p:txBody>
        </p:sp>
        <p:sp>
          <p:nvSpPr>
            <p:cNvPr id="20537" name="Text Box 14"/>
            <p:cNvSpPr txBox="1">
              <a:spLocks noChangeArrowheads="1"/>
            </p:cNvSpPr>
            <p:nvPr/>
          </p:nvSpPr>
          <p:spPr bwMode="auto">
            <a:xfrm>
              <a:off x="1872" y="3696"/>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a:t>
              </a:r>
            </a:p>
          </p:txBody>
        </p:sp>
        <p:sp>
          <p:nvSpPr>
            <p:cNvPr id="20538" name="Text Box 15"/>
            <p:cNvSpPr txBox="1">
              <a:spLocks noChangeArrowheads="1"/>
            </p:cNvSpPr>
            <p:nvPr/>
          </p:nvSpPr>
          <p:spPr bwMode="auto">
            <a:xfrm>
              <a:off x="3648" y="3696"/>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a:t>
              </a:r>
            </a:p>
          </p:txBody>
        </p:sp>
      </p:grpSp>
      <p:grpSp>
        <p:nvGrpSpPr>
          <p:cNvPr id="5" name="Group 16"/>
          <p:cNvGrpSpPr>
            <a:grpSpLocks/>
          </p:cNvGrpSpPr>
          <p:nvPr/>
        </p:nvGrpSpPr>
        <p:grpSpPr bwMode="auto">
          <a:xfrm>
            <a:off x="1828800" y="2209800"/>
            <a:ext cx="5867400" cy="3429000"/>
            <a:chOff x="192" y="1392"/>
            <a:chExt cx="3696" cy="2160"/>
          </a:xfrm>
        </p:grpSpPr>
        <p:sp>
          <p:nvSpPr>
            <p:cNvPr id="20530" name="Line 17"/>
            <p:cNvSpPr>
              <a:spLocks noChangeShapeType="1"/>
            </p:cNvSpPr>
            <p:nvPr/>
          </p:nvSpPr>
          <p:spPr bwMode="auto">
            <a:xfrm flipV="1">
              <a:off x="192" y="1392"/>
              <a:ext cx="0" cy="21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31" name="Line 18"/>
            <p:cNvSpPr>
              <a:spLocks noChangeShapeType="1"/>
            </p:cNvSpPr>
            <p:nvPr/>
          </p:nvSpPr>
          <p:spPr bwMode="auto">
            <a:xfrm flipV="1">
              <a:off x="1968" y="1392"/>
              <a:ext cx="0" cy="21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32" name="Line 19"/>
            <p:cNvSpPr>
              <a:spLocks noChangeShapeType="1"/>
            </p:cNvSpPr>
            <p:nvPr/>
          </p:nvSpPr>
          <p:spPr bwMode="auto">
            <a:xfrm flipV="1">
              <a:off x="3888" y="1392"/>
              <a:ext cx="0" cy="21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33" name="Text Box 20"/>
            <p:cNvSpPr txBox="1">
              <a:spLocks noChangeArrowheads="1"/>
            </p:cNvSpPr>
            <p:nvPr/>
          </p:nvSpPr>
          <p:spPr bwMode="auto">
            <a:xfrm>
              <a:off x="3360" y="1392"/>
              <a:ext cx="4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Price</a:t>
              </a:r>
            </a:p>
          </p:txBody>
        </p:sp>
      </p:grpSp>
      <p:grpSp>
        <p:nvGrpSpPr>
          <p:cNvPr id="6" name="Group 21"/>
          <p:cNvGrpSpPr>
            <a:grpSpLocks/>
          </p:cNvGrpSpPr>
          <p:nvPr/>
        </p:nvGrpSpPr>
        <p:grpSpPr bwMode="auto">
          <a:xfrm>
            <a:off x="1828800" y="5638800"/>
            <a:ext cx="8610600" cy="565150"/>
            <a:chOff x="192" y="3552"/>
            <a:chExt cx="5424" cy="356"/>
          </a:xfrm>
        </p:grpSpPr>
        <p:sp>
          <p:nvSpPr>
            <p:cNvPr id="20526" name="Line 22"/>
            <p:cNvSpPr>
              <a:spLocks noChangeShapeType="1"/>
            </p:cNvSpPr>
            <p:nvPr/>
          </p:nvSpPr>
          <p:spPr bwMode="auto">
            <a:xfrm>
              <a:off x="192" y="3552"/>
              <a:ext cx="153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27" name="Line 23"/>
            <p:cNvSpPr>
              <a:spLocks noChangeShapeType="1"/>
            </p:cNvSpPr>
            <p:nvPr/>
          </p:nvSpPr>
          <p:spPr bwMode="auto">
            <a:xfrm>
              <a:off x="1968" y="3552"/>
              <a:ext cx="15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28" name="Line 24"/>
            <p:cNvSpPr>
              <a:spLocks noChangeShapeType="1"/>
            </p:cNvSpPr>
            <p:nvPr/>
          </p:nvSpPr>
          <p:spPr bwMode="auto">
            <a:xfrm>
              <a:off x="3888" y="3552"/>
              <a:ext cx="163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29" name="Text Box 25"/>
            <p:cNvSpPr txBox="1">
              <a:spLocks noChangeArrowheads="1"/>
            </p:cNvSpPr>
            <p:nvPr/>
          </p:nvSpPr>
          <p:spPr bwMode="auto">
            <a:xfrm>
              <a:off x="4848" y="3696"/>
              <a:ext cx="76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Quantity</a:t>
              </a:r>
            </a:p>
          </p:txBody>
        </p:sp>
      </p:grpSp>
      <p:grpSp>
        <p:nvGrpSpPr>
          <p:cNvPr id="7" name="Group 26"/>
          <p:cNvGrpSpPr>
            <a:grpSpLocks/>
          </p:cNvGrpSpPr>
          <p:nvPr/>
        </p:nvGrpSpPr>
        <p:grpSpPr bwMode="auto">
          <a:xfrm>
            <a:off x="1752600" y="3200400"/>
            <a:ext cx="7467600" cy="2012950"/>
            <a:chOff x="144" y="2016"/>
            <a:chExt cx="4704" cy="1268"/>
          </a:xfrm>
        </p:grpSpPr>
        <p:sp>
          <p:nvSpPr>
            <p:cNvPr id="20508" name="Text Box 27"/>
            <p:cNvSpPr txBox="1">
              <a:spLocks noChangeArrowheads="1"/>
            </p:cNvSpPr>
            <p:nvPr/>
          </p:nvSpPr>
          <p:spPr bwMode="auto">
            <a:xfrm>
              <a:off x="192" y="2544"/>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A</a:t>
              </a:r>
            </a:p>
          </p:txBody>
        </p:sp>
        <p:sp>
          <p:nvSpPr>
            <p:cNvPr id="20509" name="Text Box 28"/>
            <p:cNvSpPr txBox="1">
              <a:spLocks noChangeArrowheads="1"/>
            </p:cNvSpPr>
            <p:nvPr/>
          </p:nvSpPr>
          <p:spPr bwMode="auto">
            <a:xfrm>
              <a:off x="384" y="2640"/>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B</a:t>
              </a:r>
            </a:p>
          </p:txBody>
        </p:sp>
        <p:sp>
          <p:nvSpPr>
            <p:cNvPr id="20510" name="Text Box 29"/>
            <p:cNvSpPr txBox="1">
              <a:spLocks noChangeArrowheads="1"/>
            </p:cNvSpPr>
            <p:nvPr/>
          </p:nvSpPr>
          <p:spPr bwMode="auto">
            <a:xfrm>
              <a:off x="192" y="283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C</a:t>
              </a:r>
            </a:p>
          </p:txBody>
        </p:sp>
        <p:sp>
          <p:nvSpPr>
            <p:cNvPr id="20511" name="Text Box 30"/>
            <p:cNvSpPr txBox="1">
              <a:spLocks noChangeArrowheads="1"/>
            </p:cNvSpPr>
            <p:nvPr/>
          </p:nvSpPr>
          <p:spPr bwMode="auto">
            <a:xfrm>
              <a:off x="432" y="283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D</a:t>
              </a:r>
            </a:p>
          </p:txBody>
        </p:sp>
        <p:sp>
          <p:nvSpPr>
            <p:cNvPr id="20512" name="Text Box 31"/>
            <p:cNvSpPr txBox="1">
              <a:spLocks noChangeArrowheads="1"/>
            </p:cNvSpPr>
            <p:nvPr/>
          </p:nvSpPr>
          <p:spPr bwMode="auto">
            <a:xfrm>
              <a:off x="144" y="3024"/>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E</a:t>
              </a:r>
            </a:p>
          </p:txBody>
        </p:sp>
        <p:sp>
          <p:nvSpPr>
            <p:cNvPr id="20513" name="Text Box 32"/>
            <p:cNvSpPr txBox="1">
              <a:spLocks noChangeArrowheads="1"/>
            </p:cNvSpPr>
            <p:nvPr/>
          </p:nvSpPr>
          <p:spPr bwMode="auto">
            <a:xfrm>
              <a:off x="192" y="2016"/>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F</a:t>
              </a:r>
            </a:p>
          </p:txBody>
        </p:sp>
        <p:sp>
          <p:nvSpPr>
            <p:cNvPr id="20514" name="Text Box 33"/>
            <p:cNvSpPr txBox="1">
              <a:spLocks noChangeArrowheads="1"/>
            </p:cNvSpPr>
            <p:nvPr/>
          </p:nvSpPr>
          <p:spPr bwMode="auto">
            <a:xfrm>
              <a:off x="624" y="2496"/>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G</a:t>
              </a:r>
            </a:p>
          </p:txBody>
        </p:sp>
        <p:sp>
          <p:nvSpPr>
            <p:cNvPr id="20515" name="Text Box 34"/>
            <p:cNvSpPr txBox="1">
              <a:spLocks noChangeArrowheads="1"/>
            </p:cNvSpPr>
            <p:nvPr/>
          </p:nvSpPr>
          <p:spPr bwMode="auto">
            <a:xfrm>
              <a:off x="816" y="283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H</a:t>
              </a:r>
            </a:p>
          </p:txBody>
        </p:sp>
        <p:sp>
          <p:nvSpPr>
            <p:cNvPr id="20516" name="Text Box 35"/>
            <p:cNvSpPr txBox="1">
              <a:spLocks noChangeArrowheads="1"/>
            </p:cNvSpPr>
            <p:nvPr/>
          </p:nvSpPr>
          <p:spPr bwMode="auto">
            <a:xfrm>
              <a:off x="1968" y="259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I</a:t>
              </a:r>
            </a:p>
          </p:txBody>
        </p:sp>
        <p:sp>
          <p:nvSpPr>
            <p:cNvPr id="20517" name="Text Box 36"/>
            <p:cNvSpPr txBox="1">
              <a:spLocks noChangeArrowheads="1"/>
            </p:cNvSpPr>
            <p:nvPr/>
          </p:nvSpPr>
          <p:spPr bwMode="auto">
            <a:xfrm>
              <a:off x="1968" y="283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J</a:t>
              </a:r>
            </a:p>
          </p:txBody>
        </p:sp>
        <p:sp>
          <p:nvSpPr>
            <p:cNvPr id="20518" name="Text Box 37"/>
            <p:cNvSpPr txBox="1">
              <a:spLocks noChangeArrowheads="1"/>
            </p:cNvSpPr>
            <p:nvPr/>
          </p:nvSpPr>
          <p:spPr bwMode="auto">
            <a:xfrm>
              <a:off x="2400" y="283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K</a:t>
              </a:r>
            </a:p>
          </p:txBody>
        </p:sp>
        <p:sp>
          <p:nvSpPr>
            <p:cNvPr id="20519" name="Text Box 38"/>
            <p:cNvSpPr txBox="1">
              <a:spLocks noChangeArrowheads="1"/>
            </p:cNvSpPr>
            <p:nvPr/>
          </p:nvSpPr>
          <p:spPr bwMode="auto">
            <a:xfrm>
              <a:off x="2016" y="307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L</a:t>
              </a:r>
            </a:p>
          </p:txBody>
        </p:sp>
        <p:sp>
          <p:nvSpPr>
            <p:cNvPr id="20520" name="Text Box 39"/>
            <p:cNvSpPr txBox="1">
              <a:spLocks noChangeArrowheads="1"/>
            </p:cNvSpPr>
            <p:nvPr/>
          </p:nvSpPr>
          <p:spPr bwMode="auto">
            <a:xfrm>
              <a:off x="2256" y="3024"/>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M</a:t>
              </a:r>
            </a:p>
          </p:txBody>
        </p:sp>
        <p:sp>
          <p:nvSpPr>
            <p:cNvPr id="20521" name="Text Box 40"/>
            <p:cNvSpPr txBox="1">
              <a:spLocks noChangeArrowheads="1"/>
            </p:cNvSpPr>
            <p:nvPr/>
          </p:nvSpPr>
          <p:spPr bwMode="auto">
            <a:xfrm>
              <a:off x="3936" y="2544"/>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N</a:t>
              </a:r>
            </a:p>
          </p:txBody>
        </p:sp>
        <p:sp>
          <p:nvSpPr>
            <p:cNvPr id="20522" name="Text Box 41"/>
            <p:cNvSpPr txBox="1">
              <a:spLocks noChangeArrowheads="1"/>
            </p:cNvSpPr>
            <p:nvPr/>
          </p:nvSpPr>
          <p:spPr bwMode="auto">
            <a:xfrm>
              <a:off x="4464" y="2544"/>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O</a:t>
              </a:r>
            </a:p>
          </p:txBody>
        </p:sp>
        <p:sp>
          <p:nvSpPr>
            <p:cNvPr id="20523" name="Text Box 42"/>
            <p:cNvSpPr txBox="1">
              <a:spLocks noChangeArrowheads="1"/>
            </p:cNvSpPr>
            <p:nvPr/>
          </p:nvSpPr>
          <p:spPr bwMode="auto">
            <a:xfrm>
              <a:off x="3984" y="2832"/>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P</a:t>
              </a:r>
            </a:p>
          </p:txBody>
        </p:sp>
        <p:sp>
          <p:nvSpPr>
            <p:cNvPr id="20524" name="Text Box 43"/>
            <p:cNvSpPr txBox="1">
              <a:spLocks noChangeArrowheads="1"/>
            </p:cNvSpPr>
            <p:nvPr/>
          </p:nvSpPr>
          <p:spPr bwMode="auto">
            <a:xfrm>
              <a:off x="4608" y="2784"/>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Q</a:t>
              </a:r>
            </a:p>
          </p:txBody>
        </p:sp>
        <p:sp>
          <p:nvSpPr>
            <p:cNvPr id="20525" name="Text Box 44"/>
            <p:cNvSpPr txBox="1">
              <a:spLocks noChangeArrowheads="1"/>
            </p:cNvSpPr>
            <p:nvPr/>
          </p:nvSpPr>
          <p:spPr bwMode="auto">
            <a:xfrm>
              <a:off x="3936" y="3072"/>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R</a:t>
              </a:r>
            </a:p>
          </p:txBody>
        </p:sp>
      </p:grpSp>
      <p:grpSp>
        <p:nvGrpSpPr>
          <p:cNvPr id="8" name="Group 45"/>
          <p:cNvGrpSpPr>
            <a:grpSpLocks/>
          </p:cNvGrpSpPr>
          <p:nvPr/>
        </p:nvGrpSpPr>
        <p:grpSpPr bwMode="auto">
          <a:xfrm>
            <a:off x="1981200" y="4800600"/>
            <a:ext cx="3810000" cy="0"/>
            <a:chOff x="288" y="3024"/>
            <a:chExt cx="2400" cy="0"/>
          </a:xfrm>
        </p:grpSpPr>
        <p:sp>
          <p:nvSpPr>
            <p:cNvPr id="20506" name="Line 46"/>
            <p:cNvSpPr>
              <a:spLocks noChangeShapeType="1"/>
            </p:cNvSpPr>
            <p:nvPr/>
          </p:nvSpPr>
          <p:spPr bwMode="auto">
            <a:xfrm>
              <a:off x="288" y="3024"/>
              <a:ext cx="480" cy="0"/>
            </a:xfrm>
            <a:prstGeom prst="line">
              <a:avLst/>
            </a:prstGeom>
            <a:noFill/>
            <a:ln w="127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7" name="Line 47"/>
            <p:cNvSpPr>
              <a:spLocks noChangeShapeType="1"/>
            </p:cNvSpPr>
            <p:nvPr/>
          </p:nvSpPr>
          <p:spPr bwMode="auto">
            <a:xfrm>
              <a:off x="2208" y="3024"/>
              <a:ext cx="480" cy="0"/>
            </a:xfrm>
            <a:prstGeom prst="line">
              <a:avLst/>
            </a:prstGeom>
            <a:noFill/>
            <a:ln w="1270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9" name="Group 48"/>
          <p:cNvGrpSpPr>
            <a:grpSpLocks/>
          </p:cNvGrpSpPr>
          <p:nvPr/>
        </p:nvGrpSpPr>
        <p:grpSpPr bwMode="auto">
          <a:xfrm>
            <a:off x="7696200" y="4191000"/>
            <a:ext cx="2286000" cy="1447800"/>
            <a:chOff x="3888" y="2640"/>
            <a:chExt cx="1440" cy="912"/>
          </a:xfrm>
        </p:grpSpPr>
        <p:sp>
          <p:nvSpPr>
            <p:cNvPr id="20504" name="Line 49"/>
            <p:cNvSpPr>
              <a:spLocks noChangeShapeType="1"/>
            </p:cNvSpPr>
            <p:nvPr/>
          </p:nvSpPr>
          <p:spPr bwMode="auto">
            <a:xfrm flipV="1">
              <a:off x="3888" y="3360"/>
              <a:ext cx="24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5" name="Line 50"/>
            <p:cNvSpPr>
              <a:spLocks noChangeShapeType="1"/>
            </p:cNvSpPr>
            <p:nvPr/>
          </p:nvSpPr>
          <p:spPr bwMode="auto">
            <a:xfrm flipV="1">
              <a:off x="4128" y="2640"/>
              <a:ext cx="1200" cy="7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9987" name="Line 51"/>
          <p:cNvSpPr>
            <a:spLocks noChangeShapeType="1"/>
          </p:cNvSpPr>
          <p:nvPr/>
        </p:nvSpPr>
        <p:spPr bwMode="auto">
          <a:xfrm>
            <a:off x="1828800" y="4495800"/>
            <a:ext cx="7696200" cy="0"/>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 name="Group 52"/>
          <p:cNvGrpSpPr>
            <a:grpSpLocks/>
          </p:cNvGrpSpPr>
          <p:nvPr/>
        </p:nvGrpSpPr>
        <p:grpSpPr bwMode="auto">
          <a:xfrm>
            <a:off x="1828800" y="2514600"/>
            <a:ext cx="8096250" cy="3124200"/>
            <a:chOff x="192" y="1584"/>
            <a:chExt cx="5088" cy="1968"/>
          </a:xfrm>
        </p:grpSpPr>
        <p:sp>
          <p:nvSpPr>
            <p:cNvPr id="20502" name="Line 53"/>
            <p:cNvSpPr>
              <a:spLocks noChangeShapeType="1"/>
            </p:cNvSpPr>
            <p:nvPr/>
          </p:nvSpPr>
          <p:spPr bwMode="auto">
            <a:xfrm>
              <a:off x="3888" y="1776"/>
              <a:ext cx="1392" cy="1296"/>
            </a:xfrm>
            <a:prstGeom prst="line">
              <a:avLst/>
            </a:prstGeom>
            <a:noFill/>
            <a:ln w="254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3" name="Line 54"/>
            <p:cNvSpPr>
              <a:spLocks noChangeShapeType="1"/>
            </p:cNvSpPr>
            <p:nvPr/>
          </p:nvSpPr>
          <p:spPr bwMode="auto">
            <a:xfrm>
              <a:off x="192" y="1584"/>
              <a:ext cx="1440" cy="1968"/>
            </a:xfrm>
            <a:prstGeom prst="line">
              <a:avLst/>
            </a:prstGeom>
            <a:noFill/>
            <a:ln w="254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 name="Group 55"/>
          <p:cNvGrpSpPr>
            <a:grpSpLocks/>
          </p:cNvGrpSpPr>
          <p:nvPr/>
        </p:nvGrpSpPr>
        <p:grpSpPr bwMode="auto">
          <a:xfrm>
            <a:off x="2133600" y="4495800"/>
            <a:ext cx="4038600" cy="0"/>
            <a:chOff x="384" y="2832"/>
            <a:chExt cx="2544" cy="0"/>
          </a:xfrm>
        </p:grpSpPr>
        <p:sp>
          <p:nvSpPr>
            <p:cNvPr id="20500" name="Line 56"/>
            <p:cNvSpPr>
              <a:spLocks noChangeShapeType="1"/>
            </p:cNvSpPr>
            <p:nvPr/>
          </p:nvSpPr>
          <p:spPr bwMode="auto">
            <a:xfrm flipV="1">
              <a:off x="384" y="2832"/>
              <a:ext cx="720" cy="0"/>
            </a:xfrm>
            <a:prstGeom prst="line">
              <a:avLst/>
            </a:prstGeom>
            <a:noFill/>
            <a:ln w="127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1" name="Line 57"/>
            <p:cNvSpPr>
              <a:spLocks noChangeShapeType="1"/>
            </p:cNvSpPr>
            <p:nvPr/>
          </p:nvSpPr>
          <p:spPr bwMode="auto">
            <a:xfrm flipV="1">
              <a:off x="2208" y="2832"/>
              <a:ext cx="720" cy="0"/>
            </a:xfrm>
            <a:prstGeom prst="line">
              <a:avLst/>
            </a:prstGeom>
            <a:noFill/>
            <a:ln w="1270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9994" name="Text Box 58"/>
          <p:cNvSpPr txBox="1">
            <a:spLocks noChangeArrowheads="1"/>
          </p:cNvSpPr>
          <p:nvPr/>
        </p:nvSpPr>
        <p:spPr bwMode="auto">
          <a:xfrm>
            <a:off x="1600200" y="57150"/>
            <a:ext cx="4114800" cy="131445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There is an increase in Europe’s demand for its imported good. This increases (worsens) its terms of trade and decreases (improves) Japan’s terms of trade.</a:t>
            </a:r>
          </a:p>
        </p:txBody>
      </p:sp>
      <p:grpSp>
        <p:nvGrpSpPr>
          <p:cNvPr id="12" name="Group 59"/>
          <p:cNvGrpSpPr>
            <a:grpSpLocks/>
          </p:cNvGrpSpPr>
          <p:nvPr/>
        </p:nvGrpSpPr>
        <p:grpSpPr bwMode="auto">
          <a:xfrm>
            <a:off x="3276600" y="3581400"/>
            <a:ext cx="5181600" cy="1828800"/>
            <a:chOff x="1104" y="2256"/>
            <a:chExt cx="3264" cy="1152"/>
          </a:xfrm>
        </p:grpSpPr>
        <p:sp>
          <p:nvSpPr>
            <p:cNvPr id="20498" name="Line 60"/>
            <p:cNvSpPr>
              <a:spLocks noChangeShapeType="1"/>
            </p:cNvSpPr>
            <p:nvPr/>
          </p:nvSpPr>
          <p:spPr bwMode="auto">
            <a:xfrm>
              <a:off x="1104" y="3408"/>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9" name="Line 61"/>
            <p:cNvSpPr>
              <a:spLocks noChangeShapeType="1"/>
            </p:cNvSpPr>
            <p:nvPr/>
          </p:nvSpPr>
          <p:spPr bwMode="auto">
            <a:xfrm>
              <a:off x="3984" y="2256"/>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9998" name="Line 62"/>
          <p:cNvSpPr>
            <a:spLocks noChangeShapeType="1"/>
          </p:cNvSpPr>
          <p:nvPr/>
        </p:nvSpPr>
        <p:spPr bwMode="auto">
          <a:xfrm flipV="1">
            <a:off x="1752600" y="4495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4349000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up)">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9941"/>
                                        </p:tgtEl>
                                        <p:attrNameLst>
                                          <p:attrName>style.visibility</p:attrName>
                                        </p:attrNameLst>
                                      </p:cBhvr>
                                      <p:to>
                                        <p:strVal val="visible"/>
                                      </p:to>
                                    </p:set>
                                    <p:animEffect transition="in" filter="wipe(up)">
                                      <p:cBhvr>
                                        <p:cTn id="27" dur="500"/>
                                        <p:tgtEl>
                                          <p:spTgt spid="399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2" fill="hold" nodeType="clickEffect">
                                  <p:stCondLst>
                                    <p:cond delay="0"/>
                                  </p:stCondLst>
                                  <p:childTnLst>
                                    <p:set>
                                      <p:cBhvr>
                                        <p:cTn id="41" dur="1" fill="hold">
                                          <p:stCondLst>
                                            <p:cond delay="0"/>
                                          </p:stCondLst>
                                        </p:cTn>
                                        <p:tgtEl>
                                          <p:spTgt spid="39945"/>
                                        </p:tgtEl>
                                        <p:attrNameLst>
                                          <p:attrName>style.visibility</p:attrName>
                                        </p:attrNameLst>
                                      </p:cBhvr>
                                      <p:to>
                                        <p:strVal val="visible"/>
                                      </p:to>
                                    </p:set>
                                    <p:animEffect transition="in" filter="wipe(right)">
                                      <p:cBhvr>
                                        <p:cTn id="42" dur="500"/>
                                        <p:tgtEl>
                                          <p:spTgt spid="3994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left)">
                                      <p:cBhvr>
                                        <p:cTn id="51" dur="500"/>
                                        <p:tgtEl>
                                          <p:spTgt spid="1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up)">
                                      <p:cBhvr>
                                        <p:cTn id="56" dur="500"/>
                                        <p:tgtEl>
                                          <p:spTgt spid="1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2" fill="hold" nodeType="clickEffect">
                                  <p:stCondLst>
                                    <p:cond delay="0"/>
                                  </p:stCondLst>
                                  <p:childTnLst>
                                    <p:set>
                                      <p:cBhvr>
                                        <p:cTn id="60" dur="1" fill="hold">
                                          <p:stCondLst>
                                            <p:cond delay="0"/>
                                          </p:stCondLst>
                                        </p:cTn>
                                        <p:tgtEl>
                                          <p:spTgt spid="39987"/>
                                        </p:tgtEl>
                                        <p:attrNameLst>
                                          <p:attrName>style.visibility</p:attrName>
                                        </p:attrNameLst>
                                      </p:cBhvr>
                                      <p:to>
                                        <p:strVal val="visible"/>
                                      </p:to>
                                    </p:set>
                                    <p:animEffect transition="in" filter="wipe(right)">
                                      <p:cBhvr>
                                        <p:cTn id="61" dur="500"/>
                                        <p:tgtEl>
                                          <p:spTgt spid="3998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4" fill="hold" nodeType="clickEffect">
                                  <p:stCondLst>
                                    <p:cond delay="0"/>
                                  </p:stCondLst>
                                  <p:childTnLst>
                                    <p:set>
                                      <p:cBhvr>
                                        <p:cTn id="65" dur="1" fill="hold">
                                          <p:stCondLst>
                                            <p:cond delay="0"/>
                                          </p:stCondLst>
                                        </p:cTn>
                                        <p:tgtEl>
                                          <p:spTgt spid="39998"/>
                                        </p:tgtEl>
                                        <p:attrNameLst>
                                          <p:attrName>style.visibility</p:attrName>
                                        </p:attrNameLst>
                                      </p:cBhvr>
                                      <p:to>
                                        <p:strVal val="visible"/>
                                      </p:to>
                                    </p:set>
                                    <p:animEffect transition="in" filter="wipe(down)">
                                      <p:cBhvr>
                                        <p:cTn id="66" dur="500"/>
                                        <p:tgtEl>
                                          <p:spTgt spid="3999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499"/>
                                          </p:stCondLst>
                                        </p:cTn>
                                        <p:tgtEl>
                                          <p:spTgt spid="11"/>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39994"/>
                                        </p:tgtEl>
                                        <p:attrNameLst>
                                          <p:attrName>style.visibility</p:attrName>
                                        </p:attrNameLst>
                                      </p:cBhvr>
                                      <p:to>
                                        <p:strVal val="visible"/>
                                      </p:to>
                                    </p:set>
                                    <p:animEffect transition="in" filter="dissolve">
                                      <p:cBhvr>
                                        <p:cTn id="75" dur="500"/>
                                        <p:tgtEl>
                                          <p:spTgt spid="39994"/>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9" presetClass="entr" presetSubtype="0" fill="hold" nodeType="clickEffect">
                                  <p:stCondLst>
                                    <p:cond delay="0"/>
                                  </p:stCondLst>
                                  <p:childTnLst>
                                    <p:set>
                                      <p:cBhvr>
                                        <p:cTn id="79" dur="1" fill="hold">
                                          <p:stCondLst>
                                            <p:cond delay="0"/>
                                          </p:stCondLst>
                                        </p:cTn>
                                        <p:tgtEl>
                                          <p:spTgt spid="7"/>
                                        </p:tgtEl>
                                        <p:attrNameLst>
                                          <p:attrName>style.visibility</p:attrName>
                                        </p:attrNameLst>
                                      </p:cBhvr>
                                      <p:to>
                                        <p:strVal val="visible"/>
                                      </p:to>
                                    </p:set>
                                    <p:animEffect transition="in" filter="dissolve">
                                      <p:cBhvr>
                                        <p:cTn id="8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94"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81200" y="274638"/>
            <a:ext cx="8229600" cy="868362"/>
          </a:xfrm>
        </p:spPr>
        <p:txBody>
          <a:bodyPr/>
          <a:lstStyle/>
          <a:p>
            <a:pPr eaLnBrk="1" hangingPunct="1"/>
            <a:r>
              <a:rPr lang="en-US" altLang="en-US" sz="4000"/>
              <a:t>Growth and Terms of Trade</a:t>
            </a:r>
          </a:p>
        </p:txBody>
      </p:sp>
      <p:graphicFrame>
        <p:nvGraphicFramePr>
          <p:cNvPr id="41013" name="Group 53"/>
          <p:cNvGraphicFramePr>
            <a:graphicFrameLocks noGrp="1"/>
          </p:cNvGraphicFramePr>
          <p:nvPr>
            <p:ph type="tbl" idx="1"/>
          </p:nvPr>
        </p:nvGraphicFramePr>
        <p:xfrm>
          <a:off x="1752601" y="1371600"/>
          <a:ext cx="8736013" cy="5018087"/>
        </p:xfrm>
        <a:graphic>
          <a:graphicData uri="http://schemas.openxmlformats.org/drawingml/2006/table">
            <a:tbl>
              <a:tblPr/>
              <a:tblGrid>
                <a:gridCol w="1657350">
                  <a:extLst>
                    <a:ext uri="{9D8B030D-6E8A-4147-A177-3AD203B41FA5}">
                      <a16:colId xmlns:a16="http://schemas.microsoft.com/office/drawing/2014/main" val="20000"/>
                    </a:ext>
                  </a:extLst>
                </a:gridCol>
                <a:gridCol w="1217613">
                  <a:extLst>
                    <a:ext uri="{9D8B030D-6E8A-4147-A177-3AD203B41FA5}">
                      <a16:colId xmlns:a16="http://schemas.microsoft.com/office/drawing/2014/main" val="20001"/>
                    </a:ext>
                  </a:extLst>
                </a:gridCol>
                <a:gridCol w="1419225">
                  <a:extLst>
                    <a:ext uri="{9D8B030D-6E8A-4147-A177-3AD203B41FA5}">
                      <a16:colId xmlns:a16="http://schemas.microsoft.com/office/drawing/2014/main" val="20002"/>
                    </a:ext>
                  </a:extLst>
                </a:gridCol>
                <a:gridCol w="1046162">
                  <a:extLst>
                    <a:ext uri="{9D8B030D-6E8A-4147-A177-3AD203B41FA5}">
                      <a16:colId xmlns:a16="http://schemas.microsoft.com/office/drawing/2014/main" val="20003"/>
                    </a:ext>
                  </a:extLst>
                </a:gridCol>
                <a:gridCol w="1098550">
                  <a:extLst>
                    <a:ext uri="{9D8B030D-6E8A-4147-A177-3AD203B41FA5}">
                      <a16:colId xmlns:a16="http://schemas.microsoft.com/office/drawing/2014/main" val="20004"/>
                    </a:ext>
                  </a:extLst>
                </a:gridCol>
                <a:gridCol w="1046163">
                  <a:extLst>
                    <a:ext uri="{9D8B030D-6E8A-4147-A177-3AD203B41FA5}">
                      <a16:colId xmlns:a16="http://schemas.microsoft.com/office/drawing/2014/main" val="20005"/>
                    </a:ext>
                  </a:extLst>
                </a:gridCol>
                <a:gridCol w="1250950">
                  <a:extLst>
                    <a:ext uri="{9D8B030D-6E8A-4147-A177-3AD203B41FA5}">
                      <a16:colId xmlns:a16="http://schemas.microsoft.com/office/drawing/2014/main" val="20006"/>
                    </a:ext>
                  </a:extLst>
                </a:gridCol>
              </a:tblGrid>
              <a:tr h="4763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34"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Europe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Japan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World</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4572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34"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Before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After</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Before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After</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Before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After</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2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Consumer Surplus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ABCD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ABFG</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IJ</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I</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NP</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NO</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40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Producer Surplus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CE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LM</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JKLM</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R</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PQR</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2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Total Surplus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ABC</a:t>
                      </a:r>
                      <a:r>
                        <a:rPr kumimoji="0" lang="en-US" sz="2000" b="1" i="0" u="none" strike="noStrike" cap="none" normalizeH="0" baseline="0">
                          <a:ln>
                            <a:noFill/>
                          </a:ln>
                          <a:solidFill>
                            <a:schemeClr val="accent2"/>
                          </a:solidFill>
                          <a:effectLst/>
                          <a:latin typeface="Arial" pitchFamily="34" charset="0"/>
                        </a:rPr>
                        <a:t>D</a:t>
                      </a:r>
                      <a:r>
                        <a:rPr kumimoji="0" lang="en-US" sz="2000" b="0" i="0" u="none" strike="noStrike" cap="none" normalizeH="0" baseline="0">
                          <a:ln>
                            <a:noFill/>
                          </a:ln>
                          <a:solidFill>
                            <a:schemeClr val="tx1"/>
                          </a:solidFill>
                          <a:effectLst/>
                          <a:latin typeface="Arial" pitchFamily="34" charset="0"/>
                        </a:rPr>
                        <a:t>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ABCE</a:t>
                      </a:r>
                      <a:r>
                        <a:rPr kumimoji="0" lang="en-US" sz="2000" b="1" i="0" u="none" strike="noStrike" cap="none" normalizeH="0" baseline="0">
                          <a:ln>
                            <a:noFill/>
                          </a:ln>
                          <a:solidFill>
                            <a:srgbClr val="FF0000"/>
                          </a:solidFill>
                          <a:effectLst/>
                          <a:latin typeface="Arial" pitchFamily="34" charset="0"/>
                        </a:rPr>
                        <a:t>FG</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IJLM</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IJ</a:t>
                      </a:r>
                      <a:r>
                        <a:rPr kumimoji="0" lang="en-US" sz="2000" b="1" i="0" u="none" strike="noStrike" cap="none" normalizeH="0" baseline="0">
                          <a:ln>
                            <a:noFill/>
                          </a:ln>
                          <a:solidFill>
                            <a:srgbClr val="FF0000"/>
                          </a:solidFill>
                          <a:effectLst/>
                          <a:latin typeface="Arial" pitchFamily="34" charset="0"/>
                        </a:rPr>
                        <a:t>K</a:t>
                      </a:r>
                      <a:r>
                        <a:rPr kumimoji="0" lang="en-US" sz="2000" b="0" i="0" u="none" strike="noStrike" cap="none" normalizeH="0" baseline="0">
                          <a:ln>
                            <a:noFill/>
                          </a:ln>
                          <a:solidFill>
                            <a:schemeClr val="tx1"/>
                          </a:solidFill>
                          <a:effectLst/>
                          <a:latin typeface="Arial" pitchFamily="34" charset="0"/>
                        </a:rPr>
                        <a:t>LM</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NPR</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N</a:t>
                      </a:r>
                      <a:r>
                        <a:rPr kumimoji="0" lang="en-US" sz="2000" b="1" i="0" u="none" strike="noStrike" cap="none" normalizeH="0" baseline="0">
                          <a:ln>
                            <a:noFill/>
                          </a:ln>
                          <a:solidFill>
                            <a:srgbClr val="FF0000"/>
                          </a:solidFill>
                          <a:effectLst/>
                          <a:latin typeface="Arial" pitchFamily="34" charset="0"/>
                        </a:rPr>
                        <a:t>O</a:t>
                      </a:r>
                      <a:r>
                        <a:rPr kumimoji="0" lang="en-US" sz="2000" b="0" i="0" u="none" strike="noStrike" cap="none" normalizeH="0" baseline="0">
                          <a:ln>
                            <a:noFill/>
                          </a:ln>
                          <a:solidFill>
                            <a:schemeClr val="tx1"/>
                          </a:solidFill>
                          <a:effectLst/>
                          <a:latin typeface="Arial" pitchFamily="34" charset="0"/>
                        </a:rPr>
                        <a:t>P</a:t>
                      </a:r>
                      <a:r>
                        <a:rPr kumimoji="0" lang="en-US" sz="2000" b="1" i="0" u="none" strike="noStrike" cap="none" normalizeH="0" baseline="0">
                          <a:ln>
                            <a:noFill/>
                          </a:ln>
                          <a:solidFill>
                            <a:srgbClr val="FF0000"/>
                          </a:solidFill>
                          <a:effectLst/>
                          <a:latin typeface="Arial" pitchFamily="34" charset="0"/>
                        </a:rPr>
                        <a:t>Q</a:t>
                      </a:r>
                      <a:r>
                        <a:rPr kumimoji="0" lang="en-US" sz="2000" b="0" i="0" u="none" strike="noStrike" cap="none" normalizeH="0" baseline="0">
                          <a:ln>
                            <a:noFill/>
                          </a:ln>
                          <a:solidFill>
                            <a:schemeClr val="tx1"/>
                          </a:solidFill>
                          <a:effectLst/>
                          <a:latin typeface="Arial" pitchFamily="34" charset="0"/>
                        </a:rPr>
                        <a:t>R</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615644">
                <a:tc grid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Europe’s growth has a positive effect (FG) and a negative effect (the loss of D) from the worsening of the terms of trade. The worsening of Europe’s terms of trade implies an improvement of Japan’s terms of trade (and the gain of K). The World gains OQ from growth in Europe. Note: O + Q = F + G + K - D.</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291917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a:t>Growth Under Trade: Mixed Blessing II</a:t>
            </a:r>
          </a:p>
        </p:txBody>
      </p:sp>
      <p:sp>
        <p:nvSpPr>
          <p:cNvPr id="44035" name="Rectangle 3"/>
          <p:cNvSpPr>
            <a:spLocks noGrp="1" noChangeArrowheads="1"/>
          </p:cNvSpPr>
          <p:nvPr>
            <p:ph type="body" idx="1"/>
          </p:nvPr>
        </p:nvSpPr>
        <p:spPr/>
        <p:txBody>
          <a:bodyPr/>
          <a:lstStyle/>
          <a:p>
            <a:pPr eaLnBrk="1" hangingPunct="1"/>
            <a:r>
              <a:rPr lang="en-US" altLang="en-US">
                <a:cs typeface="Times New Roman" panose="02020603050405020304" pitchFamily="18" charset="0"/>
              </a:rPr>
              <a:t>If economic growth in a country leads to an increase in the (worldwide) relative price of its exported good, this country will be better off</a:t>
            </a:r>
          </a:p>
          <a:p>
            <a:pPr eaLnBrk="1" hangingPunct="1"/>
            <a:r>
              <a:rPr lang="en-US" altLang="en-US">
                <a:cs typeface="Times New Roman" panose="02020603050405020304" pitchFamily="18" charset="0"/>
              </a:rPr>
              <a:t>The other country will be worse off</a:t>
            </a:r>
          </a:p>
          <a:p>
            <a:pPr eaLnBrk="1" hangingPunct="1"/>
            <a:r>
              <a:rPr lang="en-US" altLang="en-US">
                <a:cs typeface="Times New Roman" panose="02020603050405020304" pitchFamily="18" charset="0"/>
              </a:rPr>
              <a:t>The world will be better off</a:t>
            </a:r>
          </a:p>
        </p:txBody>
      </p:sp>
    </p:spTree>
    <p:extLst>
      <p:ext uri="{BB962C8B-B14F-4D97-AF65-F5344CB8AC3E}">
        <p14:creationId xmlns:p14="http://schemas.microsoft.com/office/powerpoint/2010/main" val="1898612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752600" y="4038600"/>
            <a:ext cx="7467600" cy="1174750"/>
            <a:chOff x="144" y="2544"/>
            <a:chExt cx="4704" cy="740"/>
          </a:xfrm>
        </p:grpSpPr>
        <p:sp>
          <p:nvSpPr>
            <p:cNvPr id="23597" name="Text Box 3"/>
            <p:cNvSpPr txBox="1">
              <a:spLocks noChangeArrowheads="1"/>
            </p:cNvSpPr>
            <p:nvPr/>
          </p:nvSpPr>
          <p:spPr bwMode="auto">
            <a:xfrm>
              <a:off x="192" y="2544"/>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A</a:t>
              </a:r>
            </a:p>
          </p:txBody>
        </p:sp>
        <p:sp>
          <p:nvSpPr>
            <p:cNvPr id="23598" name="Text Box 4"/>
            <p:cNvSpPr txBox="1">
              <a:spLocks noChangeArrowheads="1"/>
            </p:cNvSpPr>
            <p:nvPr/>
          </p:nvSpPr>
          <p:spPr bwMode="auto">
            <a:xfrm>
              <a:off x="384" y="2640"/>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B</a:t>
              </a:r>
            </a:p>
          </p:txBody>
        </p:sp>
        <p:sp>
          <p:nvSpPr>
            <p:cNvPr id="23599" name="Text Box 5"/>
            <p:cNvSpPr txBox="1">
              <a:spLocks noChangeArrowheads="1"/>
            </p:cNvSpPr>
            <p:nvPr/>
          </p:nvSpPr>
          <p:spPr bwMode="auto">
            <a:xfrm>
              <a:off x="192" y="283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C</a:t>
              </a:r>
            </a:p>
          </p:txBody>
        </p:sp>
        <p:sp>
          <p:nvSpPr>
            <p:cNvPr id="23600" name="Text Box 6"/>
            <p:cNvSpPr txBox="1">
              <a:spLocks noChangeArrowheads="1"/>
            </p:cNvSpPr>
            <p:nvPr/>
          </p:nvSpPr>
          <p:spPr bwMode="auto">
            <a:xfrm>
              <a:off x="432" y="283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D</a:t>
              </a:r>
            </a:p>
          </p:txBody>
        </p:sp>
        <p:sp>
          <p:nvSpPr>
            <p:cNvPr id="23601" name="Text Box 7"/>
            <p:cNvSpPr txBox="1">
              <a:spLocks noChangeArrowheads="1"/>
            </p:cNvSpPr>
            <p:nvPr/>
          </p:nvSpPr>
          <p:spPr bwMode="auto">
            <a:xfrm>
              <a:off x="144" y="3024"/>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E</a:t>
              </a:r>
            </a:p>
          </p:txBody>
        </p:sp>
        <p:sp>
          <p:nvSpPr>
            <p:cNvPr id="23602" name="Text Box 8"/>
            <p:cNvSpPr txBox="1">
              <a:spLocks noChangeArrowheads="1"/>
            </p:cNvSpPr>
            <p:nvPr/>
          </p:nvSpPr>
          <p:spPr bwMode="auto">
            <a:xfrm>
              <a:off x="2208" y="2556"/>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F</a:t>
              </a:r>
            </a:p>
          </p:txBody>
        </p:sp>
        <p:sp>
          <p:nvSpPr>
            <p:cNvPr id="23603" name="Text Box 9"/>
            <p:cNvSpPr txBox="1">
              <a:spLocks noChangeArrowheads="1"/>
            </p:cNvSpPr>
            <p:nvPr/>
          </p:nvSpPr>
          <p:spPr bwMode="auto">
            <a:xfrm>
              <a:off x="1968" y="259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I</a:t>
              </a:r>
            </a:p>
          </p:txBody>
        </p:sp>
        <p:sp>
          <p:nvSpPr>
            <p:cNvPr id="23604" name="Text Box 10"/>
            <p:cNvSpPr txBox="1">
              <a:spLocks noChangeArrowheads="1"/>
            </p:cNvSpPr>
            <p:nvPr/>
          </p:nvSpPr>
          <p:spPr bwMode="auto">
            <a:xfrm>
              <a:off x="1968" y="283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J</a:t>
              </a:r>
            </a:p>
          </p:txBody>
        </p:sp>
        <p:sp>
          <p:nvSpPr>
            <p:cNvPr id="23605" name="Text Box 11"/>
            <p:cNvSpPr txBox="1">
              <a:spLocks noChangeArrowheads="1"/>
            </p:cNvSpPr>
            <p:nvPr/>
          </p:nvSpPr>
          <p:spPr bwMode="auto">
            <a:xfrm>
              <a:off x="2400" y="283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K</a:t>
              </a:r>
            </a:p>
          </p:txBody>
        </p:sp>
        <p:sp>
          <p:nvSpPr>
            <p:cNvPr id="23606" name="Text Box 12"/>
            <p:cNvSpPr txBox="1">
              <a:spLocks noChangeArrowheads="1"/>
            </p:cNvSpPr>
            <p:nvPr/>
          </p:nvSpPr>
          <p:spPr bwMode="auto">
            <a:xfrm>
              <a:off x="2016" y="307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L</a:t>
              </a:r>
            </a:p>
          </p:txBody>
        </p:sp>
        <p:sp>
          <p:nvSpPr>
            <p:cNvPr id="23607" name="Text Box 13"/>
            <p:cNvSpPr txBox="1">
              <a:spLocks noChangeArrowheads="1"/>
            </p:cNvSpPr>
            <p:nvPr/>
          </p:nvSpPr>
          <p:spPr bwMode="auto">
            <a:xfrm>
              <a:off x="2256" y="3024"/>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M</a:t>
              </a:r>
            </a:p>
          </p:txBody>
        </p:sp>
        <p:sp>
          <p:nvSpPr>
            <p:cNvPr id="23608" name="Text Box 14"/>
            <p:cNvSpPr txBox="1">
              <a:spLocks noChangeArrowheads="1"/>
            </p:cNvSpPr>
            <p:nvPr/>
          </p:nvSpPr>
          <p:spPr bwMode="auto">
            <a:xfrm>
              <a:off x="3936" y="2544"/>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N</a:t>
              </a:r>
            </a:p>
          </p:txBody>
        </p:sp>
        <p:sp>
          <p:nvSpPr>
            <p:cNvPr id="23609" name="Text Box 15"/>
            <p:cNvSpPr txBox="1">
              <a:spLocks noChangeArrowheads="1"/>
            </p:cNvSpPr>
            <p:nvPr/>
          </p:nvSpPr>
          <p:spPr bwMode="auto">
            <a:xfrm>
              <a:off x="4464" y="2544"/>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O</a:t>
              </a:r>
            </a:p>
          </p:txBody>
        </p:sp>
        <p:sp>
          <p:nvSpPr>
            <p:cNvPr id="23610" name="Text Box 16"/>
            <p:cNvSpPr txBox="1">
              <a:spLocks noChangeArrowheads="1"/>
            </p:cNvSpPr>
            <p:nvPr/>
          </p:nvSpPr>
          <p:spPr bwMode="auto">
            <a:xfrm>
              <a:off x="3984" y="2832"/>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P</a:t>
              </a:r>
            </a:p>
          </p:txBody>
        </p:sp>
        <p:sp>
          <p:nvSpPr>
            <p:cNvPr id="23611" name="Text Box 17"/>
            <p:cNvSpPr txBox="1">
              <a:spLocks noChangeArrowheads="1"/>
            </p:cNvSpPr>
            <p:nvPr/>
          </p:nvSpPr>
          <p:spPr bwMode="auto">
            <a:xfrm>
              <a:off x="4608" y="2784"/>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Q</a:t>
              </a:r>
            </a:p>
          </p:txBody>
        </p:sp>
        <p:sp>
          <p:nvSpPr>
            <p:cNvPr id="23612" name="Text Box 18"/>
            <p:cNvSpPr txBox="1">
              <a:spLocks noChangeArrowheads="1"/>
            </p:cNvSpPr>
            <p:nvPr/>
          </p:nvSpPr>
          <p:spPr bwMode="auto">
            <a:xfrm>
              <a:off x="3936" y="3072"/>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R</a:t>
              </a:r>
            </a:p>
          </p:txBody>
        </p:sp>
        <p:grpSp>
          <p:nvGrpSpPr>
            <p:cNvPr id="23613" name="Group 19"/>
            <p:cNvGrpSpPr>
              <a:grpSpLocks/>
            </p:cNvGrpSpPr>
            <p:nvPr/>
          </p:nvGrpSpPr>
          <p:grpSpPr bwMode="auto">
            <a:xfrm>
              <a:off x="2808" y="2880"/>
              <a:ext cx="360" cy="212"/>
              <a:chOff x="2820" y="2892"/>
              <a:chExt cx="360" cy="212"/>
            </a:xfrm>
          </p:grpSpPr>
          <p:sp>
            <p:nvSpPr>
              <p:cNvPr id="23614" name="Text Box 20"/>
              <p:cNvSpPr txBox="1">
                <a:spLocks noChangeArrowheads="1"/>
              </p:cNvSpPr>
              <p:nvPr/>
            </p:nvSpPr>
            <p:spPr bwMode="auto">
              <a:xfrm>
                <a:off x="2988" y="289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G</a:t>
                </a:r>
              </a:p>
            </p:txBody>
          </p:sp>
          <p:sp>
            <p:nvSpPr>
              <p:cNvPr id="23615" name="Line 21"/>
              <p:cNvSpPr>
                <a:spLocks noChangeShapeType="1"/>
              </p:cNvSpPr>
              <p:nvPr/>
            </p:nvSpPr>
            <p:spPr bwMode="auto">
              <a:xfrm flipH="1" flipV="1">
                <a:off x="2820" y="2892"/>
                <a:ext cx="204" cy="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4" name="Group 22"/>
          <p:cNvGrpSpPr>
            <a:grpSpLocks/>
          </p:cNvGrpSpPr>
          <p:nvPr/>
        </p:nvGrpSpPr>
        <p:grpSpPr bwMode="auto">
          <a:xfrm>
            <a:off x="1828800" y="3581400"/>
            <a:ext cx="3505200" cy="2057400"/>
            <a:chOff x="192" y="2256"/>
            <a:chExt cx="2208" cy="1296"/>
          </a:xfrm>
        </p:grpSpPr>
        <p:sp>
          <p:nvSpPr>
            <p:cNvPr id="23595" name="Line 23"/>
            <p:cNvSpPr>
              <a:spLocks noChangeShapeType="1"/>
            </p:cNvSpPr>
            <p:nvPr/>
          </p:nvSpPr>
          <p:spPr bwMode="auto">
            <a:xfrm>
              <a:off x="192" y="2256"/>
              <a:ext cx="960" cy="12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6" name="Line 24"/>
            <p:cNvSpPr>
              <a:spLocks noChangeShapeType="1"/>
            </p:cNvSpPr>
            <p:nvPr/>
          </p:nvSpPr>
          <p:spPr bwMode="auto">
            <a:xfrm>
              <a:off x="1968" y="2256"/>
              <a:ext cx="432" cy="12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081" name="Line 25"/>
          <p:cNvSpPr>
            <a:spLocks noChangeShapeType="1"/>
          </p:cNvSpPr>
          <p:nvPr/>
        </p:nvSpPr>
        <p:spPr bwMode="auto">
          <a:xfrm>
            <a:off x="7696200" y="3581400"/>
            <a:ext cx="220980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26"/>
          <p:cNvGrpSpPr>
            <a:grpSpLocks/>
          </p:cNvGrpSpPr>
          <p:nvPr/>
        </p:nvGrpSpPr>
        <p:grpSpPr bwMode="auto">
          <a:xfrm>
            <a:off x="1828800" y="2819400"/>
            <a:ext cx="4724400" cy="2819400"/>
            <a:chOff x="192" y="1776"/>
            <a:chExt cx="2976" cy="1776"/>
          </a:xfrm>
        </p:grpSpPr>
        <p:sp>
          <p:nvSpPr>
            <p:cNvPr id="23593" name="Line 27"/>
            <p:cNvSpPr>
              <a:spLocks noChangeShapeType="1"/>
            </p:cNvSpPr>
            <p:nvPr/>
          </p:nvSpPr>
          <p:spPr bwMode="auto">
            <a:xfrm flipV="1">
              <a:off x="192" y="1776"/>
              <a:ext cx="528" cy="15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4" name="Line 28"/>
            <p:cNvSpPr>
              <a:spLocks noChangeShapeType="1"/>
            </p:cNvSpPr>
            <p:nvPr/>
          </p:nvSpPr>
          <p:spPr bwMode="auto">
            <a:xfrm flipV="1">
              <a:off x="1968" y="2688"/>
              <a:ext cx="1200" cy="8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085" name="Line 29"/>
          <p:cNvSpPr>
            <a:spLocks noChangeShapeType="1"/>
          </p:cNvSpPr>
          <p:nvPr/>
        </p:nvSpPr>
        <p:spPr bwMode="auto">
          <a:xfrm>
            <a:off x="1828800" y="4800600"/>
            <a:ext cx="7162800" cy="0"/>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 name="Group 30"/>
          <p:cNvGrpSpPr>
            <a:grpSpLocks/>
          </p:cNvGrpSpPr>
          <p:nvPr/>
        </p:nvGrpSpPr>
        <p:grpSpPr bwMode="auto">
          <a:xfrm>
            <a:off x="2057400" y="5867400"/>
            <a:ext cx="6553200" cy="336550"/>
            <a:chOff x="336" y="3696"/>
            <a:chExt cx="4128" cy="212"/>
          </a:xfrm>
        </p:grpSpPr>
        <p:sp>
          <p:nvSpPr>
            <p:cNvPr id="23588" name="Text Box 31"/>
            <p:cNvSpPr txBox="1">
              <a:spLocks noChangeArrowheads="1"/>
            </p:cNvSpPr>
            <p:nvPr/>
          </p:nvSpPr>
          <p:spPr bwMode="auto">
            <a:xfrm>
              <a:off x="336" y="369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Europe</a:t>
              </a:r>
            </a:p>
          </p:txBody>
        </p:sp>
        <p:sp>
          <p:nvSpPr>
            <p:cNvPr id="23589" name="Text Box 32"/>
            <p:cNvSpPr txBox="1">
              <a:spLocks noChangeArrowheads="1"/>
            </p:cNvSpPr>
            <p:nvPr/>
          </p:nvSpPr>
          <p:spPr bwMode="auto">
            <a:xfrm>
              <a:off x="2256" y="369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Japan</a:t>
              </a:r>
            </a:p>
          </p:txBody>
        </p:sp>
        <p:sp>
          <p:nvSpPr>
            <p:cNvPr id="23590" name="Text Box 33"/>
            <p:cNvSpPr txBox="1">
              <a:spLocks noChangeArrowheads="1"/>
            </p:cNvSpPr>
            <p:nvPr/>
          </p:nvSpPr>
          <p:spPr bwMode="auto">
            <a:xfrm>
              <a:off x="3888" y="369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World</a:t>
              </a:r>
            </a:p>
          </p:txBody>
        </p:sp>
        <p:sp>
          <p:nvSpPr>
            <p:cNvPr id="23591" name="Text Box 34"/>
            <p:cNvSpPr txBox="1">
              <a:spLocks noChangeArrowheads="1"/>
            </p:cNvSpPr>
            <p:nvPr/>
          </p:nvSpPr>
          <p:spPr bwMode="auto">
            <a:xfrm>
              <a:off x="1872" y="3696"/>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a:t>
              </a:r>
            </a:p>
          </p:txBody>
        </p:sp>
        <p:sp>
          <p:nvSpPr>
            <p:cNvPr id="23592" name="Text Box 35"/>
            <p:cNvSpPr txBox="1">
              <a:spLocks noChangeArrowheads="1"/>
            </p:cNvSpPr>
            <p:nvPr/>
          </p:nvSpPr>
          <p:spPr bwMode="auto">
            <a:xfrm>
              <a:off x="3648" y="3696"/>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a:t>
              </a:r>
            </a:p>
          </p:txBody>
        </p:sp>
      </p:grpSp>
      <p:grpSp>
        <p:nvGrpSpPr>
          <p:cNvPr id="7" name="Group 36"/>
          <p:cNvGrpSpPr>
            <a:grpSpLocks/>
          </p:cNvGrpSpPr>
          <p:nvPr/>
        </p:nvGrpSpPr>
        <p:grpSpPr bwMode="auto">
          <a:xfrm>
            <a:off x="1828800" y="2209800"/>
            <a:ext cx="5867400" cy="3429000"/>
            <a:chOff x="192" y="1392"/>
            <a:chExt cx="3696" cy="2160"/>
          </a:xfrm>
        </p:grpSpPr>
        <p:sp>
          <p:nvSpPr>
            <p:cNvPr id="23584" name="Line 37"/>
            <p:cNvSpPr>
              <a:spLocks noChangeShapeType="1"/>
            </p:cNvSpPr>
            <p:nvPr/>
          </p:nvSpPr>
          <p:spPr bwMode="auto">
            <a:xfrm flipV="1">
              <a:off x="192" y="1392"/>
              <a:ext cx="0" cy="21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5" name="Line 38"/>
            <p:cNvSpPr>
              <a:spLocks noChangeShapeType="1"/>
            </p:cNvSpPr>
            <p:nvPr/>
          </p:nvSpPr>
          <p:spPr bwMode="auto">
            <a:xfrm flipV="1">
              <a:off x="1968" y="1392"/>
              <a:ext cx="0" cy="21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6" name="Line 39"/>
            <p:cNvSpPr>
              <a:spLocks noChangeShapeType="1"/>
            </p:cNvSpPr>
            <p:nvPr/>
          </p:nvSpPr>
          <p:spPr bwMode="auto">
            <a:xfrm flipV="1">
              <a:off x="3888" y="1392"/>
              <a:ext cx="0" cy="21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7" name="Text Box 40"/>
            <p:cNvSpPr txBox="1">
              <a:spLocks noChangeArrowheads="1"/>
            </p:cNvSpPr>
            <p:nvPr/>
          </p:nvSpPr>
          <p:spPr bwMode="auto">
            <a:xfrm>
              <a:off x="3360" y="1392"/>
              <a:ext cx="4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Price</a:t>
              </a:r>
            </a:p>
          </p:txBody>
        </p:sp>
      </p:grpSp>
      <p:grpSp>
        <p:nvGrpSpPr>
          <p:cNvPr id="8" name="Group 41"/>
          <p:cNvGrpSpPr>
            <a:grpSpLocks/>
          </p:cNvGrpSpPr>
          <p:nvPr/>
        </p:nvGrpSpPr>
        <p:grpSpPr bwMode="auto">
          <a:xfrm>
            <a:off x="1828800" y="5638800"/>
            <a:ext cx="8610600" cy="565150"/>
            <a:chOff x="192" y="3552"/>
            <a:chExt cx="5424" cy="356"/>
          </a:xfrm>
        </p:grpSpPr>
        <p:sp>
          <p:nvSpPr>
            <p:cNvPr id="23580" name="Line 42"/>
            <p:cNvSpPr>
              <a:spLocks noChangeShapeType="1"/>
            </p:cNvSpPr>
            <p:nvPr/>
          </p:nvSpPr>
          <p:spPr bwMode="auto">
            <a:xfrm>
              <a:off x="192" y="3552"/>
              <a:ext cx="153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1" name="Line 43"/>
            <p:cNvSpPr>
              <a:spLocks noChangeShapeType="1"/>
            </p:cNvSpPr>
            <p:nvPr/>
          </p:nvSpPr>
          <p:spPr bwMode="auto">
            <a:xfrm>
              <a:off x="1968" y="3552"/>
              <a:ext cx="15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2" name="Line 44"/>
            <p:cNvSpPr>
              <a:spLocks noChangeShapeType="1"/>
            </p:cNvSpPr>
            <p:nvPr/>
          </p:nvSpPr>
          <p:spPr bwMode="auto">
            <a:xfrm>
              <a:off x="3888" y="3552"/>
              <a:ext cx="163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3" name="Text Box 45"/>
            <p:cNvSpPr txBox="1">
              <a:spLocks noChangeArrowheads="1"/>
            </p:cNvSpPr>
            <p:nvPr/>
          </p:nvSpPr>
          <p:spPr bwMode="auto">
            <a:xfrm>
              <a:off x="4848" y="3696"/>
              <a:ext cx="76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Quantity</a:t>
              </a:r>
            </a:p>
          </p:txBody>
        </p:sp>
      </p:grpSp>
      <p:grpSp>
        <p:nvGrpSpPr>
          <p:cNvPr id="9" name="Group 46"/>
          <p:cNvGrpSpPr>
            <a:grpSpLocks/>
          </p:cNvGrpSpPr>
          <p:nvPr/>
        </p:nvGrpSpPr>
        <p:grpSpPr bwMode="auto">
          <a:xfrm>
            <a:off x="1981200" y="4800600"/>
            <a:ext cx="3810000" cy="0"/>
            <a:chOff x="288" y="3024"/>
            <a:chExt cx="2400" cy="0"/>
          </a:xfrm>
        </p:grpSpPr>
        <p:sp>
          <p:nvSpPr>
            <p:cNvPr id="23578" name="Line 47"/>
            <p:cNvSpPr>
              <a:spLocks noChangeShapeType="1"/>
            </p:cNvSpPr>
            <p:nvPr/>
          </p:nvSpPr>
          <p:spPr bwMode="auto">
            <a:xfrm>
              <a:off x="288" y="3024"/>
              <a:ext cx="480" cy="0"/>
            </a:xfrm>
            <a:prstGeom prst="line">
              <a:avLst/>
            </a:prstGeom>
            <a:noFill/>
            <a:ln w="127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9" name="Line 48"/>
            <p:cNvSpPr>
              <a:spLocks noChangeShapeType="1"/>
            </p:cNvSpPr>
            <p:nvPr/>
          </p:nvSpPr>
          <p:spPr bwMode="auto">
            <a:xfrm>
              <a:off x="2208" y="3024"/>
              <a:ext cx="480" cy="0"/>
            </a:xfrm>
            <a:prstGeom prst="line">
              <a:avLst/>
            </a:prstGeom>
            <a:noFill/>
            <a:ln w="1270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0" name="Group 49"/>
          <p:cNvGrpSpPr>
            <a:grpSpLocks/>
          </p:cNvGrpSpPr>
          <p:nvPr/>
        </p:nvGrpSpPr>
        <p:grpSpPr bwMode="auto">
          <a:xfrm>
            <a:off x="7696200" y="4248150"/>
            <a:ext cx="2343150" cy="1390650"/>
            <a:chOff x="3888" y="2676"/>
            <a:chExt cx="1476" cy="876"/>
          </a:xfrm>
        </p:grpSpPr>
        <p:sp>
          <p:nvSpPr>
            <p:cNvPr id="23576" name="Line 50"/>
            <p:cNvSpPr>
              <a:spLocks noChangeShapeType="1"/>
            </p:cNvSpPr>
            <p:nvPr/>
          </p:nvSpPr>
          <p:spPr bwMode="auto">
            <a:xfrm flipV="1">
              <a:off x="3888" y="3360"/>
              <a:ext cx="24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7" name="Line 51"/>
            <p:cNvSpPr>
              <a:spLocks noChangeShapeType="1"/>
            </p:cNvSpPr>
            <p:nvPr/>
          </p:nvSpPr>
          <p:spPr bwMode="auto">
            <a:xfrm flipV="1">
              <a:off x="4128" y="2676"/>
              <a:ext cx="1236" cy="6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108" name="Line 52"/>
          <p:cNvSpPr>
            <a:spLocks noChangeShapeType="1"/>
          </p:cNvSpPr>
          <p:nvPr/>
        </p:nvSpPr>
        <p:spPr bwMode="auto">
          <a:xfrm>
            <a:off x="1828800" y="4495800"/>
            <a:ext cx="7754938" cy="0"/>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 name="Group 53"/>
          <p:cNvGrpSpPr>
            <a:grpSpLocks/>
          </p:cNvGrpSpPr>
          <p:nvPr/>
        </p:nvGrpSpPr>
        <p:grpSpPr bwMode="auto">
          <a:xfrm>
            <a:off x="4667250" y="2743200"/>
            <a:ext cx="5753100" cy="2914650"/>
            <a:chOff x="1980" y="1728"/>
            <a:chExt cx="3624" cy="1836"/>
          </a:xfrm>
        </p:grpSpPr>
        <p:sp>
          <p:nvSpPr>
            <p:cNvPr id="23574" name="Line 54"/>
            <p:cNvSpPr>
              <a:spLocks noChangeShapeType="1"/>
            </p:cNvSpPr>
            <p:nvPr/>
          </p:nvSpPr>
          <p:spPr bwMode="auto">
            <a:xfrm>
              <a:off x="3900" y="1728"/>
              <a:ext cx="1704" cy="1584"/>
            </a:xfrm>
            <a:prstGeom prst="line">
              <a:avLst/>
            </a:prstGeom>
            <a:noFill/>
            <a:ln w="254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5" name="Line 55"/>
            <p:cNvSpPr>
              <a:spLocks noChangeShapeType="1"/>
            </p:cNvSpPr>
            <p:nvPr/>
          </p:nvSpPr>
          <p:spPr bwMode="auto">
            <a:xfrm>
              <a:off x="1980" y="1728"/>
              <a:ext cx="1248" cy="1836"/>
            </a:xfrm>
            <a:prstGeom prst="line">
              <a:avLst/>
            </a:prstGeom>
            <a:noFill/>
            <a:ln w="254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112" name="Text Box 56"/>
          <p:cNvSpPr txBox="1">
            <a:spLocks noChangeArrowheads="1"/>
          </p:cNvSpPr>
          <p:nvPr/>
        </p:nvSpPr>
        <p:spPr bwMode="auto">
          <a:xfrm>
            <a:off x="1600200" y="57150"/>
            <a:ext cx="4114800" cy="131445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a:t>There is an increase in Japan’s demand for its exported good. This increases (worsens) Europe’s terms of trade and decreases (improves) Japan’s terms of trade.</a:t>
            </a:r>
          </a:p>
        </p:txBody>
      </p:sp>
      <p:grpSp>
        <p:nvGrpSpPr>
          <p:cNvPr id="12" name="Group 57"/>
          <p:cNvGrpSpPr>
            <a:grpSpLocks/>
          </p:cNvGrpSpPr>
          <p:nvPr/>
        </p:nvGrpSpPr>
        <p:grpSpPr bwMode="auto">
          <a:xfrm>
            <a:off x="5734050" y="3581400"/>
            <a:ext cx="2724150" cy="1828800"/>
            <a:chOff x="2652" y="2256"/>
            <a:chExt cx="1716" cy="1152"/>
          </a:xfrm>
        </p:grpSpPr>
        <p:sp>
          <p:nvSpPr>
            <p:cNvPr id="23572" name="Line 58"/>
            <p:cNvSpPr>
              <a:spLocks noChangeShapeType="1"/>
            </p:cNvSpPr>
            <p:nvPr/>
          </p:nvSpPr>
          <p:spPr bwMode="auto">
            <a:xfrm>
              <a:off x="2652" y="3408"/>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3" name="Line 59"/>
            <p:cNvSpPr>
              <a:spLocks noChangeShapeType="1"/>
            </p:cNvSpPr>
            <p:nvPr/>
          </p:nvSpPr>
          <p:spPr bwMode="auto">
            <a:xfrm>
              <a:off x="3984" y="2256"/>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5116" name="Line 60"/>
          <p:cNvSpPr>
            <a:spLocks noChangeShapeType="1"/>
          </p:cNvSpPr>
          <p:nvPr/>
        </p:nvSpPr>
        <p:spPr bwMode="auto">
          <a:xfrm flipV="1">
            <a:off x="1752600" y="4495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3" name="Group 61"/>
          <p:cNvGrpSpPr>
            <a:grpSpLocks/>
          </p:cNvGrpSpPr>
          <p:nvPr/>
        </p:nvGrpSpPr>
        <p:grpSpPr bwMode="auto">
          <a:xfrm>
            <a:off x="2133600" y="4495800"/>
            <a:ext cx="4076700" cy="0"/>
            <a:chOff x="384" y="2832"/>
            <a:chExt cx="2568" cy="0"/>
          </a:xfrm>
        </p:grpSpPr>
        <p:sp>
          <p:nvSpPr>
            <p:cNvPr id="23570" name="Line 62"/>
            <p:cNvSpPr>
              <a:spLocks noChangeShapeType="1"/>
            </p:cNvSpPr>
            <p:nvPr/>
          </p:nvSpPr>
          <p:spPr bwMode="auto">
            <a:xfrm flipV="1">
              <a:off x="384" y="2832"/>
              <a:ext cx="228" cy="0"/>
            </a:xfrm>
            <a:prstGeom prst="line">
              <a:avLst/>
            </a:prstGeom>
            <a:noFill/>
            <a:ln w="127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1" name="Line 63"/>
            <p:cNvSpPr>
              <a:spLocks noChangeShapeType="1"/>
            </p:cNvSpPr>
            <p:nvPr/>
          </p:nvSpPr>
          <p:spPr bwMode="auto">
            <a:xfrm flipV="1">
              <a:off x="2724" y="2832"/>
              <a:ext cx="228" cy="0"/>
            </a:xfrm>
            <a:prstGeom prst="line">
              <a:avLst/>
            </a:prstGeom>
            <a:noFill/>
            <a:ln w="1270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3038384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45081"/>
                                        </p:tgtEl>
                                        <p:attrNameLst>
                                          <p:attrName>style.visibility</p:attrName>
                                        </p:attrNameLst>
                                      </p:cBhvr>
                                      <p:to>
                                        <p:strVal val="visible"/>
                                      </p:to>
                                    </p:set>
                                    <p:animEffect transition="in" filter="wipe(up)">
                                      <p:cBhvr>
                                        <p:cTn id="27" dur="500"/>
                                        <p:tgtEl>
                                          <p:spTgt spid="450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2" fill="hold" nodeType="clickEffect">
                                  <p:stCondLst>
                                    <p:cond delay="0"/>
                                  </p:stCondLst>
                                  <p:childTnLst>
                                    <p:set>
                                      <p:cBhvr>
                                        <p:cTn id="41" dur="1" fill="hold">
                                          <p:stCondLst>
                                            <p:cond delay="0"/>
                                          </p:stCondLst>
                                        </p:cTn>
                                        <p:tgtEl>
                                          <p:spTgt spid="45085"/>
                                        </p:tgtEl>
                                        <p:attrNameLst>
                                          <p:attrName>style.visibility</p:attrName>
                                        </p:attrNameLst>
                                      </p:cBhvr>
                                      <p:to>
                                        <p:strVal val="visible"/>
                                      </p:to>
                                    </p:set>
                                    <p:animEffect transition="in" filter="wipe(right)">
                                      <p:cBhvr>
                                        <p:cTn id="42" dur="500"/>
                                        <p:tgtEl>
                                          <p:spTgt spid="4508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left)">
                                      <p:cBhvr>
                                        <p:cTn id="51" dur="500"/>
                                        <p:tgtEl>
                                          <p:spTgt spid="1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wipe(up)">
                                      <p:cBhvr>
                                        <p:cTn id="56" dur="500"/>
                                        <p:tgtEl>
                                          <p:spTgt spid="1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2" fill="hold" nodeType="clickEffect">
                                  <p:stCondLst>
                                    <p:cond delay="0"/>
                                  </p:stCondLst>
                                  <p:childTnLst>
                                    <p:set>
                                      <p:cBhvr>
                                        <p:cTn id="60" dur="1" fill="hold">
                                          <p:stCondLst>
                                            <p:cond delay="0"/>
                                          </p:stCondLst>
                                        </p:cTn>
                                        <p:tgtEl>
                                          <p:spTgt spid="45108"/>
                                        </p:tgtEl>
                                        <p:attrNameLst>
                                          <p:attrName>style.visibility</p:attrName>
                                        </p:attrNameLst>
                                      </p:cBhvr>
                                      <p:to>
                                        <p:strVal val="visible"/>
                                      </p:to>
                                    </p:set>
                                    <p:animEffect transition="in" filter="wipe(right)">
                                      <p:cBhvr>
                                        <p:cTn id="61" dur="500"/>
                                        <p:tgtEl>
                                          <p:spTgt spid="4510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4" fill="hold" nodeType="clickEffect">
                                  <p:stCondLst>
                                    <p:cond delay="0"/>
                                  </p:stCondLst>
                                  <p:childTnLst>
                                    <p:set>
                                      <p:cBhvr>
                                        <p:cTn id="65" dur="1" fill="hold">
                                          <p:stCondLst>
                                            <p:cond delay="0"/>
                                          </p:stCondLst>
                                        </p:cTn>
                                        <p:tgtEl>
                                          <p:spTgt spid="45116"/>
                                        </p:tgtEl>
                                        <p:attrNameLst>
                                          <p:attrName>style.visibility</p:attrName>
                                        </p:attrNameLst>
                                      </p:cBhvr>
                                      <p:to>
                                        <p:strVal val="visible"/>
                                      </p:to>
                                    </p:set>
                                    <p:animEffect transition="in" filter="wipe(down)">
                                      <p:cBhvr>
                                        <p:cTn id="66" dur="500"/>
                                        <p:tgtEl>
                                          <p:spTgt spid="45116"/>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499"/>
                                          </p:stCondLst>
                                        </p:cTn>
                                        <p:tgtEl>
                                          <p:spTgt spid="13"/>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45112"/>
                                        </p:tgtEl>
                                        <p:attrNameLst>
                                          <p:attrName>style.visibility</p:attrName>
                                        </p:attrNameLst>
                                      </p:cBhvr>
                                      <p:to>
                                        <p:strVal val="visible"/>
                                      </p:to>
                                    </p:set>
                                    <p:animEffect transition="in" filter="dissolve">
                                      <p:cBhvr>
                                        <p:cTn id="75" dur="500"/>
                                        <p:tgtEl>
                                          <p:spTgt spid="45112"/>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9" presetClass="entr" presetSubtype="0" fill="hold" nodeType="clickEffect">
                                  <p:stCondLst>
                                    <p:cond delay="0"/>
                                  </p:stCondLst>
                                  <p:childTnLst>
                                    <p:set>
                                      <p:cBhvr>
                                        <p:cTn id="79" dur="1" fill="hold">
                                          <p:stCondLst>
                                            <p:cond delay="0"/>
                                          </p:stCondLst>
                                        </p:cTn>
                                        <p:tgtEl>
                                          <p:spTgt spid="2"/>
                                        </p:tgtEl>
                                        <p:attrNameLst>
                                          <p:attrName>style.visibility</p:attrName>
                                        </p:attrNameLst>
                                      </p:cBhvr>
                                      <p:to>
                                        <p:strVal val="visible"/>
                                      </p:to>
                                    </p:set>
                                    <p:animEffect transition="in" filter="dissolve">
                                      <p:cBhvr>
                                        <p:cTn id="8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12"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a:t>Growth and Terms of Trade</a:t>
            </a:r>
          </a:p>
        </p:txBody>
      </p:sp>
      <p:graphicFrame>
        <p:nvGraphicFramePr>
          <p:cNvPr id="46083" name="Group 3"/>
          <p:cNvGraphicFramePr>
            <a:graphicFrameLocks noGrp="1"/>
          </p:cNvGraphicFramePr>
          <p:nvPr>
            <p:ph type="tbl" idx="1"/>
          </p:nvPr>
        </p:nvGraphicFramePr>
        <p:xfrm>
          <a:off x="1790700" y="1676400"/>
          <a:ext cx="8782050" cy="4713289"/>
        </p:xfrm>
        <a:graphic>
          <a:graphicData uri="http://schemas.openxmlformats.org/drawingml/2006/table">
            <a:tbl>
              <a:tblPr/>
              <a:tblGrid>
                <a:gridCol w="1550988">
                  <a:extLst>
                    <a:ext uri="{9D8B030D-6E8A-4147-A177-3AD203B41FA5}">
                      <a16:colId xmlns:a16="http://schemas.microsoft.com/office/drawing/2014/main" val="20000"/>
                    </a:ext>
                  </a:extLst>
                </a:gridCol>
                <a:gridCol w="1217612">
                  <a:extLst>
                    <a:ext uri="{9D8B030D-6E8A-4147-A177-3AD203B41FA5}">
                      <a16:colId xmlns:a16="http://schemas.microsoft.com/office/drawing/2014/main" val="20001"/>
                    </a:ext>
                  </a:extLst>
                </a:gridCol>
                <a:gridCol w="1149350">
                  <a:extLst>
                    <a:ext uri="{9D8B030D-6E8A-4147-A177-3AD203B41FA5}">
                      <a16:colId xmlns:a16="http://schemas.microsoft.com/office/drawing/2014/main" val="20002"/>
                    </a:ext>
                  </a:extLst>
                </a:gridCol>
                <a:gridCol w="1046163">
                  <a:extLst>
                    <a:ext uri="{9D8B030D-6E8A-4147-A177-3AD203B41FA5}">
                      <a16:colId xmlns:a16="http://schemas.microsoft.com/office/drawing/2014/main" val="20003"/>
                    </a:ext>
                  </a:extLst>
                </a:gridCol>
                <a:gridCol w="1520825">
                  <a:extLst>
                    <a:ext uri="{9D8B030D-6E8A-4147-A177-3AD203B41FA5}">
                      <a16:colId xmlns:a16="http://schemas.microsoft.com/office/drawing/2014/main" val="20004"/>
                    </a:ext>
                  </a:extLst>
                </a:gridCol>
                <a:gridCol w="1046162">
                  <a:extLst>
                    <a:ext uri="{9D8B030D-6E8A-4147-A177-3AD203B41FA5}">
                      <a16:colId xmlns:a16="http://schemas.microsoft.com/office/drawing/2014/main" val="20005"/>
                    </a:ext>
                  </a:extLst>
                </a:gridCol>
                <a:gridCol w="1250950">
                  <a:extLst>
                    <a:ext uri="{9D8B030D-6E8A-4147-A177-3AD203B41FA5}">
                      <a16:colId xmlns:a16="http://schemas.microsoft.com/office/drawing/2014/main" val="20006"/>
                    </a:ext>
                  </a:extLst>
                </a:gridCol>
              </a:tblGrid>
              <a:tr h="4763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rPr>
                        <a:t>Europe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rPr>
                        <a:t>Japan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rPr>
                        <a:t>World</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4572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34"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Before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After</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Before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After</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Before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After</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24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Consumer Surplus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ABCD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AB</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IJ</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IF</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NP</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NO</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4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Producer Surplus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CE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LM</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GJKLM</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R</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PQR</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24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Total Surplus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ABC</a:t>
                      </a:r>
                      <a:r>
                        <a:rPr kumimoji="0" lang="en-US" sz="2000" b="1" i="0" u="none" strike="noStrike" cap="none" normalizeH="0" baseline="0">
                          <a:ln>
                            <a:noFill/>
                          </a:ln>
                          <a:solidFill>
                            <a:schemeClr val="accent2"/>
                          </a:solidFill>
                          <a:effectLst/>
                          <a:latin typeface="Arial" pitchFamily="34" charset="0"/>
                        </a:rPr>
                        <a:t>D</a:t>
                      </a:r>
                      <a:r>
                        <a:rPr kumimoji="0" lang="en-US" sz="2000" b="0" i="0" u="none" strike="noStrike" cap="none" normalizeH="0" baseline="0">
                          <a:ln>
                            <a:noFill/>
                          </a:ln>
                          <a:solidFill>
                            <a:schemeClr val="tx1"/>
                          </a:solidFill>
                          <a:effectLst/>
                          <a:latin typeface="Arial" pitchFamily="34" charset="0"/>
                        </a:rPr>
                        <a:t>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ABCE</a:t>
                      </a:r>
                      <a:endParaRPr kumimoji="0" lang="en-US" sz="2000" b="1" i="0" u="none" strike="noStrike" cap="none" normalizeH="0" baseline="0">
                        <a:ln>
                          <a:noFill/>
                        </a:ln>
                        <a:solidFill>
                          <a:srgbClr val="FF0000"/>
                        </a:solidFill>
                        <a:effectLst/>
                        <a:latin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IJLM</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I</a:t>
                      </a:r>
                      <a:r>
                        <a:rPr kumimoji="0" lang="en-US" sz="2000" b="1" i="0" u="none" strike="noStrike" cap="none" normalizeH="0" baseline="0">
                          <a:ln>
                            <a:noFill/>
                          </a:ln>
                          <a:solidFill>
                            <a:srgbClr val="FF0000"/>
                          </a:solidFill>
                          <a:effectLst/>
                          <a:latin typeface="Arial" pitchFamily="34" charset="0"/>
                        </a:rPr>
                        <a:t>FG</a:t>
                      </a:r>
                      <a:r>
                        <a:rPr kumimoji="0" lang="en-US" sz="2000" b="0" i="0" u="none" strike="noStrike" cap="none" normalizeH="0" baseline="0">
                          <a:ln>
                            <a:noFill/>
                          </a:ln>
                          <a:solidFill>
                            <a:schemeClr val="tx1"/>
                          </a:solidFill>
                          <a:effectLst/>
                          <a:latin typeface="Arial" pitchFamily="34" charset="0"/>
                        </a:rPr>
                        <a:t>J</a:t>
                      </a:r>
                      <a:r>
                        <a:rPr kumimoji="0" lang="en-US" sz="2000" b="1" i="0" u="none" strike="noStrike" cap="none" normalizeH="0" baseline="0">
                          <a:ln>
                            <a:noFill/>
                          </a:ln>
                          <a:solidFill>
                            <a:srgbClr val="FF0000"/>
                          </a:solidFill>
                          <a:effectLst/>
                          <a:latin typeface="Arial" pitchFamily="34" charset="0"/>
                        </a:rPr>
                        <a:t>K</a:t>
                      </a:r>
                      <a:r>
                        <a:rPr kumimoji="0" lang="en-US" sz="2000" b="0" i="0" u="none" strike="noStrike" cap="none" normalizeH="0" baseline="0">
                          <a:ln>
                            <a:noFill/>
                          </a:ln>
                          <a:solidFill>
                            <a:schemeClr val="tx1"/>
                          </a:solidFill>
                          <a:effectLst/>
                          <a:latin typeface="Arial" pitchFamily="34" charset="0"/>
                        </a:rPr>
                        <a:t>LM</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NPR</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N</a:t>
                      </a:r>
                      <a:r>
                        <a:rPr kumimoji="0" lang="en-US" sz="2000" b="1" i="0" u="none" strike="noStrike" cap="none" normalizeH="0" baseline="0">
                          <a:ln>
                            <a:noFill/>
                          </a:ln>
                          <a:solidFill>
                            <a:srgbClr val="FF0000"/>
                          </a:solidFill>
                          <a:effectLst/>
                          <a:latin typeface="Arial" pitchFamily="34" charset="0"/>
                        </a:rPr>
                        <a:t>O</a:t>
                      </a:r>
                      <a:r>
                        <a:rPr kumimoji="0" lang="en-US" sz="2000" b="0" i="0" u="none" strike="noStrike" cap="none" normalizeH="0" baseline="0">
                          <a:ln>
                            <a:noFill/>
                          </a:ln>
                          <a:solidFill>
                            <a:schemeClr val="tx1"/>
                          </a:solidFill>
                          <a:effectLst/>
                          <a:latin typeface="Arial" pitchFamily="34" charset="0"/>
                        </a:rPr>
                        <a:t>P</a:t>
                      </a:r>
                      <a:r>
                        <a:rPr kumimoji="0" lang="en-US" sz="2000" b="1" i="0" u="none" strike="noStrike" cap="none" normalizeH="0" baseline="0">
                          <a:ln>
                            <a:noFill/>
                          </a:ln>
                          <a:solidFill>
                            <a:srgbClr val="FF0000"/>
                          </a:solidFill>
                          <a:effectLst/>
                          <a:latin typeface="Arial" pitchFamily="34" charset="0"/>
                        </a:rPr>
                        <a:t>Q</a:t>
                      </a:r>
                      <a:r>
                        <a:rPr kumimoji="0" lang="en-US" sz="2000" b="0" i="0" u="none" strike="noStrike" cap="none" normalizeH="0" baseline="0">
                          <a:ln>
                            <a:noFill/>
                          </a:ln>
                          <a:solidFill>
                            <a:schemeClr val="tx1"/>
                          </a:solidFill>
                          <a:effectLst/>
                          <a:latin typeface="Arial" pitchFamily="34" charset="0"/>
                        </a:rPr>
                        <a:t>R</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310817">
                <a:tc grid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Japan’s growth has a positive effect (FG) and another positive effect (K) from the improvement of the terms of trade. The worsening of Europe’s terms of trade reduces welfare by D. The World gains OQ from growth in Japan. Note: O + Q = F + G + K - D.</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273546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t>Foreign Aid Can Be a Mixed Blessing I</a:t>
            </a:r>
          </a:p>
        </p:txBody>
      </p:sp>
      <p:sp>
        <p:nvSpPr>
          <p:cNvPr id="41987" name="Rectangle 3"/>
          <p:cNvSpPr>
            <a:spLocks noGrp="1" noChangeArrowheads="1"/>
          </p:cNvSpPr>
          <p:nvPr>
            <p:ph idx="1"/>
          </p:nvPr>
        </p:nvSpPr>
        <p:spPr/>
        <p:txBody>
          <a:bodyPr/>
          <a:lstStyle/>
          <a:p>
            <a:pPr eaLnBrk="1" hangingPunct="1"/>
            <a:r>
              <a:rPr lang="en-US" altLang="en-US" sz="2800">
                <a:cs typeface="Times New Roman" panose="02020603050405020304" pitchFamily="18" charset="0"/>
              </a:rPr>
              <a:t>If </a:t>
            </a:r>
            <a:r>
              <a:rPr lang="en-US" altLang="en-US" sz="2400">
                <a:cs typeface="Times New Roman" panose="02020603050405020304" pitchFamily="18" charset="0"/>
              </a:rPr>
              <a:t>the aid-receiving country imports food, and </a:t>
            </a:r>
          </a:p>
          <a:p>
            <a:pPr eaLnBrk="1" hangingPunct="1"/>
            <a:r>
              <a:rPr lang="en-US" altLang="en-US" sz="2400">
                <a:cs typeface="Times New Roman" panose="02020603050405020304" pitchFamily="18" charset="0"/>
              </a:rPr>
              <a:t>if it has a higher marginal propensity to spend on food than the donor country, </a:t>
            </a:r>
          </a:p>
          <a:p>
            <a:pPr lvl="1" eaLnBrk="1" hangingPunct="1"/>
            <a:r>
              <a:rPr lang="en-US" altLang="en-US" sz="2000">
                <a:cs typeface="Times New Roman" panose="02020603050405020304" pitchFamily="18" charset="0"/>
              </a:rPr>
              <a:t>The fraction of each additional dollar of income that is spent on food is the </a:t>
            </a:r>
            <a:r>
              <a:rPr lang="en-US" altLang="en-US" sz="2000">
                <a:solidFill>
                  <a:srgbClr val="FF0000"/>
                </a:solidFill>
                <a:cs typeface="Times New Roman" panose="02020603050405020304" pitchFamily="18" charset="0"/>
              </a:rPr>
              <a:t>marginal propensity to spend </a:t>
            </a:r>
            <a:r>
              <a:rPr lang="en-US" altLang="en-US" sz="2000">
                <a:cs typeface="Times New Roman" panose="02020603050405020304" pitchFamily="18" charset="0"/>
              </a:rPr>
              <a:t>on food</a:t>
            </a:r>
          </a:p>
          <a:p>
            <a:pPr eaLnBrk="1" hangingPunct="1"/>
            <a:r>
              <a:rPr lang="en-US" altLang="en-US" sz="2400">
                <a:cs typeface="Times New Roman" panose="02020603050405020304" pitchFamily="18" charset="0"/>
              </a:rPr>
              <a:t>then foreign aid will increase the relative price of food </a:t>
            </a:r>
          </a:p>
          <a:p>
            <a:pPr lvl="1" eaLnBrk="1" hangingPunct="1"/>
            <a:r>
              <a:rPr lang="en-US" altLang="en-US" sz="2000">
                <a:cs typeface="Times New Roman" panose="02020603050405020304" pitchFamily="18" charset="0"/>
              </a:rPr>
              <a:t>thereby worsening the recipient country’s terms of trade and improving the donor country’s terms of trade</a:t>
            </a:r>
          </a:p>
          <a:p>
            <a:pPr eaLnBrk="1" hangingPunct="1"/>
            <a:r>
              <a:rPr lang="en-US" altLang="en-US" sz="2400">
                <a:cs typeface="Times New Roman" panose="02020603050405020304" pitchFamily="18" charset="0"/>
              </a:rPr>
              <a:t>Thus, it is a theoretical—but only theoretical—possibility that foreign aid may help the donor country and hurt the recipient country! </a:t>
            </a:r>
          </a:p>
        </p:txBody>
      </p:sp>
    </p:spTree>
    <p:extLst>
      <p:ext uri="{BB962C8B-B14F-4D97-AF65-F5344CB8AC3E}">
        <p14:creationId xmlns:p14="http://schemas.microsoft.com/office/powerpoint/2010/main" val="2329104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9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198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19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198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1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a:t>Foreign Aid Can Be a Mixed Blessing II</a:t>
            </a:r>
          </a:p>
        </p:txBody>
      </p:sp>
      <p:sp>
        <p:nvSpPr>
          <p:cNvPr id="43011" name="Rectangle 3"/>
          <p:cNvSpPr>
            <a:spLocks noGrp="1" noChangeArrowheads="1"/>
          </p:cNvSpPr>
          <p:nvPr>
            <p:ph idx="1"/>
          </p:nvPr>
        </p:nvSpPr>
        <p:spPr/>
        <p:txBody>
          <a:bodyPr>
            <a:normAutofit/>
          </a:bodyPr>
          <a:lstStyle/>
          <a:p>
            <a:pPr eaLnBrk="1" hangingPunct="1">
              <a:lnSpc>
                <a:spcPct val="90000"/>
              </a:lnSpc>
              <a:defRPr/>
            </a:pPr>
            <a:r>
              <a:rPr lang="en-US" sz="2800"/>
              <a:t>The idea is conveyed by the </a:t>
            </a:r>
            <a:r>
              <a:rPr lang="en-US" sz="2800">
                <a:hlinkClick r:id="rId3" action="ppaction://hlinksldjump"/>
              </a:rPr>
              <a:t>slide</a:t>
            </a:r>
            <a:r>
              <a:rPr lang="en-US" sz="2800"/>
              <a:t> on growth and terms of trade. </a:t>
            </a:r>
          </a:p>
          <a:p>
            <a:pPr eaLnBrk="1" hangingPunct="1">
              <a:lnSpc>
                <a:spcPct val="90000"/>
              </a:lnSpc>
              <a:defRPr/>
            </a:pPr>
            <a:r>
              <a:rPr lang="en-US" sz="2800"/>
              <a:t>Let Japan be the aid donor and Europe be the aid recipient. </a:t>
            </a:r>
          </a:p>
          <a:p>
            <a:pPr eaLnBrk="1" hangingPunct="1">
              <a:lnSpc>
                <a:spcPct val="90000"/>
              </a:lnSpc>
              <a:defRPr/>
            </a:pPr>
            <a:r>
              <a:rPr lang="en-US" sz="2800"/>
              <a:t>The receipt of aid will shift Europe’s demand for its imported good to the right. </a:t>
            </a:r>
          </a:p>
          <a:p>
            <a:pPr eaLnBrk="1" hangingPunct="1">
              <a:lnSpc>
                <a:spcPct val="90000"/>
              </a:lnSpc>
              <a:defRPr/>
            </a:pPr>
            <a:r>
              <a:rPr lang="en-US" sz="2800"/>
              <a:t>The donation by Japan should shift its own demand for food to the left. </a:t>
            </a:r>
          </a:p>
          <a:p>
            <a:pPr eaLnBrk="1" hangingPunct="1">
              <a:lnSpc>
                <a:spcPct val="90000"/>
              </a:lnSpc>
              <a:defRPr/>
            </a:pPr>
            <a:r>
              <a:rPr lang="en-US" sz="2800"/>
              <a:t>But assuming that its marginal propensity to spend on food is low, Japan’s demand shift may be ignored. </a:t>
            </a:r>
          </a:p>
          <a:p>
            <a:pPr eaLnBrk="1" hangingPunct="1">
              <a:lnSpc>
                <a:spcPct val="90000"/>
              </a:lnSpc>
              <a:defRPr/>
            </a:pPr>
            <a:r>
              <a:rPr lang="en-US" sz="2800"/>
              <a:t>Then, the aforementioned slide applies to this slide’s topic—the receipt of foreign aid—as well.</a:t>
            </a:r>
          </a:p>
        </p:txBody>
      </p:sp>
    </p:spTree>
    <p:extLst>
      <p:ext uri="{BB962C8B-B14F-4D97-AF65-F5344CB8AC3E}">
        <p14:creationId xmlns:p14="http://schemas.microsoft.com/office/powerpoint/2010/main" val="1618329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30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30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30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latin typeface="Calibri"/>
                <a:cs typeface="Calibri"/>
              </a:rPr>
              <a:t>Equilibrium and Welfare </a:t>
            </a:r>
            <a:r>
              <a:rPr lang="en-US" altLang="en-US" i="1">
                <a:latin typeface="Calibri"/>
                <a:cs typeface="Calibri"/>
              </a:rPr>
              <a:t>Without</a:t>
            </a:r>
            <a:r>
              <a:rPr lang="en-US" altLang="en-US">
                <a:latin typeface="Calibri"/>
                <a:cs typeface="Calibri"/>
              </a:rPr>
              <a:t> International Trade</a:t>
            </a:r>
          </a:p>
        </p:txBody>
      </p:sp>
      <p:sp>
        <p:nvSpPr>
          <p:cNvPr id="7171" name="Rectangle 3"/>
          <p:cNvSpPr>
            <a:spLocks noGrp="1" noChangeArrowheads="1"/>
          </p:cNvSpPr>
          <p:nvPr>
            <p:ph idx="1"/>
          </p:nvPr>
        </p:nvSpPr>
        <p:spPr/>
        <p:txBody>
          <a:bodyPr/>
          <a:lstStyle/>
          <a:p>
            <a:r>
              <a:rPr lang="en-US" altLang="en-US">
                <a:latin typeface="Calibri"/>
                <a:cs typeface="Calibri"/>
              </a:rPr>
              <a:t>Assume:</a:t>
            </a:r>
          </a:p>
          <a:p>
            <a:pPr lvl="1"/>
            <a:r>
              <a:rPr lang="en-US" altLang="en-US">
                <a:latin typeface="Calibri"/>
                <a:cs typeface="Calibri"/>
              </a:rPr>
              <a:t>A country is isolated from rest of the world and produces steel.</a:t>
            </a:r>
          </a:p>
          <a:p>
            <a:pPr lvl="1"/>
            <a:r>
              <a:rPr lang="en-US" altLang="en-US">
                <a:latin typeface="Calibri"/>
                <a:cs typeface="Calibri"/>
              </a:rPr>
              <a:t>The market for steel consists of the buyers and sellers in the country. </a:t>
            </a:r>
            <a:endParaRPr lang="en-US" altLang="en-US">
              <a:cs typeface="Calibri"/>
            </a:endParaRPr>
          </a:p>
          <a:p>
            <a:pPr lvl="1"/>
            <a:r>
              <a:rPr lang="en-US" altLang="en-US">
                <a:latin typeface="Calibri"/>
                <a:cs typeface="Calibri"/>
              </a:rPr>
              <a:t>No one in the country is allowed to import or export steel.</a:t>
            </a:r>
          </a:p>
          <a:p>
            <a:pPr lvl="1"/>
            <a:r>
              <a:rPr lang="en-US" altLang="en-US">
                <a:latin typeface="Calibri"/>
                <a:cs typeface="Calibri"/>
              </a:rPr>
              <a:t>This situation is called </a:t>
            </a:r>
            <a:r>
              <a:rPr lang="en-US" altLang="en-US" i="1">
                <a:latin typeface="Calibri"/>
                <a:cs typeface="Calibri"/>
              </a:rPr>
              <a:t>autarky</a:t>
            </a:r>
            <a:r>
              <a:rPr lang="en-US" altLang="en-US">
                <a:latin typeface="Calibri"/>
                <a:cs typeface="Calibri"/>
              </a:rPr>
              <a:t>.</a:t>
            </a:r>
          </a:p>
          <a:p>
            <a:r>
              <a:rPr lang="en-US" altLang="en-US">
                <a:latin typeface="Calibri"/>
                <a:cs typeface="Calibri"/>
              </a:rPr>
              <a:t>We can use our graphical tools of welfare analysis to measure the benefits from consumption and the costs of production</a:t>
            </a:r>
            <a:endParaRPr lang="en-US" altLang="en-US">
              <a:cs typeface="Calibri"/>
            </a:endParaRP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26"/>
          <p:cNvSpPr>
            <a:spLocks noChangeArrowheads="1"/>
          </p:cNvSpPr>
          <p:nvPr/>
        </p:nvSpPr>
        <p:spPr bwMode="auto">
          <a:xfrm>
            <a:off x="7513638" y="1095375"/>
            <a:ext cx="4969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700" b="1">
                <a:solidFill>
                  <a:srgbClr val="000000"/>
                </a:solidFill>
                <a:latin typeface="+mn-lt"/>
              </a:rPr>
              <a:t> </a:t>
            </a:r>
            <a:endParaRPr lang="en-US" altLang="en-US" sz="2400">
              <a:latin typeface="+mn-lt"/>
            </a:endParaRPr>
          </a:p>
        </p:txBody>
      </p:sp>
      <p:pic>
        <p:nvPicPr>
          <p:cNvPr id="82" name="Picture 8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8536" y="86537"/>
            <a:ext cx="3306622" cy="3259215"/>
          </a:xfrm>
          <a:prstGeom prst="rect">
            <a:avLst/>
          </a:prstGeom>
        </p:spPr>
      </p:pic>
      <p:pic>
        <p:nvPicPr>
          <p:cNvPr id="83" name="Picture 8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122" y="3538693"/>
            <a:ext cx="4008586" cy="3226948"/>
          </a:xfrm>
          <a:prstGeom prst="rect">
            <a:avLst/>
          </a:prstGeom>
        </p:spPr>
      </p:pic>
      <p:pic>
        <p:nvPicPr>
          <p:cNvPr id="84" name="Picture 8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6652" y="94008"/>
            <a:ext cx="3267281" cy="3220438"/>
          </a:xfrm>
          <a:prstGeom prst="rect">
            <a:avLst/>
          </a:prstGeom>
        </p:spPr>
      </p:pic>
      <p:pic>
        <p:nvPicPr>
          <p:cNvPr id="85" name="Picture 8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85884" y="3541437"/>
            <a:ext cx="3598127" cy="3224204"/>
          </a:xfrm>
          <a:prstGeom prst="rect">
            <a:avLst/>
          </a:prstGeom>
        </p:spPr>
      </p:pic>
      <p:sp>
        <p:nvSpPr>
          <p:cNvPr id="86" name="TextBox 85"/>
          <p:cNvSpPr txBox="1"/>
          <p:nvPr/>
        </p:nvSpPr>
        <p:spPr>
          <a:xfrm>
            <a:off x="4932220" y="434109"/>
            <a:ext cx="1948870" cy="923330"/>
          </a:xfrm>
          <a:prstGeom prst="rect">
            <a:avLst/>
          </a:prstGeom>
          <a:noFill/>
        </p:spPr>
        <p:txBody>
          <a:bodyPr wrap="square" lIns="91440" tIns="45720" rIns="91440" bIns="45720" rtlCol="0" anchor="t">
            <a:spAutoFit/>
          </a:bodyPr>
          <a:lstStyle/>
          <a:p>
            <a:pPr algn="ctr"/>
            <a:r>
              <a:rPr lang="en-US" b="1">
                <a:solidFill>
                  <a:srgbClr val="C00000"/>
                </a:solidFill>
                <a:latin typeface="Arial"/>
                <a:cs typeface="Arial"/>
              </a:rPr>
              <a:t>The Graphical Tools of Welfare Analysis</a:t>
            </a:r>
          </a:p>
        </p:txBody>
      </p:sp>
    </p:spTree>
    <p:extLst>
      <p:ext uri="{BB962C8B-B14F-4D97-AF65-F5344CB8AC3E}">
        <p14:creationId xmlns:p14="http://schemas.microsoft.com/office/powerpoint/2010/main" val="3174586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1394" name="Group 1042"/>
          <p:cNvGrpSpPr>
            <a:grpSpLocks/>
          </p:cNvGrpSpPr>
          <p:nvPr/>
        </p:nvGrpSpPr>
        <p:grpSpPr bwMode="auto">
          <a:xfrm>
            <a:off x="3559175" y="1558926"/>
            <a:ext cx="2287588" cy="2378075"/>
            <a:chOff x="1282" y="982"/>
            <a:chExt cx="1441" cy="1498"/>
          </a:xfrm>
          <a:solidFill>
            <a:schemeClr val="accent1"/>
          </a:solidFill>
        </p:grpSpPr>
        <p:sp>
          <p:nvSpPr>
            <p:cNvPr id="101395" name="Freeform 1043"/>
            <p:cNvSpPr>
              <a:spLocks/>
            </p:cNvSpPr>
            <p:nvPr/>
          </p:nvSpPr>
          <p:spPr bwMode="auto">
            <a:xfrm>
              <a:off x="1282" y="982"/>
              <a:ext cx="1441" cy="1498"/>
            </a:xfrm>
            <a:custGeom>
              <a:avLst/>
              <a:gdLst>
                <a:gd name="T0" fmla="*/ 1441 w 1441"/>
                <a:gd name="T1" fmla="*/ 1498 h 1498"/>
                <a:gd name="T2" fmla="*/ 0 w 1441"/>
                <a:gd name="T3" fmla="*/ 1498 h 1498"/>
                <a:gd name="T4" fmla="*/ 0 w 1441"/>
                <a:gd name="T5" fmla="*/ 0 h 1498"/>
                <a:gd name="T6" fmla="*/ 1441 w 1441"/>
                <a:gd name="T7" fmla="*/ 1498 h 1498"/>
              </a:gdLst>
              <a:ahLst/>
              <a:cxnLst>
                <a:cxn ang="0">
                  <a:pos x="T0" y="T1"/>
                </a:cxn>
                <a:cxn ang="0">
                  <a:pos x="T2" y="T3"/>
                </a:cxn>
                <a:cxn ang="0">
                  <a:pos x="T4" y="T5"/>
                </a:cxn>
                <a:cxn ang="0">
                  <a:pos x="T6" y="T7"/>
                </a:cxn>
              </a:cxnLst>
              <a:rect l="0" t="0" r="r" b="b"/>
              <a:pathLst>
                <a:path w="1441" h="1498">
                  <a:moveTo>
                    <a:pt x="1441" y="1498"/>
                  </a:moveTo>
                  <a:lnTo>
                    <a:pt x="0" y="1498"/>
                  </a:lnTo>
                  <a:lnTo>
                    <a:pt x="0" y="0"/>
                  </a:lnTo>
                  <a:lnTo>
                    <a:pt x="1441" y="14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a:cs typeface="Calibri"/>
              </a:endParaRPr>
            </a:p>
          </p:txBody>
        </p:sp>
        <p:sp>
          <p:nvSpPr>
            <p:cNvPr id="101396" name="Rectangle 1044"/>
            <p:cNvSpPr>
              <a:spLocks noChangeArrowheads="1"/>
            </p:cNvSpPr>
            <p:nvPr/>
          </p:nvSpPr>
          <p:spPr bwMode="auto">
            <a:xfrm>
              <a:off x="1346" y="1998"/>
              <a:ext cx="705" cy="20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latin typeface="Calibri"/>
                  <a:cs typeface="Calibri"/>
                </a:rPr>
                <a:t>Consumer</a:t>
              </a:r>
              <a:endParaRPr lang="en-US" altLang="en-US" sz="2400">
                <a:latin typeface="Calibri"/>
                <a:cs typeface="Calibri"/>
              </a:endParaRPr>
            </a:p>
          </p:txBody>
        </p:sp>
        <p:sp>
          <p:nvSpPr>
            <p:cNvPr id="101397" name="Rectangle 1045"/>
            <p:cNvSpPr>
              <a:spLocks noChangeArrowheads="1"/>
            </p:cNvSpPr>
            <p:nvPr/>
          </p:nvSpPr>
          <p:spPr bwMode="auto">
            <a:xfrm>
              <a:off x="1465" y="2206"/>
              <a:ext cx="499" cy="20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latin typeface="Calibri"/>
                  <a:cs typeface="Calibri"/>
                </a:rPr>
                <a:t>surplus</a:t>
              </a:r>
              <a:endParaRPr lang="en-US" altLang="en-US" sz="2400">
                <a:latin typeface="Calibri"/>
                <a:cs typeface="Calibri"/>
              </a:endParaRPr>
            </a:p>
          </p:txBody>
        </p:sp>
      </p:grpSp>
      <p:grpSp>
        <p:nvGrpSpPr>
          <p:cNvPr id="101398" name="Group 1046"/>
          <p:cNvGrpSpPr>
            <a:grpSpLocks/>
          </p:cNvGrpSpPr>
          <p:nvPr/>
        </p:nvGrpSpPr>
        <p:grpSpPr bwMode="auto">
          <a:xfrm>
            <a:off x="3559175" y="3937001"/>
            <a:ext cx="2287588" cy="1643063"/>
            <a:chOff x="1282" y="2480"/>
            <a:chExt cx="1441" cy="1035"/>
          </a:xfrm>
          <a:solidFill>
            <a:srgbClr val="92D050"/>
          </a:solidFill>
        </p:grpSpPr>
        <p:grpSp>
          <p:nvGrpSpPr>
            <p:cNvPr id="101399" name="Group 1047"/>
            <p:cNvGrpSpPr>
              <a:grpSpLocks/>
            </p:cNvGrpSpPr>
            <p:nvPr/>
          </p:nvGrpSpPr>
          <p:grpSpPr bwMode="auto">
            <a:xfrm>
              <a:off x="1282" y="2480"/>
              <a:ext cx="1441" cy="1035"/>
              <a:chOff x="1282" y="2480"/>
              <a:chExt cx="1441" cy="1035"/>
            </a:xfrm>
            <a:grpFill/>
          </p:grpSpPr>
          <p:sp>
            <p:nvSpPr>
              <p:cNvPr id="101400" name="Freeform 1048"/>
              <p:cNvSpPr>
                <a:spLocks/>
              </p:cNvSpPr>
              <p:nvPr/>
            </p:nvSpPr>
            <p:spPr bwMode="auto">
              <a:xfrm>
                <a:off x="1282" y="2480"/>
                <a:ext cx="1441" cy="1035"/>
              </a:xfrm>
              <a:custGeom>
                <a:avLst/>
                <a:gdLst>
                  <a:gd name="T0" fmla="*/ 1441 w 1441"/>
                  <a:gd name="T1" fmla="*/ 0 h 1035"/>
                  <a:gd name="T2" fmla="*/ 0 w 1441"/>
                  <a:gd name="T3" fmla="*/ 0 h 1035"/>
                  <a:gd name="T4" fmla="*/ 0 w 1441"/>
                  <a:gd name="T5" fmla="*/ 1035 h 1035"/>
                  <a:gd name="T6" fmla="*/ 1441 w 1441"/>
                  <a:gd name="T7" fmla="*/ 0 h 1035"/>
                </a:gdLst>
                <a:ahLst/>
                <a:cxnLst>
                  <a:cxn ang="0">
                    <a:pos x="T0" y="T1"/>
                  </a:cxn>
                  <a:cxn ang="0">
                    <a:pos x="T2" y="T3"/>
                  </a:cxn>
                  <a:cxn ang="0">
                    <a:pos x="T4" y="T5"/>
                  </a:cxn>
                  <a:cxn ang="0">
                    <a:pos x="T6" y="T7"/>
                  </a:cxn>
                </a:cxnLst>
                <a:rect l="0" t="0" r="r" b="b"/>
                <a:pathLst>
                  <a:path w="1441" h="1035">
                    <a:moveTo>
                      <a:pt x="1441" y="0"/>
                    </a:moveTo>
                    <a:lnTo>
                      <a:pt x="0" y="0"/>
                    </a:lnTo>
                    <a:lnTo>
                      <a:pt x="0" y="1035"/>
                    </a:lnTo>
                    <a:lnTo>
                      <a:pt x="144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a:cs typeface="Calibri"/>
                </a:endParaRPr>
              </a:p>
            </p:txBody>
          </p:sp>
          <p:sp>
            <p:nvSpPr>
              <p:cNvPr id="101401" name="Rectangle 1049"/>
              <p:cNvSpPr>
                <a:spLocks noChangeArrowheads="1"/>
              </p:cNvSpPr>
              <p:nvPr/>
            </p:nvSpPr>
            <p:spPr bwMode="auto">
              <a:xfrm>
                <a:off x="1392" y="2529"/>
                <a:ext cx="628" cy="20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latin typeface="Calibri"/>
                    <a:cs typeface="Calibri"/>
                  </a:rPr>
                  <a:t>Producer</a:t>
                </a:r>
                <a:endParaRPr lang="en-US" altLang="en-US" sz="2400">
                  <a:latin typeface="Calibri"/>
                  <a:cs typeface="Calibri"/>
                </a:endParaRPr>
              </a:p>
            </p:txBody>
          </p:sp>
        </p:grpSp>
        <p:sp>
          <p:nvSpPr>
            <p:cNvPr id="101402" name="Rectangle 1050"/>
            <p:cNvSpPr>
              <a:spLocks noChangeArrowheads="1"/>
            </p:cNvSpPr>
            <p:nvPr/>
          </p:nvSpPr>
          <p:spPr bwMode="auto">
            <a:xfrm>
              <a:off x="1465" y="2737"/>
              <a:ext cx="499" cy="20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latin typeface="Calibri"/>
                  <a:cs typeface="Calibri"/>
                </a:rPr>
                <a:t>surplus</a:t>
              </a:r>
              <a:endParaRPr lang="en-US" altLang="en-US" sz="2400">
                <a:latin typeface="Calibri"/>
                <a:cs typeface="Calibri"/>
              </a:endParaRPr>
            </a:p>
          </p:txBody>
        </p:sp>
      </p:grpSp>
      <p:sp>
        <p:nvSpPr>
          <p:cNvPr id="101403" name="Freeform 1051"/>
          <p:cNvSpPr>
            <a:spLocks/>
          </p:cNvSpPr>
          <p:nvPr/>
        </p:nvSpPr>
        <p:spPr bwMode="auto">
          <a:xfrm>
            <a:off x="3559176" y="1331913"/>
            <a:ext cx="5707063" cy="4502150"/>
          </a:xfrm>
          <a:custGeom>
            <a:avLst/>
            <a:gdLst>
              <a:gd name="T0" fmla="*/ 0 w 3595"/>
              <a:gd name="T1" fmla="*/ 0 h 2836"/>
              <a:gd name="T2" fmla="*/ 0 w 3595"/>
              <a:gd name="T3" fmla="*/ 2836 h 2836"/>
              <a:gd name="T4" fmla="*/ 3595 w 3595"/>
              <a:gd name="T5" fmla="*/ 2836 h 2836"/>
            </a:gdLst>
            <a:ahLst/>
            <a:cxnLst>
              <a:cxn ang="0">
                <a:pos x="T0" y="T1"/>
              </a:cxn>
              <a:cxn ang="0">
                <a:pos x="T2" y="T3"/>
              </a:cxn>
              <a:cxn ang="0">
                <a:pos x="T4" y="T5"/>
              </a:cxn>
            </a:cxnLst>
            <a:rect l="0" t="0" r="r" b="b"/>
            <a:pathLst>
              <a:path w="3595" h="2836">
                <a:moveTo>
                  <a:pt x="0" y="0"/>
                </a:moveTo>
                <a:lnTo>
                  <a:pt x="0" y="2836"/>
                </a:lnTo>
                <a:lnTo>
                  <a:pt x="3595" y="2836"/>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a:cs typeface="Calibri"/>
            </a:endParaRPr>
          </a:p>
        </p:txBody>
      </p:sp>
      <p:sp>
        <p:nvSpPr>
          <p:cNvPr id="101404" name="Rectangle 1052"/>
          <p:cNvSpPr>
            <a:spLocks noChangeArrowheads="1"/>
          </p:cNvSpPr>
          <p:nvPr/>
        </p:nvSpPr>
        <p:spPr bwMode="auto">
          <a:xfrm>
            <a:off x="2843214" y="1208089"/>
            <a:ext cx="55303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b="1">
                <a:solidFill>
                  <a:srgbClr val="000000"/>
                </a:solidFill>
                <a:latin typeface="Calibri"/>
                <a:cs typeface="Calibri"/>
              </a:rPr>
              <a:t>Price</a:t>
            </a:r>
            <a:endParaRPr lang="en-US" altLang="en-US" sz="2400">
              <a:latin typeface="Calibri"/>
              <a:cs typeface="Calibri"/>
            </a:endParaRPr>
          </a:p>
        </p:txBody>
      </p:sp>
      <p:sp>
        <p:nvSpPr>
          <p:cNvPr id="101405" name="Rectangle 1053"/>
          <p:cNvSpPr>
            <a:spLocks noChangeArrowheads="1"/>
          </p:cNvSpPr>
          <p:nvPr/>
        </p:nvSpPr>
        <p:spPr bwMode="auto">
          <a:xfrm>
            <a:off x="2538414" y="1538289"/>
            <a:ext cx="84471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b="1">
                <a:solidFill>
                  <a:srgbClr val="000000"/>
                </a:solidFill>
                <a:latin typeface="Calibri"/>
                <a:cs typeface="Calibri"/>
              </a:rPr>
              <a:t>of Steel</a:t>
            </a:r>
            <a:endParaRPr lang="en-US" altLang="en-US" sz="2400">
              <a:latin typeface="Calibri"/>
              <a:cs typeface="Calibri"/>
            </a:endParaRPr>
          </a:p>
        </p:txBody>
      </p:sp>
      <p:sp>
        <p:nvSpPr>
          <p:cNvPr id="101406" name="Rectangle 1054"/>
          <p:cNvSpPr>
            <a:spLocks noChangeArrowheads="1"/>
          </p:cNvSpPr>
          <p:nvPr/>
        </p:nvSpPr>
        <p:spPr bwMode="auto">
          <a:xfrm>
            <a:off x="3338513" y="5830889"/>
            <a:ext cx="13625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latin typeface="Calibri"/>
                <a:cs typeface="Calibri"/>
              </a:rPr>
              <a:t>0</a:t>
            </a:r>
            <a:endParaRPr lang="en-US" altLang="en-US" sz="2400">
              <a:latin typeface="Calibri"/>
              <a:cs typeface="Calibri"/>
            </a:endParaRPr>
          </a:p>
        </p:txBody>
      </p:sp>
      <p:sp>
        <p:nvSpPr>
          <p:cNvPr id="101407" name="Rectangle 1055"/>
          <p:cNvSpPr>
            <a:spLocks noChangeArrowheads="1"/>
          </p:cNvSpPr>
          <p:nvPr/>
        </p:nvSpPr>
        <p:spPr bwMode="auto">
          <a:xfrm>
            <a:off x="8148639" y="5889626"/>
            <a:ext cx="98334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b="1">
                <a:solidFill>
                  <a:srgbClr val="000000"/>
                </a:solidFill>
                <a:latin typeface="Calibri"/>
                <a:cs typeface="Calibri"/>
              </a:rPr>
              <a:t>Quantity</a:t>
            </a:r>
            <a:endParaRPr lang="en-US" altLang="en-US" sz="2400">
              <a:latin typeface="Calibri"/>
              <a:cs typeface="Calibri"/>
            </a:endParaRPr>
          </a:p>
        </p:txBody>
      </p:sp>
      <p:sp>
        <p:nvSpPr>
          <p:cNvPr id="101408" name="Rectangle 1056"/>
          <p:cNvSpPr>
            <a:spLocks noChangeArrowheads="1"/>
          </p:cNvSpPr>
          <p:nvPr/>
        </p:nvSpPr>
        <p:spPr bwMode="auto">
          <a:xfrm>
            <a:off x="8264526" y="6219826"/>
            <a:ext cx="84471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b="1">
                <a:solidFill>
                  <a:srgbClr val="000000"/>
                </a:solidFill>
                <a:latin typeface="Calibri"/>
                <a:cs typeface="Calibri"/>
              </a:rPr>
              <a:t>of Steel</a:t>
            </a:r>
            <a:endParaRPr lang="en-US" altLang="en-US" sz="2400">
              <a:latin typeface="Calibri"/>
              <a:cs typeface="Calibri"/>
            </a:endParaRPr>
          </a:p>
        </p:txBody>
      </p:sp>
      <p:grpSp>
        <p:nvGrpSpPr>
          <p:cNvPr id="101409" name="Group 1057"/>
          <p:cNvGrpSpPr>
            <a:grpSpLocks/>
          </p:cNvGrpSpPr>
          <p:nvPr/>
        </p:nvGrpSpPr>
        <p:grpSpPr bwMode="auto">
          <a:xfrm>
            <a:off x="3559175" y="2222501"/>
            <a:ext cx="4889500" cy="3357563"/>
            <a:chOff x="1282" y="1400"/>
            <a:chExt cx="3080" cy="2115"/>
          </a:xfrm>
        </p:grpSpPr>
        <p:sp>
          <p:nvSpPr>
            <p:cNvPr id="101410" name="Line 1058"/>
            <p:cNvSpPr>
              <a:spLocks noChangeShapeType="1"/>
            </p:cNvSpPr>
            <p:nvPr/>
          </p:nvSpPr>
          <p:spPr bwMode="auto">
            <a:xfrm flipV="1">
              <a:off x="1282" y="1715"/>
              <a:ext cx="2486" cy="1800"/>
            </a:xfrm>
            <a:prstGeom prst="line">
              <a:avLst/>
            </a:prstGeom>
            <a:noFill/>
            <a:ln w="7620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Calibri"/>
                <a:cs typeface="Calibri"/>
              </a:endParaRPr>
            </a:p>
          </p:txBody>
        </p:sp>
        <p:sp>
          <p:nvSpPr>
            <p:cNvPr id="101411" name="Rectangle 1059"/>
            <p:cNvSpPr>
              <a:spLocks noChangeArrowheads="1"/>
            </p:cNvSpPr>
            <p:nvPr/>
          </p:nvSpPr>
          <p:spPr bwMode="auto">
            <a:xfrm>
              <a:off x="3716" y="1400"/>
              <a:ext cx="64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latin typeface="Calibri"/>
                  <a:cs typeface="Calibri"/>
                </a:rPr>
                <a:t>Domestic</a:t>
              </a:r>
              <a:endParaRPr lang="en-US" altLang="en-US" sz="2400">
                <a:latin typeface="Calibri"/>
                <a:cs typeface="Calibri"/>
              </a:endParaRPr>
            </a:p>
          </p:txBody>
        </p:sp>
        <p:sp>
          <p:nvSpPr>
            <p:cNvPr id="101412" name="Rectangle 1060"/>
            <p:cNvSpPr>
              <a:spLocks noChangeArrowheads="1"/>
            </p:cNvSpPr>
            <p:nvPr/>
          </p:nvSpPr>
          <p:spPr bwMode="auto">
            <a:xfrm>
              <a:off x="3820" y="1608"/>
              <a:ext cx="449"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latin typeface="Calibri"/>
                  <a:cs typeface="Calibri"/>
                </a:rPr>
                <a:t>supply</a:t>
              </a:r>
              <a:endParaRPr lang="en-US" altLang="en-US" sz="2400">
                <a:latin typeface="Calibri"/>
                <a:cs typeface="Calibri"/>
              </a:endParaRPr>
            </a:p>
          </p:txBody>
        </p:sp>
      </p:grpSp>
      <p:grpSp>
        <p:nvGrpSpPr>
          <p:cNvPr id="101413" name="Group 1061"/>
          <p:cNvGrpSpPr>
            <a:grpSpLocks/>
          </p:cNvGrpSpPr>
          <p:nvPr/>
        </p:nvGrpSpPr>
        <p:grpSpPr bwMode="auto">
          <a:xfrm>
            <a:off x="3559175" y="1558926"/>
            <a:ext cx="4748213" cy="4084638"/>
            <a:chOff x="1282" y="982"/>
            <a:chExt cx="2991" cy="2573"/>
          </a:xfrm>
        </p:grpSpPr>
        <p:sp>
          <p:nvSpPr>
            <p:cNvPr id="101414" name="Line 1062"/>
            <p:cNvSpPr>
              <a:spLocks noChangeShapeType="1"/>
            </p:cNvSpPr>
            <p:nvPr/>
          </p:nvSpPr>
          <p:spPr bwMode="auto">
            <a:xfrm>
              <a:off x="1282" y="982"/>
              <a:ext cx="2359" cy="2438"/>
            </a:xfrm>
            <a:prstGeom prst="line">
              <a:avLst/>
            </a:prstGeom>
            <a:noFill/>
            <a:ln w="76200">
              <a:solidFill>
                <a:srgbClr val="004C9F"/>
              </a:solidFill>
              <a:round/>
              <a:headEnd/>
              <a:tailEnd/>
            </a:ln>
            <a:extLst>
              <a:ext uri="{909E8E84-426E-40DD-AFC4-6F175D3DCCD1}">
                <a14:hiddenFill xmlns:a14="http://schemas.microsoft.com/office/drawing/2010/main">
                  <a:noFill/>
                </a14:hiddenFill>
              </a:ext>
            </a:extLst>
          </p:spPr>
          <p:txBody>
            <a:bodyPr/>
            <a:lstStyle/>
            <a:p>
              <a:endParaRPr lang="en-US">
                <a:latin typeface="Calibri"/>
                <a:cs typeface="Calibri"/>
              </a:endParaRPr>
            </a:p>
          </p:txBody>
        </p:sp>
        <p:sp>
          <p:nvSpPr>
            <p:cNvPr id="101415" name="Rectangle 1063"/>
            <p:cNvSpPr>
              <a:spLocks noChangeArrowheads="1"/>
            </p:cNvSpPr>
            <p:nvPr/>
          </p:nvSpPr>
          <p:spPr bwMode="auto">
            <a:xfrm>
              <a:off x="3627" y="3143"/>
              <a:ext cx="64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latin typeface="Calibri"/>
                  <a:cs typeface="Calibri"/>
                </a:rPr>
                <a:t>Domestic</a:t>
              </a:r>
              <a:endParaRPr lang="en-US" altLang="en-US" sz="2400">
                <a:latin typeface="Calibri"/>
                <a:cs typeface="Calibri"/>
              </a:endParaRPr>
            </a:p>
          </p:txBody>
        </p:sp>
        <p:sp>
          <p:nvSpPr>
            <p:cNvPr id="101416" name="Rectangle 1064"/>
            <p:cNvSpPr>
              <a:spLocks noChangeArrowheads="1"/>
            </p:cNvSpPr>
            <p:nvPr/>
          </p:nvSpPr>
          <p:spPr bwMode="auto">
            <a:xfrm>
              <a:off x="3674" y="3351"/>
              <a:ext cx="56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latin typeface="Calibri"/>
                  <a:cs typeface="Calibri"/>
                </a:rPr>
                <a:t>demand</a:t>
              </a:r>
              <a:endParaRPr lang="en-US" altLang="en-US" sz="2400">
                <a:latin typeface="Calibri"/>
                <a:cs typeface="Calibri"/>
              </a:endParaRPr>
            </a:p>
          </p:txBody>
        </p:sp>
      </p:grpSp>
      <p:grpSp>
        <p:nvGrpSpPr>
          <p:cNvPr id="101417" name="Group 1065"/>
          <p:cNvGrpSpPr>
            <a:grpSpLocks/>
          </p:cNvGrpSpPr>
          <p:nvPr/>
        </p:nvGrpSpPr>
        <p:grpSpPr bwMode="auto">
          <a:xfrm>
            <a:off x="2133601" y="3783014"/>
            <a:ext cx="4329113" cy="2765425"/>
            <a:chOff x="384" y="2383"/>
            <a:chExt cx="2727" cy="1742"/>
          </a:xfrm>
        </p:grpSpPr>
        <p:sp>
          <p:nvSpPr>
            <p:cNvPr id="101418" name="Freeform 1066"/>
            <p:cNvSpPr>
              <a:spLocks/>
            </p:cNvSpPr>
            <p:nvPr/>
          </p:nvSpPr>
          <p:spPr bwMode="auto">
            <a:xfrm>
              <a:off x="1282" y="2480"/>
              <a:ext cx="1441" cy="1195"/>
            </a:xfrm>
            <a:custGeom>
              <a:avLst/>
              <a:gdLst>
                <a:gd name="T0" fmla="*/ 0 w 1441"/>
                <a:gd name="T1" fmla="*/ 0 h 1195"/>
                <a:gd name="T2" fmla="*/ 1441 w 1441"/>
                <a:gd name="T3" fmla="*/ 0 h 1195"/>
                <a:gd name="T4" fmla="*/ 1441 w 1441"/>
                <a:gd name="T5" fmla="*/ 1195 h 1195"/>
              </a:gdLst>
              <a:ahLst/>
              <a:cxnLst>
                <a:cxn ang="0">
                  <a:pos x="T0" y="T1"/>
                </a:cxn>
                <a:cxn ang="0">
                  <a:pos x="T2" y="T3"/>
                </a:cxn>
                <a:cxn ang="0">
                  <a:pos x="T4" y="T5"/>
                </a:cxn>
              </a:cxnLst>
              <a:rect l="0" t="0" r="r" b="b"/>
              <a:pathLst>
                <a:path w="1441" h="1195">
                  <a:moveTo>
                    <a:pt x="0" y="0"/>
                  </a:moveTo>
                  <a:lnTo>
                    <a:pt x="1441" y="0"/>
                  </a:lnTo>
                  <a:lnTo>
                    <a:pt x="1441" y="1195"/>
                  </a:lnTo>
                </a:path>
              </a:pathLst>
            </a:custGeom>
            <a:noFill/>
            <a:ln w="25400"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a:cs typeface="Calibri"/>
              </a:endParaRPr>
            </a:p>
          </p:txBody>
        </p:sp>
        <p:sp>
          <p:nvSpPr>
            <p:cNvPr id="101419" name="Oval 1067"/>
            <p:cNvSpPr>
              <a:spLocks noChangeArrowheads="1"/>
            </p:cNvSpPr>
            <p:nvPr/>
          </p:nvSpPr>
          <p:spPr bwMode="auto">
            <a:xfrm>
              <a:off x="2663" y="2420"/>
              <a:ext cx="115" cy="1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Calibri"/>
                <a:cs typeface="Calibri"/>
              </a:endParaRPr>
            </a:p>
          </p:txBody>
        </p:sp>
        <p:sp>
          <p:nvSpPr>
            <p:cNvPr id="101420" name="Rectangle 1068"/>
            <p:cNvSpPr>
              <a:spLocks noChangeArrowheads="1"/>
            </p:cNvSpPr>
            <p:nvPr/>
          </p:nvSpPr>
          <p:spPr bwMode="auto">
            <a:xfrm>
              <a:off x="384" y="2383"/>
              <a:ext cx="78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latin typeface="Calibri"/>
                  <a:cs typeface="Calibri"/>
                </a:rPr>
                <a:t>Equilibrium</a:t>
              </a:r>
              <a:endParaRPr lang="en-US" altLang="en-US" sz="2400">
                <a:latin typeface="Calibri"/>
                <a:cs typeface="Calibri"/>
              </a:endParaRPr>
            </a:p>
          </p:txBody>
        </p:sp>
        <p:sp>
          <p:nvSpPr>
            <p:cNvPr id="101421" name="Rectangle 1069"/>
            <p:cNvSpPr>
              <a:spLocks noChangeArrowheads="1"/>
            </p:cNvSpPr>
            <p:nvPr/>
          </p:nvSpPr>
          <p:spPr bwMode="auto">
            <a:xfrm>
              <a:off x="847" y="2591"/>
              <a:ext cx="34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latin typeface="Calibri"/>
                  <a:cs typeface="Calibri"/>
                </a:rPr>
                <a:t>price</a:t>
              </a:r>
              <a:endParaRPr lang="en-US" altLang="en-US" sz="2400">
                <a:latin typeface="Calibri"/>
                <a:cs typeface="Calibri"/>
              </a:endParaRPr>
            </a:p>
          </p:txBody>
        </p:sp>
        <p:sp>
          <p:nvSpPr>
            <p:cNvPr id="101422" name="Rectangle 1070"/>
            <p:cNvSpPr>
              <a:spLocks noChangeArrowheads="1"/>
            </p:cNvSpPr>
            <p:nvPr/>
          </p:nvSpPr>
          <p:spPr bwMode="auto">
            <a:xfrm>
              <a:off x="2323" y="3715"/>
              <a:ext cx="78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latin typeface="Calibri"/>
                  <a:cs typeface="Calibri"/>
                </a:rPr>
                <a:t>Equilibrium</a:t>
              </a:r>
              <a:endParaRPr lang="en-US" altLang="en-US" sz="2400">
                <a:latin typeface="Calibri"/>
                <a:cs typeface="Calibri"/>
              </a:endParaRPr>
            </a:p>
          </p:txBody>
        </p:sp>
        <p:sp>
          <p:nvSpPr>
            <p:cNvPr id="101423" name="Rectangle 1071"/>
            <p:cNvSpPr>
              <a:spLocks noChangeArrowheads="1"/>
            </p:cNvSpPr>
            <p:nvPr/>
          </p:nvSpPr>
          <p:spPr bwMode="auto">
            <a:xfrm>
              <a:off x="2442" y="3923"/>
              <a:ext cx="58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2100">
                  <a:solidFill>
                    <a:srgbClr val="000000"/>
                  </a:solidFill>
                  <a:latin typeface="Calibri"/>
                  <a:cs typeface="Calibri"/>
                </a:rPr>
                <a:t>quantity</a:t>
              </a:r>
              <a:endParaRPr lang="en-US" altLang="en-US" sz="2400">
                <a:latin typeface="Calibri"/>
                <a:cs typeface="Calibri"/>
              </a:endParaRPr>
            </a:p>
          </p:txBody>
        </p:sp>
      </p:grpSp>
      <p:sp>
        <p:nvSpPr>
          <p:cNvPr id="2" name="Title 1"/>
          <p:cNvSpPr>
            <a:spLocks noGrp="1"/>
          </p:cNvSpPr>
          <p:nvPr>
            <p:ph type="title"/>
          </p:nvPr>
        </p:nvSpPr>
        <p:spPr/>
        <p:txBody>
          <a:bodyPr/>
          <a:lstStyle/>
          <a:p>
            <a:r>
              <a:rPr lang="en-US" altLang="en-US"/>
              <a:t>Autarky: Equilibrium without International Trade</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101409"/>
                                        </p:tgtEl>
                                        <p:attrNameLst>
                                          <p:attrName>style.visibility</p:attrName>
                                        </p:attrNameLst>
                                      </p:cBhvr>
                                      <p:to>
                                        <p:strVal val="visible"/>
                                      </p:to>
                                    </p:set>
                                    <p:animEffect transition="in" filter="strips(upRight)">
                                      <p:cBhvr>
                                        <p:cTn id="7" dur="500"/>
                                        <p:tgtEl>
                                          <p:spTgt spid="1014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01413"/>
                                        </p:tgtEl>
                                        <p:attrNameLst>
                                          <p:attrName>style.visibility</p:attrName>
                                        </p:attrNameLst>
                                      </p:cBhvr>
                                      <p:to>
                                        <p:strVal val="visible"/>
                                      </p:to>
                                    </p:set>
                                    <p:animEffect transition="in" filter="strips(downRight)">
                                      <p:cBhvr>
                                        <p:cTn id="12" dur="500"/>
                                        <p:tgtEl>
                                          <p:spTgt spid="1014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101417"/>
                                        </p:tgtEl>
                                        <p:attrNameLst>
                                          <p:attrName>style.visibility</p:attrName>
                                        </p:attrNameLst>
                                      </p:cBhvr>
                                      <p:to>
                                        <p:strVal val="visible"/>
                                      </p:to>
                                    </p:set>
                                    <p:animEffect transition="in" filter="strips(upRight)">
                                      <p:cBhvr>
                                        <p:cTn id="17" dur="500"/>
                                        <p:tgtEl>
                                          <p:spTgt spid="1014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01394"/>
                                        </p:tgtEl>
                                        <p:attrNameLst>
                                          <p:attrName>style.visibility</p:attrName>
                                        </p:attrNameLst>
                                      </p:cBhvr>
                                      <p:to>
                                        <p:strVal val="visible"/>
                                      </p:to>
                                    </p:set>
                                    <p:animEffect transition="in" filter="dissolve">
                                      <p:cBhvr>
                                        <p:cTn id="22" dur="500"/>
                                        <p:tgtEl>
                                          <p:spTgt spid="1013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01398"/>
                                        </p:tgtEl>
                                        <p:attrNameLst>
                                          <p:attrName>style.visibility</p:attrName>
                                        </p:attrNameLst>
                                      </p:cBhvr>
                                      <p:to>
                                        <p:strVal val="visible"/>
                                      </p:to>
                                    </p:set>
                                    <p:animEffect transition="in" filter="dissolve">
                                      <p:cBhvr>
                                        <p:cTn id="27" dur="500"/>
                                        <p:tgtEl>
                                          <p:spTgt spid="101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US" altLang="en-US" sz="3200"/>
              <a:t>Equilibrium Without International Trade</a:t>
            </a:r>
          </a:p>
        </p:txBody>
      </p:sp>
      <p:sp>
        <p:nvSpPr>
          <p:cNvPr id="10243" name="Rectangle 3"/>
          <p:cNvSpPr>
            <a:spLocks noGrp="1" noChangeArrowheads="1"/>
          </p:cNvSpPr>
          <p:nvPr>
            <p:ph idx="1"/>
          </p:nvPr>
        </p:nvSpPr>
        <p:spPr/>
        <p:txBody>
          <a:bodyPr/>
          <a:lstStyle/>
          <a:p>
            <a:r>
              <a:rPr lang="en-US" altLang="en-US">
                <a:latin typeface="Calibri"/>
                <a:cs typeface="Calibri"/>
              </a:rPr>
              <a:t>Domestic price adjusts to balance domestic demand and domestic supply.</a:t>
            </a:r>
          </a:p>
          <a:p>
            <a:r>
              <a:rPr lang="en-US" altLang="en-US">
                <a:latin typeface="Calibri"/>
                <a:cs typeface="Calibri"/>
              </a:rPr>
              <a:t>The welfare generated by all the buying and selling is called Total Surplus</a:t>
            </a:r>
          </a:p>
          <a:p>
            <a:r>
              <a:rPr lang="en-US" altLang="en-US">
                <a:latin typeface="Calibri"/>
                <a:cs typeface="Calibri"/>
              </a:rPr>
              <a:t>Total Surplus = Benefit – Cost </a:t>
            </a:r>
          </a:p>
          <a:p>
            <a:r>
              <a:rPr lang="en-US">
                <a:latin typeface="Calibri"/>
                <a:cs typeface="Calibri"/>
              </a:rPr>
              <a:t>Total Surplus = C</a:t>
            </a:r>
            <a:r>
              <a:rPr lang="en-US" altLang="en-US">
                <a:latin typeface="Calibri"/>
                <a:cs typeface="Calibri"/>
              </a:rPr>
              <a:t>onsumer S</a:t>
            </a:r>
            <a:r>
              <a:rPr lang="en-US">
                <a:latin typeface="Calibri"/>
                <a:cs typeface="Calibri"/>
              </a:rPr>
              <a:t>urplus + P</a:t>
            </a:r>
            <a:r>
              <a:rPr lang="en-US" altLang="en-US">
                <a:latin typeface="Calibri"/>
                <a:cs typeface="Calibri"/>
              </a:rPr>
              <a:t>roducer Surplus</a:t>
            </a: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B2A20-E8DB-61C4-D3A3-5E43B92303CF}"/>
              </a:ext>
            </a:extLst>
          </p:cNvPr>
          <p:cNvSpPr>
            <a:spLocks noGrp="1"/>
          </p:cNvSpPr>
          <p:nvPr>
            <p:ph type="title"/>
          </p:nvPr>
        </p:nvSpPr>
        <p:spPr/>
        <p:txBody>
          <a:bodyPr/>
          <a:lstStyle/>
          <a:p>
            <a:r>
              <a:rPr lang="en-US">
                <a:latin typeface="Calibri"/>
                <a:cs typeface="Calibri"/>
              </a:rPr>
              <a:t>Free trade: two countries</a:t>
            </a:r>
            <a:endParaRPr lang="en-US"/>
          </a:p>
        </p:txBody>
      </p:sp>
      <p:sp>
        <p:nvSpPr>
          <p:cNvPr id="3" name="Text Placeholder 2">
            <a:extLst>
              <a:ext uri="{FF2B5EF4-FFF2-40B4-BE49-F238E27FC236}">
                <a16:creationId xmlns:a16="http://schemas.microsoft.com/office/drawing/2014/main" id="{B2CAE214-BD06-E5F9-EE69-CE11EA484B9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71116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7" name="Group 5"/>
          <p:cNvGrpSpPr>
            <a:grpSpLocks/>
          </p:cNvGrpSpPr>
          <p:nvPr/>
        </p:nvGrpSpPr>
        <p:grpSpPr bwMode="auto">
          <a:xfrm>
            <a:off x="2057400" y="2819400"/>
            <a:ext cx="6324600" cy="2819400"/>
            <a:chOff x="336" y="1776"/>
            <a:chExt cx="3984" cy="1776"/>
          </a:xfrm>
        </p:grpSpPr>
        <p:sp>
          <p:nvSpPr>
            <p:cNvPr id="11307" name="Line 6"/>
            <p:cNvSpPr>
              <a:spLocks noChangeShapeType="1"/>
            </p:cNvSpPr>
            <p:nvPr/>
          </p:nvSpPr>
          <p:spPr bwMode="auto">
            <a:xfrm flipV="1">
              <a:off x="336" y="2064"/>
              <a:ext cx="0" cy="1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308" name="Line 7"/>
            <p:cNvSpPr>
              <a:spLocks noChangeShapeType="1"/>
            </p:cNvSpPr>
            <p:nvPr/>
          </p:nvSpPr>
          <p:spPr bwMode="auto">
            <a:xfrm flipV="1">
              <a:off x="2256" y="2064"/>
              <a:ext cx="0" cy="1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309" name="Line 8"/>
            <p:cNvSpPr>
              <a:spLocks noChangeShapeType="1"/>
            </p:cNvSpPr>
            <p:nvPr/>
          </p:nvSpPr>
          <p:spPr bwMode="auto">
            <a:xfrm flipV="1">
              <a:off x="3888" y="2064"/>
              <a:ext cx="0" cy="1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310" name="Text Box 9"/>
            <p:cNvSpPr txBox="1">
              <a:spLocks noChangeArrowheads="1"/>
            </p:cNvSpPr>
            <p:nvPr/>
          </p:nvSpPr>
          <p:spPr bwMode="auto">
            <a:xfrm>
              <a:off x="3840" y="1776"/>
              <a:ext cx="4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b="1">
                  <a:cs typeface="Calibri" panose="020F0502020204030204" pitchFamily="34" charset="0"/>
                </a:rPr>
                <a:t>Price</a:t>
              </a:r>
            </a:p>
          </p:txBody>
        </p:sp>
      </p:grpSp>
      <p:grpSp>
        <p:nvGrpSpPr>
          <p:cNvPr id="4" name="Group 10"/>
          <p:cNvGrpSpPr>
            <a:grpSpLocks/>
          </p:cNvGrpSpPr>
          <p:nvPr/>
        </p:nvGrpSpPr>
        <p:grpSpPr bwMode="auto">
          <a:xfrm>
            <a:off x="2057400" y="3886200"/>
            <a:ext cx="3657600" cy="1752600"/>
            <a:chOff x="336" y="2448"/>
            <a:chExt cx="2304" cy="1104"/>
          </a:xfrm>
        </p:grpSpPr>
        <p:sp>
          <p:nvSpPr>
            <p:cNvPr id="11305" name="Line 11"/>
            <p:cNvSpPr>
              <a:spLocks noChangeShapeType="1"/>
            </p:cNvSpPr>
            <p:nvPr/>
          </p:nvSpPr>
          <p:spPr bwMode="auto">
            <a:xfrm>
              <a:off x="336" y="2448"/>
              <a:ext cx="816" cy="11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306" name="Line 12"/>
            <p:cNvSpPr>
              <a:spLocks noChangeShapeType="1"/>
            </p:cNvSpPr>
            <p:nvPr/>
          </p:nvSpPr>
          <p:spPr bwMode="auto">
            <a:xfrm>
              <a:off x="2256" y="2448"/>
              <a:ext cx="384" cy="11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grpSp>
      <p:sp>
        <p:nvSpPr>
          <p:cNvPr id="14349" name="Line 13"/>
          <p:cNvSpPr>
            <a:spLocks noChangeShapeType="1"/>
          </p:cNvSpPr>
          <p:nvPr/>
        </p:nvSpPr>
        <p:spPr bwMode="auto">
          <a:xfrm>
            <a:off x="7696200" y="3886200"/>
            <a:ext cx="190500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grpSp>
        <p:nvGrpSpPr>
          <p:cNvPr id="5" name="Group 14"/>
          <p:cNvGrpSpPr>
            <a:grpSpLocks/>
          </p:cNvGrpSpPr>
          <p:nvPr/>
        </p:nvGrpSpPr>
        <p:grpSpPr bwMode="auto">
          <a:xfrm>
            <a:off x="2057400" y="3886200"/>
            <a:ext cx="4171950" cy="1752600"/>
            <a:chOff x="336" y="2448"/>
            <a:chExt cx="2628" cy="1104"/>
          </a:xfrm>
        </p:grpSpPr>
        <p:sp>
          <p:nvSpPr>
            <p:cNvPr id="11303" name="Line 15"/>
            <p:cNvSpPr>
              <a:spLocks noChangeShapeType="1"/>
            </p:cNvSpPr>
            <p:nvPr/>
          </p:nvSpPr>
          <p:spPr bwMode="auto">
            <a:xfrm flipV="1">
              <a:off x="336" y="2448"/>
              <a:ext cx="384"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304" name="Line 16"/>
            <p:cNvSpPr>
              <a:spLocks noChangeShapeType="1"/>
            </p:cNvSpPr>
            <p:nvPr/>
          </p:nvSpPr>
          <p:spPr bwMode="auto">
            <a:xfrm flipV="1">
              <a:off x="2256" y="2460"/>
              <a:ext cx="708" cy="10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grpSp>
      <p:grpSp>
        <p:nvGrpSpPr>
          <p:cNvPr id="6" name="Group 17"/>
          <p:cNvGrpSpPr>
            <a:grpSpLocks/>
          </p:cNvGrpSpPr>
          <p:nvPr/>
        </p:nvGrpSpPr>
        <p:grpSpPr bwMode="auto">
          <a:xfrm>
            <a:off x="7696200" y="3905250"/>
            <a:ext cx="1562100" cy="1733550"/>
            <a:chOff x="3888" y="2448"/>
            <a:chExt cx="960" cy="1104"/>
          </a:xfrm>
        </p:grpSpPr>
        <p:sp>
          <p:nvSpPr>
            <p:cNvPr id="11301" name="Line 18"/>
            <p:cNvSpPr>
              <a:spLocks noChangeShapeType="1"/>
            </p:cNvSpPr>
            <p:nvPr/>
          </p:nvSpPr>
          <p:spPr bwMode="auto">
            <a:xfrm flipV="1">
              <a:off x="3888" y="3216"/>
              <a:ext cx="192"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302" name="Line 19"/>
            <p:cNvSpPr>
              <a:spLocks noChangeShapeType="1"/>
            </p:cNvSpPr>
            <p:nvPr/>
          </p:nvSpPr>
          <p:spPr bwMode="auto">
            <a:xfrm flipV="1">
              <a:off x="4080" y="2448"/>
              <a:ext cx="768"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grpSp>
      <p:sp>
        <p:nvSpPr>
          <p:cNvPr id="14356" name="Line 20"/>
          <p:cNvSpPr>
            <a:spLocks noChangeShapeType="1"/>
          </p:cNvSpPr>
          <p:nvPr/>
        </p:nvSpPr>
        <p:spPr bwMode="auto">
          <a:xfrm>
            <a:off x="2286000" y="4629150"/>
            <a:ext cx="304800" cy="0"/>
          </a:xfrm>
          <a:prstGeom prst="line">
            <a:avLst/>
          </a:prstGeom>
          <a:noFill/>
          <a:ln w="127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4357" name="Line 21"/>
          <p:cNvSpPr>
            <a:spLocks noChangeShapeType="1"/>
          </p:cNvSpPr>
          <p:nvPr/>
        </p:nvSpPr>
        <p:spPr bwMode="auto">
          <a:xfrm>
            <a:off x="5410200" y="4629150"/>
            <a:ext cx="304800" cy="0"/>
          </a:xfrm>
          <a:prstGeom prst="line">
            <a:avLst/>
          </a:prstGeom>
          <a:noFill/>
          <a:ln w="1270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274" name="Text Box 22"/>
          <p:cNvSpPr txBox="1">
            <a:spLocks noChangeArrowheads="1"/>
          </p:cNvSpPr>
          <p:nvPr/>
        </p:nvSpPr>
        <p:spPr bwMode="auto">
          <a:xfrm>
            <a:off x="2057400" y="5867400"/>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b="1">
                <a:cs typeface="Calibri" panose="020F0502020204030204" pitchFamily="34" charset="0"/>
              </a:rPr>
              <a:t>Europe</a:t>
            </a:r>
          </a:p>
        </p:txBody>
      </p:sp>
      <p:sp>
        <p:nvSpPr>
          <p:cNvPr id="11275" name="Text Box 23"/>
          <p:cNvSpPr txBox="1">
            <a:spLocks noChangeArrowheads="1"/>
          </p:cNvSpPr>
          <p:nvPr/>
        </p:nvSpPr>
        <p:spPr bwMode="auto">
          <a:xfrm>
            <a:off x="5105400" y="5867400"/>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b="1">
                <a:cs typeface="Calibri" panose="020F0502020204030204" pitchFamily="34" charset="0"/>
              </a:rPr>
              <a:t>Japan</a:t>
            </a:r>
          </a:p>
        </p:txBody>
      </p:sp>
      <p:sp>
        <p:nvSpPr>
          <p:cNvPr id="14360" name="Text Box 24"/>
          <p:cNvSpPr txBox="1">
            <a:spLocks noChangeArrowheads="1"/>
          </p:cNvSpPr>
          <p:nvPr/>
        </p:nvSpPr>
        <p:spPr bwMode="auto">
          <a:xfrm>
            <a:off x="7696200" y="5867400"/>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b="1">
                <a:cs typeface="Calibri" panose="020F0502020204030204" pitchFamily="34" charset="0"/>
              </a:rPr>
              <a:t>World</a:t>
            </a:r>
          </a:p>
        </p:txBody>
      </p:sp>
      <p:sp>
        <p:nvSpPr>
          <p:cNvPr id="14361" name="Text Box 25"/>
          <p:cNvSpPr txBox="1">
            <a:spLocks noChangeArrowheads="1"/>
          </p:cNvSpPr>
          <p:nvPr/>
        </p:nvSpPr>
        <p:spPr bwMode="auto">
          <a:xfrm>
            <a:off x="4495800" y="58674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b="1">
                <a:cs typeface="Calibri" panose="020F0502020204030204" pitchFamily="34" charset="0"/>
              </a:rPr>
              <a:t>+</a:t>
            </a:r>
          </a:p>
        </p:txBody>
      </p:sp>
      <p:sp>
        <p:nvSpPr>
          <p:cNvPr id="14362" name="Text Box 26"/>
          <p:cNvSpPr txBox="1">
            <a:spLocks noChangeArrowheads="1"/>
          </p:cNvSpPr>
          <p:nvPr/>
        </p:nvSpPr>
        <p:spPr bwMode="auto">
          <a:xfrm>
            <a:off x="7315200" y="58674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b="1">
                <a:cs typeface="Calibri" panose="020F0502020204030204" pitchFamily="34" charset="0"/>
              </a:rPr>
              <a:t>=</a:t>
            </a:r>
          </a:p>
        </p:txBody>
      </p:sp>
      <p:grpSp>
        <p:nvGrpSpPr>
          <p:cNvPr id="11279" name="Group 27"/>
          <p:cNvGrpSpPr>
            <a:grpSpLocks/>
          </p:cNvGrpSpPr>
          <p:nvPr/>
        </p:nvGrpSpPr>
        <p:grpSpPr bwMode="auto">
          <a:xfrm>
            <a:off x="2057400" y="5638800"/>
            <a:ext cx="8382000" cy="565150"/>
            <a:chOff x="336" y="3552"/>
            <a:chExt cx="5280" cy="356"/>
          </a:xfrm>
        </p:grpSpPr>
        <p:sp>
          <p:nvSpPr>
            <p:cNvPr id="11297" name="Line 28"/>
            <p:cNvSpPr>
              <a:spLocks noChangeShapeType="1"/>
            </p:cNvSpPr>
            <p:nvPr/>
          </p:nvSpPr>
          <p:spPr bwMode="auto">
            <a:xfrm>
              <a:off x="336" y="3552"/>
              <a:ext cx="139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298" name="Line 29"/>
            <p:cNvSpPr>
              <a:spLocks noChangeShapeType="1"/>
            </p:cNvSpPr>
            <p:nvPr/>
          </p:nvSpPr>
          <p:spPr bwMode="auto">
            <a:xfrm>
              <a:off x="2256" y="3552"/>
              <a:ext cx="129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299" name="Line 30"/>
            <p:cNvSpPr>
              <a:spLocks noChangeShapeType="1"/>
            </p:cNvSpPr>
            <p:nvPr/>
          </p:nvSpPr>
          <p:spPr bwMode="auto">
            <a:xfrm>
              <a:off x="3888" y="3552"/>
              <a:ext cx="14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300" name="Text Box 31"/>
            <p:cNvSpPr txBox="1">
              <a:spLocks noChangeArrowheads="1"/>
            </p:cNvSpPr>
            <p:nvPr/>
          </p:nvSpPr>
          <p:spPr bwMode="auto">
            <a:xfrm>
              <a:off x="4848" y="3696"/>
              <a:ext cx="76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b="1">
                  <a:cs typeface="Calibri" panose="020F0502020204030204" pitchFamily="34" charset="0"/>
                </a:rPr>
                <a:t>Quantity</a:t>
              </a:r>
            </a:p>
          </p:txBody>
        </p:sp>
      </p:grpSp>
      <p:grpSp>
        <p:nvGrpSpPr>
          <p:cNvPr id="8" name="Group 32"/>
          <p:cNvGrpSpPr>
            <a:grpSpLocks/>
          </p:cNvGrpSpPr>
          <p:nvPr/>
        </p:nvGrpSpPr>
        <p:grpSpPr bwMode="auto">
          <a:xfrm>
            <a:off x="5075238" y="4991100"/>
            <a:ext cx="400050" cy="76200"/>
            <a:chOff x="2244" y="3144"/>
            <a:chExt cx="252" cy="48"/>
          </a:xfrm>
        </p:grpSpPr>
        <p:sp>
          <p:nvSpPr>
            <p:cNvPr id="11295" name="Line 33"/>
            <p:cNvSpPr>
              <a:spLocks noChangeShapeType="1"/>
            </p:cNvSpPr>
            <p:nvPr/>
          </p:nvSpPr>
          <p:spPr bwMode="auto">
            <a:xfrm>
              <a:off x="2256" y="3168"/>
              <a:ext cx="240" cy="0"/>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296" name="Oval 34"/>
            <p:cNvSpPr>
              <a:spLocks noChangeArrowheads="1"/>
            </p:cNvSpPr>
            <p:nvPr/>
          </p:nvSpPr>
          <p:spPr bwMode="auto">
            <a:xfrm>
              <a:off x="2244" y="3144"/>
              <a:ext cx="48" cy="48"/>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cs typeface="Calibri" panose="020F0502020204030204" pitchFamily="34" charset="0"/>
              </a:endParaRPr>
            </a:p>
          </p:txBody>
        </p:sp>
      </p:grpSp>
      <p:grpSp>
        <p:nvGrpSpPr>
          <p:cNvPr id="9" name="Group 35"/>
          <p:cNvGrpSpPr>
            <a:grpSpLocks/>
          </p:cNvGrpSpPr>
          <p:nvPr/>
        </p:nvGrpSpPr>
        <p:grpSpPr bwMode="auto">
          <a:xfrm>
            <a:off x="2027238" y="4338638"/>
            <a:ext cx="400050" cy="76200"/>
            <a:chOff x="324" y="2712"/>
            <a:chExt cx="252" cy="48"/>
          </a:xfrm>
        </p:grpSpPr>
        <p:sp>
          <p:nvSpPr>
            <p:cNvPr id="11293" name="Line 36"/>
            <p:cNvSpPr>
              <a:spLocks noChangeShapeType="1"/>
            </p:cNvSpPr>
            <p:nvPr/>
          </p:nvSpPr>
          <p:spPr bwMode="auto">
            <a:xfrm>
              <a:off x="336" y="2736"/>
              <a:ext cx="240" cy="0"/>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294" name="Oval 37"/>
            <p:cNvSpPr>
              <a:spLocks noChangeArrowheads="1"/>
            </p:cNvSpPr>
            <p:nvPr/>
          </p:nvSpPr>
          <p:spPr bwMode="auto">
            <a:xfrm>
              <a:off x="324" y="2712"/>
              <a:ext cx="48" cy="48"/>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cs typeface="Calibri" panose="020F0502020204030204" pitchFamily="34" charset="0"/>
              </a:endParaRPr>
            </a:p>
          </p:txBody>
        </p:sp>
      </p:grpSp>
      <p:sp>
        <p:nvSpPr>
          <p:cNvPr id="14381" name="Line 45"/>
          <p:cNvSpPr>
            <a:spLocks noChangeShapeType="1"/>
          </p:cNvSpPr>
          <p:nvPr/>
        </p:nvSpPr>
        <p:spPr bwMode="auto">
          <a:xfrm>
            <a:off x="1797050" y="4370389"/>
            <a:ext cx="0" cy="2492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4382" name="Line 46"/>
          <p:cNvSpPr>
            <a:spLocks noChangeShapeType="1"/>
          </p:cNvSpPr>
          <p:nvPr/>
        </p:nvSpPr>
        <p:spPr bwMode="auto">
          <a:xfrm flipV="1">
            <a:off x="4802188" y="4606925"/>
            <a:ext cx="0" cy="4524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grpSp>
        <p:nvGrpSpPr>
          <p:cNvPr id="10" name="Group 2"/>
          <p:cNvGrpSpPr>
            <a:grpSpLocks/>
          </p:cNvGrpSpPr>
          <p:nvPr/>
        </p:nvGrpSpPr>
        <p:grpSpPr bwMode="auto">
          <a:xfrm>
            <a:off x="2057400" y="4591050"/>
            <a:ext cx="6477000" cy="76200"/>
            <a:chOff x="336" y="2904"/>
            <a:chExt cx="4080" cy="48"/>
          </a:xfrm>
        </p:grpSpPr>
        <p:sp>
          <p:nvSpPr>
            <p:cNvPr id="11291" name="Line 3"/>
            <p:cNvSpPr>
              <a:spLocks noChangeShapeType="1"/>
            </p:cNvSpPr>
            <p:nvPr/>
          </p:nvSpPr>
          <p:spPr bwMode="auto">
            <a:xfrm>
              <a:off x="336" y="2928"/>
              <a:ext cx="4080" cy="0"/>
            </a:xfrm>
            <a:prstGeom prst="line">
              <a:avLst/>
            </a:prstGeom>
            <a:noFill/>
            <a:ln w="952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11292" name="Oval 4"/>
            <p:cNvSpPr>
              <a:spLocks noChangeArrowheads="1"/>
            </p:cNvSpPr>
            <p:nvPr/>
          </p:nvSpPr>
          <p:spPr bwMode="auto">
            <a:xfrm>
              <a:off x="3864" y="2904"/>
              <a:ext cx="48" cy="48"/>
            </a:xfrm>
            <a:prstGeom prst="ellipse">
              <a:avLst/>
            </a:prstGeom>
            <a:solidFill>
              <a:srgbClr val="00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cs typeface="Calibri" panose="020F0502020204030204" pitchFamily="34" charset="0"/>
              </a:endParaRPr>
            </a:p>
          </p:txBody>
        </p:sp>
      </p:grpSp>
      <p:sp>
        <p:nvSpPr>
          <p:cNvPr id="3" name="Title 2">
            <a:extLst>
              <a:ext uri="{FF2B5EF4-FFF2-40B4-BE49-F238E27FC236}">
                <a16:creationId xmlns:a16="http://schemas.microsoft.com/office/drawing/2014/main" id="{FF307804-9F97-F3D7-5913-E2A05562D961}"/>
              </a:ext>
            </a:extLst>
          </p:cNvPr>
          <p:cNvSpPr>
            <a:spLocks noGrp="1"/>
          </p:cNvSpPr>
          <p:nvPr>
            <p:ph type="title"/>
          </p:nvPr>
        </p:nvSpPr>
        <p:spPr/>
        <p:txBody>
          <a:bodyPr/>
          <a:lstStyle/>
          <a:p>
            <a:r>
              <a:rPr lang="en-US">
                <a:latin typeface="Calibri"/>
                <a:cs typeface="Calibri"/>
              </a:rPr>
              <a:t>Recap: Two-Country Trade</a:t>
            </a:r>
            <a:endParaRPr lang="en-US"/>
          </a:p>
        </p:txBody>
      </p:sp>
    </p:spTree>
    <p:extLst>
      <p:ext uri="{BB962C8B-B14F-4D97-AF65-F5344CB8AC3E}">
        <p14:creationId xmlns:p14="http://schemas.microsoft.com/office/powerpoint/2010/main" val="689825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right)">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right)">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36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36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436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14349"/>
                                        </p:tgtEl>
                                        <p:attrNameLst>
                                          <p:attrName>style.visibility</p:attrName>
                                        </p:attrNameLst>
                                      </p:cBhvr>
                                      <p:to>
                                        <p:strVal val="visible"/>
                                      </p:to>
                                    </p:set>
                                    <p:animEffect transition="in" filter="wipe(up)">
                                      <p:cBhvr>
                                        <p:cTn id="39" dur="500"/>
                                        <p:tgtEl>
                                          <p:spTgt spid="1434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left)">
                                      <p:cBhvr>
                                        <p:cTn id="44" dur="500"/>
                                        <p:tgtEl>
                                          <p:spTgt spid="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2"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right)">
                                      <p:cBhvr>
                                        <p:cTn id="49" dur="500"/>
                                        <p:tgtEl>
                                          <p:spTgt spid="1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14381"/>
                                        </p:tgtEl>
                                        <p:attrNameLst>
                                          <p:attrName>style.visibility</p:attrName>
                                        </p:attrNameLst>
                                      </p:cBhvr>
                                      <p:to>
                                        <p:strVal val="visible"/>
                                      </p:to>
                                    </p:set>
                                    <p:animEffect transition="in" filter="wipe(up)">
                                      <p:cBhvr>
                                        <p:cTn id="54" dur="500"/>
                                        <p:tgtEl>
                                          <p:spTgt spid="14381"/>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nodeType="clickEffect">
                                  <p:stCondLst>
                                    <p:cond delay="0"/>
                                  </p:stCondLst>
                                  <p:childTnLst>
                                    <p:set>
                                      <p:cBhvr>
                                        <p:cTn id="58" dur="1" fill="hold">
                                          <p:stCondLst>
                                            <p:cond delay="0"/>
                                          </p:stCondLst>
                                        </p:cTn>
                                        <p:tgtEl>
                                          <p:spTgt spid="14356"/>
                                        </p:tgtEl>
                                        <p:attrNameLst>
                                          <p:attrName>style.visibility</p:attrName>
                                        </p:attrNameLst>
                                      </p:cBhvr>
                                      <p:to>
                                        <p:strVal val="visible"/>
                                      </p:to>
                                    </p:set>
                                    <p:animEffect transition="in" filter="dissolve">
                                      <p:cBhvr>
                                        <p:cTn id="59" dur="500"/>
                                        <p:tgtEl>
                                          <p:spTgt spid="1435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4" fill="hold" nodeType="clickEffect">
                                  <p:stCondLst>
                                    <p:cond delay="0"/>
                                  </p:stCondLst>
                                  <p:childTnLst>
                                    <p:set>
                                      <p:cBhvr>
                                        <p:cTn id="63" dur="1" fill="hold">
                                          <p:stCondLst>
                                            <p:cond delay="0"/>
                                          </p:stCondLst>
                                        </p:cTn>
                                        <p:tgtEl>
                                          <p:spTgt spid="14382"/>
                                        </p:tgtEl>
                                        <p:attrNameLst>
                                          <p:attrName>style.visibility</p:attrName>
                                        </p:attrNameLst>
                                      </p:cBhvr>
                                      <p:to>
                                        <p:strVal val="visible"/>
                                      </p:to>
                                    </p:set>
                                    <p:animEffect transition="in" filter="wipe(down)">
                                      <p:cBhvr>
                                        <p:cTn id="64" dur="500"/>
                                        <p:tgtEl>
                                          <p:spTgt spid="1438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9" presetClass="entr" presetSubtype="0" fill="hold" nodeType="clickEffect">
                                  <p:stCondLst>
                                    <p:cond delay="0"/>
                                  </p:stCondLst>
                                  <p:childTnLst>
                                    <p:set>
                                      <p:cBhvr>
                                        <p:cTn id="68" dur="1" fill="hold">
                                          <p:stCondLst>
                                            <p:cond delay="0"/>
                                          </p:stCondLst>
                                        </p:cTn>
                                        <p:tgtEl>
                                          <p:spTgt spid="14357"/>
                                        </p:tgtEl>
                                        <p:attrNameLst>
                                          <p:attrName>style.visibility</p:attrName>
                                        </p:attrNameLst>
                                      </p:cBhvr>
                                      <p:to>
                                        <p:strVal val="visible"/>
                                      </p:to>
                                    </p:set>
                                    <p:animEffect transition="in" filter="dissolve">
                                      <p:cBhvr>
                                        <p:cTn id="69" dur="500"/>
                                        <p:tgtEl>
                                          <p:spTgt spid="143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60" grpId="0" autoUpdateAnimBg="0"/>
      <p:bldP spid="14361" grpId="0" autoUpdateAnimBg="0"/>
      <p:bldP spid="14362" grpId="0"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38</Slides>
  <Notes>34</Notes>
  <HiddenSlides>0</HiddenSlides>
  <ScaleCrop>false</ScaleCrop>
  <HeadingPairs>
    <vt:vector size="4" baseType="variant">
      <vt:variant>
        <vt:lpstr>Theme</vt:lpstr>
      </vt:variant>
      <vt:variant>
        <vt:i4>3</vt:i4>
      </vt:variant>
      <vt:variant>
        <vt:lpstr>Slide Titles</vt:lpstr>
      </vt:variant>
      <vt:variant>
        <vt:i4>38</vt:i4>
      </vt:variant>
    </vt:vector>
  </HeadingPairs>
  <TitlesOfParts>
    <vt:vector size="41" baseType="lpstr">
      <vt:lpstr>Default Design</vt:lpstr>
      <vt:lpstr>Default Design</vt:lpstr>
      <vt:lpstr>Office Theme</vt:lpstr>
      <vt:lpstr>Two-Country Trade and Welfare</vt:lpstr>
      <vt:lpstr>Questions</vt:lpstr>
      <vt:lpstr>autarky</vt:lpstr>
      <vt:lpstr>Equilibrium and Welfare Without International Trade</vt:lpstr>
      <vt:lpstr>PowerPoint Presentation</vt:lpstr>
      <vt:lpstr>Autarky: Equilibrium without International Trade</vt:lpstr>
      <vt:lpstr>Equilibrium Without International Trade</vt:lpstr>
      <vt:lpstr>Free trade: two countries</vt:lpstr>
      <vt:lpstr>Recap: Two-Country Trade</vt:lpstr>
      <vt:lpstr>Recap: Japan, Exporting Country</vt:lpstr>
      <vt:lpstr>How Free Trade Affects Welfare in an Exporting Country</vt:lpstr>
      <vt:lpstr>Winners And Losers From Trade: Exporting Country</vt:lpstr>
      <vt:lpstr>Recap: Europe, Importing Country</vt:lpstr>
      <vt:lpstr>How Free Trade Affects Welfare in an Importing Country</vt:lpstr>
      <vt:lpstr>Winners And Losers From Trade: Importing Country </vt:lpstr>
      <vt:lpstr>The Winners And Losers From Trade</vt:lpstr>
      <vt:lpstr>PowerPoint Presentation</vt:lpstr>
      <vt:lpstr>More Change = More Fun</vt:lpstr>
      <vt:lpstr>Less Change = Less Fun</vt:lpstr>
      <vt:lpstr>Gains From Trade</vt:lpstr>
      <vt:lpstr>Gains From Exchange</vt:lpstr>
      <vt:lpstr>Gains From Specialization</vt:lpstr>
      <vt:lpstr>Recap: Exporting Country</vt:lpstr>
      <vt:lpstr>Gains From Exchange</vt:lpstr>
      <vt:lpstr>PowerPoint Presentation</vt:lpstr>
      <vt:lpstr>Opposition to Free Trade</vt:lpstr>
      <vt:lpstr>The Lessons for Trade Policy </vt:lpstr>
      <vt:lpstr>Common Arguments For Restricting Trade</vt:lpstr>
      <vt:lpstr>Bonus material</vt:lpstr>
      <vt:lpstr>Terms of Trade</vt:lpstr>
      <vt:lpstr>Growth Under Trade: Mixed Blessing I</vt:lpstr>
      <vt:lpstr>PowerPoint Presentation</vt:lpstr>
      <vt:lpstr>Growth and Terms of Trade</vt:lpstr>
      <vt:lpstr>Growth Under Trade: Mixed Blessing II</vt:lpstr>
      <vt:lpstr>PowerPoint Presentation</vt:lpstr>
      <vt:lpstr>Growth and Terms of Trade</vt:lpstr>
      <vt:lpstr>Foreign Aid Can Be a Mixed Blessing I</vt:lpstr>
      <vt:lpstr>Foreign Aid Can Be a Mixed Blessing II</vt:lpstr>
    </vt:vector>
  </TitlesOfParts>
  <Company>OffCenter Concepts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dc:title>
  <dc:creator>Sheryl Nelson</dc:creator>
  <cp:revision>4</cp:revision>
  <dcterms:created xsi:type="dcterms:W3CDTF">2003-01-31T18:36:32Z</dcterms:created>
  <dcterms:modified xsi:type="dcterms:W3CDTF">2023-09-26T21:57:22Z</dcterms:modified>
</cp:coreProperties>
</file>