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89" r:id="rId3"/>
    <p:sldId id="258" r:id="rId4"/>
    <p:sldId id="257" r:id="rId5"/>
    <p:sldId id="278" r:id="rId6"/>
    <p:sldId id="259" r:id="rId7"/>
    <p:sldId id="260" r:id="rId8"/>
    <p:sldId id="261" r:id="rId9"/>
    <p:sldId id="262" r:id="rId10"/>
    <p:sldId id="279" r:id="rId11"/>
    <p:sldId id="263" r:id="rId12"/>
    <p:sldId id="265" r:id="rId13"/>
    <p:sldId id="264" r:id="rId14"/>
    <p:sldId id="282" r:id="rId15"/>
    <p:sldId id="266" r:id="rId16"/>
    <p:sldId id="283" r:id="rId17"/>
    <p:sldId id="267" r:id="rId18"/>
    <p:sldId id="284" r:id="rId19"/>
    <p:sldId id="268" r:id="rId20"/>
    <p:sldId id="280" r:id="rId21"/>
    <p:sldId id="269" r:id="rId22"/>
    <p:sldId id="270" r:id="rId23"/>
    <p:sldId id="285" r:id="rId24"/>
    <p:sldId id="286" r:id="rId25"/>
    <p:sldId id="271" r:id="rId26"/>
    <p:sldId id="287" r:id="rId27"/>
    <p:sldId id="272" r:id="rId28"/>
    <p:sldId id="276" r:id="rId29"/>
    <p:sldId id="277" r:id="rId30"/>
    <p:sldId id="281" r:id="rId31"/>
    <p:sldId id="273" r:id="rId32"/>
    <p:sldId id="274" r:id="rId33"/>
    <p:sldId id="275"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536" autoAdjust="0"/>
  </p:normalViewPr>
  <p:slideViewPr>
    <p:cSldViewPr>
      <p:cViewPr varScale="1">
        <p:scale>
          <a:sx n="61" d="100"/>
          <a:sy n="61" d="100"/>
        </p:scale>
        <p:origin x="860" y="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37F7FC-2E62-4EB6-AEA6-26666B53E92B}" type="datetimeFigureOut">
              <a:rPr lang="en-US" smtClean="0"/>
              <a:pPr/>
              <a:t>8/25/2019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6D9249-C6C6-4C52-AC18-21721C0A6626}" type="slidenum">
              <a:rPr lang="en-US" smtClean="0"/>
              <a:pPr/>
              <a:t>‹#›</a:t>
            </a:fld>
            <a:endParaRPr lang="en-US"/>
          </a:p>
        </p:txBody>
      </p:sp>
    </p:spTree>
    <p:extLst>
      <p:ext uri="{BB962C8B-B14F-4D97-AF65-F5344CB8AC3E}">
        <p14:creationId xmlns:p14="http://schemas.microsoft.com/office/powerpoint/2010/main" val="4149508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Smith was unaware, however, that the increasing returns that is associated with the productivity gains from division of labor that are internal to each firm are inconsistent with perfect competition.</a:t>
            </a:r>
          </a:p>
        </p:txBody>
      </p:sp>
      <p:sp>
        <p:nvSpPr>
          <p:cNvPr id="4" name="Slide Number Placeholder 3"/>
          <p:cNvSpPr>
            <a:spLocks noGrp="1"/>
          </p:cNvSpPr>
          <p:nvPr>
            <p:ph type="sldNum" sz="quarter" idx="10"/>
          </p:nvPr>
        </p:nvSpPr>
        <p:spPr/>
        <p:txBody>
          <a:bodyPr/>
          <a:lstStyle/>
          <a:p>
            <a:fld id="{406D9249-C6C6-4C52-AC18-21721C0A6626}"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Talk about “new trade theory”.</a:t>
            </a:r>
            <a:endParaRPr lang="en-US" dirty="0"/>
          </a:p>
        </p:txBody>
      </p:sp>
      <p:sp>
        <p:nvSpPr>
          <p:cNvPr id="4" name="Slide Number Placeholder 3"/>
          <p:cNvSpPr>
            <a:spLocks noGrp="1"/>
          </p:cNvSpPr>
          <p:nvPr>
            <p:ph type="sldNum" sz="quarter" idx="10"/>
          </p:nvPr>
        </p:nvSpPr>
        <p:spPr/>
        <p:txBody>
          <a:bodyPr/>
          <a:lstStyle/>
          <a:p>
            <a:fld id="{406D9249-C6C6-4C52-AC18-21721C0A6626}"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6D9249-C6C6-4C52-AC18-21721C0A6626}" type="slidenum">
              <a:rPr lang="en-US" smtClean="0"/>
              <a:pPr/>
              <a:t>19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err="1" smtClean="0"/>
              <a:t>Landreth</a:t>
            </a:r>
            <a:r>
              <a:rPr lang="en-US" dirty="0" smtClean="0"/>
              <a:t> and Colander 4e say that the long run market</a:t>
            </a:r>
            <a:r>
              <a:rPr lang="en-US" baseline="0" dirty="0" smtClean="0"/>
              <a:t> supply curve was not necessarily flat in </a:t>
            </a:r>
            <a:r>
              <a:rPr lang="en-US" baseline="0" dirty="0" err="1" smtClean="0"/>
              <a:t>WoN</a:t>
            </a:r>
            <a:r>
              <a:rPr lang="en-US" baseline="0" dirty="0" smtClean="0"/>
              <a:t> and in such cases demand affected prices even in the long run. In agriculture, Smith’s LRS is rising. In industry, the LRS is rising in some cases, flat in some cases, and even falling in certain other cases. Nevertheless, Smith put heavy emphasis on cost as the determinant of price in the long run.</a:t>
            </a:r>
            <a:endParaRPr lang="en-US" dirty="0"/>
          </a:p>
        </p:txBody>
      </p:sp>
      <p:sp>
        <p:nvSpPr>
          <p:cNvPr id="4" name="Slide Number Placeholder 3"/>
          <p:cNvSpPr>
            <a:spLocks noGrp="1"/>
          </p:cNvSpPr>
          <p:nvPr>
            <p:ph type="sldNum" sz="quarter" idx="10"/>
          </p:nvPr>
        </p:nvSpPr>
        <p:spPr/>
        <p:txBody>
          <a:bodyPr/>
          <a:lstStyle/>
          <a:p>
            <a:fld id="{406D9249-C6C6-4C52-AC18-21721C0A6626}"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See </a:t>
            </a:r>
            <a:r>
              <a:rPr lang="en-US" dirty="0" err="1" smtClean="0"/>
              <a:t>Landreth</a:t>
            </a:r>
            <a:r>
              <a:rPr lang="en-US" dirty="0" smtClean="0"/>
              <a:t> and Colander 4e, p. 99</a:t>
            </a:r>
            <a:endParaRPr lang="en-US" dirty="0"/>
          </a:p>
        </p:txBody>
      </p:sp>
      <p:sp>
        <p:nvSpPr>
          <p:cNvPr id="4" name="Slide Number Placeholder 3"/>
          <p:cNvSpPr>
            <a:spLocks noGrp="1"/>
          </p:cNvSpPr>
          <p:nvPr>
            <p:ph type="sldNum" sz="quarter" idx="10"/>
          </p:nvPr>
        </p:nvSpPr>
        <p:spPr/>
        <p:txBody>
          <a:bodyPr/>
          <a:lstStyle/>
          <a:p>
            <a:fld id="{406D9249-C6C6-4C52-AC18-21721C0A6626}" type="slidenum">
              <a:rPr lang="en-US" smtClean="0"/>
              <a:pPr/>
              <a:t>23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See </a:t>
            </a:r>
            <a:r>
              <a:rPr lang="en-US" dirty="0" err="1" smtClean="0"/>
              <a:t>Landreth</a:t>
            </a:r>
            <a:r>
              <a:rPr lang="en-US" dirty="0" smtClean="0"/>
              <a:t> and Colander 4e, p. 100.</a:t>
            </a:r>
            <a:endParaRPr lang="en-US" dirty="0"/>
          </a:p>
        </p:txBody>
      </p:sp>
      <p:sp>
        <p:nvSpPr>
          <p:cNvPr id="4" name="Slide Number Placeholder 3"/>
          <p:cNvSpPr>
            <a:spLocks noGrp="1"/>
          </p:cNvSpPr>
          <p:nvPr>
            <p:ph type="sldNum" sz="quarter" idx="10"/>
          </p:nvPr>
        </p:nvSpPr>
        <p:spPr/>
        <p:txBody>
          <a:bodyPr/>
          <a:lstStyle/>
          <a:p>
            <a:fld id="{406D9249-C6C6-4C52-AC18-21721C0A6626}" type="slidenum">
              <a:rPr lang="en-US" smtClean="0"/>
              <a:pPr/>
              <a:t>24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It seems that the unit cost is a given. Or, perhaps, it is taken for granted that businesses will minimize costs. Perhaps not until von </a:t>
            </a:r>
            <a:r>
              <a:rPr lang="en-US" dirty="0" err="1" smtClean="0"/>
              <a:t>Thunen</a:t>
            </a:r>
            <a:r>
              <a:rPr lang="en-US" dirty="0" smtClean="0"/>
              <a:t> was it established that costs are minimized under profit</a:t>
            </a:r>
            <a:r>
              <a:rPr lang="en-US" baseline="0" dirty="0" smtClean="0"/>
              <a:t> maximization.</a:t>
            </a:r>
            <a:endParaRPr lang="en-US" dirty="0"/>
          </a:p>
        </p:txBody>
      </p:sp>
      <p:sp>
        <p:nvSpPr>
          <p:cNvPr id="4" name="Slide Number Placeholder 3"/>
          <p:cNvSpPr>
            <a:spLocks noGrp="1"/>
          </p:cNvSpPr>
          <p:nvPr>
            <p:ph type="sldNum" sz="quarter" idx="10"/>
          </p:nvPr>
        </p:nvSpPr>
        <p:spPr/>
        <p:txBody>
          <a:bodyPr/>
          <a:lstStyle/>
          <a:p>
            <a:fld id="{406D9249-C6C6-4C52-AC18-21721C0A6626}" type="slidenum">
              <a:rPr lang="en-US" smtClean="0"/>
              <a:pPr/>
              <a:t>30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smtClean="0"/>
              <a:t>According to </a:t>
            </a:r>
            <a:r>
              <a:rPr lang="en-US" dirty="0" err="1" smtClean="0"/>
              <a:t>Landreth</a:t>
            </a:r>
            <a:r>
              <a:rPr lang="en-US" dirty="0" smtClean="0"/>
              <a:t> and Colander 4e, Smith also advocated tariffs for the protection of infant industries and trade regulation when national security</a:t>
            </a:r>
            <a:r>
              <a:rPr lang="en-US" baseline="0" dirty="0" smtClean="0"/>
              <a:t> may be endangered by free trade.</a:t>
            </a:r>
            <a:endParaRPr lang="en-US" dirty="0"/>
          </a:p>
        </p:txBody>
      </p:sp>
      <p:sp>
        <p:nvSpPr>
          <p:cNvPr id="4" name="Slide Number Placeholder 3"/>
          <p:cNvSpPr>
            <a:spLocks noGrp="1"/>
          </p:cNvSpPr>
          <p:nvPr>
            <p:ph type="sldNum" sz="quarter" idx="10"/>
          </p:nvPr>
        </p:nvSpPr>
        <p:spPr/>
        <p:txBody>
          <a:bodyPr/>
          <a:lstStyle/>
          <a:p>
            <a:fld id="{406D9249-C6C6-4C52-AC18-21721C0A6626}"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B5F8F9-0B10-45CA-B4AE-0CC7B720386D}" type="datetimeFigureOut">
              <a:rPr lang="en-US" smtClean="0"/>
              <a:pPr/>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5F8F9-0B10-45CA-B4AE-0CC7B720386D}" type="datetimeFigureOut">
              <a:rPr lang="en-US" smtClean="0"/>
              <a:pPr/>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5F8F9-0B10-45CA-B4AE-0CC7B720386D}" type="datetimeFigureOut">
              <a:rPr lang="en-US" smtClean="0"/>
              <a:pPr/>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B5F8F9-0B10-45CA-B4AE-0CC7B720386D}" type="datetimeFigureOut">
              <a:rPr lang="en-US" smtClean="0"/>
              <a:pPr/>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B5F8F9-0B10-45CA-B4AE-0CC7B720386D}" type="datetimeFigureOut">
              <a:rPr lang="en-US" smtClean="0"/>
              <a:pPr/>
              <a:t>8/25/2019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B5F8F9-0B10-45CA-B4AE-0CC7B720386D}" type="datetimeFigureOut">
              <a:rPr lang="en-US" smtClean="0"/>
              <a:pPr/>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B5F8F9-0B10-45CA-B4AE-0CC7B720386D}" type="datetimeFigureOut">
              <a:rPr lang="en-US" smtClean="0"/>
              <a:pPr/>
              <a:t>8/25/2019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B5F8F9-0B10-45CA-B4AE-0CC7B720386D}" type="datetimeFigureOut">
              <a:rPr lang="en-US" smtClean="0"/>
              <a:pPr/>
              <a:t>8/25/2019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5F8F9-0B10-45CA-B4AE-0CC7B720386D}" type="datetimeFigureOut">
              <a:rPr lang="en-US" smtClean="0"/>
              <a:pPr/>
              <a:t>8/25/2019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5F8F9-0B10-45CA-B4AE-0CC7B720386D}" type="datetimeFigureOut">
              <a:rPr lang="en-US" smtClean="0"/>
              <a:pPr/>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B5F8F9-0B10-45CA-B4AE-0CC7B720386D}" type="datetimeFigureOut">
              <a:rPr lang="en-US" smtClean="0"/>
              <a:pPr/>
              <a:t>8/25/2019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BB4E2-4590-4DFC-B6FB-949AEA7681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B5F8F9-0B10-45CA-B4AE-0CC7B720386D}" type="datetimeFigureOut">
              <a:rPr lang="en-US" smtClean="0"/>
              <a:pPr/>
              <a:t>8/25/2019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BB4E2-4590-4DFC-B6FB-949AEA7681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54/index.html" TargetMode="External"/><Relationship Id="rId2" Type="http://schemas.openxmlformats.org/officeDocument/2006/relationships/hyperlink" Target="http://myweb.liu.edu/~uroy/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cepa.newschool.edu/het/thought.htm#classica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damsmith.org/smith/won-index.htm" TargetMode="External"/><Relationship Id="rId2" Type="http://schemas.openxmlformats.org/officeDocument/2006/relationships/hyperlink" Target="http://www.adamsmith.org/smith/tms/tms-index.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arch.barnesandnoble.com/booksearch/imageviewer.asp?ean=978086597012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epa.newschool.edu/het/profiles/rousseau.htm" TargetMode="External"/><Relationship Id="rId2" Type="http://schemas.openxmlformats.org/officeDocument/2006/relationships/hyperlink" Target="http://cepa.newschool.edu/het/profiles/hobbes.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Adam Smith (1723–1790)</a:t>
            </a:r>
            <a:endParaRPr lang="en-US" dirty="0"/>
          </a:p>
        </p:txBody>
      </p:sp>
      <p:sp>
        <p:nvSpPr>
          <p:cNvPr id="3" name="Subtitle 2"/>
          <p:cNvSpPr>
            <a:spLocks noGrp="1"/>
          </p:cNvSpPr>
          <p:nvPr>
            <p:ph type="subTitle" idx="1"/>
          </p:nvPr>
        </p:nvSpPr>
        <p:spPr/>
        <p:txBody>
          <a:bodyPr/>
          <a:lstStyle/>
          <a:p>
            <a:r>
              <a:rPr lang="en-US" dirty="0" smtClean="0">
                <a:hlinkClick r:id="rId2"/>
              </a:rPr>
              <a:t>Udayan Roy</a:t>
            </a:r>
            <a:endParaRPr lang="en-US" dirty="0" smtClean="0"/>
          </a:p>
          <a:p>
            <a:r>
              <a:rPr lang="en-US" dirty="0" smtClean="0">
                <a:hlinkClick r:id="rId3"/>
              </a:rPr>
              <a:t>ECO 54 History of Economic Thought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Wealth of Nations</a:t>
            </a:r>
            <a:endParaRPr lang="en-US" dirty="0"/>
          </a:p>
        </p:txBody>
      </p:sp>
      <p:sp>
        <p:nvSpPr>
          <p:cNvPr id="3" name="Content Placeholder 2"/>
          <p:cNvSpPr>
            <a:spLocks noGrp="1"/>
          </p:cNvSpPr>
          <p:nvPr>
            <p:ph idx="1"/>
          </p:nvPr>
        </p:nvSpPr>
        <p:spPr/>
        <p:txBody>
          <a:bodyPr/>
          <a:lstStyle/>
          <a:p>
            <a:endParaRPr lang="en-US"/>
          </a:p>
        </p:txBody>
      </p:sp>
      <p:pic>
        <p:nvPicPr>
          <p:cNvPr id="39937" name="Picture 1" descr="Cover Image"/>
          <p:cNvPicPr>
            <a:picLocks noChangeAspect="1" noChangeArrowheads="1"/>
          </p:cNvPicPr>
          <p:nvPr/>
        </p:nvPicPr>
        <p:blipFill>
          <a:blip r:embed="rId2"/>
          <a:srcRect/>
          <a:stretch>
            <a:fillRect/>
          </a:stretch>
        </p:blipFill>
        <p:spPr bwMode="auto">
          <a:xfrm rot="20645400">
            <a:off x="4648200" y="1318677"/>
            <a:ext cx="3109232" cy="51210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Wealth of Nations</a:t>
            </a:r>
            <a:endParaRPr lang="en-US" dirty="0"/>
          </a:p>
        </p:txBody>
      </p:sp>
      <p:sp>
        <p:nvSpPr>
          <p:cNvPr id="3" name="Content Placeholder 2"/>
          <p:cNvSpPr>
            <a:spLocks noGrp="1"/>
          </p:cNvSpPr>
          <p:nvPr>
            <p:ph idx="1"/>
          </p:nvPr>
        </p:nvSpPr>
        <p:spPr/>
        <p:txBody>
          <a:bodyPr>
            <a:normAutofit/>
          </a:bodyPr>
          <a:lstStyle/>
          <a:p>
            <a:r>
              <a:rPr lang="en-US" dirty="0" smtClean="0"/>
              <a:t>The causes of economic progress and the creation of wealth was Adam Smith’s main topic of interest</a:t>
            </a:r>
          </a:p>
          <a:p>
            <a:pPr lvl="1"/>
            <a:r>
              <a:rPr lang="en-US" dirty="0" smtClean="0"/>
              <a:t>David Ricardo, by contrast, focused on how wealth is shared among different groups in society</a:t>
            </a:r>
          </a:p>
          <a:p>
            <a:r>
              <a:rPr lang="en-US" dirty="0" smtClean="0"/>
              <a:t>According to Smith, the </a:t>
            </a:r>
            <a:r>
              <a:rPr lang="en-US" dirty="0"/>
              <a:t>wealth of </a:t>
            </a:r>
            <a:r>
              <a:rPr lang="en-US" dirty="0" smtClean="0"/>
              <a:t>a nation derives </a:t>
            </a:r>
            <a:r>
              <a:rPr lang="en-US" dirty="0"/>
              <a:t>from the level of the technology in use. </a:t>
            </a:r>
            <a:endParaRPr lang="en-US" dirty="0" smtClean="0"/>
          </a:p>
          <a:p>
            <a:r>
              <a:rPr lang="en-US" dirty="0" smtClean="0"/>
              <a:t>The </a:t>
            </a:r>
            <a:r>
              <a:rPr lang="en-US" dirty="0"/>
              <a:t>level of technology and its rate of improvement depend on the division of labor. </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Greater division of labor leads to higher productivity</a:t>
            </a:r>
            <a:endParaRPr lang="en-US" dirty="0"/>
          </a:p>
        </p:txBody>
      </p:sp>
      <p:sp>
        <p:nvSpPr>
          <p:cNvPr id="3" name="Content Placeholder 2"/>
          <p:cNvSpPr>
            <a:spLocks noGrp="1"/>
          </p:cNvSpPr>
          <p:nvPr>
            <p:ph idx="1"/>
          </p:nvPr>
        </p:nvSpPr>
        <p:spPr/>
        <p:txBody>
          <a:bodyPr>
            <a:normAutofit/>
          </a:bodyPr>
          <a:lstStyle/>
          <a:p>
            <a:r>
              <a:rPr lang="en-US" dirty="0" smtClean="0"/>
              <a:t>Smith discussed three reasons why a greater division of labor may increase productivity. </a:t>
            </a:r>
          </a:p>
          <a:p>
            <a:pPr lvl="1"/>
            <a:r>
              <a:rPr lang="en-US" dirty="0" smtClean="0"/>
              <a:t>Practice makes perfect</a:t>
            </a:r>
          </a:p>
          <a:p>
            <a:pPr lvl="1"/>
            <a:r>
              <a:rPr lang="en-US" dirty="0" smtClean="0"/>
              <a:t>Less waste of time between tasks</a:t>
            </a:r>
          </a:p>
          <a:p>
            <a:pPr lvl="1"/>
            <a:r>
              <a:rPr lang="en-US" dirty="0" smtClean="0"/>
              <a:t>More automation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
            </a:r>
            <a:r>
              <a:rPr lang="en-US" dirty="0" smtClean="0"/>
              <a:t>ivision of labor, extent of the market, economic progress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division of labor is determined by the extent of the market. </a:t>
            </a:r>
            <a:endParaRPr lang="en-US" dirty="0" smtClean="0"/>
          </a:p>
          <a:p>
            <a:r>
              <a:rPr lang="en-US" dirty="0" smtClean="0"/>
              <a:t>This </a:t>
            </a:r>
            <a:r>
              <a:rPr lang="en-US" dirty="0"/>
              <a:t>creates the possibility of an </a:t>
            </a:r>
            <a:r>
              <a:rPr lang="en-US" dirty="0" smtClean="0"/>
              <a:t>ever-expanding </a:t>
            </a:r>
            <a:r>
              <a:rPr lang="en-US" dirty="0"/>
              <a:t>economy. </a:t>
            </a:r>
            <a:endParaRPr lang="en-US" dirty="0" smtClean="0"/>
          </a:p>
          <a:p>
            <a:pPr lvl="1"/>
            <a:r>
              <a:rPr lang="en-US" dirty="0" smtClean="0"/>
              <a:t>For </a:t>
            </a:r>
            <a:r>
              <a:rPr lang="en-US" dirty="0"/>
              <a:t>example, if the extent of the market increases—perhaps because of an expansion of trade within the country or with another country—there will be greater division of labor, which will lead to improvements in the level of technology, which will lead to greater national income, which will lead to another increase in the extent of the market, which will lead to another increase in the division of labor, which will lead to another increase in the level of technology, and so on and on. </a:t>
            </a:r>
            <a:endParaRPr lang="en-US" dirty="0" smtClean="0"/>
          </a:p>
          <a:p>
            <a:r>
              <a:rPr lang="en-US" dirty="0"/>
              <a:t>However, Adam Smith felt that a scenario in which this growth gradually peters out (with each round of increases being smaller than those of the preceding round) was more likely.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of labor and capital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Division of labor is enabled by capital</a:t>
            </a:r>
          </a:p>
          <a:p>
            <a:r>
              <a:rPr lang="en-US" dirty="0" smtClean="0"/>
              <a:t>In a backward, agricultural economy, people produce, on a regular basis, the simple things they need </a:t>
            </a:r>
          </a:p>
          <a:p>
            <a:r>
              <a:rPr lang="en-US" dirty="0" smtClean="0"/>
              <a:t>When workers specialize in the production of more complex goods, production may take time</a:t>
            </a:r>
          </a:p>
          <a:p>
            <a:r>
              <a:rPr lang="en-US" dirty="0" smtClean="0"/>
              <a:t>The worker can be sustained during the lengthy production period only when capitalists can make loans </a:t>
            </a:r>
          </a:p>
          <a:p>
            <a:r>
              <a:rPr lang="en-US" dirty="0" smtClean="0"/>
              <a:t>In this way, the accumulation of additional capital enables additional division of labor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Luxury spending not crucial</a:t>
            </a:r>
            <a:endParaRPr lang="en-US" dirty="0"/>
          </a:p>
        </p:txBody>
      </p:sp>
      <p:sp>
        <p:nvSpPr>
          <p:cNvPr id="3" name="Content Placeholder 2"/>
          <p:cNvSpPr>
            <a:spLocks noGrp="1"/>
          </p:cNvSpPr>
          <p:nvPr>
            <p:ph idx="1"/>
          </p:nvPr>
        </p:nvSpPr>
        <p:spPr/>
        <p:txBody>
          <a:bodyPr>
            <a:normAutofit fontScale="85000" lnSpcReduction="10000"/>
          </a:bodyPr>
          <a:lstStyle/>
          <a:p>
            <a:r>
              <a:rPr lang="en-US" dirty="0"/>
              <a:t>Earlier writers had argued that the growth of an economy depended heavily on the luxury spending by the rich; the poor consumed just the bare necessities and, therefore, more would not be produced unless the rich would buy the extra output. </a:t>
            </a:r>
            <a:endParaRPr lang="en-US" dirty="0" smtClean="0"/>
          </a:p>
          <a:p>
            <a:r>
              <a:rPr lang="en-US" dirty="0" smtClean="0"/>
              <a:t>Smith </a:t>
            </a:r>
            <a:r>
              <a:rPr lang="en-US" dirty="0"/>
              <a:t>argued that this idea was false. </a:t>
            </a:r>
            <a:endParaRPr lang="en-US" dirty="0" smtClean="0"/>
          </a:p>
          <a:p>
            <a:pPr lvl="1"/>
            <a:r>
              <a:rPr lang="en-US" dirty="0" smtClean="0"/>
              <a:t>If </a:t>
            </a:r>
            <a:r>
              <a:rPr lang="en-US" dirty="0"/>
              <a:t>the rich saved any money they would lend it to businessmen (to earn interest). </a:t>
            </a:r>
            <a:endParaRPr lang="en-US" dirty="0" smtClean="0"/>
          </a:p>
          <a:p>
            <a:pPr lvl="1"/>
            <a:r>
              <a:rPr lang="en-US" dirty="0" smtClean="0"/>
              <a:t>The </a:t>
            </a:r>
            <a:r>
              <a:rPr lang="en-US" dirty="0"/>
              <a:t>businessmen would borrow the money and spend it on capital equipment. </a:t>
            </a:r>
            <a:endParaRPr lang="en-US" dirty="0" smtClean="0"/>
          </a:p>
          <a:p>
            <a:pPr lvl="1"/>
            <a:r>
              <a:rPr lang="en-US" dirty="0" smtClean="0"/>
              <a:t>Therefore</a:t>
            </a:r>
            <a:r>
              <a:rPr lang="en-US" dirty="0"/>
              <a:t>, all income would be spent and all production would be purchased. </a:t>
            </a:r>
            <a:endParaRPr lang="en-US" dirty="0" smtClean="0"/>
          </a:p>
          <a:p>
            <a:pPr lvl="1"/>
            <a:r>
              <a:rPr lang="en-US" dirty="0" smtClean="0"/>
              <a:t>There </a:t>
            </a:r>
            <a:r>
              <a:rPr lang="en-US" dirty="0"/>
              <a:t>was no need to encourage luxury spending. </a:t>
            </a:r>
            <a:endParaRPr lang="en-US" dirty="0" smtClean="0"/>
          </a:p>
          <a:p>
            <a:pPr lvl="1"/>
            <a:r>
              <a:rPr lang="en-US" dirty="0" smtClean="0"/>
              <a:t>In </a:t>
            </a:r>
            <a:r>
              <a:rPr lang="en-US" dirty="0"/>
              <a:t>fact, the more the rich saved the greater would be the level of investment by businesses and the faster would be the rate of growth.</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Capitalists hold the key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Given the importance of division of labor and the workers’ need for loans when division of labor necessarily lengthens the production process, capital accumulation is crucial to economic progress</a:t>
            </a:r>
          </a:p>
          <a:p>
            <a:r>
              <a:rPr lang="en-US" dirty="0" smtClean="0"/>
              <a:t>But which class of people can be relied upon to save and accumulate capital?</a:t>
            </a:r>
          </a:p>
          <a:p>
            <a:r>
              <a:rPr lang="en-US" dirty="0" smtClean="0"/>
              <a:t>Not the workers; they barely earn enough to pay for necessities</a:t>
            </a:r>
          </a:p>
          <a:p>
            <a:r>
              <a:rPr lang="en-US" dirty="0" smtClean="0"/>
              <a:t>Not the landlords; they are dissolute and prone to ostentation</a:t>
            </a:r>
          </a:p>
          <a:p>
            <a:r>
              <a:rPr lang="en-US" dirty="0" smtClean="0"/>
              <a:t>Only the capitalist strivers who earn profits would save and accumulate capital</a:t>
            </a:r>
          </a:p>
          <a:p>
            <a:r>
              <a:rPr lang="en-US" dirty="0" smtClean="0"/>
              <a:t>The state could raise the rate of growth by redistributing income from landlords to capitalists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Trade</a:t>
            </a:r>
            <a:endParaRPr lang="en-US" dirty="0"/>
          </a:p>
        </p:txBody>
      </p:sp>
      <p:sp>
        <p:nvSpPr>
          <p:cNvPr id="3" name="Content Placeholder 2"/>
          <p:cNvSpPr>
            <a:spLocks noGrp="1"/>
          </p:cNvSpPr>
          <p:nvPr>
            <p:ph idx="1"/>
          </p:nvPr>
        </p:nvSpPr>
        <p:spPr/>
        <p:txBody>
          <a:bodyPr>
            <a:normAutofit fontScale="92500" lnSpcReduction="20000"/>
          </a:bodyPr>
          <a:lstStyle/>
          <a:p>
            <a:r>
              <a:rPr lang="en-US" dirty="0"/>
              <a:t>Smith was in favor of free trade. </a:t>
            </a:r>
            <a:endParaRPr lang="en-US" dirty="0" smtClean="0"/>
          </a:p>
          <a:p>
            <a:r>
              <a:rPr lang="en-US" dirty="0" smtClean="0"/>
              <a:t>He </a:t>
            </a:r>
            <a:r>
              <a:rPr lang="en-US" dirty="0"/>
              <a:t>derived his support for free trade among </a:t>
            </a:r>
            <a:r>
              <a:rPr lang="en-US" i="1" dirty="0"/>
              <a:t>nations</a:t>
            </a:r>
            <a:r>
              <a:rPr lang="en-US" dirty="0"/>
              <a:t> by basing it on the obvious desirability of trade among </a:t>
            </a:r>
            <a:r>
              <a:rPr lang="en-US" i="1" dirty="0"/>
              <a:t>individuals</a:t>
            </a:r>
            <a:r>
              <a:rPr lang="en-US" dirty="0"/>
              <a:t>: </a:t>
            </a:r>
            <a:endParaRPr lang="en-US" dirty="0" smtClean="0"/>
          </a:p>
          <a:p>
            <a:pPr lvl="1"/>
            <a:r>
              <a:rPr lang="en-US" dirty="0" smtClean="0"/>
              <a:t>"</a:t>
            </a:r>
            <a:r>
              <a:rPr lang="en-US" dirty="0"/>
              <a:t>It is the maxim of every prudent master of a family, never to attempt to make at home what it will cost him more to make than to buy". </a:t>
            </a:r>
            <a:endParaRPr lang="en-US" dirty="0" smtClean="0"/>
          </a:p>
          <a:p>
            <a:r>
              <a:rPr lang="en-US" dirty="0" smtClean="0"/>
              <a:t>According </a:t>
            </a:r>
            <a:r>
              <a:rPr lang="en-US" dirty="0"/>
              <a:t>to Smith, free trade </a:t>
            </a:r>
            <a:r>
              <a:rPr lang="en-US" dirty="0" smtClean="0"/>
              <a:t>expands </a:t>
            </a:r>
            <a:r>
              <a:rPr lang="en-US" dirty="0"/>
              <a:t>the extent of the market and, thereby, </a:t>
            </a:r>
            <a:r>
              <a:rPr lang="en-US" dirty="0" smtClean="0"/>
              <a:t>allows </a:t>
            </a:r>
            <a:r>
              <a:rPr lang="en-US" dirty="0"/>
              <a:t>greater division of </a:t>
            </a:r>
            <a:r>
              <a:rPr lang="en-US" dirty="0" smtClean="0"/>
              <a:t>labor</a:t>
            </a:r>
          </a:p>
          <a:p>
            <a:r>
              <a:rPr lang="en-US" dirty="0" smtClean="0"/>
              <a:t>Free </a:t>
            </a:r>
            <a:r>
              <a:rPr lang="en-US" dirty="0"/>
              <a:t>trade also </a:t>
            </a:r>
            <a:r>
              <a:rPr lang="en-US" dirty="0" smtClean="0"/>
              <a:t>increases </a:t>
            </a:r>
            <a:r>
              <a:rPr lang="en-US" dirty="0"/>
              <a:t>productivity by allowing countries to specialize in what they do well. </a:t>
            </a:r>
            <a:endParaRPr lang="en-US" dirty="0" smtClean="0"/>
          </a:p>
          <a:p>
            <a:r>
              <a:rPr lang="en-US" dirty="0" smtClean="0"/>
              <a:t>This is the </a:t>
            </a:r>
            <a:r>
              <a:rPr lang="en-US" b="1" dirty="0" smtClean="0"/>
              <a:t>Law </a:t>
            </a:r>
            <a:r>
              <a:rPr lang="en-US" b="1" dirty="0"/>
              <a:t>of Absolute Advantage</a:t>
            </a:r>
            <a:r>
              <a:rPr lang="en-US" dirty="0"/>
              <a:t>. </a:t>
            </a:r>
            <a:endParaRPr lang="en-US" dirty="0" smtClean="0"/>
          </a:p>
          <a:p>
            <a:pPr lvl="1"/>
            <a:r>
              <a:rPr lang="en-US" dirty="0" smtClean="0"/>
              <a:t>David Ricardo refined this idea into the Law of Comparative Advantage</a:t>
            </a:r>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value</a:t>
            </a:r>
            <a:endParaRPr lang="en-US" dirty="0"/>
          </a:p>
        </p:txBody>
      </p:sp>
      <p:sp>
        <p:nvSpPr>
          <p:cNvPr id="3" name="Content Placeholder 2"/>
          <p:cNvSpPr>
            <a:spLocks noGrp="1"/>
          </p:cNvSpPr>
          <p:nvPr>
            <p:ph idx="1"/>
          </p:nvPr>
        </p:nvSpPr>
        <p:spPr/>
        <p:txBody>
          <a:bodyPr/>
          <a:lstStyle/>
          <a:p>
            <a:r>
              <a:rPr lang="en-US" dirty="0" smtClean="0"/>
              <a:t>Smith used different theories of value at different points in the </a:t>
            </a:r>
            <a:r>
              <a:rPr lang="en-US" i="1" dirty="0" smtClean="0"/>
              <a:t>Wealth of Nations</a:t>
            </a:r>
            <a:endParaRPr lang="en-US" dirty="0" smtClean="0"/>
          </a:p>
          <a:p>
            <a:r>
              <a:rPr lang="en-US" dirty="0" smtClean="0"/>
              <a:t>His discussion is at times contradictory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value: labor</a:t>
            </a:r>
            <a:endParaRPr lang="en-US" dirty="0"/>
          </a:p>
        </p:txBody>
      </p:sp>
      <p:sp>
        <p:nvSpPr>
          <p:cNvPr id="3" name="Content Placeholder 2"/>
          <p:cNvSpPr>
            <a:spLocks noGrp="1"/>
          </p:cNvSpPr>
          <p:nvPr>
            <p:ph idx="1"/>
          </p:nvPr>
        </p:nvSpPr>
        <p:spPr/>
        <p:txBody>
          <a:bodyPr>
            <a:normAutofit fontScale="92500" lnSpcReduction="10000"/>
          </a:bodyPr>
          <a:lstStyle/>
          <a:p>
            <a:r>
              <a:rPr lang="en-US" dirty="0"/>
              <a:t>For primitive economies sustained by hunting and fishing, </a:t>
            </a:r>
            <a:r>
              <a:rPr lang="en-US" dirty="0" smtClean="0"/>
              <a:t>Smith adopted </a:t>
            </a:r>
            <a:r>
              <a:rPr lang="en-US" dirty="0"/>
              <a:t>the </a:t>
            </a:r>
            <a:r>
              <a:rPr lang="en-US" b="1" dirty="0"/>
              <a:t>Labor Theory of </a:t>
            </a:r>
            <a:r>
              <a:rPr lang="en-US" b="1" dirty="0" smtClean="0"/>
              <a:t>Value</a:t>
            </a:r>
          </a:p>
          <a:p>
            <a:pPr lvl="1"/>
            <a:r>
              <a:rPr lang="en-US" dirty="0" smtClean="0"/>
              <a:t>This was </a:t>
            </a:r>
            <a:r>
              <a:rPr lang="en-US" dirty="0"/>
              <a:t>adopted by </a:t>
            </a:r>
            <a:r>
              <a:rPr lang="en-US" u="sng" dirty="0" smtClean="0">
                <a:hlinkClick r:id="rId3"/>
              </a:rPr>
              <a:t>Classical</a:t>
            </a:r>
            <a:r>
              <a:rPr lang="en-US" dirty="0" smtClean="0"/>
              <a:t> </a:t>
            </a:r>
            <a:r>
              <a:rPr lang="en-US" dirty="0"/>
              <a:t>economists such as Smith, Malthus and Ricardo. </a:t>
            </a:r>
            <a:endParaRPr lang="en-US" dirty="0" smtClean="0"/>
          </a:p>
          <a:p>
            <a:pPr lvl="1"/>
            <a:r>
              <a:rPr lang="en-US" dirty="0" smtClean="0"/>
              <a:t>“If among a nation of hunters, for example, it usually costs twice the labor to kill a beaver which it does to kill a deer, one beaver should naturally exchange for or be worth two deer.”</a:t>
            </a:r>
          </a:p>
          <a:p>
            <a:pPr lvl="1"/>
            <a:r>
              <a:rPr lang="en-US" dirty="0" smtClean="0"/>
              <a:t>This theory was meant to apply to economies that did not use capital goods and all land used in production was free</a:t>
            </a:r>
          </a:p>
          <a:p>
            <a:pPr lvl="1"/>
            <a:r>
              <a:rPr lang="en-US" dirty="0" smtClean="0"/>
              <a:t>But even in such a case, there is no standard unit of labor. The hardship and ingenuity involved can vary from task to task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Adam Smith (1723–1790)</a:t>
            </a:r>
          </a:p>
        </p:txBody>
      </p:sp>
      <p:sp>
        <p:nvSpPr>
          <p:cNvPr id="3" name="Content Placeholder 2"/>
          <p:cNvSpPr>
            <a:spLocks noGrp="1"/>
          </p:cNvSpPr>
          <p:nvPr>
            <p:ph idx="1"/>
          </p:nvPr>
        </p:nvSpPr>
        <p:spPr/>
        <p:txBody>
          <a:bodyPr/>
          <a:lstStyle/>
          <a:p>
            <a:r>
              <a:rPr lang="en-US" i="1" dirty="0" smtClean="0"/>
              <a:t>The Ordinary Business of Life </a:t>
            </a:r>
            <a:r>
              <a:rPr lang="en-US" dirty="0" smtClean="0"/>
              <a:t>by Roger Backhouse, pages 121-129 </a:t>
            </a:r>
          </a:p>
          <a:p>
            <a:r>
              <a:rPr lang="en-US" i="1" dirty="0" smtClean="0"/>
              <a:t>The Worldly Philosophers </a:t>
            </a:r>
            <a:r>
              <a:rPr lang="en-US" dirty="0" smtClean="0"/>
              <a:t>by Robert </a:t>
            </a:r>
            <a:r>
              <a:rPr lang="en-US" dirty="0" err="1" smtClean="0"/>
              <a:t>Heilbroner</a:t>
            </a:r>
            <a:r>
              <a:rPr lang="en-US" dirty="0" smtClean="0"/>
              <a:t>, Chapter III (The Wonderful World of Adam Smith)</a:t>
            </a:r>
          </a:p>
          <a:p>
            <a:r>
              <a:rPr lang="en-US" i="1" dirty="0" smtClean="0"/>
              <a:t>New Ideas from Dead Economists </a:t>
            </a:r>
            <a:r>
              <a:rPr lang="en-US" dirty="0" smtClean="0"/>
              <a:t>by Todd Buchholz, Chapter II (The Second Coming of Adam Smith)</a:t>
            </a:r>
          </a:p>
        </p:txBody>
      </p:sp>
    </p:spTree>
    <p:extLst>
      <p:ext uri="{BB962C8B-B14F-4D97-AF65-F5344CB8AC3E}">
        <p14:creationId xmlns:p14="http://schemas.microsoft.com/office/powerpoint/2010/main" val="4218997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value: unit cost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When </a:t>
            </a:r>
            <a:r>
              <a:rPr lang="en-US" dirty="0"/>
              <a:t>analyzing the industrialized economy of </a:t>
            </a:r>
            <a:r>
              <a:rPr lang="en-US" dirty="0" smtClean="0"/>
              <a:t>the Great Britain of his time, </a:t>
            </a:r>
            <a:r>
              <a:rPr lang="en-US" dirty="0"/>
              <a:t>Smith thought of the </a:t>
            </a:r>
            <a:r>
              <a:rPr lang="en-US" dirty="0" smtClean="0"/>
              <a:t>‘natural </a:t>
            </a:r>
            <a:r>
              <a:rPr lang="en-US" i="1" dirty="0" smtClean="0"/>
              <a:t>price’</a:t>
            </a:r>
            <a:r>
              <a:rPr lang="en-US" dirty="0" smtClean="0"/>
              <a:t> </a:t>
            </a:r>
            <a:r>
              <a:rPr lang="en-US" dirty="0"/>
              <a:t>(or, long run price) of a product as the </a:t>
            </a:r>
            <a:r>
              <a:rPr lang="en-US" i="1" dirty="0"/>
              <a:t>cost</a:t>
            </a:r>
            <a:r>
              <a:rPr lang="en-US" dirty="0"/>
              <a:t> of all resources used in </a:t>
            </a:r>
            <a:r>
              <a:rPr lang="en-US" dirty="0" smtClean="0"/>
              <a:t>production</a:t>
            </a:r>
          </a:p>
          <a:p>
            <a:r>
              <a:rPr lang="en-US" dirty="0" smtClean="0"/>
              <a:t>Cost includes wages (payment for labor), rent (for land), and profit (for the capital of the entrepreneur).</a:t>
            </a:r>
          </a:p>
          <a:p>
            <a:r>
              <a:rPr lang="en-US" dirty="0" smtClean="0"/>
              <a:t>Note: price = unit cost does not mean profits = zero; it only means supernormal profits = zero.</a:t>
            </a:r>
          </a:p>
          <a:p>
            <a:r>
              <a:rPr lang="en-US" dirty="0" smtClean="0"/>
              <a:t>Profit is what the entrepreneur gets for risk-taking</a:t>
            </a:r>
          </a:p>
          <a:p>
            <a:r>
              <a:rPr lang="en-US" dirty="0" smtClean="0"/>
              <a:t>As workers need to be paid even if the output is not ready for sale, the entrepreneur is essentially a money lender to the workers. Therefore, profit also includes what we call interest today</a:t>
            </a:r>
          </a:p>
          <a:p>
            <a:r>
              <a:rPr lang="en-US" dirty="0" smtClean="0"/>
              <a:t>From </a:t>
            </a:r>
            <a:r>
              <a:rPr lang="en-US" dirty="0"/>
              <a:t>today's point of view </a:t>
            </a:r>
            <a:r>
              <a:rPr lang="en-US" dirty="0" smtClean="0"/>
              <a:t>the classical theory of value, </a:t>
            </a:r>
            <a:r>
              <a:rPr lang="en-US" dirty="0"/>
              <a:t>which denies the influence of demand and identifies production cost as the only influence on prices, has some validity in the long run but is not useful for short run analysis.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Prices signal opportunity</a:t>
            </a:r>
            <a:endParaRPr lang="en-US" dirty="0"/>
          </a:p>
        </p:txBody>
      </p:sp>
      <p:sp>
        <p:nvSpPr>
          <p:cNvPr id="3" name="Content Placeholder 2"/>
          <p:cNvSpPr>
            <a:spLocks noGrp="1"/>
          </p:cNvSpPr>
          <p:nvPr>
            <p:ph idx="1"/>
          </p:nvPr>
        </p:nvSpPr>
        <p:spPr/>
        <p:txBody>
          <a:bodyPr/>
          <a:lstStyle/>
          <a:p>
            <a:r>
              <a:rPr lang="en-US" dirty="0"/>
              <a:t>In Smith’s view of the workings of the market system, any short-run deviation of the market price from the long-run price would trigger the forces of competition—by which Smith meant </a:t>
            </a:r>
            <a:r>
              <a:rPr lang="en-US" i="1" dirty="0"/>
              <a:t>profit-seeking entry </a:t>
            </a:r>
            <a:r>
              <a:rPr lang="en-US" dirty="0"/>
              <a:t>and </a:t>
            </a:r>
            <a:r>
              <a:rPr lang="en-US" i="1" dirty="0"/>
              <a:t>loss-avoiding exit</a:t>
            </a:r>
            <a:r>
              <a:rPr lang="en-US" dirty="0"/>
              <a:t>—which would eventually take the market price to its long-run level</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Wages: Iron Law of Wages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Smith used different theories of the wage rate at different times</a:t>
            </a:r>
          </a:p>
          <a:p>
            <a:r>
              <a:rPr lang="en-US" dirty="0" smtClean="0"/>
              <a:t>One was </a:t>
            </a:r>
            <a:r>
              <a:rPr lang="en-US" dirty="0"/>
              <a:t>a form of the Iron Law of Wages </a:t>
            </a:r>
            <a:endParaRPr lang="en-US" dirty="0" smtClean="0"/>
          </a:p>
          <a:p>
            <a:pPr lvl="1"/>
            <a:r>
              <a:rPr lang="en-US" dirty="0" smtClean="0"/>
              <a:t>This theory </a:t>
            </a:r>
            <a:r>
              <a:rPr lang="en-US" dirty="0"/>
              <a:t>held that wages are by and large equal to the subsistence level of wages. </a:t>
            </a:r>
            <a:endParaRPr lang="en-US" dirty="0" smtClean="0"/>
          </a:p>
          <a:p>
            <a:pPr lvl="1"/>
            <a:r>
              <a:rPr lang="en-US" dirty="0" smtClean="0"/>
              <a:t>If </a:t>
            </a:r>
            <a:r>
              <a:rPr lang="en-US" dirty="0"/>
              <a:t>wages exceed the level that is just enough to keep the worker and his dependents alive, there will be an increase in population that will drive wages down to the subsistence level. </a:t>
            </a:r>
            <a:endParaRPr lang="en-US" dirty="0" smtClean="0"/>
          </a:p>
          <a:p>
            <a:pPr lvl="1"/>
            <a:r>
              <a:rPr lang="en-US" dirty="0" smtClean="0"/>
              <a:t>If </a:t>
            </a:r>
            <a:r>
              <a:rPr lang="en-US" dirty="0"/>
              <a:t>wages fall below what the workers need to stay alive, population will fall and wages will rise to the subsistence level</a:t>
            </a:r>
            <a:r>
              <a:rPr lang="en-US" dirty="0" smtClean="0"/>
              <a:t>. </a:t>
            </a:r>
          </a:p>
          <a:p>
            <a:r>
              <a:rPr lang="en-US" dirty="0" smtClean="0"/>
              <a:t>This </a:t>
            </a:r>
            <a:r>
              <a:rPr lang="en-US" dirty="0"/>
              <a:t>meant that any increase in total output went not to the workers but to capitalists who would save and invest in machinery that would make possible further division of labor and technological progress.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Wages: bargaining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wage rate depends on the bargaining power of workers and businesses</a:t>
            </a:r>
          </a:p>
          <a:p>
            <a:r>
              <a:rPr lang="en-US" dirty="0" smtClean="0"/>
              <a:t>Employers can collude with greater ease because employees are numerous</a:t>
            </a:r>
          </a:p>
          <a:p>
            <a:r>
              <a:rPr lang="en-US" dirty="0" smtClean="0"/>
              <a:t>In Great Britain at Smith’s time, employers’ collusion was allowed but unions were not. There were laws against raising wages, but none against lowering them</a:t>
            </a:r>
          </a:p>
          <a:p>
            <a:r>
              <a:rPr lang="en-US" dirty="0" smtClean="0"/>
              <a:t>Employers have more wealth to survive a strike; workers have few savings to tide them over</a:t>
            </a:r>
          </a:p>
          <a:p>
            <a:r>
              <a:rPr lang="en-US" dirty="0" smtClean="0"/>
              <a:t>It is clear that Smith had a very complex view of the nature of a market economy</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that original state of things, which precedes both the appropriation of land and the accumulation of stock [i.e., capital], the whole produce of </a:t>
            </a:r>
            <a:r>
              <a:rPr lang="en-US" dirty="0" err="1" smtClean="0"/>
              <a:t>labour</a:t>
            </a:r>
            <a:r>
              <a:rPr lang="en-US" dirty="0" smtClean="0"/>
              <a:t> belongs to the </a:t>
            </a:r>
            <a:r>
              <a:rPr lang="en-US" dirty="0" err="1" smtClean="0"/>
              <a:t>labourer</a:t>
            </a:r>
            <a:r>
              <a:rPr lang="en-US" dirty="0" smtClean="0"/>
              <a:t>. He has neither landlord nor master to share with him.”</a:t>
            </a:r>
          </a:p>
          <a:p>
            <a:r>
              <a:rPr lang="en-US" dirty="0" smtClean="0"/>
              <a:t>But in an industrial society, the worker needs equipment (which he can’t afford to buy) and he needs wages to survive during the possibly lengthy production period</a:t>
            </a:r>
          </a:p>
          <a:p>
            <a:r>
              <a:rPr lang="en-US" dirty="0" smtClean="0"/>
              <a:t>The capitalist provides these out of his own savings and extracts payment for these services</a:t>
            </a:r>
          </a:p>
          <a:p>
            <a:r>
              <a:rPr lang="en-US" dirty="0" smtClean="0"/>
              <a:t>This is Smith’s explanation for the emergence of profits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Smith had multiple theories of rent, some of them contradictory</a:t>
            </a:r>
          </a:p>
          <a:p>
            <a:r>
              <a:rPr lang="en-US" dirty="0" smtClean="0"/>
              <a:t>Smith </a:t>
            </a:r>
            <a:r>
              <a:rPr lang="en-US" dirty="0"/>
              <a:t>thought of rent as a residual that is leftover after wages and profits had been paid out of total output. </a:t>
            </a:r>
            <a:endParaRPr lang="en-US" dirty="0" smtClean="0"/>
          </a:p>
          <a:p>
            <a:r>
              <a:rPr lang="en-US" i="1" dirty="0" smtClean="0"/>
              <a:t>Wages</a:t>
            </a:r>
            <a:r>
              <a:rPr lang="en-US" dirty="0" smtClean="0"/>
              <a:t> </a:t>
            </a:r>
            <a:r>
              <a:rPr lang="en-US" dirty="0"/>
              <a:t>would be reduced to the subsistence level, as </a:t>
            </a:r>
            <a:r>
              <a:rPr lang="en-US" dirty="0" smtClean="0"/>
              <a:t>we saw before</a:t>
            </a:r>
            <a:r>
              <a:rPr lang="en-US" dirty="0"/>
              <a:t>. </a:t>
            </a:r>
            <a:endParaRPr lang="en-US" dirty="0" smtClean="0"/>
          </a:p>
          <a:p>
            <a:r>
              <a:rPr lang="en-US" dirty="0" smtClean="0"/>
              <a:t>Competition would gradually </a:t>
            </a:r>
            <a:r>
              <a:rPr lang="en-US" dirty="0"/>
              <a:t>reduce the rate of </a:t>
            </a:r>
            <a:r>
              <a:rPr lang="en-US" i="1" dirty="0"/>
              <a:t>profit</a:t>
            </a:r>
            <a:r>
              <a:rPr lang="en-US" dirty="0"/>
              <a:t> to a low level that would also be uniform across all industries. </a:t>
            </a:r>
            <a:endParaRPr lang="en-US" dirty="0" smtClean="0"/>
          </a:p>
          <a:p>
            <a:r>
              <a:rPr lang="en-US" dirty="0" smtClean="0"/>
              <a:t>Therefore</a:t>
            </a:r>
            <a:r>
              <a:rPr lang="en-US" dirty="0"/>
              <a:t>, only those who earn </a:t>
            </a:r>
            <a:r>
              <a:rPr lang="en-US" i="1" dirty="0"/>
              <a:t>rent</a:t>
            </a:r>
            <a:r>
              <a:rPr lang="en-US" dirty="0"/>
              <a:t> income would benefit from progress.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Falling rate of profit</a:t>
            </a:r>
            <a:endParaRPr lang="en-US" dirty="0"/>
          </a:p>
        </p:txBody>
      </p:sp>
      <p:sp>
        <p:nvSpPr>
          <p:cNvPr id="3" name="Content Placeholder 2"/>
          <p:cNvSpPr>
            <a:spLocks noGrp="1"/>
          </p:cNvSpPr>
          <p:nvPr>
            <p:ph idx="1"/>
          </p:nvPr>
        </p:nvSpPr>
        <p:spPr/>
        <p:txBody>
          <a:bodyPr/>
          <a:lstStyle/>
          <a:p>
            <a:r>
              <a:rPr lang="en-US" dirty="0" smtClean="0"/>
              <a:t>Economic progress depends on profits</a:t>
            </a:r>
          </a:p>
          <a:p>
            <a:r>
              <a:rPr lang="en-US" dirty="0" smtClean="0"/>
              <a:t>But Smith believed that the rate of profits would fall over time, because of competition among capitalists</a:t>
            </a:r>
          </a:p>
          <a:p>
            <a:r>
              <a:rPr lang="en-US" dirty="0" smtClean="0"/>
              <a:t>This implied a slowing rate of growth over time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Invisible Hand</a:t>
            </a:r>
            <a:endParaRPr lang="en-US" dirty="0"/>
          </a:p>
        </p:txBody>
      </p:sp>
      <p:sp>
        <p:nvSpPr>
          <p:cNvPr id="3" name="Content Placeholder 2"/>
          <p:cNvSpPr>
            <a:spLocks noGrp="1"/>
          </p:cNvSpPr>
          <p:nvPr>
            <p:ph idx="1"/>
          </p:nvPr>
        </p:nvSpPr>
        <p:spPr/>
        <p:txBody>
          <a:bodyPr/>
          <a:lstStyle/>
          <a:p>
            <a:r>
              <a:rPr lang="en-US" dirty="0"/>
              <a:t>Smith's argument that the pursuit of self-interest can lead to a socially efficient outcome is the crowning glory of the </a:t>
            </a:r>
            <a:r>
              <a:rPr lang="en-US" i="1" dirty="0"/>
              <a:t>Wealth of Nations</a:t>
            </a:r>
            <a:r>
              <a:rPr lang="en-US" dirty="0"/>
              <a:t>. </a:t>
            </a:r>
            <a:endParaRPr lang="en-US" dirty="0" smtClean="0"/>
          </a:p>
          <a:p>
            <a:pPr lvl="1"/>
            <a:r>
              <a:rPr lang="en-US" dirty="0" smtClean="0"/>
              <a:t>Even </a:t>
            </a:r>
            <a:r>
              <a:rPr lang="en-US" dirty="0"/>
              <a:t>though </a:t>
            </a:r>
            <a:r>
              <a:rPr lang="en-US" dirty="0" err="1"/>
              <a:t>Cantillon</a:t>
            </a:r>
            <a:r>
              <a:rPr lang="en-US" dirty="0"/>
              <a:t> had set out these ideas before Smith, a lot of the credit has traditionally been—and continues to be—given to Smith</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Invisible Hand</a:t>
            </a:r>
            <a:endParaRPr lang="en-US" dirty="0"/>
          </a:p>
        </p:txBody>
      </p:sp>
      <p:sp>
        <p:nvSpPr>
          <p:cNvPr id="3" name="Content Placeholder 2"/>
          <p:cNvSpPr>
            <a:spLocks noGrp="1"/>
          </p:cNvSpPr>
          <p:nvPr>
            <p:ph idx="1"/>
          </p:nvPr>
        </p:nvSpPr>
        <p:spPr/>
        <p:txBody>
          <a:bodyPr>
            <a:normAutofit/>
          </a:bodyPr>
          <a:lstStyle/>
          <a:p>
            <a:r>
              <a:rPr lang="en-US" dirty="0" smtClean="0"/>
              <a:t>“[E]very individual … generally, indeed, neither intends to promote the public interest, nor knows how much he is promoting it. … he intends only his own gain, and he is in this, as in many other cases, led by an </a:t>
            </a:r>
            <a:r>
              <a:rPr lang="en-US" i="1" dirty="0" smtClean="0"/>
              <a:t>invisible hand </a:t>
            </a:r>
            <a:r>
              <a:rPr lang="en-US" dirty="0" smtClean="0"/>
              <a:t>to promote an end which was no part of his intention.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Invisible Hand</a:t>
            </a:r>
            <a:endParaRPr lang="en-US" dirty="0"/>
          </a:p>
        </p:txBody>
      </p:sp>
      <p:sp>
        <p:nvSpPr>
          <p:cNvPr id="3" name="Content Placeholder 2"/>
          <p:cNvSpPr>
            <a:spLocks noGrp="1"/>
          </p:cNvSpPr>
          <p:nvPr>
            <p:ph idx="1"/>
          </p:nvPr>
        </p:nvSpPr>
        <p:spPr/>
        <p:txBody>
          <a:bodyPr>
            <a:normAutofit/>
          </a:bodyPr>
          <a:lstStyle/>
          <a:p>
            <a:r>
              <a:rPr lang="en-US" dirty="0" smtClean="0"/>
              <a:t>“…Nor is it always the worse for the society that it was no part of it. By pursuing his own interest he frequently promotes that of the society more effectually than when he really intends to promote it. I have never known much good done by those who affected to trade for the public good. It is an affectation, indeed, not very common among merchants, and very few words need be employed in dissuading them from it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hief contributions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Built </a:t>
            </a:r>
            <a:r>
              <a:rPr lang="en-US" dirty="0"/>
              <a:t>a coherent and logical theory of how the economy </a:t>
            </a:r>
            <a:r>
              <a:rPr lang="en-US" dirty="0" smtClean="0"/>
              <a:t>works</a:t>
            </a:r>
          </a:p>
          <a:p>
            <a:r>
              <a:rPr lang="en-US" dirty="0" smtClean="0"/>
              <a:t>The </a:t>
            </a:r>
            <a:r>
              <a:rPr lang="en-US" dirty="0"/>
              <a:t>elements of Smith's theory were mostly already available in the writings of earlier writers. </a:t>
            </a:r>
            <a:endParaRPr lang="en-US" dirty="0" smtClean="0"/>
          </a:p>
          <a:p>
            <a:r>
              <a:rPr lang="en-US" dirty="0" smtClean="0"/>
              <a:t>However</a:t>
            </a:r>
            <a:r>
              <a:rPr lang="en-US" dirty="0"/>
              <a:t>, in </a:t>
            </a:r>
            <a:r>
              <a:rPr lang="en-US" dirty="0" smtClean="0"/>
              <a:t>those earlier writings, </a:t>
            </a:r>
            <a:r>
              <a:rPr lang="en-US" dirty="0"/>
              <a:t>good ideas coexisted alongside numerous other </a:t>
            </a:r>
            <a:r>
              <a:rPr lang="en-US" dirty="0" smtClean="0"/>
              <a:t>bad ideas</a:t>
            </a:r>
          </a:p>
          <a:p>
            <a:r>
              <a:rPr lang="en-US" dirty="0" smtClean="0"/>
              <a:t>Somebody </a:t>
            </a:r>
            <a:r>
              <a:rPr lang="en-US" dirty="0"/>
              <a:t>had to figure out which theories were useful and which were useless and combine the useful theories into a consistent and persuasive overall theory that </a:t>
            </a:r>
            <a:r>
              <a:rPr lang="en-US" dirty="0" smtClean="0"/>
              <a:t>could be used reliably to </a:t>
            </a:r>
            <a:r>
              <a:rPr lang="en-US" dirty="0"/>
              <a:t>think about society. </a:t>
            </a:r>
            <a:endParaRPr lang="en-US" dirty="0" smtClean="0"/>
          </a:p>
          <a:p>
            <a:r>
              <a:rPr lang="en-US" dirty="0" smtClean="0"/>
              <a:t>This </a:t>
            </a:r>
            <a:r>
              <a:rPr lang="en-US" dirty="0"/>
              <a:t>is what Smith did. For this he is called the father of economics.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Invisible Hand</a:t>
            </a:r>
            <a:endParaRPr lang="en-US" dirty="0"/>
          </a:p>
        </p:txBody>
      </p:sp>
      <p:sp>
        <p:nvSpPr>
          <p:cNvPr id="3" name="Content Placeholder 2"/>
          <p:cNvSpPr>
            <a:spLocks noGrp="1"/>
          </p:cNvSpPr>
          <p:nvPr>
            <p:ph idx="1"/>
          </p:nvPr>
        </p:nvSpPr>
        <p:spPr/>
        <p:txBody>
          <a:bodyPr>
            <a:normAutofit lnSpcReduction="10000"/>
          </a:bodyPr>
          <a:lstStyle/>
          <a:p>
            <a:r>
              <a:rPr lang="en-US" i="1" dirty="0" smtClean="0"/>
              <a:t>Consumer sovereignty </a:t>
            </a:r>
            <a:r>
              <a:rPr lang="en-US" dirty="0" smtClean="0"/>
              <a:t>and </a:t>
            </a:r>
            <a:r>
              <a:rPr lang="en-US" i="1" dirty="0" smtClean="0"/>
              <a:t>business competition </a:t>
            </a:r>
            <a:r>
              <a:rPr lang="en-US" dirty="0" smtClean="0"/>
              <a:t>are the key components of Smith’s argument that the pursuit of </a:t>
            </a:r>
            <a:r>
              <a:rPr lang="en-US" i="1" dirty="0" smtClean="0"/>
              <a:t>individual</a:t>
            </a:r>
            <a:r>
              <a:rPr lang="en-US" dirty="0" smtClean="0"/>
              <a:t> self interest leads to an excellent </a:t>
            </a:r>
            <a:r>
              <a:rPr lang="en-US" i="1" dirty="0" smtClean="0"/>
              <a:t>social</a:t>
            </a:r>
            <a:r>
              <a:rPr lang="en-US" dirty="0" smtClean="0"/>
              <a:t> outcome</a:t>
            </a:r>
          </a:p>
          <a:p>
            <a:r>
              <a:rPr lang="en-US" dirty="0" smtClean="0"/>
              <a:t>Consumer sovereignty ensures that consumer needs determine what gets produced</a:t>
            </a:r>
          </a:p>
          <a:p>
            <a:r>
              <a:rPr lang="en-US" dirty="0" smtClean="0"/>
              <a:t>Business competition ensures that prices are driven down to unit cost</a:t>
            </a:r>
          </a:p>
          <a:p>
            <a:r>
              <a:rPr lang="en-US" dirty="0" smtClean="0"/>
              <a:t>Thus, without any government control, the most beneficial goods get produced, and at the lowest possible price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Invisible Hand</a:t>
            </a:r>
            <a:endParaRPr lang="en-US" dirty="0"/>
          </a:p>
        </p:txBody>
      </p:sp>
      <p:sp>
        <p:nvSpPr>
          <p:cNvPr id="3" name="Content Placeholder 2"/>
          <p:cNvSpPr>
            <a:spLocks noGrp="1"/>
          </p:cNvSpPr>
          <p:nvPr>
            <p:ph idx="1"/>
          </p:nvPr>
        </p:nvSpPr>
        <p:spPr/>
        <p:txBody>
          <a:bodyPr>
            <a:normAutofit fontScale="85000" lnSpcReduction="10000"/>
          </a:bodyPr>
          <a:lstStyle/>
          <a:p>
            <a:r>
              <a:rPr lang="en-US" dirty="0"/>
              <a:t>What economists call the First Welfare Theorem, which emphasizes the role of prices in bringing about an efficient allocation of resources in a free-market economy, is only a part of Smith's more nuanced view. </a:t>
            </a:r>
            <a:endParaRPr lang="en-US" dirty="0" smtClean="0"/>
          </a:p>
          <a:p>
            <a:r>
              <a:rPr lang="en-US" dirty="0" smtClean="0"/>
              <a:t>Referring </a:t>
            </a:r>
            <a:r>
              <a:rPr lang="en-US" dirty="0"/>
              <a:t>to a contrast drawn by Smith between the institutional features of the Universities of Oxford and Glasgow and the incentives faced by professors at those two institutions to be good teachers, Smith had emphasized that the consequences of the pursuit of self-interest for social efficiency would depend on the characteristics of various institutions in cases in which the price mechanism is not operative. </a:t>
            </a:r>
            <a:endParaRPr lang="en-US" dirty="0" smtClean="0"/>
          </a:p>
          <a:p>
            <a:r>
              <a:rPr lang="en-US" dirty="0" smtClean="0"/>
              <a:t>In </a:t>
            </a:r>
            <a:r>
              <a:rPr lang="en-US" dirty="0"/>
              <a:t>this sense, Smith may be considered a forerunner of modern theorists who study the economics of incentives.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is key</a:t>
            </a:r>
            <a:endParaRPr lang="en-US" dirty="0"/>
          </a:p>
        </p:txBody>
      </p:sp>
      <p:sp>
        <p:nvSpPr>
          <p:cNvPr id="3" name="Content Placeholder 2"/>
          <p:cNvSpPr>
            <a:spLocks noGrp="1"/>
          </p:cNvSpPr>
          <p:nvPr>
            <p:ph idx="1"/>
          </p:nvPr>
        </p:nvSpPr>
        <p:spPr/>
        <p:txBody>
          <a:bodyPr>
            <a:normAutofit/>
          </a:bodyPr>
          <a:lstStyle/>
          <a:p>
            <a:r>
              <a:rPr lang="en-US" dirty="0"/>
              <a:t>Smith was suspicious of businessmen </a:t>
            </a:r>
            <a:endParaRPr lang="en-US" dirty="0" smtClean="0"/>
          </a:p>
          <a:p>
            <a:pPr lvl="1"/>
            <a:r>
              <a:rPr lang="en-US" dirty="0" smtClean="0"/>
              <a:t>He </a:t>
            </a:r>
            <a:r>
              <a:rPr lang="en-US" dirty="0"/>
              <a:t>believed that, given the chance, </a:t>
            </a:r>
            <a:r>
              <a:rPr lang="en-US" dirty="0" smtClean="0"/>
              <a:t>businessmen would </a:t>
            </a:r>
            <a:r>
              <a:rPr lang="en-US" dirty="0"/>
              <a:t>do anything </a:t>
            </a:r>
            <a:r>
              <a:rPr lang="en-US" dirty="0" smtClean="0"/>
              <a:t>to reduce </a:t>
            </a:r>
            <a:r>
              <a:rPr lang="en-US" dirty="0"/>
              <a:t>competition among themselves and then form a group to gang up on consumers and charge them more than the competitive price. </a:t>
            </a:r>
            <a:endParaRPr lang="en-US" dirty="0" smtClean="0"/>
          </a:p>
          <a:p>
            <a:r>
              <a:rPr lang="en-US" dirty="0" smtClean="0"/>
              <a:t>In </a:t>
            </a:r>
            <a:r>
              <a:rPr lang="en-US" dirty="0"/>
              <a:t>this sense, Smith may be considered a pioneer of the modern economic approach </a:t>
            </a:r>
            <a:r>
              <a:rPr lang="en-US" dirty="0" smtClean="0"/>
              <a:t>to the politics of lobbying.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t>
            </a:r>
            <a:r>
              <a:rPr lang="en-US" dirty="0" smtClean="0"/>
              <a:t>Government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As one might expect from Smith’s conviction that markets were extremely efficient, he was in favor of a government that did not hamper the working of the market. </a:t>
            </a:r>
            <a:endParaRPr lang="en-US" dirty="0" smtClean="0"/>
          </a:p>
          <a:p>
            <a:r>
              <a:rPr lang="en-US" dirty="0" smtClean="0"/>
              <a:t>However</a:t>
            </a:r>
            <a:r>
              <a:rPr lang="en-US" dirty="0"/>
              <a:t>, Smith emphasized the fact that the government should </a:t>
            </a:r>
            <a:endParaRPr lang="en-US" dirty="0" smtClean="0"/>
          </a:p>
          <a:p>
            <a:pPr lvl="1"/>
            <a:r>
              <a:rPr lang="en-US" dirty="0" smtClean="0"/>
              <a:t>maintain </a:t>
            </a:r>
            <a:r>
              <a:rPr lang="en-US" dirty="0"/>
              <a:t>law and order, </a:t>
            </a:r>
            <a:endParaRPr lang="en-US" dirty="0" smtClean="0"/>
          </a:p>
          <a:p>
            <a:pPr lvl="1"/>
            <a:r>
              <a:rPr lang="en-US" dirty="0" smtClean="0"/>
              <a:t>ensure </a:t>
            </a:r>
            <a:r>
              <a:rPr lang="en-US" dirty="0"/>
              <a:t>the defense of the nation from foreign enemies, </a:t>
            </a:r>
            <a:endParaRPr lang="en-US" dirty="0" smtClean="0"/>
          </a:p>
          <a:p>
            <a:pPr lvl="1"/>
            <a:r>
              <a:rPr lang="en-US" dirty="0" smtClean="0"/>
              <a:t>erect </a:t>
            </a:r>
            <a:r>
              <a:rPr lang="en-US" dirty="0"/>
              <a:t>and maintain public works that private citizens </a:t>
            </a:r>
            <a:r>
              <a:rPr lang="en-US" dirty="0" smtClean="0"/>
              <a:t>would not </a:t>
            </a:r>
            <a:r>
              <a:rPr lang="en-US" dirty="0"/>
              <a:t>build, </a:t>
            </a:r>
            <a:endParaRPr lang="en-US" dirty="0" smtClean="0"/>
          </a:p>
          <a:p>
            <a:pPr lvl="1"/>
            <a:r>
              <a:rPr lang="en-US" dirty="0" smtClean="0"/>
              <a:t>Subsidize education for those </a:t>
            </a:r>
            <a:r>
              <a:rPr lang="en-US" dirty="0"/>
              <a:t>who could not afford </a:t>
            </a:r>
            <a:r>
              <a:rPr lang="en-US" dirty="0" smtClean="0"/>
              <a:t>it, and </a:t>
            </a:r>
          </a:p>
          <a:p>
            <a:pPr lvl="1"/>
            <a:r>
              <a:rPr lang="en-US" dirty="0" smtClean="0"/>
              <a:t>Regulate international trade when free trade endangers ‘infant industries’ or compromises national security</a:t>
            </a:r>
            <a:endParaRPr lang="en-US" dirty="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mith.jpg"/>
          <p:cNvPicPr>
            <a:picLocks noGrp="1" noChangeAspect="1"/>
          </p:cNvPicPr>
          <p:nvPr>
            <p:ph idx="1"/>
          </p:nvPr>
        </p:nvPicPr>
        <p:blipFill>
          <a:blip r:embed="rId2"/>
          <a:stretch>
            <a:fillRect/>
          </a:stretch>
        </p:blipFill>
        <p:spPr>
          <a:xfrm>
            <a:off x="3581400" y="56790"/>
            <a:ext cx="5115440" cy="680121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Two main works</a:t>
            </a:r>
            <a:endParaRPr lang="en-US" dirty="0"/>
          </a:p>
        </p:txBody>
      </p:sp>
      <p:sp>
        <p:nvSpPr>
          <p:cNvPr id="3" name="Content Placeholder 2"/>
          <p:cNvSpPr>
            <a:spLocks noGrp="1"/>
          </p:cNvSpPr>
          <p:nvPr>
            <p:ph idx="1"/>
          </p:nvPr>
        </p:nvSpPr>
        <p:spPr/>
        <p:txBody>
          <a:bodyPr/>
          <a:lstStyle/>
          <a:p>
            <a:r>
              <a:rPr lang="en-US" i="1" dirty="0" smtClean="0">
                <a:hlinkClick r:id="rId2"/>
              </a:rPr>
              <a:t>The </a:t>
            </a:r>
            <a:r>
              <a:rPr lang="en-US" i="1" dirty="0">
                <a:hlinkClick r:id="rId2"/>
              </a:rPr>
              <a:t>Theory of Moral </a:t>
            </a:r>
            <a:r>
              <a:rPr lang="en-US" i="1" dirty="0" smtClean="0">
                <a:hlinkClick r:id="rId2"/>
              </a:rPr>
              <a:t>Sentiments</a:t>
            </a:r>
            <a:r>
              <a:rPr lang="en-US" dirty="0" smtClean="0"/>
              <a:t> (1759)</a:t>
            </a:r>
          </a:p>
          <a:p>
            <a:r>
              <a:rPr lang="en-US" i="1" dirty="0" smtClean="0">
                <a:hlinkClick r:id="rId3"/>
              </a:rPr>
              <a:t>An </a:t>
            </a:r>
            <a:r>
              <a:rPr lang="en-US" i="1" dirty="0">
                <a:hlinkClick r:id="rId3"/>
              </a:rPr>
              <a:t>Inquiry Into the Nature and Causes of the Wealth of </a:t>
            </a:r>
            <a:r>
              <a:rPr lang="en-US" i="1" dirty="0" smtClean="0">
                <a:hlinkClick r:id="rId3"/>
              </a:rPr>
              <a:t>Nations</a:t>
            </a:r>
            <a:r>
              <a:rPr lang="en-US" dirty="0" smtClean="0"/>
              <a:t> (1776)</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Moral Sentiments</a:t>
            </a:r>
            <a:endParaRPr lang="en-US" dirty="0"/>
          </a:p>
        </p:txBody>
      </p:sp>
      <p:sp>
        <p:nvSpPr>
          <p:cNvPr id="3" name="Content Placeholder 2"/>
          <p:cNvSpPr>
            <a:spLocks noGrp="1"/>
          </p:cNvSpPr>
          <p:nvPr>
            <p:ph idx="1"/>
          </p:nvPr>
        </p:nvSpPr>
        <p:spPr/>
        <p:txBody>
          <a:bodyPr/>
          <a:lstStyle/>
          <a:p>
            <a:endParaRPr lang="en-US"/>
          </a:p>
        </p:txBody>
      </p:sp>
      <p:pic>
        <p:nvPicPr>
          <p:cNvPr id="1026" name="Picture 2" descr="The Theory of Moral Sentiments by ADAM SMITH: Book Cover">
            <a:hlinkClick r:id="rId2"/>
          </p:cNvPr>
          <p:cNvPicPr>
            <a:picLocks noChangeAspect="1" noChangeArrowheads="1"/>
          </p:cNvPicPr>
          <p:nvPr/>
        </p:nvPicPr>
        <p:blipFill>
          <a:blip r:embed="rId3"/>
          <a:srcRect/>
          <a:stretch>
            <a:fillRect/>
          </a:stretch>
        </p:blipFill>
        <p:spPr bwMode="auto">
          <a:xfrm rot="20545733">
            <a:off x="4799589" y="1752601"/>
            <a:ext cx="2895600" cy="447938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Moral Sentiments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book was </a:t>
            </a:r>
            <a:r>
              <a:rPr lang="en-US" dirty="0"/>
              <a:t>an argument against the views of writers such as </a:t>
            </a:r>
            <a:r>
              <a:rPr lang="en-US" u="sng" dirty="0">
                <a:hlinkClick r:id="rId2"/>
              </a:rPr>
              <a:t>Hobbes</a:t>
            </a:r>
            <a:r>
              <a:rPr lang="en-US" dirty="0"/>
              <a:t> and </a:t>
            </a:r>
            <a:r>
              <a:rPr lang="en-US" u="sng" dirty="0">
                <a:hlinkClick r:id="rId3"/>
              </a:rPr>
              <a:t>Rousseau</a:t>
            </a:r>
            <a:r>
              <a:rPr lang="en-US" dirty="0"/>
              <a:t> who argued that the pursuit of self-interest, an important human instinct, inevitably leads to a cruel and nightmarish society. </a:t>
            </a:r>
            <a:endParaRPr lang="en-US" dirty="0" smtClean="0"/>
          </a:p>
          <a:p>
            <a:r>
              <a:rPr lang="en-US" dirty="0" smtClean="0"/>
              <a:t>Smith </a:t>
            </a:r>
            <a:r>
              <a:rPr lang="en-US" dirty="0"/>
              <a:t>argued that </a:t>
            </a:r>
            <a:r>
              <a:rPr lang="en-US" dirty="0" smtClean="0"/>
              <a:t>we are </a:t>
            </a:r>
            <a:r>
              <a:rPr lang="en-US" dirty="0"/>
              <a:t>able to imagine what others are going </a:t>
            </a:r>
            <a:r>
              <a:rPr lang="en-US" dirty="0" smtClean="0"/>
              <a:t>through; we are </a:t>
            </a:r>
            <a:r>
              <a:rPr lang="en-US" dirty="0"/>
              <a:t>able to empathize with the sufferings of others. </a:t>
            </a:r>
            <a:endParaRPr lang="en-US" dirty="0" smtClean="0"/>
          </a:p>
          <a:p>
            <a:r>
              <a:rPr lang="en-US" dirty="0" smtClean="0"/>
              <a:t>We feel pain when we see the pain of others.</a:t>
            </a:r>
          </a:p>
          <a:p>
            <a:r>
              <a:rPr lang="en-US" dirty="0" smtClean="0"/>
              <a:t>We can act to relieve the pain of others in order to reduce our own discomfort, if nothing else. </a:t>
            </a:r>
          </a:p>
          <a:p>
            <a:r>
              <a:rPr lang="en-US" dirty="0" smtClean="0"/>
              <a:t>So</a:t>
            </a:r>
            <a:r>
              <a:rPr lang="en-US" dirty="0"/>
              <a:t>, it is perfectly consistent to believe that human beings pursue self-interest </a:t>
            </a:r>
            <a:r>
              <a:rPr lang="en-US" i="1" dirty="0"/>
              <a:t>and</a:t>
            </a:r>
            <a:r>
              <a:rPr lang="en-US" dirty="0"/>
              <a:t> are generous towards others.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Passions, bias, moral rules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Sometimes our </a:t>
            </a:r>
            <a:r>
              <a:rPr lang="en-US" i="1" dirty="0"/>
              <a:t>passions</a:t>
            </a:r>
            <a:r>
              <a:rPr lang="en-US" dirty="0"/>
              <a:t> cause us to do bad things. </a:t>
            </a:r>
            <a:endParaRPr lang="en-US" dirty="0" smtClean="0"/>
          </a:p>
          <a:p>
            <a:r>
              <a:rPr lang="en-US" dirty="0" smtClean="0"/>
              <a:t>We have an </a:t>
            </a:r>
            <a:r>
              <a:rPr lang="en-US" dirty="0"/>
              <a:t>instinctive tendency to defend ourselves even when we </a:t>
            </a:r>
            <a:r>
              <a:rPr lang="en-US" dirty="0" smtClean="0"/>
              <a:t>know that we did something bad. </a:t>
            </a:r>
          </a:p>
          <a:p>
            <a:r>
              <a:rPr lang="en-US" dirty="0" smtClean="0"/>
              <a:t>This </a:t>
            </a:r>
            <a:r>
              <a:rPr lang="en-US" dirty="0"/>
              <a:t>leads to a </a:t>
            </a:r>
            <a:r>
              <a:rPr lang="en-US" i="1" dirty="0"/>
              <a:t>bias</a:t>
            </a:r>
            <a:r>
              <a:rPr lang="en-US" dirty="0"/>
              <a:t> that prevents us from seeing that we did something </a:t>
            </a:r>
            <a:r>
              <a:rPr lang="en-US" dirty="0" smtClean="0"/>
              <a:t>bad. </a:t>
            </a:r>
          </a:p>
          <a:p>
            <a:r>
              <a:rPr lang="en-US" dirty="0" smtClean="0"/>
              <a:t>This </a:t>
            </a:r>
            <a:r>
              <a:rPr lang="en-US" dirty="0"/>
              <a:t>problem is partially corrected by the wide acceptance of </a:t>
            </a:r>
            <a:r>
              <a:rPr lang="en-US" i="1" dirty="0"/>
              <a:t>moral rules</a:t>
            </a:r>
            <a:r>
              <a:rPr lang="en-US" dirty="0"/>
              <a:t> in a society. </a:t>
            </a:r>
            <a:endParaRPr lang="en-US" dirty="0" smtClean="0"/>
          </a:p>
          <a:p>
            <a:r>
              <a:rPr lang="en-US" dirty="0" smtClean="0"/>
              <a:t>When </a:t>
            </a:r>
            <a:r>
              <a:rPr lang="en-US" dirty="0"/>
              <a:t>the moral rules are clear cut, a misdeed may so clearly violate a moral rule that it might be impossible even for the perpetrator to deny the </a:t>
            </a:r>
            <a:r>
              <a:rPr lang="en-US" dirty="0" smtClean="0"/>
              <a:t>misdeed, bias notwithstanding. </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a:t>
            </a:r>
            <a:endParaRPr lang="en-US" dirty="0"/>
          </a:p>
        </p:txBody>
      </p:sp>
      <p:sp>
        <p:nvSpPr>
          <p:cNvPr id="3" name="Content Placeholder 2"/>
          <p:cNvSpPr>
            <a:spLocks noGrp="1"/>
          </p:cNvSpPr>
          <p:nvPr>
            <p:ph idx="1"/>
          </p:nvPr>
        </p:nvSpPr>
        <p:spPr/>
        <p:txBody>
          <a:bodyPr>
            <a:normAutofit/>
          </a:bodyPr>
          <a:lstStyle/>
          <a:p>
            <a:r>
              <a:rPr lang="en-US" dirty="0" smtClean="0"/>
              <a:t>At times, </a:t>
            </a:r>
            <a:r>
              <a:rPr lang="en-US" dirty="0"/>
              <a:t>even moral rules may not be </a:t>
            </a:r>
            <a:r>
              <a:rPr lang="en-US" dirty="0" smtClean="0"/>
              <a:t>enough to keep society together</a:t>
            </a:r>
          </a:p>
          <a:p>
            <a:r>
              <a:rPr lang="en-US" dirty="0" smtClean="0"/>
              <a:t>In that case, </a:t>
            </a:r>
            <a:r>
              <a:rPr lang="en-US" i="1" dirty="0"/>
              <a:t>laws</a:t>
            </a:r>
            <a:r>
              <a:rPr lang="en-US" dirty="0"/>
              <a:t> and the enforcement of those laws would be necessary to keep society together. </a:t>
            </a:r>
            <a:endParaRPr lang="en-US" dirty="0" smtClean="0"/>
          </a:p>
          <a:p>
            <a:r>
              <a:rPr lang="en-US" dirty="0" smtClean="0"/>
              <a:t>However</a:t>
            </a:r>
            <a:r>
              <a:rPr lang="en-US" dirty="0"/>
              <a:t>, unlike Hobbes and Rousseau, Smith did not believe </a:t>
            </a:r>
            <a:r>
              <a:rPr lang="en-US" dirty="0" smtClean="0"/>
              <a:t>that, in the absence of a </a:t>
            </a:r>
            <a:r>
              <a:rPr lang="en-US" dirty="0"/>
              <a:t>structure of </a:t>
            </a:r>
            <a:r>
              <a:rPr lang="en-US" dirty="0" smtClean="0"/>
              <a:t>laws, </a:t>
            </a:r>
            <a:r>
              <a:rPr lang="en-US" dirty="0"/>
              <a:t>society would </a:t>
            </a:r>
            <a:r>
              <a:rPr lang="en-US" dirty="0" smtClean="0"/>
              <a:t>inevitably </a:t>
            </a:r>
            <a:r>
              <a:rPr lang="en-US" dirty="0"/>
              <a:t>descend to chaos</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 = Prosperity</a:t>
            </a:r>
            <a:endParaRPr lang="en-US" dirty="0"/>
          </a:p>
        </p:txBody>
      </p:sp>
      <p:sp>
        <p:nvSpPr>
          <p:cNvPr id="3" name="Content Placeholder 2"/>
          <p:cNvSpPr>
            <a:spLocks noGrp="1"/>
          </p:cNvSpPr>
          <p:nvPr>
            <p:ph idx="1"/>
          </p:nvPr>
        </p:nvSpPr>
        <p:spPr/>
        <p:txBody>
          <a:bodyPr/>
          <a:lstStyle/>
          <a:p>
            <a:r>
              <a:rPr lang="en-US" dirty="0"/>
              <a:t>Moreover, apart from the human ability to empathize with the sorrows of others, the sheer practicality of peace—the fact that we realize that </a:t>
            </a:r>
            <a:r>
              <a:rPr lang="en-US" dirty="0" smtClean="0"/>
              <a:t>peace is </a:t>
            </a:r>
            <a:r>
              <a:rPr lang="en-US" dirty="0"/>
              <a:t>necessary for prosperity—may be enough to encourage good behavior.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TotalTime>
  <Words>2814</Words>
  <Application>Microsoft Office PowerPoint</Application>
  <PresentationFormat>Widescreen</PresentationFormat>
  <Paragraphs>169</Paragraphs>
  <Slides>34</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Adam Smith (1723–1790)</vt:lpstr>
      <vt:lpstr>Adam Smith (1723–1790)</vt:lpstr>
      <vt:lpstr>Chief contributions</vt:lpstr>
      <vt:lpstr>Two main works</vt:lpstr>
      <vt:lpstr>Theory of Moral Sentiments</vt:lpstr>
      <vt:lpstr>Theory of Moral Sentiments</vt:lpstr>
      <vt:lpstr>Passions, bias, moral rules</vt:lpstr>
      <vt:lpstr>Laws</vt:lpstr>
      <vt:lpstr>Peace = Prosperity</vt:lpstr>
      <vt:lpstr>The Wealth of Nations</vt:lpstr>
      <vt:lpstr>Wealth of Nations</vt:lpstr>
      <vt:lpstr>Greater division of labor leads to higher productivity</vt:lpstr>
      <vt:lpstr>Division of labor, extent of the market, economic progress</vt:lpstr>
      <vt:lpstr>Division of labor and capital</vt:lpstr>
      <vt:lpstr>Luxury spending not crucial</vt:lpstr>
      <vt:lpstr>Capitalists hold the key</vt:lpstr>
      <vt:lpstr>Free Trade</vt:lpstr>
      <vt:lpstr>Theory of value</vt:lpstr>
      <vt:lpstr>Theory of value: labor</vt:lpstr>
      <vt:lpstr>Theory of value: unit cost</vt:lpstr>
      <vt:lpstr>Prices signal opportunity</vt:lpstr>
      <vt:lpstr>Wages: Iron Law of Wages</vt:lpstr>
      <vt:lpstr>Wages: bargaining</vt:lpstr>
      <vt:lpstr>Profits</vt:lpstr>
      <vt:lpstr>Rent </vt:lpstr>
      <vt:lpstr>Falling rate of profit</vt:lpstr>
      <vt:lpstr>The Invisible Hand</vt:lpstr>
      <vt:lpstr>The Invisible Hand</vt:lpstr>
      <vt:lpstr>The Invisible Hand</vt:lpstr>
      <vt:lpstr>The Invisible Hand</vt:lpstr>
      <vt:lpstr>The Invisible Hand</vt:lpstr>
      <vt:lpstr>Competition is key</vt:lpstr>
      <vt:lpstr>Role of Government</vt:lpstr>
      <vt:lpstr>PowerPoint Presentation</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Adam Smith (1723–1790)</dc:title>
  <dc:creator>Udayan Roy</dc:creator>
  <cp:lastModifiedBy>Udayan Roy</cp:lastModifiedBy>
  <cp:revision>18</cp:revision>
  <dcterms:created xsi:type="dcterms:W3CDTF">2009-02-14T23:40:17Z</dcterms:created>
  <dcterms:modified xsi:type="dcterms:W3CDTF">2019-08-25T14:31:38Z</dcterms:modified>
</cp:coreProperties>
</file>