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58" r:id="rId4"/>
    <p:sldId id="276" r:id="rId5"/>
    <p:sldId id="277" r:id="rId6"/>
    <p:sldId id="259" r:id="rId7"/>
    <p:sldId id="260" r:id="rId8"/>
    <p:sldId id="261" r:id="rId9"/>
    <p:sldId id="266" r:id="rId10"/>
    <p:sldId id="273" r:id="rId11"/>
    <p:sldId id="267" r:id="rId12"/>
    <p:sldId id="268" r:id="rId13"/>
    <p:sldId id="278" r:id="rId14"/>
    <p:sldId id="269" r:id="rId15"/>
    <p:sldId id="274" r:id="rId16"/>
    <p:sldId id="270" r:id="rId17"/>
    <p:sldId id="262" r:id="rId18"/>
    <p:sldId id="263" r:id="rId19"/>
    <p:sldId id="271" r:id="rId20"/>
    <p:sldId id="275" r:id="rId21"/>
    <p:sldId id="279" r:id="rId22"/>
    <p:sldId id="272" r:id="rId23"/>
    <p:sldId id="280" r:id="rId24"/>
    <p:sldId id="264" r:id="rId25"/>
    <p:sldId id="265"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89" autoAdjust="0"/>
  </p:normalViewPr>
  <p:slideViewPr>
    <p:cSldViewPr>
      <p:cViewPr varScale="1">
        <p:scale>
          <a:sx n="62" d="100"/>
          <a:sy n="62" d="100"/>
        </p:scale>
        <p:origin x="804" y="40"/>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68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4D113A2-1D80-41D4-AF30-108C1FB6F1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 would be up to David Hume to remind the mercantilists of Mercado’s insight.</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E9AF82-1A5C-44CC-B701-6DCD44364E1A}" type="slidenum">
              <a:rPr lang="en-US" altLang="en-US"/>
              <a:pPr>
                <a:spcBef>
                  <a:spcPct val="0"/>
                </a:spcBef>
              </a:pPr>
              <a:t>22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It would be up to David Hume to remind the mercantilists of Mercado’s insight.</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90CC18-05BB-4556-9A2E-3FC5A9E1A53C}" type="slidenum">
              <a:rPr lang="en-US" altLang="en-US"/>
              <a:pPr>
                <a:spcBef>
                  <a:spcPct val="0"/>
                </a:spcBef>
              </a:pPr>
              <a:t>23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THE SIXTEENTH CENTURY</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D3947C31-7D33-4168-812F-D8D478E32DE6}" type="slidenum">
              <a:rPr lang="en-US" altLang="en-US"/>
              <a:pPr>
                <a:defRPr/>
              </a:pPr>
              <a:t>‹#›</a:t>
            </a:fld>
            <a:endParaRPr lang="en-US" altLang="en-US"/>
          </a:p>
        </p:txBody>
      </p:sp>
    </p:spTree>
    <p:extLst>
      <p:ext uri="{BB962C8B-B14F-4D97-AF65-F5344CB8AC3E}">
        <p14:creationId xmlns:p14="http://schemas.microsoft.com/office/powerpoint/2010/main" val="276328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6" name="Rectangle 6"/>
          <p:cNvSpPr>
            <a:spLocks noGrp="1" noChangeArrowheads="1"/>
          </p:cNvSpPr>
          <p:nvPr>
            <p:ph type="sldNum" sz="quarter" idx="12"/>
          </p:nvPr>
        </p:nvSpPr>
        <p:spPr>
          <a:ln/>
        </p:spPr>
        <p:txBody>
          <a:bodyPr/>
          <a:lstStyle>
            <a:lvl1pPr>
              <a:defRPr/>
            </a:lvl1pPr>
          </a:lstStyle>
          <a:p>
            <a:pPr>
              <a:defRPr/>
            </a:pPr>
            <a:fld id="{D0331FB0-3F23-4CE7-B09C-09C60D019F4D}" type="slidenum">
              <a:rPr lang="en-US" altLang="en-US"/>
              <a:pPr>
                <a:defRPr/>
              </a:pPr>
              <a:t>‹#›</a:t>
            </a:fld>
            <a:endParaRPr lang="en-US" altLang="en-US"/>
          </a:p>
        </p:txBody>
      </p:sp>
    </p:spTree>
    <p:extLst>
      <p:ext uri="{BB962C8B-B14F-4D97-AF65-F5344CB8AC3E}">
        <p14:creationId xmlns:p14="http://schemas.microsoft.com/office/powerpoint/2010/main" val="368795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6" name="Rectangle 6"/>
          <p:cNvSpPr>
            <a:spLocks noGrp="1" noChangeArrowheads="1"/>
          </p:cNvSpPr>
          <p:nvPr>
            <p:ph type="sldNum" sz="quarter" idx="12"/>
          </p:nvPr>
        </p:nvSpPr>
        <p:spPr>
          <a:ln/>
        </p:spPr>
        <p:txBody>
          <a:bodyPr/>
          <a:lstStyle>
            <a:lvl1pPr>
              <a:defRPr/>
            </a:lvl1pPr>
          </a:lstStyle>
          <a:p>
            <a:pPr>
              <a:defRPr/>
            </a:pPr>
            <a:fld id="{D42D57B6-F9A7-443A-923E-453370C642E8}" type="slidenum">
              <a:rPr lang="en-US" altLang="en-US"/>
              <a:pPr>
                <a:defRPr/>
              </a:pPr>
              <a:t>‹#›</a:t>
            </a:fld>
            <a:endParaRPr lang="en-US" altLang="en-US"/>
          </a:p>
        </p:txBody>
      </p:sp>
    </p:spTree>
    <p:extLst>
      <p:ext uri="{BB962C8B-B14F-4D97-AF65-F5344CB8AC3E}">
        <p14:creationId xmlns:p14="http://schemas.microsoft.com/office/powerpoint/2010/main" val="265092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THE SIXTEENTH CENTURY</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5AA8CA0D-E609-4749-9AB7-49AF7EC5E274}" type="slidenum">
              <a:rPr lang="en-US" altLang="en-US"/>
              <a:pPr>
                <a:defRPr/>
              </a:pPr>
              <a:t>‹#›</a:t>
            </a:fld>
            <a:endParaRPr lang="en-US" altLang="en-US"/>
          </a:p>
        </p:txBody>
      </p:sp>
    </p:spTree>
    <p:extLst>
      <p:ext uri="{BB962C8B-B14F-4D97-AF65-F5344CB8AC3E}">
        <p14:creationId xmlns:p14="http://schemas.microsoft.com/office/powerpoint/2010/main" val="279213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6" name="Rectangle 6"/>
          <p:cNvSpPr>
            <a:spLocks noGrp="1" noChangeArrowheads="1"/>
          </p:cNvSpPr>
          <p:nvPr>
            <p:ph type="sldNum" sz="quarter" idx="12"/>
          </p:nvPr>
        </p:nvSpPr>
        <p:spPr>
          <a:ln/>
        </p:spPr>
        <p:txBody>
          <a:bodyPr/>
          <a:lstStyle>
            <a:lvl1pPr>
              <a:defRPr/>
            </a:lvl1pPr>
          </a:lstStyle>
          <a:p>
            <a:pPr>
              <a:defRPr/>
            </a:pPr>
            <a:fld id="{13255F64-F27D-4D18-ACEE-452EED1F2E14}" type="slidenum">
              <a:rPr lang="en-US" altLang="en-US"/>
              <a:pPr>
                <a:defRPr/>
              </a:pPr>
              <a:t>‹#›</a:t>
            </a:fld>
            <a:endParaRPr lang="en-US" altLang="en-US"/>
          </a:p>
        </p:txBody>
      </p:sp>
    </p:spTree>
    <p:extLst>
      <p:ext uri="{BB962C8B-B14F-4D97-AF65-F5344CB8AC3E}">
        <p14:creationId xmlns:p14="http://schemas.microsoft.com/office/powerpoint/2010/main" val="363033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7" name="Rectangle 6"/>
          <p:cNvSpPr>
            <a:spLocks noGrp="1" noChangeArrowheads="1"/>
          </p:cNvSpPr>
          <p:nvPr>
            <p:ph type="sldNum" sz="quarter" idx="12"/>
          </p:nvPr>
        </p:nvSpPr>
        <p:spPr>
          <a:ln/>
        </p:spPr>
        <p:txBody>
          <a:bodyPr/>
          <a:lstStyle>
            <a:lvl1pPr>
              <a:defRPr/>
            </a:lvl1pPr>
          </a:lstStyle>
          <a:p>
            <a:pPr>
              <a:defRPr/>
            </a:pPr>
            <a:fld id="{7AFF3032-A6DE-482D-8661-397C09644791}" type="slidenum">
              <a:rPr lang="en-US" altLang="en-US"/>
              <a:pPr>
                <a:defRPr/>
              </a:pPr>
              <a:t>‹#›</a:t>
            </a:fld>
            <a:endParaRPr lang="en-US" altLang="en-US"/>
          </a:p>
        </p:txBody>
      </p:sp>
    </p:spTree>
    <p:extLst>
      <p:ext uri="{BB962C8B-B14F-4D97-AF65-F5344CB8AC3E}">
        <p14:creationId xmlns:p14="http://schemas.microsoft.com/office/powerpoint/2010/main" val="156527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9" name="Rectangle 6"/>
          <p:cNvSpPr>
            <a:spLocks noGrp="1" noChangeArrowheads="1"/>
          </p:cNvSpPr>
          <p:nvPr>
            <p:ph type="sldNum" sz="quarter" idx="12"/>
          </p:nvPr>
        </p:nvSpPr>
        <p:spPr>
          <a:ln/>
        </p:spPr>
        <p:txBody>
          <a:bodyPr/>
          <a:lstStyle>
            <a:lvl1pPr>
              <a:defRPr/>
            </a:lvl1pPr>
          </a:lstStyle>
          <a:p>
            <a:pPr>
              <a:defRPr/>
            </a:pPr>
            <a:fld id="{7F5FAAFE-311C-46F8-8857-8913129C97FD}" type="slidenum">
              <a:rPr lang="en-US" altLang="en-US"/>
              <a:pPr>
                <a:defRPr/>
              </a:pPr>
              <a:t>‹#›</a:t>
            </a:fld>
            <a:endParaRPr lang="en-US" altLang="en-US"/>
          </a:p>
        </p:txBody>
      </p:sp>
    </p:spTree>
    <p:extLst>
      <p:ext uri="{BB962C8B-B14F-4D97-AF65-F5344CB8AC3E}">
        <p14:creationId xmlns:p14="http://schemas.microsoft.com/office/powerpoint/2010/main" val="152006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5" name="Rectangle 6"/>
          <p:cNvSpPr>
            <a:spLocks noGrp="1" noChangeArrowheads="1"/>
          </p:cNvSpPr>
          <p:nvPr>
            <p:ph type="sldNum" sz="quarter" idx="12"/>
          </p:nvPr>
        </p:nvSpPr>
        <p:spPr>
          <a:ln/>
        </p:spPr>
        <p:txBody>
          <a:bodyPr/>
          <a:lstStyle>
            <a:lvl1pPr>
              <a:defRPr/>
            </a:lvl1pPr>
          </a:lstStyle>
          <a:p>
            <a:pPr>
              <a:defRPr/>
            </a:pPr>
            <a:fld id="{EF20B225-D7AB-45DE-BC19-AA7F7B061B9B}" type="slidenum">
              <a:rPr lang="en-US" altLang="en-US"/>
              <a:pPr>
                <a:defRPr/>
              </a:pPr>
              <a:t>‹#›</a:t>
            </a:fld>
            <a:endParaRPr lang="en-US" altLang="en-US"/>
          </a:p>
        </p:txBody>
      </p:sp>
    </p:spTree>
    <p:extLst>
      <p:ext uri="{BB962C8B-B14F-4D97-AF65-F5344CB8AC3E}">
        <p14:creationId xmlns:p14="http://schemas.microsoft.com/office/powerpoint/2010/main" val="121968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4" name="Rectangle 6"/>
          <p:cNvSpPr>
            <a:spLocks noGrp="1" noChangeArrowheads="1"/>
          </p:cNvSpPr>
          <p:nvPr>
            <p:ph type="sldNum" sz="quarter" idx="12"/>
          </p:nvPr>
        </p:nvSpPr>
        <p:spPr>
          <a:ln/>
        </p:spPr>
        <p:txBody>
          <a:bodyPr/>
          <a:lstStyle>
            <a:lvl1pPr>
              <a:defRPr/>
            </a:lvl1pPr>
          </a:lstStyle>
          <a:p>
            <a:pPr>
              <a:defRPr/>
            </a:pPr>
            <a:fld id="{48E7357C-758C-48BE-B264-26233B8DAB48}" type="slidenum">
              <a:rPr lang="en-US" altLang="en-US"/>
              <a:pPr>
                <a:defRPr/>
              </a:pPr>
              <a:t>‹#›</a:t>
            </a:fld>
            <a:endParaRPr lang="en-US" altLang="en-US"/>
          </a:p>
        </p:txBody>
      </p:sp>
    </p:spTree>
    <p:extLst>
      <p:ext uri="{BB962C8B-B14F-4D97-AF65-F5344CB8AC3E}">
        <p14:creationId xmlns:p14="http://schemas.microsoft.com/office/powerpoint/2010/main" val="90691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7" name="Rectangle 6"/>
          <p:cNvSpPr>
            <a:spLocks noGrp="1" noChangeArrowheads="1"/>
          </p:cNvSpPr>
          <p:nvPr>
            <p:ph type="sldNum" sz="quarter" idx="12"/>
          </p:nvPr>
        </p:nvSpPr>
        <p:spPr>
          <a:ln/>
        </p:spPr>
        <p:txBody>
          <a:bodyPr/>
          <a:lstStyle>
            <a:lvl1pPr>
              <a:defRPr/>
            </a:lvl1pPr>
          </a:lstStyle>
          <a:p>
            <a:pPr>
              <a:defRPr/>
            </a:pPr>
            <a:fld id="{40997E72-352F-49F8-99EB-FC46ECA17BB9}" type="slidenum">
              <a:rPr lang="en-US" altLang="en-US"/>
              <a:pPr>
                <a:defRPr/>
              </a:pPr>
              <a:t>‹#›</a:t>
            </a:fld>
            <a:endParaRPr lang="en-US" altLang="en-US"/>
          </a:p>
        </p:txBody>
      </p:sp>
    </p:spTree>
    <p:extLst>
      <p:ext uri="{BB962C8B-B14F-4D97-AF65-F5344CB8AC3E}">
        <p14:creationId xmlns:p14="http://schemas.microsoft.com/office/powerpoint/2010/main" val="267122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SIXTEENTH CENTURY</a:t>
            </a:r>
          </a:p>
        </p:txBody>
      </p:sp>
      <p:sp>
        <p:nvSpPr>
          <p:cNvPr id="7" name="Rectangle 6"/>
          <p:cNvSpPr>
            <a:spLocks noGrp="1" noChangeArrowheads="1"/>
          </p:cNvSpPr>
          <p:nvPr>
            <p:ph type="sldNum" sz="quarter" idx="12"/>
          </p:nvPr>
        </p:nvSpPr>
        <p:spPr>
          <a:ln/>
        </p:spPr>
        <p:txBody>
          <a:bodyPr/>
          <a:lstStyle>
            <a:lvl1pPr>
              <a:defRPr/>
            </a:lvl1pPr>
          </a:lstStyle>
          <a:p>
            <a:pPr>
              <a:defRPr/>
            </a:pPr>
            <a:fld id="{7AD6781C-D67F-4BE0-BB4A-43E7F0F11AE2}" type="slidenum">
              <a:rPr lang="en-US" altLang="en-US"/>
              <a:pPr>
                <a:defRPr/>
              </a:pPr>
              <a:t>‹#›</a:t>
            </a:fld>
            <a:endParaRPr lang="en-US" altLang="en-US"/>
          </a:p>
        </p:txBody>
      </p:sp>
    </p:spTree>
    <p:extLst>
      <p:ext uri="{BB962C8B-B14F-4D97-AF65-F5344CB8AC3E}">
        <p14:creationId xmlns:p14="http://schemas.microsoft.com/office/powerpoint/2010/main" val="291862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THE SIXTEENTH CENTURY</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725879E-3141-4B43-A229-830491DFE5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runiversity.com/courses/great-economists-classical-economics-and-its-forerunners/school-salamanca" TargetMode="External"/><Relationship Id="rId2" Type="http://schemas.openxmlformats.org/officeDocument/2006/relationships/hyperlink" Target="http://en.wikipedia.org/wiki/School_of_Salaman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Jean_Bodin" TargetMode="External"/><Relationship Id="rId2" Type="http://schemas.openxmlformats.org/officeDocument/2006/relationships/hyperlink" Target="http://cepa.newschool.edu/h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2130425"/>
            <a:ext cx="10363200" cy="1470025"/>
          </a:xfrm>
        </p:spPr>
        <p:txBody>
          <a:bodyPr/>
          <a:lstStyle/>
          <a:p>
            <a:pPr eaLnBrk="1" hangingPunct="1"/>
            <a:r>
              <a:rPr lang="en-US" altLang="en-US" sz="3200" b="1" smtClean="0"/>
              <a:t>Roger E. Backhouse: The Ordinary Business of Life</a:t>
            </a:r>
            <a:br>
              <a:rPr lang="en-US" altLang="en-US" sz="3200" b="1" smtClean="0"/>
            </a:br>
            <a:r>
              <a:rPr lang="en-US" altLang="en-US" sz="2800" b="1" smtClean="0"/>
              <a:t>Chapter 3 The Emergence of the Modern World View – the Sixteenth Century</a:t>
            </a:r>
            <a:endParaRPr lang="en-US" altLang="en-US" sz="2800" smtClean="0"/>
          </a:p>
        </p:txBody>
      </p:sp>
      <p:sp>
        <p:nvSpPr>
          <p:cNvPr id="5123"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a:p>
            <a:pPr eaLnBrk="1" hangingPunct="1"/>
            <a:r>
              <a:rPr lang="en-US" altLang="en-US" smtClean="0">
                <a:hlinkClick r:id="rId3"/>
              </a:rPr>
              <a:t>ECO54 History of Economic Thought</a:t>
            </a:r>
            <a:endParaRPr lang="en-US" altLang="en-US" smtClean="0"/>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Mercantilism—main themes</a:t>
            </a:r>
          </a:p>
        </p:txBody>
      </p:sp>
      <p:sp>
        <p:nvSpPr>
          <p:cNvPr id="14339" name="Rectangle 3"/>
          <p:cNvSpPr>
            <a:spLocks noGrp="1" noChangeArrowheads="1"/>
          </p:cNvSpPr>
          <p:nvPr>
            <p:ph idx="1"/>
          </p:nvPr>
        </p:nvSpPr>
        <p:spPr/>
        <p:txBody>
          <a:bodyPr/>
          <a:lstStyle/>
          <a:p>
            <a:pPr eaLnBrk="1" hangingPunct="1">
              <a:lnSpc>
                <a:spcPct val="80000"/>
              </a:lnSpc>
            </a:pPr>
            <a:r>
              <a:rPr lang="en-US" altLang="en-US" sz="2400" smtClean="0"/>
              <a:t>The main themes of Mercantilism are as follows:</a:t>
            </a:r>
          </a:p>
          <a:p>
            <a:pPr lvl="1" eaLnBrk="1" hangingPunct="1">
              <a:lnSpc>
                <a:spcPct val="80000"/>
              </a:lnSpc>
            </a:pPr>
            <a:r>
              <a:rPr lang="en-US" altLang="en-US" sz="2000" smtClean="0"/>
              <a:t>Continued from last slide</a:t>
            </a:r>
          </a:p>
          <a:p>
            <a:pPr lvl="1" eaLnBrk="1" hangingPunct="1">
              <a:lnSpc>
                <a:spcPct val="80000"/>
              </a:lnSpc>
            </a:pPr>
            <a:r>
              <a:rPr lang="en-US" altLang="en-US" sz="2000" smtClean="0"/>
              <a:t>Population growth and a rich treasury could only come from prosperous industry and trade.</a:t>
            </a:r>
          </a:p>
          <a:p>
            <a:pPr lvl="1" eaLnBrk="1" hangingPunct="1">
              <a:lnSpc>
                <a:spcPct val="80000"/>
              </a:lnSpc>
            </a:pPr>
            <a:r>
              <a:rPr lang="en-US" altLang="en-US" sz="2000" smtClean="0"/>
              <a:t>This prosperity could be brought about if the economy’s stock of money (i.e., gold and silver coins) is large.</a:t>
            </a:r>
          </a:p>
          <a:p>
            <a:pPr lvl="1" eaLnBrk="1" hangingPunct="1">
              <a:lnSpc>
                <a:spcPct val="80000"/>
              </a:lnSpc>
            </a:pPr>
            <a:r>
              <a:rPr lang="en-US" altLang="en-US" sz="2000" smtClean="0"/>
              <a:t>Assuming a state does not have gold and silver mines, the only way it would increase its stock of those metals is if it exports more than it imports. </a:t>
            </a:r>
          </a:p>
          <a:p>
            <a:pPr lvl="1" eaLnBrk="1" hangingPunct="1">
              <a:lnSpc>
                <a:spcPct val="80000"/>
              </a:lnSpc>
            </a:pPr>
            <a:r>
              <a:rPr lang="en-US" altLang="en-US" sz="2000" smtClean="0"/>
              <a:t>As a result, ensuring a trade surplus for oneself and a trade deficit for one’s rivals is the primary objective of economic policy. </a:t>
            </a:r>
          </a:p>
          <a:p>
            <a:pPr lvl="1" eaLnBrk="1" hangingPunct="1">
              <a:lnSpc>
                <a:spcPct val="80000"/>
              </a:lnSpc>
            </a:pPr>
            <a:r>
              <a:rPr lang="en-US" altLang="en-US" sz="2000" smtClean="0"/>
              <a:t>Tariffs and other import restrictions can be effective in reducing imports. </a:t>
            </a:r>
          </a:p>
          <a:p>
            <a:pPr lvl="1" eaLnBrk="1" hangingPunct="1">
              <a:lnSpc>
                <a:spcPct val="80000"/>
              </a:lnSpc>
            </a:pPr>
            <a:r>
              <a:rPr lang="en-US" altLang="en-US" sz="2000" smtClean="0"/>
              <a:t>Subsidies and regulation can be effective in increasing exports.</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1D648C-6931-4679-A0CA-EEF141CFDCB4}" type="slidenum">
              <a:rPr lang="en-US" altLang="en-US" sz="1400"/>
              <a:pPr>
                <a:spcBef>
                  <a:spcPct val="0"/>
                </a:spcBef>
                <a:buFontTx/>
                <a:buNone/>
              </a:pPr>
              <a:t>10</a:t>
            </a:fld>
            <a:endParaRPr lang="en-US" altLang="en-US"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26FE3E-3BE4-45D9-96F4-9D4E0CCE9716}" type="slidenum">
              <a:rPr lang="en-US" altLang="en-US" sz="1400"/>
              <a:pPr>
                <a:spcBef>
                  <a:spcPct val="0"/>
                </a:spcBef>
                <a:buFontTx/>
                <a:buNone/>
              </a:pPr>
              <a:t>11</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sz="4000" smtClean="0"/>
              <a:t>Mercantilism—the lasting contributions</a:t>
            </a:r>
          </a:p>
        </p:txBody>
      </p:sp>
      <p:sp>
        <p:nvSpPr>
          <p:cNvPr id="15365" name="Rectangle 3"/>
          <p:cNvSpPr>
            <a:spLocks noGrp="1" noChangeArrowheads="1"/>
          </p:cNvSpPr>
          <p:nvPr>
            <p:ph type="body" idx="1"/>
          </p:nvPr>
        </p:nvSpPr>
        <p:spPr/>
        <p:txBody>
          <a:bodyPr/>
          <a:lstStyle/>
          <a:p>
            <a:pPr eaLnBrk="1" hangingPunct="1">
              <a:lnSpc>
                <a:spcPct val="90000"/>
              </a:lnSpc>
            </a:pPr>
            <a:r>
              <a:rPr lang="en-US" altLang="en-US" sz="2400" smtClean="0"/>
              <a:t>All this was pretty illogical stuff and the mercantilist literature lost its luster as soon as the Classical school emerged in the 18</a:t>
            </a:r>
            <a:r>
              <a:rPr lang="en-US" altLang="en-US" sz="2400" baseline="30000" smtClean="0"/>
              <a:t>th</a:t>
            </a:r>
            <a:r>
              <a:rPr lang="en-US" altLang="en-US" sz="2400" smtClean="0"/>
              <a:t> century. </a:t>
            </a:r>
          </a:p>
          <a:p>
            <a:pPr eaLnBrk="1" hangingPunct="1">
              <a:lnSpc>
                <a:spcPct val="90000"/>
              </a:lnSpc>
            </a:pPr>
            <a:r>
              <a:rPr lang="en-US" altLang="en-US" sz="2400" smtClean="0"/>
              <a:t>However, even the casual thinking of the mercantilists made some lasting contributions.</a:t>
            </a:r>
          </a:p>
          <a:p>
            <a:pPr eaLnBrk="1" hangingPunct="1">
              <a:lnSpc>
                <a:spcPct val="90000"/>
              </a:lnSpc>
            </a:pPr>
            <a:r>
              <a:rPr lang="en-US" altLang="en-US" sz="2400" smtClean="0"/>
              <a:t>The mercantilists understood that </a:t>
            </a:r>
            <a:r>
              <a:rPr lang="en-US" altLang="en-US" sz="2400" smtClean="0">
                <a:solidFill>
                  <a:srgbClr val="FF3300"/>
                </a:solidFill>
              </a:rPr>
              <a:t>an increase in the quantity of money increased output and employment</a:t>
            </a:r>
            <a:r>
              <a:rPr lang="en-US" altLang="en-US" sz="2400" smtClean="0"/>
              <a:t>, while a decrease in the quantity of money decreased output and employment. </a:t>
            </a:r>
          </a:p>
          <a:p>
            <a:pPr lvl="1" eaLnBrk="1" hangingPunct="1">
              <a:lnSpc>
                <a:spcPct val="90000"/>
              </a:lnSpc>
            </a:pPr>
            <a:r>
              <a:rPr lang="en-US" altLang="en-US" sz="2000" smtClean="0"/>
              <a:t>This idea is now widely accepted except that the effect of money on output and employment is now seen as temporary, a point that the mercantilists were not clear on.</a:t>
            </a:r>
          </a:p>
          <a:p>
            <a:pPr eaLnBrk="1" hangingPunct="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22A7E5A-8D18-4FE5-B96E-A086CD59F90A}" type="slidenum">
              <a:rPr lang="en-US" altLang="en-US" sz="1400"/>
              <a:pPr>
                <a:spcBef>
                  <a:spcPct val="0"/>
                </a:spcBef>
                <a:buFontTx/>
                <a:buNone/>
              </a:pPr>
              <a:t>12</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z="4000" smtClean="0"/>
              <a:t>Mercantilism—the lasting contributions</a:t>
            </a:r>
          </a:p>
        </p:txBody>
      </p:sp>
      <p:sp>
        <p:nvSpPr>
          <p:cNvPr id="16389" name="Rectangle 3"/>
          <p:cNvSpPr>
            <a:spLocks noGrp="1" noChangeArrowheads="1"/>
          </p:cNvSpPr>
          <p:nvPr>
            <p:ph type="body" idx="1"/>
          </p:nvPr>
        </p:nvSpPr>
        <p:spPr/>
        <p:txBody>
          <a:bodyPr/>
          <a:lstStyle/>
          <a:p>
            <a:pPr eaLnBrk="1" hangingPunct="1">
              <a:lnSpc>
                <a:spcPct val="80000"/>
              </a:lnSpc>
            </a:pPr>
            <a:r>
              <a:rPr lang="en-US" altLang="en-US" sz="2400" smtClean="0"/>
              <a:t>In 1588 </a:t>
            </a:r>
            <a:r>
              <a:rPr lang="en-US" altLang="en-US" sz="2400" b="1" smtClean="0"/>
              <a:t>Giovanni Botero</a:t>
            </a:r>
            <a:r>
              <a:rPr lang="en-US" altLang="en-US" sz="2400" smtClean="0"/>
              <a:t> published a </a:t>
            </a:r>
            <a:r>
              <a:rPr lang="en-US" altLang="en-US" sz="2400" smtClean="0">
                <a:solidFill>
                  <a:srgbClr val="FF3300"/>
                </a:solidFill>
              </a:rPr>
              <a:t>theory of population</a:t>
            </a:r>
            <a:r>
              <a:rPr lang="en-US" altLang="en-US" sz="2400" smtClean="0"/>
              <a:t> that was essentially the same as the theory of population for which the Classical economist Thomas Malthus gained fame.</a:t>
            </a:r>
          </a:p>
          <a:p>
            <a:pPr lvl="1" eaLnBrk="1" hangingPunct="1">
              <a:lnSpc>
                <a:spcPct val="80000"/>
              </a:lnSpc>
            </a:pPr>
            <a:r>
              <a:rPr lang="en-US" altLang="en-US" sz="2000" smtClean="0"/>
              <a:t>Population tends to grow without limit. </a:t>
            </a:r>
          </a:p>
          <a:p>
            <a:pPr lvl="1" eaLnBrk="1" hangingPunct="1">
              <a:lnSpc>
                <a:spcPct val="80000"/>
              </a:lnSpc>
            </a:pPr>
            <a:r>
              <a:rPr lang="en-US" altLang="en-US" sz="2000" smtClean="0"/>
              <a:t>Food, however, is limited. </a:t>
            </a:r>
          </a:p>
          <a:p>
            <a:pPr lvl="1" eaLnBrk="1" hangingPunct="1">
              <a:lnSpc>
                <a:spcPct val="80000"/>
              </a:lnSpc>
            </a:pPr>
            <a:r>
              <a:rPr lang="en-US" altLang="en-US" sz="2000" smtClean="0"/>
              <a:t>Therefore, population growth would ultimately be slowed by celibacy or through war, famine and epidemics.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5BD2BD2-FA98-4698-BB0A-80E89DBBA646}" type="slidenum">
              <a:rPr lang="en-US" altLang="en-US" sz="1400"/>
              <a:pPr>
                <a:spcBef>
                  <a:spcPct val="0"/>
                </a:spcBef>
                <a:buFontTx/>
                <a:buNone/>
              </a:pPr>
              <a:t>13</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sz="4000" smtClean="0"/>
              <a:t>Mercantilism—the lasting contributions</a:t>
            </a:r>
          </a:p>
        </p:txBody>
      </p:sp>
      <p:sp>
        <p:nvSpPr>
          <p:cNvPr id="17413" name="Rectangle 3"/>
          <p:cNvSpPr>
            <a:spLocks noGrp="1" noChangeArrowheads="1"/>
          </p:cNvSpPr>
          <p:nvPr>
            <p:ph type="body" idx="1"/>
          </p:nvPr>
        </p:nvSpPr>
        <p:spPr/>
        <p:txBody>
          <a:bodyPr/>
          <a:lstStyle/>
          <a:p>
            <a:pPr eaLnBrk="1" hangingPunct="1">
              <a:lnSpc>
                <a:spcPct val="80000"/>
              </a:lnSpc>
            </a:pPr>
            <a:r>
              <a:rPr lang="en-US" altLang="en-US" sz="2400" smtClean="0"/>
              <a:t>Also in 1588, </a:t>
            </a:r>
            <a:r>
              <a:rPr lang="en-US" altLang="en-US" sz="2400" b="1" smtClean="0"/>
              <a:t>Bernardo Davanzati</a:t>
            </a:r>
            <a:r>
              <a:rPr lang="en-US" altLang="en-US" sz="2400" smtClean="0"/>
              <a:t> stated that people work in order to be happy and not for some other motive, a form of the principle of </a:t>
            </a:r>
            <a:r>
              <a:rPr lang="en-US" altLang="en-US" sz="2400" smtClean="0">
                <a:solidFill>
                  <a:srgbClr val="FF3300"/>
                </a:solidFill>
              </a:rPr>
              <a:t>utility maximization</a:t>
            </a:r>
            <a:r>
              <a:rPr lang="en-US" altLang="en-US" sz="2400" smtClean="0"/>
              <a:t>. </a:t>
            </a:r>
          </a:p>
          <a:p>
            <a:pPr lvl="1" eaLnBrk="1" hangingPunct="1">
              <a:lnSpc>
                <a:spcPct val="80000"/>
              </a:lnSpc>
            </a:pPr>
            <a:r>
              <a:rPr lang="en-US" altLang="en-US" sz="2000" smtClean="0"/>
              <a:t>Marginalist economists would later develop the idea into a full-fledged theory of demand.</a:t>
            </a:r>
          </a:p>
          <a:p>
            <a:pPr eaLnBrk="1" hangingPunct="1">
              <a:lnSpc>
                <a:spcPct val="80000"/>
              </a:lnSpc>
            </a:pPr>
            <a:r>
              <a:rPr lang="en-US" altLang="en-US" sz="2400" smtClean="0"/>
              <a:t>In 1696 </a:t>
            </a:r>
            <a:r>
              <a:rPr lang="en-US" altLang="en-US" sz="2400" b="1" smtClean="0"/>
              <a:t>Gregory King</a:t>
            </a:r>
            <a:r>
              <a:rPr lang="en-US" altLang="en-US" sz="2400" smtClean="0"/>
              <a:t> discussed the now widely used concept of the </a:t>
            </a:r>
            <a:r>
              <a:rPr lang="en-US" altLang="en-US" sz="2400" smtClean="0">
                <a:solidFill>
                  <a:srgbClr val="FF3300"/>
                </a:solidFill>
              </a:rPr>
              <a:t>price elasticity of demand</a:t>
            </a:r>
            <a:r>
              <a:rPr lang="en-US" altLang="en-US" sz="2400" smtClean="0"/>
              <a:t> and even used data on prices and sales of wheat to </a:t>
            </a:r>
            <a:r>
              <a:rPr lang="en-US" altLang="en-US" sz="2400" smtClean="0">
                <a:solidFill>
                  <a:srgbClr val="FF3300"/>
                </a:solidFill>
              </a:rPr>
              <a:t>calculate an estimate of the price elasticity</a:t>
            </a:r>
            <a:r>
              <a:rPr lang="en-US" altLang="en-US" sz="2400" smtClean="0"/>
              <a:t> of wheat.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B985BA1-45CB-401D-802E-7E039D921C7F}" type="slidenum">
              <a:rPr lang="en-US" altLang="en-US" sz="1400"/>
              <a:pPr>
                <a:spcBef>
                  <a:spcPct val="0"/>
                </a:spcBef>
                <a:buFontTx/>
                <a:buNone/>
              </a:pPr>
              <a:t>14</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sz="4000" smtClean="0"/>
              <a:t>Mercantilism—the lasting contributions</a:t>
            </a:r>
          </a:p>
        </p:txBody>
      </p:sp>
      <p:sp>
        <p:nvSpPr>
          <p:cNvPr id="18437" name="Rectangle 3"/>
          <p:cNvSpPr>
            <a:spLocks noGrp="1" noChangeArrowheads="1"/>
          </p:cNvSpPr>
          <p:nvPr>
            <p:ph type="body" idx="1"/>
          </p:nvPr>
        </p:nvSpPr>
        <p:spPr/>
        <p:txBody>
          <a:bodyPr/>
          <a:lstStyle/>
          <a:p>
            <a:pPr eaLnBrk="1" hangingPunct="1">
              <a:lnSpc>
                <a:spcPct val="80000"/>
              </a:lnSpc>
            </a:pPr>
            <a:r>
              <a:rPr lang="en-US" altLang="en-US" sz="2400" smtClean="0"/>
              <a:t>Building on the commonplace idea that countries trade because not all countries can grow everything, mercantilists built a </a:t>
            </a:r>
            <a:r>
              <a:rPr lang="en-US" altLang="en-US" sz="2400" smtClean="0">
                <a:solidFill>
                  <a:srgbClr val="FF3300"/>
                </a:solidFill>
              </a:rPr>
              <a:t>theory of international trade</a:t>
            </a:r>
            <a:r>
              <a:rPr lang="en-US" altLang="en-US" sz="2400" smtClean="0"/>
              <a:t> that came close to a statement of the principle of comparative advantage for which the classical economist David Ricardo is famous. </a:t>
            </a:r>
          </a:p>
          <a:p>
            <a:pPr lvl="1" eaLnBrk="1" hangingPunct="1">
              <a:lnSpc>
                <a:spcPct val="80000"/>
              </a:lnSpc>
            </a:pPr>
            <a:r>
              <a:rPr lang="en-US" altLang="en-US" sz="2000" smtClean="0"/>
              <a:t>In 1663, </a:t>
            </a:r>
            <a:r>
              <a:rPr lang="en-US" altLang="en-US" sz="2000" b="1" smtClean="0"/>
              <a:t>Samuel Fortrey</a:t>
            </a:r>
            <a:r>
              <a:rPr lang="en-US" altLang="en-US" sz="2000" smtClean="0"/>
              <a:t> explained that we should produce and export what foreigners want if that would allow us to import more of what we need than we could produce at home.</a:t>
            </a:r>
            <a:endParaRPr lang="en-US" altLang="en-US" sz="2000"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3A14366-46CF-4EDC-9323-B953EE128D68}" type="slidenum">
              <a:rPr lang="en-US" altLang="en-US" sz="1400"/>
              <a:pPr>
                <a:spcBef>
                  <a:spcPct val="0"/>
                </a:spcBef>
                <a:buFontTx/>
                <a:buNone/>
              </a:pPr>
              <a:t>15</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z="4000" smtClean="0"/>
              <a:t>Mercantilism—the lasting contributions</a:t>
            </a:r>
          </a:p>
        </p:txBody>
      </p:sp>
      <p:sp>
        <p:nvSpPr>
          <p:cNvPr id="19461" name="Rectangle 3"/>
          <p:cNvSpPr>
            <a:spLocks noGrp="1" noChangeArrowheads="1"/>
          </p:cNvSpPr>
          <p:nvPr>
            <p:ph type="body" idx="1"/>
          </p:nvPr>
        </p:nvSpPr>
        <p:spPr/>
        <p:txBody>
          <a:bodyPr/>
          <a:lstStyle/>
          <a:p>
            <a:pPr eaLnBrk="1" hangingPunct="1">
              <a:lnSpc>
                <a:spcPct val="80000"/>
              </a:lnSpc>
            </a:pPr>
            <a:r>
              <a:rPr lang="en-US" altLang="en-US" sz="2400" b="1" smtClean="0"/>
              <a:t>Pierre le Pesant, Seigneur de Boisguilbert</a:t>
            </a:r>
            <a:r>
              <a:rPr lang="en-US" altLang="en-US" sz="2400" smtClean="0"/>
              <a:t> (1646-1714) made two important points. </a:t>
            </a:r>
          </a:p>
          <a:p>
            <a:pPr lvl="1" eaLnBrk="1" hangingPunct="1">
              <a:lnSpc>
                <a:spcPct val="80000"/>
              </a:lnSpc>
            </a:pPr>
            <a:r>
              <a:rPr lang="en-US" altLang="en-US" sz="2000" smtClean="0"/>
              <a:t>First, he pointed out that taxes reduce the productivity of the economy and that more tax revenues for the government did not necessarily mean less after-tax income for taxpayers. </a:t>
            </a:r>
          </a:p>
          <a:p>
            <a:pPr lvl="2" eaLnBrk="1" hangingPunct="1">
              <a:lnSpc>
                <a:spcPct val="80000"/>
              </a:lnSpc>
            </a:pPr>
            <a:r>
              <a:rPr lang="en-US" altLang="en-US" sz="1600" smtClean="0"/>
              <a:t>If the tax system is designed in a way that takes care to reduce the negative effects of taxes on productivity, the government could earn more tax revenues without reducing the after-tax incomes of the citizens. </a:t>
            </a:r>
          </a:p>
          <a:p>
            <a:pPr lvl="2" eaLnBrk="1" hangingPunct="1">
              <a:lnSpc>
                <a:spcPct val="80000"/>
              </a:lnSpc>
            </a:pPr>
            <a:r>
              <a:rPr lang="en-US" altLang="en-US" sz="1600" smtClean="0"/>
              <a:t>This idea is nowadays championed by a group of economists called supply-siders.</a:t>
            </a:r>
          </a:p>
          <a:p>
            <a:pPr lvl="1" eaLnBrk="1" hangingPunct="1">
              <a:lnSpc>
                <a:spcPct val="80000"/>
              </a:lnSpc>
            </a:pPr>
            <a:r>
              <a:rPr lang="en-US" altLang="en-US" sz="2000" smtClean="0"/>
              <a:t>Second, Boisguilbert also said that left to itself the economy settles down to a stable outcome instead of becoming chaotic.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449E0F-7525-4B98-BE7E-5C266D862E08}" type="slidenum">
              <a:rPr lang="en-US" altLang="en-US" sz="1400"/>
              <a:pPr>
                <a:spcBef>
                  <a:spcPct val="0"/>
                </a:spcBef>
                <a:buFontTx/>
                <a:buNone/>
              </a:pPr>
              <a:t>16</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mtClean="0"/>
              <a:t>Mercantilism—assessment </a:t>
            </a:r>
          </a:p>
        </p:txBody>
      </p:sp>
      <p:sp>
        <p:nvSpPr>
          <p:cNvPr id="20485" name="Rectangle 3"/>
          <p:cNvSpPr>
            <a:spLocks noGrp="1" noChangeArrowheads="1"/>
          </p:cNvSpPr>
          <p:nvPr>
            <p:ph type="body" idx="1"/>
          </p:nvPr>
        </p:nvSpPr>
        <p:spPr/>
        <p:txBody>
          <a:bodyPr/>
          <a:lstStyle/>
          <a:p>
            <a:pPr eaLnBrk="1" hangingPunct="1">
              <a:lnSpc>
                <a:spcPct val="90000"/>
              </a:lnSpc>
            </a:pPr>
            <a:r>
              <a:rPr lang="en-US" altLang="en-US" sz="2400" smtClean="0"/>
              <a:t>While the main ideas of the mercantilists caused a lot of harm and are now discredited, the economists of that period came up with many ideas that lasted and created the foundation of the Classical school. </a:t>
            </a:r>
          </a:p>
          <a:p>
            <a:pPr eaLnBrk="1" hangingPunct="1">
              <a:lnSpc>
                <a:spcPct val="90000"/>
              </a:lnSpc>
            </a:pPr>
            <a:r>
              <a:rPr lang="en-US" altLang="en-US" sz="2400" smtClean="0"/>
              <a:t>The problem was that the good ideas of the mercantilists had not yet won the debate, which is why they simply coexisted with all the other bad ideas. </a:t>
            </a:r>
          </a:p>
          <a:p>
            <a:pPr eaLnBrk="1" hangingPunct="1">
              <a:lnSpc>
                <a:spcPct val="90000"/>
              </a:lnSpc>
            </a:pPr>
            <a:r>
              <a:rPr lang="en-US" altLang="en-US" sz="2400" smtClean="0"/>
              <a:t>As the classical era progressed, the good ideas of the mercantilists were filtered out, recognized as good ideas and incorporated into the classical canon.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t>Niccolo Machiavelli (1469 – 1527)</a:t>
            </a:r>
          </a:p>
        </p:txBody>
      </p:sp>
      <p:sp>
        <p:nvSpPr>
          <p:cNvPr id="21507" name="Rectangle 3"/>
          <p:cNvSpPr>
            <a:spLocks noGrp="1" noChangeArrowheads="1"/>
          </p:cNvSpPr>
          <p:nvPr>
            <p:ph idx="1"/>
          </p:nvPr>
        </p:nvSpPr>
        <p:spPr/>
        <p:txBody>
          <a:bodyPr/>
          <a:lstStyle/>
          <a:p>
            <a:pPr eaLnBrk="1" hangingPunct="1">
              <a:lnSpc>
                <a:spcPct val="90000"/>
              </a:lnSpc>
            </a:pPr>
            <a:r>
              <a:rPr lang="en-US" altLang="en-US" sz="2400" i="1" smtClean="0"/>
              <a:t>The Prince</a:t>
            </a:r>
            <a:r>
              <a:rPr lang="en-US" altLang="en-US" sz="2400" smtClean="0"/>
              <a:t>, 1513</a:t>
            </a:r>
          </a:p>
          <a:p>
            <a:pPr eaLnBrk="1" hangingPunct="1">
              <a:lnSpc>
                <a:spcPct val="90000"/>
              </a:lnSpc>
            </a:pPr>
            <a:r>
              <a:rPr lang="en-US" altLang="en-US" sz="2400" smtClean="0"/>
              <a:t>The interests of the state were seen as unrelated to religion</a:t>
            </a:r>
          </a:p>
          <a:p>
            <a:pPr eaLnBrk="1" hangingPunct="1">
              <a:lnSpc>
                <a:spcPct val="90000"/>
              </a:lnSpc>
            </a:pPr>
            <a:r>
              <a:rPr lang="en-US" altLang="en-US" sz="2400" smtClean="0"/>
              <a:t>A distinction was drawn between the science of how politics works and the ethics of how it ought to work</a:t>
            </a:r>
          </a:p>
          <a:p>
            <a:pPr eaLnBrk="1" hangingPunct="1">
              <a:lnSpc>
                <a:spcPct val="90000"/>
              </a:lnSpc>
            </a:pPr>
            <a:r>
              <a:rPr lang="en-US" altLang="en-US" sz="2400" smtClean="0"/>
              <a:t>Both inductive and deductive analysis were used</a:t>
            </a:r>
          </a:p>
          <a:p>
            <a:pPr eaLnBrk="1" hangingPunct="1">
              <a:lnSpc>
                <a:spcPct val="90000"/>
              </a:lnSpc>
            </a:pPr>
            <a:r>
              <a:rPr lang="en-US" altLang="en-US" sz="2400" smtClean="0"/>
              <a:t>It was assumed that people would behave unscrupulously, in a self-interested manner</a:t>
            </a:r>
          </a:p>
          <a:p>
            <a:pPr lvl="1" eaLnBrk="1" hangingPunct="1">
              <a:lnSpc>
                <a:spcPct val="90000"/>
              </a:lnSpc>
            </a:pPr>
            <a:r>
              <a:rPr lang="en-US" altLang="en-US" sz="2000" smtClean="0"/>
              <a:t>Machiavelli understood that in some cases men may behave morally, but felt that his analysis would make better predictions if self-interested behavior was assumed</a:t>
            </a:r>
          </a:p>
          <a:p>
            <a:pPr lvl="1" eaLnBrk="1" hangingPunct="1">
              <a:lnSpc>
                <a:spcPct val="90000"/>
              </a:lnSpc>
            </a:pPr>
            <a:r>
              <a:rPr lang="en-US" altLang="en-US" sz="2000" smtClean="0"/>
              <a:t>This has become the standard assumption in economic analysis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6A590A-7C78-4367-8092-09B1B1C6D57C}" type="slidenum">
              <a:rPr lang="en-US" altLang="en-US" sz="1400"/>
              <a:pPr>
                <a:spcBef>
                  <a:spcPct val="0"/>
                </a:spcBef>
                <a:buFontTx/>
                <a:buNone/>
              </a:pPr>
              <a:t>17</a:t>
            </a:fld>
            <a:endParaRPr lang="en-US" altLang="en-US"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624F991-0305-482E-AD6C-D68C1544A7ED}" type="slidenum">
              <a:rPr lang="en-US" altLang="en-US" sz="1400"/>
              <a:pPr>
                <a:spcBef>
                  <a:spcPct val="0"/>
                </a:spcBef>
                <a:buFontTx/>
                <a:buNone/>
              </a:pPr>
              <a:t>18</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mtClean="0"/>
              <a:t>The </a:t>
            </a:r>
            <a:r>
              <a:rPr lang="en-US" altLang="en-US" smtClean="0">
                <a:hlinkClick r:id="rId2"/>
              </a:rPr>
              <a:t>School of Salamanca</a:t>
            </a:r>
            <a:endParaRPr lang="en-US" altLang="en-US" smtClean="0"/>
          </a:p>
        </p:txBody>
      </p:sp>
      <p:sp>
        <p:nvSpPr>
          <p:cNvPr id="22533" name="Rectangle 3"/>
          <p:cNvSpPr>
            <a:spLocks noGrp="1" noChangeArrowheads="1"/>
          </p:cNvSpPr>
          <p:nvPr>
            <p:ph type="body" idx="1"/>
          </p:nvPr>
        </p:nvSpPr>
        <p:spPr/>
        <p:txBody>
          <a:bodyPr/>
          <a:lstStyle/>
          <a:p>
            <a:pPr eaLnBrk="1" hangingPunct="1"/>
            <a:r>
              <a:rPr lang="en-US" altLang="en-US" smtClean="0"/>
              <a:t>These writers in Spain continued developing the ideas of the scholastics and made innovations in monetary economics</a:t>
            </a:r>
          </a:p>
          <a:p>
            <a:pPr eaLnBrk="1" hangingPunct="1"/>
            <a:endParaRPr lang="en-US" altLang="en-US" smtClean="0"/>
          </a:p>
          <a:p>
            <a:pPr eaLnBrk="1" hangingPunct="1"/>
            <a:r>
              <a:rPr lang="en-US" altLang="en-US" smtClean="0"/>
              <a:t>Video: </a:t>
            </a:r>
            <a:r>
              <a:rPr lang="en-US" altLang="en-US" smtClean="0">
                <a:hlinkClick r:id="rId3"/>
              </a:rPr>
              <a:t>http://www.mruniversity.com/courses/great-economists-classical-economics-and-its-forerunners/school-salamanca</a:t>
            </a:r>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4000" smtClean="0"/>
              <a:t>The School of Salamanca – Navarrus (1491 – 1586)</a:t>
            </a:r>
          </a:p>
        </p:txBody>
      </p:sp>
      <p:sp>
        <p:nvSpPr>
          <p:cNvPr id="23555" name="Rectangle 3"/>
          <p:cNvSpPr>
            <a:spLocks noGrp="1" noChangeArrowheads="1"/>
          </p:cNvSpPr>
          <p:nvPr>
            <p:ph idx="1"/>
          </p:nvPr>
        </p:nvSpPr>
        <p:spPr/>
        <p:txBody>
          <a:bodyPr/>
          <a:lstStyle/>
          <a:p>
            <a:pPr eaLnBrk="1" hangingPunct="1">
              <a:lnSpc>
                <a:spcPct val="80000"/>
              </a:lnSpc>
            </a:pPr>
            <a:r>
              <a:rPr lang="en-US" altLang="en-US" sz="2800" smtClean="0"/>
              <a:t>As in the case of any other trade, money-changing was okay as long as it earned moderate wealth for the changer</a:t>
            </a:r>
          </a:p>
          <a:p>
            <a:pPr eaLnBrk="1" hangingPunct="1">
              <a:lnSpc>
                <a:spcPct val="80000"/>
              </a:lnSpc>
            </a:pPr>
            <a:r>
              <a:rPr lang="en-US" altLang="en-US" sz="2800" smtClean="0"/>
              <a:t>The price of a currency depended on availability, need, uncertainty about the possibility of debasement or even repudiation</a:t>
            </a:r>
          </a:p>
          <a:p>
            <a:pPr eaLnBrk="1" hangingPunct="1">
              <a:lnSpc>
                <a:spcPct val="80000"/>
              </a:lnSpc>
            </a:pPr>
            <a:r>
              <a:rPr lang="en-US" altLang="en-US" sz="2800" smtClean="0"/>
              <a:t>It was okay for a money changer to buy a currency when it is cheap and to sell it when it is expensive</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0E4D696-9375-4F89-98E4-236CFEA2E209}" type="slidenum">
              <a:rPr lang="en-US" altLang="en-US" sz="1400"/>
              <a:pPr>
                <a:spcBef>
                  <a:spcPct val="0"/>
                </a:spcBef>
                <a:buFontTx/>
                <a:buNone/>
              </a:pPr>
              <a:t>19</a:t>
            </a:fld>
            <a:endParaRPr lang="en-US" alt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D1AE355-884A-47D3-9BD6-13DCB4866B13}" type="slidenum">
              <a:rPr lang="en-US" altLang="en-US" sz="1400"/>
              <a:pPr>
                <a:spcBef>
                  <a:spcPct val="0"/>
                </a:spcBef>
                <a:buFontTx/>
                <a:buNone/>
              </a:pPr>
              <a:t>2</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sz="4000" smtClean="0"/>
              <a:t>The emergence of the modern world view</a:t>
            </a:r>
          </a:p>
        </p:txBody>
      </p:sp>
      <p:sp>
        <p:nvSpPr>
          <p:cNvPr id="6149" name="Rectangle 3"/>
          <p:cNvSpPr>
            <a:spLocks noGrp="1" noChangeArrowheads="1"/>
          </p:cNvSpPr>
          <p:nvPr>
            <p:ph type="body" idx="1"/>
          </p:nvPr>
        </p:nvSpPr>
        <p:spPr/>
        <p:txBody>
          <a:bodyPr/>
          <a:lstStyle/>
          <a:p>
            <a:pPr eaLnBrk="1" hangingPunct="1">
              <a:lnSpc>
                <a:spcPct val="90000"/>
              </a:lnSpc>
            </a:pPr>
            <a:r>
              <a:rPr lang="en-US" altLang="en-US" smtClean="0"/>
              <a:t>The Renaissance</a:t>
            </a:r>
          </a:p>
          <a:p>
            <a:pPr eaLnBrk="1" hangingPunct="1">
              <a:lnSpc>
                <a:spcPct val="90000"/>
              </a:lnSpc>
            </a:pPr>
            <a:r>
              <a:rPr lang="en-US" altLang="en-US" smtClean="0"/>
              <a:t>The Reformation</a:t>
            </a:r>
          </a:p>
          <a:p>
            <a:pPr eaLnBrk="1" hangingPunct="1">
              <a:lnSpc>
                <a:spcPct val="90000"/>
              </a:lnSpc>
            </a:pPr>
            <a:r>
              <a:rPr lang="en-US" altLang="en-US" smtClean="0"/>
              <a:t>The rise of the European nation state</a:t>
            </a:r>
          </a:p>
          <a:p>
            <a:pPr eaLnBrk="1" hangingPunct="1">
              <a:lnSpc>
                <a:spcPct val="90000"/>
              </a:lnSpc>
            </a:pPr>
            <a:r>
              <a:rPr lang="en-US" altLang="en-US" smtClean="0"/>
              <a:t>Mercantilism</a:t>
            </a:r>
          </a:p>
          <a:p>
            <a:pPr eaLnBrk="1" hangingPunct="1">
              <a:lnSpc>
                <a:spcPct val="90000"/>
              </a:lnSpc>
            </a:pPr>
            <a:r>
              <a:rPr lang="en-US" altLang="en-US" smtClean="0"/>
              <a:t>Machiavelli</a:t>
            </a:r>
          </a:p>
          <a:p>
            <a:pPr eaLnBrk="1" hangingPunct="1">
              <a:lnSpc>
                <a:spcPct val="90000"/>
              </a:lnSpc>
            </a:pPr>
            <a:r>
              <a:rPr lang="en-US" altLang="en-US" smtClean="0"/>
              <a:t>The School of Salamanca</a:t>
            </a:r>
          </a:p>
          <a:p>
            <a:pPr eaLnBrk="1" hangingPunct="1">
              <a:lnSpc>
                <a:spcPct val="90000"/>
              </a:lnSpc>
            </a:pPr>
            <a:r>
              <a:rPr lang="en-US" altLang="en-US" smtClean="0"/>
              <a:t>England under the Tudors</a:t>
            </a:r>
          </a:p>
          <a:p>
            <a:pPr eaLnBrk="1" hangingPunct="1">
              <a:lnSpc>
                <a:spcPct val="90000"/>
              </a:lnSpc>
            </a:pPr>
            <a:r>
              <a:rPr lang="en-US" altLang="en-US" smtClean="0"/>
              <a:t>Conclusions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4000" smtClean="0"/>
              <a:t>The School of Salamanca– Navarrus (1491 – 1586)</a:t>
            </a:r>
          </a:p>
        </p:txBody>
      </p:sp>
      <p:sp>
        <p:nvSpPr>
          <p:cNvPr id="24579" name="Rectangle 3"/>
          <p:cNvSpPr>
            <a:spLocks noGrp="1" noChangeArrowheads="1"/>
          </p:cNvSpPr>
          <p:nvPr>
            <p:ph idx="1"/>
          </p:nvPr>
        </p:nvSpPr>
        <p:spPr/>
        <p:txBody>
          <a:bodyPr/>
          <a:lstStyle/>
          <a:p>
            <a:pPr eaLnBrk="1" hangingPunct="1">
              <a:lnSpc>
                <a:spcPct val="80000"/>
              </a:lnSpc>
            </a:pPr>
            <a:r>
              <a:rPr lang="en-US" altLang="en-US" sz="2800" smtClean="0"/>
              <a:t>He provided a unified theory of supply and demand to explain the prices of all commodities, including money</a:t>
            </a:r>
          </a:p>
          <a:p>
            <a:pPr lvl="1" eaLnBrk="1" hangingPunct="1">
              <a:lnSpc>
                <a:spcPct val="80000"/>
              </a:lnSpc>
            </a:pPr>
            <a:r>
              <a:rPr lang="en-US" altLang="en-US" sz="2400" smtClean="0"/>
              <a:t>‘all merchandise becomes dearer when it is in great demand and short supply, and that money </a:t>
            </a:r>
            <a:r>
              <a:rPr lang="en-US" altLang="en-US" sz="2400" smtClean="0">
                <a:cs typeface="Arial" panose="020B0604020202020204" pitchFamily="34" charset="0"/>
              </a:rPr>
              <a:t>… is merchandise and therefore becomes dearer </a:t>
            </a:r>
            <a:r>
              <a:rPr lang="en-US" altLang="en-US" sz="2400" smtClean="0"/>
              <a:t>when it is in great demand and short supply.’</a:t>
            </a:r>
          </a:p>
          <a:p>
            <a:pPr eaLnBrk="1" hangingPunct="1">
              <a:lnSpc>
                <a:spcPct val="80000"/>
              </a:lnSpc>
            </a:pPr>
            <a:r>
              <a:rPr lang="en-US" altLang="en-US" sz="2800" smtClean="0"/>
              <a:t>This theory was used to explain the inflation in Spain after the inflow of gold and silver from its American colonies</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07263E-76A1-4F8D-94BD-3BF57B124849}" type="slidenum">
              <a:rPr lang="en-US" altLang="en-US" sz="1400"/>
              <a:pPr>
                <a:spcBef>
                  <a:spcPct val="0"/>
                </a:spcBef>
                <a:buFontTx/>
                <a:buNone/>
              </a:pPr>
              <a:t>20</a:t>
            </a:fld>
            <a:endParaRPr lang="en-US" altLang="en-US"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4000" smtClean="0"/>
              <a:t>The School of Salamanca– Navarrus (1491 – 1586)</a:t>
            </a:r>
          </a:p>
        </p:txBody>
      </p:sp>
      <p:sp>
        <p:nvSpPr>
          <p:cNvPr id="25603" name="Rectangle 3"/>
          <p:cNvSpPr>
            <a:spLocks noGrp="1" noChangeArrowheads="1"/>
          </p:cNvSpPr>
          <p:nvPr>
            <p:ph idx="1"/>
          </p:nvPr>
        </p:nvSpPr>
        <p:spPr/>
        <p:txBody>
          <a:bodyPr/>
          <a:lstStyle/>
          <a:p>
            <a:pPr eaLnBrk="1" hangingPunct="1">
              <a:lnSpc>
                <a:spcPct val="80000"/>
              </a:lnSpc>
            </a:pPr>
            <a:r>
              <a:rPr lang="en-US" altLang="en-US" sz="2800" smtClean="0"/>
              <a:t>Navarrus and </a:t>
            </a:r>
            <a:r>
              <a:rPr lang="en-US" altLang="en-US" sz="2800" smtClean="0">
                <a:hlinkClick r:id="rId2"/>
              </a:rPr>
              <a:t>Jean</a:t>
            </a:r>
            <a:r>
              <a:rPr lang="en-US" altLang="en-US" sz="2800" smtClean="0"/>
              <a:t> </a:t>
            </a:r>
            <a:r>
              <a:rPr lang="en-US" altLang="en-US" sz="2800" smtClean="0">
                <a:hlinkClick r:id="rId3"/>
              </a:rPr>
              <a:t>Bodin</a:t>
            </a:r>
            <a:r>
              <a:rPr lang="en-US" altLang="en-US" sz="2800" smtClean="0"/>
              <a:t> (1530 – 1596) provided the first statements of the crucial idea that </a:t>
            </a:r>
            <a:r>
              <a:rPr lang="en-US" altLang="en-US" sz="2800" smtClean="0">
                <a:solidFill>
                  <a:srgbClr val="FF0000"/>
                </a:solidFill>
              </a:rPr>
              <a:t>increases in the quantity of money lead to higher prices</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EA0863D-6FCA-4B3D-BD6D-66A0A7E5C9EB}" type="slidenum">
              <a:rPr lang="en-US" altLang="en-US" sz="1400"/>
              <a:pPr>
                <a:spcBef>
                  <a:spcPct val="0"/>
                </a:spcBef>
                <a:buFontTx/>
                <a:buNone/>
              </a:pPr>
              <a:t>21</a:t>
            </a:fld>
            <a:endParaRPr lang="en-US" altLang="en-US" sz="1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4000" smtClean="0"/>
              <a:t>The School of Salamanca–money </a:t>
            </a:r>
          </a:p>
        </p:txBody>
      </p:sp>
      <p:sp>
        <p:nvSpPr>
          <p:cNvPr id="26627" name="Rectangle 3"/>
          <p:cNvSpPr>
            <a:spLocks noGrp="1" noChangeArrowheads="1"/>
          </p:cNvSpPr>
          <p:nvPr>
            <p:ph idx="1"/>
          </p:nvPr>
        </p:nvSpPr>
        <p:spPr/>
        <p:txBody>
          <a:bodyPr/>
          <a:lstStyle/>
          <a:p>
            <a:pPr eaLnBrk="1" hangingPunct="1">
              <a:lnSpc>
                <a:spcPct val="80000"/>
              </a:lnSpc>
            </a:pPr>
            <a:r>
              <a:rPr lang="en-US" altLang="en-US" sz="2800" b="1" smtClean="0"/>
              <a:t>Thomas de Mercado</a:t>
            </a:r>
            <a:r>
              <a:rPr lang="en-US" altLang="en-US" sz="2800" smtClean="0"/>
              <a:t> (? – 1585) explained why the gold and silver in Spain eventually leaked out to other countries</a:t>
            </a:r>
          </a:p>
          <a:p>
            <a:pPr lvl="1" eaLnBrk="1" hangingPunct="1">
              <a:lnSpc>
                <a:spcPct val="80000"/>
              </a:lnSpc>
            </a:pPr>
            <a:r>
              <a:rPr lang="en-US" altLang="en-US" sz="2400" smtClean="0"/>
              <a:t>The inflow of gold and silver from the American colonies led to higher prices in Spain. </a:t>
            </a:r>
          </a:p>
          <a:p>
            <a:pPr lvl="1" eaLnBrk="1" hangingPunct="1">
              <a:lnSpc>
                <a:spcPct val="80000"/>
              </a:lnSpc>
            </a:pPr>
            <a:r>
              <a:rPr lang="en-US" altLang="en-US" sz="2400" smtClean="0"/>
              <a:t>So, the Spanish people used the gold and silver to buy foreign goods. </a:t>
            </a:r>
          </a:p>
          <a:p>
            <a:pPr lvl="1" eaLnBrk="1" hangingPunct="1">
              <a:lnSpc>
                <a:spcPct val="80000"/>
              </a:lnSpc>
            </a:pPr>
            <a:r>
              <a:rPr lang="en-US" altLang="en-US" sz="2400" smtClean="0"/>
              <a:t>This outflow would continue till prices were equal in Spain and elsewhere</a:t>
            </a:r>
          </a:p>
          <a:p>
            <a:pPr lvl="1" eaLnBrk="1" hangingPunct="1">
              <a:lnSpc>
                <a:spcPct val="80000"/>
              </a:lnSpc>
            </a:pPr>
            <a:r>
              <a:rPr lang="en-US" altLang="en-US" sz="2400" smtClean="0"/>
              <a:t>Laws prohibiting the export of metals would fail</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10D8AB1-B9F4-4D77-A6AB-DDF4488DBFDC}" type="slidenum">
              <a:rPr lang="en-US" altLang="en-US" sz="1400"/>
              <a:pPr>
                <a:spcBef>
                  <a:spcPct val="0"/>
                </a:spcBef>
                <a:buFontTx/>
                <a:buNone/>
              </a:pPr>
              <a:t>22</a:t>
            </a:fld>
            <a:endParaRPr lang="en-US" altLang="en-US"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4000" smtClean="0"/>
              <a:t>The School of Salamanca–money </a:t>
            </a:r>
          </a:p>
        </p:txBody>
      </p:sp>
      <p:sp>
        <p:nvSpPr>
          <p:cNvPr id="28675" name="Rectangle 3"/>
          <p:cNvSpPr>
            <a:spLocks noGrp="1" noChangeArrowheads="1"/>
          </p:cNvSpPr>
          <p:nvPr>
            <p:ph idx="1"/>
          </p:nvPr>
        </p:nvSpPr>
        <p:spPr/>
        <p:txBody>
          <a:bodyPr/>
          <a:lstStyle/>
          <a:p>
            <a:pPr eaLnBrk="1" hangingPunct="1">
              <a:lnSpc>
                <a:spcPct val="80000"/>
              </a:lnSpc>
            </a:pPr>
            <a:r>
              <a:rPr lang="en-US" altLang="en-US" sz="2800" smtClean="0"/>
              <a:t>The idea that scarcity makes goods expensive (and plenty makes them cheap) was known in ancient times</a:t>
            </a:r>
          </a:p>
          <a:p>
            <a:pPr eaLnBrk="1" hangingPunct="1">
              <a:lnSpc>
                <a:spcPct val="80000"/>
              </a:lnSpc>
            </a:pPr>
            <a:r>
              <a:rPr lang="en-US" altLang="en-US" sz="2800" smtClean="0"/>
              <a:t>Therefore, it is not surprising that </a:t>
            </a:r>
            <a:r>
              <a:rPr lang="en-US" altLang="en-US" sz="2800" b="1" smtClean="0"/>
              <a:t>Jean Bodin</a:t>
            </a:r>
            <a:r>
              <a:rPr lang="en-US" altLang="en-US" sz="2800" smtClean="0"/>
              <a:t> (1530 – 96), a French economist, also detected the link between the availability of precious metals and inflation.</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F40B06E-F554-46FF-94D5-E37385B32E8D}" type="slidenum">
              <a:rPr lang="en-US" altLang="en-US" sz="1400"/>
              <a:pPr>
                <a:spcBef>
                  <a:spcPct val="0"/>
                </a:spcBef>
                <a:buFontTx/>
                <a:buNone/>
              </a:pPr>
              <a:t>23</a:t>
            </a:fld>
            <a:endParaRPr lang="en-US" altLang="en-US"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B07C3E-C77F-4CB5-AE00-B749853A16FE}" type="slidenum">
              <a:rPr lang="en-US" altLang="en-US" sz="1400"/>
              <a:pPr>
                <a:spcBef>
                  <a:spcPct val="0"/>
                </a:spcBef>
                <a:buFontTx/>
                <a:buNone/>
              </a:pPr>
              <a:t>24</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smtClean="0"/>
              <a:t>England under the Tudors</a:t>
            </a:r>
          </a:p>
        </p:txBody>
      </p:sp>
      <p:sp>
        <p:nvSpPr>
          <p:cNvPr id="30725" name="Rectangle 3"/>
          <p:cNvSpPr>
            <a:spLocks noGrp="1" noChangeArrowheads="1"/>
          </p:cNvSpPr>
          <p:nvPr>
            <p:ph type="body" idx="1"/>
          </p:nvPr>
        </p:nvSpPr>
        <p:spPr/>
        <p:txBody>
          <a:bodyPr/>
          <a:lstStyle/>
          <a:p>
            <a:pPr eaLnBrk="1" hangingPunct="1">
              <a:lnSpc>
                <a:spcPct val="80000"/>
              </a:lnSpc>
            </a:pPr>
            <a:r>
              <a:rPr lang="en-US" altLang="en-US" sz="2800" smtClean="0"/>
              <a:t>Sir Thomas Smith (1513 – 77)</a:t>
            </a:r>
          </a:p>
          <a:p>
            <a:pPr lvl="1" eaLnBrk="1" hangingPunct="1">
              <a:lnSpc>
                <a:spcPct val="80000"/>
              </a:lnSpc>
            </a:pPr>
            <a:r>
              <a:rPr lang="en-US" altLang="en-US" sz="2400" smtClean="0"/>
              <a:t>Explained the distinction between nominal and real (inflation-adjusted) income</a:t>
            </a:r>
          </a:p>
          <a:p>
            <a:pPr lvl="2" eaLnBrk="1" hangingPunct="1">
              <a:lnSpc>
                <a:spcPct val="80000"/>
              </a:lnSpc>
            </a:pPr>
            <a:r>
              <a:rPr lang="en-US" altLang="en-US" sz="2000" smtClean="0"/>
              <a:t>especially the fact that people on fixed income are affected by inflation, but not traders</a:t>
            </a:r>
          </a:p>
          <a:p>
            <a:pPr lvl="1" eaLnBrk="1" hangingPunct="1">
              <a:lnSpc>
                <a:spcPct val="80000"/>
              </a:lnSpc>
            </a:pPr>
            <a:r>
              <a:rPr lang="en-US" altLang="en-US" sz="2400" smtClean="0"/>
              <a:t>Noted that prices were rising even when goods were plentiful and assigned currency debasement as the reason for rising prices</a:t>
            </a:r>
          </a:p>
          <a:p>
            <a:pPr lvl="2" eaLnBrk="1" hangingPunct="1">
              <a:lnSpc>
                <a:spcPct val="80000"/>
              </a:lnSpc>
            </a:pPr>
            <a:r>
              <a:rPr lang="en-US" altLang="en-US" sz="2000" smtClean="0"/>
              <a:t>This highlights the idea that the supply and demand for goods affects their relative prices, whereas the supply and demand for money affects nominal prices</a:t>
            </a:r>
          </a:p>
          <a:p>
            <a:pPr lvl="1" eaLnBrk="1" hangingPunct="1">
              <a:lnSpc>
                <a:spcPct val="80000"/>
              </a:lnSpc>
            </a:pPr>
            <a:r>
              <a:rPr lang="en-US" altLang="en-US" sz="2400" smtClean="0"/>
              <a:t>Smith was a mercantilist in his views on trade policy</a:t>
            </a:r>
          </a:p>
          <a:p>
            <a:pPr lvl="1" eaLnBrk="1" hangingPunct="1">
              <a:lnSpc>
                <a:spcPct val="80000"/>
              </a:lnSpc>
            </a:pPr>
            <a:r>
              <a:rPr lang="en-US" altLang="en-US" sz="2400" smtClean="0"/>
              <a:t>But he had a clear understanding of how markets worked and how prices were determined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98AE1E7-E49B-476A-BE3A-E6D0C915FA65}" type="slidenum">
              <a:rPr lang="en-US" altLang="en-US" sz="1400"/>
              <a:pPr>
                <a:spcBef>
                  <a:spcPct val="0"/>
                </a:spcBef>
                <a:buFontTx/>
                <a:buNone/>
              </a:pPr>
              <a:t>25</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Conclusions</a:t>
            </a:r>
          </a:p>
        </p:txBody>
      </p:sp>
      <p:sp>
        <p:nvSpPr>
          <p:cNvPr id="31749" name="Rectangle 3"/>
          <p:cNvSpPr>
            <a:spLocks noGrp="1" noChangeArrowheads="1"/>
          </p:cNvSpPr>
          <p:nvPr>
            <p:ph type="body" idx="1"/>
          </p:nvPr>
        </p:nvSpPr>
        <p:spPr/>
        <p:txBody>
          <a:bodyPr/>
          <a:lstStyle/>
          <a:p>
            <a:pPr eaLnBrk="1" hangingPunct="1">
              <a:lnSpc>
                <a:spcPct val="90000"/>
              </a:lnSpc>
            </a:pPr>
            <a:r>
              <a:rPr lang="en-US" altLang="en-US" smtClean="0"/>
              <a:t>Lawyers, officials, and other non-priests were beginning to write on economic issues</a:t>
            </a:r>
          </a:p>
          <a:p>
            <a:pPr eaLnBrk="1" hangingPunct="1">
              <a:lnSpc>
                <a:spcPct val="90000"/>
              </a:lnSpc>
            </a:pPr>
            <a:r>
              <a:rPr lang="en-US" altLang="en-US" smtClean="0"/>
              <a:t>As a result, the focus shifted from moral issues to how economies actually worked</a:t>
            </a:r>
          </a:p>
          <a:p>
            <a:pPr eaLnBrk="1" hangingPunct="1">
              <a:lnSpc>
                <a:spcPct val="90000"/>
              </a:lnSpc>
            </a:pPr>
            <a:r>
              <a:rPr lang="en-US" altLang="en-US" smtClean="0"/>
              <a:t>Besides, the economies were becoming more complex entities</a:t>
            </a:r>
          </a:p>
          <a:p>
            <a:pPr eaLnBrk="1" hangingPunct="1">
              <a:lnSpc>
                <a:spcPct val="90000"/>
              </a:lnSpc>
            </a:pPr>
            <a:r>
              <a:rPr lang="en-US" altLang="en-US" smtClean="0"/>
              <a:t>These factors led to progress in economic thought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22E2687-D40C-4871-9ACF-84525639EF86}" type="slidenum">
              <a:rPr lang="en-US" altLang="en-US" sz="1400"/>
              <a:pPr>
                <a:spcBef>
                  <a:spcPct val="0"/>
                </a:spcBef>
                <a:buFontTx/>
                <a:buNone/>
              </a:pPr>
              <a:t>3</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The Renaissance</a:t>
            </a:r>
          </a:p>
        </p:txBody>
      </p:sp>
      <p:sp>
        <p:nvSpPr>
          <p:cNvPr id="7173" name="Rectangle 3"/>
          <p:cNvSpPr>
            <a:spLocks noGrp="1" noChangeArrowheads="1"/>
          </p:cNvSpPr>
          <p:nvPr>
            <p:ph type="body" idx="1"/>
          </p:nvPr>
        </p:nvSpPr>
        <p:spPr/>
        <p:txBody>
          <a:bodyPr/>
          <a:lstStyle/>
          <a:p>
            <a:pPr eaLnBrk="1" hangingPunct="1">
              <a:lnSpc>
                <a:spcPct val="80000"/>
              </a:lnSpc>
              <a:spcBef>
                <a:spcPts val="675"/>
              </a:spcBef>
            </a:pPr>
            <a:r>
              <a:rPr lang="en-US" altLang="en-US" sz="2800" smtClean="0"/>
              <a:t>The end of the 15</a:t>
            </a:r>
            <a:r>
              <a:rPr lang="en-US" altLang="en-US" sz="2800" baseline="30000" smtClean="0"/>
              <a:t>th</a:t>
            </a:r>
            <a:r>
              <a:rPr lang="en-US" altLang="en-US" sz="2800" smtClean="0"/>
              <a:t> century marks the beginning of the modern world view</a:t>
            </a:r>
          </a:p>
          <a:p>
            <a:pPr eaLnBrk="1" hangingPunct="1">
              <a:lnSpc>
                <a:spcPct val="80000"/>
              </a:lnSpc>
              <a:spcBef>
                <a:spcPts val="675"/>
              </a:spcBef>
            </a:pPr>
            <a:r>
              <a:rPr lang="en-US" altLang="en-US" sz="2800" smtClean="0"/>
              <a:t>Significant events include:</a:t>
            </a:r>
          </a:p>
          <a:p>
            <a:pPr lvl="1" eaLnBrk="1" hangingPunct="1">
              <a:lnSpc>
                <a:spcPct val="80000"/>
              </a:lnSpc>
              <a:spcBef>
                <a:spcPts val="675"/>
              </a:spcBef>
            </a:pPr>
            <a:r>
              <a:rPr lang="en-US" altLang="en-US" sz="2400" smtClean="0"/>
              <a:t>The Great Voyages of Discovery</a:t>
            </a:r>
          </a:p>
          <a:p>
            <a:pPr lvl="1" eaLnBrk="1" hangingPunct="1">
              <a:lnSpc>
                <a:spcPct val="80000"/>
              </a:lnSpc>
              <a:spcBef>
                <a:spcPts val="675"/>
              </a:spcBef>
            </a:pPr>
            <a:r>
              <a:rPr lang="en-US" altLang="en-US" sz="2400" smtClean="0"/>
              <a:t>Rediscovery of Greek and Latin classics. </a:t>
            </a:r>
            <a:endParaRPr lang="en-US"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049EBB9-691C-47AF-A146-E467F3919FE8}" type="slidenum">
              <a:rPr lang="en-US" altLang="en-US" sz="1400"/>
              <a:pPr>
                <a:spcBef>
                  <a:spcPct val="0"/>
                </a:spcBef>
                <a:buFontTx/>
                <a:buNone/>
              </a:pPr>
              <a:t>4</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The Renaissance</a:t>
            </a:r>
          </a:p>
        </p:txBody>
      </p:sp>
      <p:sp>
        <p:nvSpPr>
          <p:cNvPr id="8197" name="Rectangle 3"/>
          <p:cNvSpPr>
            <a:spLocks noGrp="1" noChangeArrowheads="1"/>
          </p:cNvSpPr>
          <p:nvPr>
            <p:ph type="body" idx="1"/>
          </p:nvPr>
        </p:nvSpPr>
        <p:spPr/>
        <p:txBody>
          <a:bodyPr/>
          <a:lstStyle/>
          <a:p>
            <a:pPr eaLnBrk="1" hangingPunct="1">
              <a:lnSpc>
                <a:spcPct val="80000"/>
              </a:lnSpc>
            </a:pPr>
            <a:r>
              <a:rPr lang="en-US" altLang="en-US" smtClean="0"/>
              <a:t>The Great Voyages of Discovery</a:t>
            </a:r>
          </a:p>
          <a:p>
            <a:pPr lvl="1" eaLnBrk="1" hangingPunct="1">
              <a:lnSpc>
                <a:spcPct val="80000"/>
              </a:lnSpc>
            </a:pPr>
            <a:r>
              <a:rPr lang="en-US" altLang="en-US" smtClean="0"/>
              <a:t>Columbus reaches the Americas in 1492</a:t>
            </a:r>
          </a:p>
          <a:p>
            <a:pPr lvl="1" eaLnBrk="1" hangingPunct="1">
              <a:lnSpc>
                <a:spcPct val="80000"/>
              </a:lnSpc>
            </a:pPr>
            <a:r>
              <a:rPr lang="en-US" altLang="en-US" smtClean="0"/>
              <a:t>Vasco da Gama explores the African coast and reaches India in 1498</a:t>
            </a:r>
          </a:p>
          <a:p>
            <a:pPr lvl="1" eaLnBrk="1" hangingPunct="1">
              <a:lnSpc>
                <a:spcPct val="80000"/>
              </a:lnSpc>
            </a:pPr>
            <a:r>
              <a:rPr lang="en-US" altLang="en-US" smtClean="0"/>
              <a:t>These discoveries led to </a:t>
            </a:r>
          </a:p>
          <a:p>
            <a:pPr lvl="2" eaLnBrk="1" hangingPunct="1">
              <a:lnSpc>
                <a:spcPct val="80000"/>
              </a:lnSpc>
            </a:pPr>
            <a:r>
              <a:rPr lang="en-US" altLang="en-US" smtClean="0"/>
              <a:t>expanded trade and </a:t>
            </a:r>
          </a:p>
          <a:p>
            <a:pPr lvl="2" eaLnBrk="1" hangingPunct="1">
              <a:lnSpc>
                <a:spcPct val="80000"/>
              </a:lnSpc>
            </a:pPr>
            <a:r>
              <a:rPr lang="en-US" altLang="en-US" smtClean="0"/>
              <a:t>a broader view of humanity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E50DC2-9414-4488-B3A9-66A351B7C133}" type="slidenum">
              <a:rPr lang="en-US" altLang="en-US" sz="1400"/>
              <a:pPr>
                <a:spcBef>
                  <a:spcPct val="0"/>
                </a:spcBef>
                <a:buFontTx/>
                <a:buNone/>
              </a:pPr>
              <a:t>5</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smtClean="0"/>
              <a:t>The Renaissance</a:t>
            </a:r>
          </a:p>
        </p:txBody>
      </p:sp>
      <p:sp>
        <p:nvSpPr>
          <p:cNvPr id="9221" name="Rectangle 3"/>
          <p:cNvSpPr>
            <a:spLocks noGrp="1" noChangeArrowheads="1"/>
          </p:cNvSpPr>
          <p:nvPr>
            <p:ph type="body" idx="1"/>
          </p:nvPr>
        </p:nvSpPr>
        <p:spPr/>
        <p:txBody>
          <a:bodyPr/>
          <a:lstStyle/>
          <a:p>
            <a:pPr eaLnBrk="1" hangingPunct="1">
              <a:lnSpc>
                <a:spcPct val="80000"/>
              </a:lnSpc>
            </a:pPr>
            <a:r>
              <a:rPr lang="en-US" altLang="en-US" smtClean="0"/>
              <a:t>Rediscovery of Greek and Latin classics. </a:t>
            </a:r>
          </a:p>
          <a:p>
            <a:pPr lvl="1" eaLnBrk="1" hangingPunct="1">
              <a:lnSpc>
                <a:spcPct val="80000"/>
              </a:lnSpc>
            </a:pPr>
            <a:r>
              <a:rPr lang="en-US" altLang="en-US" smtClean="0"/>
              <a:t>This led to a huge explosion </a:t>
            </a:r>
          </a:p>
          <a:p>
            <a:pPr lvl="2" eaLnBrk="1" hangingPunct="1">
              <a:lnSpc>
                <a:spcPct val="80000"/>
              </a:lnSpc>
            </a:pPr>
            <a:r>
              <a:rPr lang="en-US" altLang="en-US" smtClean="0"/>
              <a:t>in the creative arts, especially in Italy, and </a:t>
            </a:r>
          </a:p>
          <a:p>
            <a:pPr lvl="2" eaLnBrk="1" hangingPunct="1">
              <a:lnSpc>
                <a:spcPct val="80000"/>
              </a:lnSpc>
            </a:pPr>
            <a:r>
              <a:rPr lang="en-US" altLang="en-US" smtClean="0"/>
              <a:t>in science, especially in astronomy</a:t>
            </a:r>
          </a:p>
          <a:p>
            <a:pPr lvl="3" eaLnBrk="1" hangingPunct="1">
              <a:lnSpc>
                <a:spcPct val="80000"/>
              </a:lnSpc>
            </a:pPr>
            <a:r>
              <a:rPr lang="en-US" altLang="en-US" smtClean="0"/>
              <a:t>Discovery of the physical laws of gravity that explained the movements of planets as well as simple objects led to speculation that there exists general laws that determine social and economic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794C3FC-975B-4BD3-8B7A-16ECA4AB7BA1}" type="slidenum">
              <a:rPr lang="en-US" altLang="en-US" sz="1400"/>
              <a:pPr>
                <a:spcBef>
                  <a:spcPct val="0"/>
                </a:spcBef>
                <a:buFontTx/>
                <a:buNone/>
              </a:pPr>
              <a:t>6</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smtClean="0"/>
              <a:t>The Reformation</a:t>
            </a:r>
          </a:p>
        </p:txBody>
      </p:sp>
      <p:sp>
        <p:nvSpPr>
          <p:cNvPr id="10245" name="Rectangle 3"/>
          <p:cNvSpPr>
            <a:spLocks noGrp="1" noChangeArrowheads="1"/>
          </p:cNvSpPr>
          <p:nvPr>
            <p:ph type="body" idx="1"/>
          </p:nvPr>
        </p:nvSpPr>
        <p:spPr/>
        <p:txBody>
          <a:bodyPr/>
          <a:lstStyle/>
          <a:p>
            <a:pPr eaLnBrk="1" hangingPunct="1">
              <a:lnSpc>
                <a:spcPct val="90000"/>
              </a:lnSpc>
            </a:pPr>
            <a:r>
              <a:rPr lang="en-US" altLang="en-US" smtClean="0"/>
              <a:t>Began with the publication of Martin Luther’s 95 theses in 1517</a:t>
            </a:r>
          </a:p>
          <a:p>
            <a:pPr lvl="1" eaLnBrk="1" hangingPunct="1">
              <a:lnSpc>
                <a:spcPct val="90000"/>
              </a:lnSpc>
            </a:pPr>
            <a:r>
              <a:rPr lang="en-US" altLang="en-US" smtClean="0"/>
              <a:t>Its impact was accelerated by </a:t>
            </a:r>
          </a:p>
          <a:p>
            <a:pPr lvl="2" eaLnBrk="1" hangingPunct="1">
              <a:lnSpc>
                <a:spcPct val="90000"/>
              </a:lnSpc>
            </a:pPr>
            <a:r>
              <a:rPr lang="en-US" altLang="en-US" smtClean="0"/>
              <a:t>the invention and spread of movable-type printing, and</a:t>
            </a:r>
          </a:p>
          <a:p>
            <a:pPr lvl="2" eaLnBrk="1" hangingPunct="1">
              <a:lnSpc>
                <a:spcPct val="90000"/>
              </a:lnSpc>
            </a:pPr>
            <a:r>
              <a:rPr lang="en-US" altLang="en-US" smtClean="0"/>
              <a:t>the rise of nation states</a:t>
            </a:r>
          </a:p>
          <a:p>
            <a:pPr eaLnBrk="1" hangingPunct="1">
              <a:lnSpc>
                <a:spcPct val="90000"/>
              </a:lnSpc>
            </a:pPr>
            <a:r>
              <a:rPr lang="en-US" altLang="en-US" smtClean="0"/>
              <a:t>Effect on economic thinking was minimal</a:t>
            </a:r>
          </a:p>
          <a:p>
            <a:pPr eaLnBrk="1" hangingPunct="1">
              <a:lnSpc>
                <a:spcPct val="90000"/>
              </a:lnSpc>
            </a:pPr>
            <a:r>
              <a:rPr lang="en-US" altLang="en-US" smtClean="0"/>
              <a:t>impact on political thought was greater </a:t>
            </a:r>
          </a:p>
          <a:p>
            <a:pPr lvl="1" eaLnBrk="1" hangingPunct="1">
              <a:lnSpc>
                <a:spcPct val="90000"/>
              </a:lnSpc>
            </a:pPr>
            <a:r>
              <a:rPr lang="en-US" altLang="en-US" smtClean="0"/>
              <a:t>Natural Law, rather than papal authority, became the basis for political legitimacy</a:t>
            </a:r>
          </a:p>
          <a:p>
            <a:pPr lvl="1" eaLnBrk="1" hangingPunct="1">
              <a:lnSpc>
                <a:spcPct val="90000"/>
              </a:lnSpc>
            </a:pPr>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447302-5844-49FE-A28F-3F49FE6E0166}" type="slidenum">
              <a:rPr lang="en-US" altLang="en-US" sz="1400"/>
              <a:pPr>
                <a:spcBef>
                  <a:spcPct val="0"/>
                </a:spcBef>
                <a:buFontTx/>
                <a:buNone/>
              </a:pPr>
              <a:t>7</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The rise of nation states</a:t>
            </a:r>
          </a:p>
        </p:txBody>
      </p:sp>
      <p:sp>
        <p:nvSpPr>
          <p:cNvPr id="11269" name="Rectangle 3"/>
          <p:cNvSpPr>
            <a:spLocks noGrp="1" noChangeArrowheads="1"/>
          </p:cNvSpPr>
          <p:nvPr>
            <p:ph type="body" idx="1"/>
          </p:nvPr>
        </p:nvSpPr>
        <p:spPr/>
        <p:txBody>
          <a:bodyPr/>
          <a:lstStyle/>
          <a:p>
            <a:pPr eaLnBrk="1" hangingPunct="1">
              <a:lnSpc>
                <a:spcPct val="90000"/>
              </a:lnSpc>
            </a:pPr>
            <a:r>
              <a:rPr lang="en-US" altLang="en-US" sz="2800" smtClean="0"/>
              <a:t>England, France, Spain, and Portugal emerged as independent nation states</a:t>
            </a:r>
          </a:p>
          <a:p>
            <a:pPr eaLnBrk="1" hangingPunct="1">
              <a:lnSpc>
                <a:spcPct val="90000"/>
              </a:lnSpc>
            </a:pPr>
            <a:r>
              <a:rPr lang="en-US" altLang="en-US" sz="2800" smtClean="0"/>
              <a:t>Attention focused on how national power could be enhanced</a:t>
            </a:r>
          </a:p>
          <a:p>
            <a:pPr lvl="1" eaLnBrk="1" hangingPunct="1">
              <a:lnSpc>
                <a:spcPct val="90000"/>
              </a:lnSpc>
            </a:pPr>
            <a:r>
              <a:rPr lang="en-US" altLang="en-US" sz="2400" smtClean="0"/>
              <a:t>To protect access to new trade routes that developed as a result of the Spanish and Portuguese geographical discoveries</a:t>
            </a:r>
          </a:p>
          <a:p>
            <a:pPr lvl="1" eaLnBrk="1" hangingPunct="1">
              <a:lnSpc>
                <a:spcPct val="90000"/>
              </a:lnSpc>
            </a:pPr>
            <a:r>
              <a:rPr lang="en-US" altLang="en-US" sz="2400" smtClean="0"/>
              <a:t>To do the work that had hitherto been done by the Catholic church</a:t>
            </a:r>
          </a:p>
          <a:p>
            <a:pPr lvl="2" eaLnBrk="1" hangingPunct="1">
              <a:lnSpc>
                <a:spcPct val="90000"/>
              </a:lnSpc>
            </a:pPr>
            <a:r>
              <a:rPr lang="en-US" altLang="en-US" sz="2000" smtClean="0"/>
              <a:t>Introduction of the Poor Laws in England by Elizabeth I in 1597 – 1601</a:t>
            </a:r>
          </a:p>
          <a:p>
            <a:pPr lvl="1" eaLnBrk="1" hangingPunct="1">
              <a:lnSpc>
                <a:spcPct val="90000"/>
              </a:lnSpc>
            </a:pPr>
            <a:r>
              <a:rPr lang="en-US" altLang="en-US" sz="2400" smtClean="0"/>
              <a:t>Emergence of a new school of economic thought, </a:t>
            </a:r>
            <a:r>
              <a:rPr lang="en-US" altLang="en-US" sz="2400" b="1" smtClean="0"/>
              <a:t>Mercantilism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A62891C-DFCC-4844-9295-6DBA235EDD60}" type="slidenum">
              <a:rPr lang="en-US" altLang="en-US" sz="1400"/>
              <a:pPr>
                <a:spcBef>
                  <a:spcPct val="0"/>
                </a:spcBef>
                <a:buFontTx/>
                <a:buNone/>
              </a:pPr>
              <a:t>8</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Mercantilism (1500-1776)</a:t>
            </a:r>
          </a:p>
        </p:txBody>
      </p:sp>
      <p:sp>
        <p:nvSpPr>
          <p:cNvPr id="12293" name="Rectangle 3"/>
          <p:cNvSpPr>
            <a:spLocks noGrp="1" noChangeArrowheads="1"/>
          </p:cNvSpPr>
          <p:nvPr>
            <p:ph type="body" idx="1"/>
          </p:nvPr>
        </p:nvSpPr>
        <p:spPr/>
        <p:txBody>
          <a:bodyPr/>
          <a:lstStyle/>
          <a:p>
            <a:pPr eaLnBrk="1" hangingPunct="1"/>
            <a:r>
              <a:rPr lang="en-US" altLang="en-US" smtClean="0"/>
              <a:t>This school of economic thought arose in England during the 16th through the 18th centuries, and then spread to France, Holland, and other countries. </a:t>
            </a:r>
          </a:p>
          <a:p>
            <a:pPr eaLnBrk="1" hangingPunct="1"/>
            <a:r>
              <a:rPr lang="en-US" altLang="en-US" smtClean="0"/>
              <a:t>Many of the contributors to this literature were merchants or members of the mercantile class, hence the name.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Mercantilism—main themes</a:t>
            </a:r>
          </a:p>
        </p:txBody>
      </p:sp>
      <p:sp>
        <p:nvSpPr>
          <p:cNvPr id="13315" name="Rectangle 3"/>
          <p:cNvSpPr>
            <a:spLocks noGrp="1" noChangeArrowheads="1"/>
          </p:cNvSpPr>
          <p:nvPr>
            <p:ph idx="1"/>
          </p:nvPr>
        </p:nvSpPr>
        <p:spPr/>
        <p:txBody>
          <a:bodyPr/>
          <a:lstStyle/>
          <a:p>
            <a:pPr eaLnBrk="1" hangingPunct="1">
              <a:lnSpc>
                <a:spcPct val="80000"/>
              </a:lnSpc>
            </a:pPr>
            <a:r>
              <a:rPr lang="en-US" altLang="en-US" sz="2400" smtClean="0"/>
              <a:t>The main themes of Mercantilism are as follows:</a:t>
            </a:r>
          </a:p>
          <a:p>
            <a:pPr lvl="1" eaLnBrk="1" hangingPunct="1">
              <a:lnSpc>
                <a:spcPct val="80000"/>
              </a:lnSpc>
            </a:pPr>
            <a:r>
              <a:rPr lang="en-US" altLang="en-US" sz="2000" smtClean="0"/>
              <a:t>The ultimate objective of economic policy is the political power, both internal and external, of the state. </a:t>
            </a:r>
          </a:p>
          <a:p>
            <a:pPr lvl="1" eaLnBrk="1" hangingPunct="1">
              <a:lnSpc>
                <a:spcPct val="80000"/>
              </a:lnSpc>
            </a:pPr>
            <a:r>
              <a:rPr lang="en-US" altLang="en-US" sz="2000" smtClean="0"/>
              <a:t>The power gained by one state means power lost by another state. </a:t>
            </a:r>
          </a:p>
          <a:p>
            <a:pPr lvl="2" eaLnBrk="1" hangingPunct="1">
              <a:lnSpc>
                <a:spcPct val="80000"/>
              </a:lnSpc>
            </a:pPr>
            <a:r>
              <a:rPr lang="en-US" altLang="en-US" sz="1800" smtClean="0"/>
              <a:t>Therefore, the interests of nation states are perpetually in conflict. </a:t>
            </a:r>
          </a:p>
          <a:p>
            <a:pPr lvl="1" eaLnBrk="1" hangingPunct="1">
              <a:lnSpc>
                <a:spcPct val="80000"/>
              </a:lnSpc>
            </a:pPr>
            <a:r>
              <a:rPr lang="en-US" altLang="en-US" sz="2000" smtClean="0"/>
              <a:t>A nation’s power is measured by its population and its stock of precious metals such as the gold and silver that are embodied in the money in use at the time. </a:t>
            </a:r>
          </a:p>
          <a:p>
            <a:pPr lvl="2" eaLnBrk="1" hangingPunct="1">
              <a:lnSpc>
                <a:spcPct val="80000"/>
              </a:lnSpc>
            </a:pPr>
            <a:r>
              <a:rPr lang="en-US" altLang="en-US" sz="1800" smtClean="0"/>
              <a:t>A high population could supply soldiers. </a:t>
            </a:r>
          </a:p>
          <a:p>
            <a:pPr lvl="2" eaLnBrk="1" hangingPunct="1">
              <a:lnSpc>
                <a:spcPct val="80000"/>
              </a:lnSpc>
            </a:pPr>
            <a:r>
              <a:rPr lang="en-US" altLang="en-US" sz="1800" smtClean="0"/>
              <a:t>Money (in the government’s treasury) could pay for large armies and navies.</a:t>
            </a:r>
          </a:p>
          <a:p>
            <a:pPr lvl="1" eaLnBrk="1" hangingPunct="1">
              <a:lnSpc>
                <a:spcPct val="80000"/>
              </a:lnSpc>
            </a:pPr>
            <a:r>
              <a:rPr lang="en-US" altLang="en-US" sz="2200" smtClean="0"/>
              <a:t>Continued on next slide</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THE SIXTEENTH CENTURY</a:t>
            </a: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02953D1-CBFF-41AA-80F9-FBA722945D44}" type="slidenum">
              <a:rPr lang="en-US" altLang="en-US" sz="1400"/>
              <a:pPr>
                <a:spcBef>
                  <a:spcPct val="0"/>
                </a:spcBef>
                <a:buFontTx/>
                <a:buNone/>
              </a:pPr>
              <a:t>9</a:t>
            </a:fld>
            <a:endParaRPr lang="en-US" altLang="en-US"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TotalTime>
  <Words>1907</Words>
  <Application>Microsoft Office PowerPoint</Application>
  <PresentationFormat>Widescreen</PresentationFormat>
  <Paragraphs>189</Paragraphs>
  <Slides>25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Default Design</vt:lpstr>
      <vt:lpstr>Roger E. Backhouse: The Ordinary Business of Life Chapter 3 The Emergence of the Modern World View – the Sixteenth Century</vt:lpstr>
      <vt:lpstr>The emergence of the modern world view</vt:lpstr>
      <vt:lpstr>The Renaissance</vt:lpstr>
      <vt:lpstr>The Renaissance</vt:lpstr>
      <vt:lpstr>The Renaissance</vt:lpstr>
      <vt:lpstr>The Reformation</vt:lpstr>
      <vt:lpstr>The rise of nation states</vt:lpstr>
      <vt:lpstr>Mercantilism (1500-1776)</vt:lpstr>
      <vt:lpstr>Mercantilism—main themes</vt:lpstr>
      <vt:lpstr>Mercantilism—main themes</vt:lpstr>
      <vt:lpstr>Mercantilism—the lasting contributions</vt:lpstr>
      <vt:lpstr>Mercantilism—the lasting contributions</vt:lpstr>
      <vt:lpstr>Mercantilism—the lasting contributions</vt:lpstr>
      <vt:lpstr>Mercantilism—the lasting contributions</vt:lpstr>
      <vt:lpstr>Mercantilism—the lasting contributions</vt:lpstr>
      <vt:lpstr>Mercantilism—assessment </vt:lpstr>
      <vt:lpstr>Niccolo Machiavelli (1469 – 1527)</vt:lpstr>
      <vt:lpstr>The School of Salamanca</vt:lpstr>
      <vt:lpstr>The School of Salamanca – Navarrus (1491 – 1586)</vt:lpstr>
      <vt:lpstr>The School of Salamanca– Navarrus (1491 – 1586)</vt:lpstr>
      <vt:lpstr>The School of Salamanca– Navarrus (1491 – 1586)</vt:lpstr>
      <vt:lpstr>The School of Salamanca–money </vt:lpstr>
      <vt:lpstr>The School of Salamanca–money </vt:lpstr>
      <vt:lpstr>England under the Tudors</vt:lpstr>
      <vt:lpstr>Conclusions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 E. Backhouse: The Ordinary Business of Life Chapter 3 THE SIXTEENTH CENTURY</dc:title>
  <dc:creator>Udayan Roy</dc:creator>
  <cp:lastModifiedBy>Udayan Roy</cp:lastModifiedBy>
  <cp:revision>51</cp:revision>
  <dcterms:created xsi:type="dcterms:W3CDTF">2008-01-27T20:36:57Z</dcterms:created>
  <dcterms:modified xsi:type="dcterms:W3CDTF">2019-08-25T19:09:22Z</dcterms:modified>
</cp:coreProperties>
</file>