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67" r:id="rId4"/>
    <p:sldId id="266" r:id="rId5"/>
    <p:sldId id="268" r:id="rId6"/>
    <p:sldId id="269" r:id="rId7"/>
    <p:sldId id="270" r:id="rId8"/>
    <p:sldId id="284" r:id="rId9"/>
    <p:sldId id="274" r:id="rId10"/>
    <p:sldId id="275" r:id="rId11"/>
    <p:sldId id="283" r:id="rId12"/>
    <p:sldId id="276" r:id="rId13"/>
    <p:sldId id="278" r:id="rId14"/>
    <p:sldId id="271" r:id="rId15"/>
    <p:sldId id="280" r:id="rId16"/>
    <p:sldId id="277" r:id="rId17"/>
    <p:sldId id="272" r:id="rId18"/>
    <p:sldId id="282" r:id="rId19"/>
    <p:sldId id="273" r:id="rId20"/>
    <p:sldId id="281" r:id="rId21"/>
    <p:sldId id="265" r:id="rId22"/>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89" autoAdjust="0"/>
  </p:normalViewPr>
  <p:slideViewPr>
    <p:cSldViewPr>
      <p:cViewPr varScale="1">
        <p:scale>
          <a:sx n="62" d="100"/>
          <a:sy n="62" d="100"/>
        </p:scale>
        <p:origin x="804" y="40"/>
      </p:cViewPr>
      <p:guideLst>
        <p:guide orient="horz" pos="2160"/>
        <p:guide pos="384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53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124" name="Rectangle 4"/>
          <p:cNvSpPr>
            <a:spLocks noRo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53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A9621647-FCFA-4823-895F-A677B4A880D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Calibri"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SEVENTEENTH-CENTURY ENGLAND</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E831CE21-AF55-4D47-84C9-905B9ACAE7EB}" type="slidenum">
              <a:rPr lang="en-US" altLang="en-US"/>
              <a:pPr>
                <a:defRPr/>
              </a:pPr>
              <a:t>‹#›</a:t>
            </a:fld>
            <a:endParaRPr lang="en-US" altLang="en-US"/>
          </a:p>
        </p:txBody>
      </p:sp>
    </p:spTree>
    <p:extLst>
      <p:ext uri="{BB962C8B-B14F-4D97-AF65-F5344CB8AC3E}">
        <p14:creationId xmlns:p14="http://schemas.microsoft.com/office/powerpoint/2010/main" val="2189001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6" name="Rectangle 6"/>
          <p:cNvSpPr>
            <a:spLocks noGrp="1" noChangeArrowheads="1"/>
          </p:cNvSpPr>
          <p:nvPr>
            <p:ph type="sldNum" sz="quarter" idx="12"/>
          </p:nvPr>
        </p:nvSpPr>
        <p:spPr>
          <a:ln/>
        </p:spPr>
        <p:txBody>
          <a:bodyPr/>
          <a:lstStyle>
            <a:lvl1pPr>
              <a:defRPr/>
            </a:lvl1pPr>
          </a:lstStyle>
          <a:p>
            <a:pPr>
              <a:defRPr/>
            </a:pPr>
            <a:fld id="{8499CD24-37EE-4196-8657-8B7234B22C8C}" type="slidenum">
              <a:rPr lang="en-US" altLang="en-US"/>
              <a:pPr>
                <a:defRPr/>
              </a:pPr>
              <a:t>‹#›</a:t>
            </a:fld>
            <a:endParaRPr lang="en-US" altLang="en-US"/>
          </a:p>
        </p:txBody>
      </p:sp>
    </p:spTree>
    <p:extLst>
      <p:ext uri="{BB962C8B-B14F-4D97-AF65-F5344CB8AC3E}">
        <p14:creationId xmlns:p14="http://schemas.microsoft.com/office/powerpoint/2010/main" val="2816510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6" name="Rectangle 6"/>
          <p:cNvSpPr>
            <a:spLocks noGrp="1" noChangeArrowheads="1"/>
          </p:cNvSpPr>
          <p:nvPr>
            <p:ph type="sldNum" sz="quarter" idx="12"/>
          </p:nvPr>
        </p:nvSpPr>
        <p:spPr>
          <a:ln/>
        </p:spPr>
        <p:txBody>
          <a:bodyPr/>
          <a:lstStyle>
            <a:lvl1pPr>
              <a:defRPr/>
            </a:lvl1pPr>
          </a:lstStyle>
          <a:p>
            <a:pPr>
              <a:defRPr/>
            </a:pPr>
            <a:fld id="{32D3260B-704E-4AE0-BFD3-37A79E929780}" type="slidenum">
              <a:rPr lang="en-US" altLang="en-US"/>
              <a:pPr>
                <a:defRPr/>
              </a:pPr>
              <a:t>‹#›</a:t>
            </a:fld>
            <a:endParaRPr lang="en-US" altLang="en-US"/>
          </a:p>
        </p:txBody>
      </p:sp>
    </p:spTree>
    <p:extLst>
      <p:ext uri="{BB962C8B-B14F-4D97-AF65-F5344CB8AC3E}">
        <p14:creationId xmlns:p14="http://schemas.microsoft.com/office/powerpoint/2010/main" val="185031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SEVENTEENTH-CENTURY ENGLAND</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3C32F5BF-0B75-4733-B9DF-3E98CA47A314}" type="slidenum">
              <a:rPr lang="en-US" altLang="en-US"/>
              <a:pPr>
                <a:defRPr/>
              </a:pPr>
              <a:t>‹#›</a:t>
            </a:fld>
            <a:endParaRPr lang="en-US" altLang="en-US"/>
          </a:p>
        </p:txBody>
      </p:sp>
    </p:spTree>
    <p:extLst>
      <p:ext uri="{BB962C8B-B14F-4D97-AF65-F5344CB8AC3E}">
        <p14:creationId xmlns:p14="http://schemas.microsoft.com/office/powerpoint/2010/main" val="20601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atin typeface="Calibri"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Calibri"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Calibri" pitchFamily="34"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Calibri" pitchFamily="34" charset="0"/>
              </a:defRPr>
            </a:lvl1pPr>
          </a:lstStyle>
          <a:p>
            <a:pPr>
              <a:defRPr/>
            </a:pPr>
            <a:r>
              <a:rPr lang="en-US"/>
              <a:t>SEVENTEENTH-CENTURY ENGLAND</a:t>
            </a:r>
          </a:p>
        </p:txBody>
      </p:sp>
      <p:sp>
        <p:nvSpPr>
          <p:cNvPr id="6" name="Rectangle 6"/>
          <p:cNvSpPr>
            <a:spLocks noGrp="1" noChangeArrowheads="1"/>
          </p:cNvSpPr>
          <p:nvPr>
            <p:ph type="sldNum" sz="quarter" idx="12"/>
          </p:nvPr>
        </p:nvSpPr>
        <p:spPr/>
        <p:txBody>
          <a:bodyPr/>
          <a:lstStyle>
            <a:lvl1pPr>
              <a:defRPr smtClean="0">
                <a:latin typeface="Calibri" panose="020F0502020204030204" pitchFamily="34" charset="0"/>
              </a:defRPr>
            </a:lvl1pPr>
          </a:lstStyle>
          <a:p>
            <a:pPr>
              <a:defRPr/>
            </a:pPr>
            <a:fld id="{8D081458-04AE-4797-856F-D3A998686DC3}" type="slidenum">
              <a:rPr lang="en-US" altLang="en-US"/>
              <a:pPr>
                <a:defRPr/>
              </a:pPr>
              <a:t>‹#›</a:t>
            </a:fld>
            <a:endParaRPr lang="en-US" altLang="en-US"/>
          </a:p>
        </p:txBody>
      </p:sp>
    </p:spTree>
    <p:extLst>
      <p:ext uri="{BB962C8B-B14F-4D97-AF65-F5344CB8AC3E}">
        <p14:creationId xmlns:p14="http://schemas.microsoft.com/office/powerpoint/2010/main" val="147896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7" name="Rectangle 6"/>
          <p:cNvSpPr>
            <a:spLocks noGrp="1" noChangeArrowheads="1"/>
          </p:cNvSpPr>
          <p:nvPr>
            <p:ph type="sldNum" sz="quarter" idx="12"/>
          </p:nvPr>
        </p:nvSpPr>
        <p:spPr>
          <a:ln/>
        </p:spPr>
        <p:txBody>
          <a:bodyPr/>
          <a:lstStyle>
            <a:lvl1pPr>
              <a:defRPr/>
            </a:lvl1pPr>
          </a:lstStyle>
          <a:p>
            <a:pPr>
              <a:defRPr/>
            </a:pPr>
            <a:fld id="{C157E3B7-3AE2-4F45-9F7D-16F820912273}" type="slidenum">
              <a:rPr lang="en-US" altLang="en-US"/>
              <a:pPr>
                <a:defRPr/>
              </a:pPr>
              <a:t>‹#›</a:t>
            </a:fld>
            <a:endParaRPr lang="en-US" altLang="en-US"/>
          </a:p>
        </p:txBody>
      </p:sp>
    </p:spTree>
    <p:extLst>
      <p:ext uri="{BB962C8B-B14F-4D97-AF65-F5344CB8AC3E}">
        <p14:creationId xmlns:p14="http://schemas.microsoft.com/office/powerpoint/2010/main" val="1052728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9" name="Rectangle 6"/>
          <p:cNvSpPr>
            <a:spLocks noGrp="1" noChangeArrowheads="1"/>
          </p:cNvSpPr>
          <p:nvPr>
            <p:ph type="sldNum" sz="quarter" idx="12"/>
          </p:nvPr>
        </p:nvSpPr>
        <p:spPr>
          <a:ln/>
        </p:spPr>
        <p:txBody>
          <a:bodyPr/>
          <a:lstStyle>
            <a:lvl1pPr>
              <a:defRPr/>
            </a:lvl1pPr>
          </a:lstStyle>
          <a:p>
            <a:pPr>
              <a:defRPr/>
            </a:pPr>
            <a:fld id="{A9ED11CA-104F-47FF-81DB-CE2F7CB36AC3}" type="slidenum">
              <a:rPr lang="en-US" altLang="en-US"/>
              <a:pPr>
                <a:defRPr/>
              </a:pPr>
              <a:t>‹#›</a:t>
            </a:fld>
            <a:endParaRPr lang="en-US" altLang="en-US"/>
          </a:p>
        </p:txBody>
      </p:sp>
    </p:spTree>
    <p:extLst>
      <p:ext uri="{BB962C8B-B14F-4D97-AF65-F5344CB8AC3E}">
        <p14:creationId xmlns:p14="http://schemas.microsoft.com/office/powerpoint/2010/main" val="29256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5" name="Rectangle 6"/>
          <p:cNvSpPr>
            <a:spLocks noGrp="1" noChangeArrowheads="1"/>
          </p:cNvSpPr>
          <p:nvPr>
            <p:ph type="sldNum" sz="quarter" idx="12"/>
          </p:nvPr>
        </p:nvSpPr>
        <p:spPr>
          <a:ln/>
        </p:spPr>
        <p:txBody>
          <a:bodyPr/>
          <a:lstStyle>
            <a:lvl1pPr>
              <a:defRPr/>
            </a:lvl1pPr>
          </a:lstStyle>
          <a:p>
            <a:pPr>
              <a:defRPr/>
            </a:pPr>
            <a:fld id="{B386C357-95ED-47E1-A7DA-26F2CBAD21E2}" type="slidenum">
              <a:rPr lang="en-US" altLang="en-US"/>
              <a:pPr>
                <a:defRPr/>
              </a:pPr>
              <a:t>‹#›</a:t>
            </a:fld>
            <a:endParaRPr lang="en-US" altLang="en-US"/>
          </a:p>
        </p:txBody>
      </p:sp>
    </p:spTree>
    <p:extLst>
      <p:ext uri="{BB962C8B-B14F-4D97-AF65-F5344CB8AC3E}">
        <p14:creationId xmlns:p14="http://schemas.microsoft.com/office/powerpoint/2010/main" val="346506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4" name="Rectangle 6"/>
          <p:cNvSpPr>
            <a:spLocks noGrp="1" noChangeArrowheads="1"/>
          </p:cNvSpPr>
          <p:nvPr>
            <p:ph type="sldNum" sz="quarter" idx="12"/>
          </p:nvPr>
        </p:nvSpPr>
        <p:spPr>
          <a:ln/>
        </p:spPr>
        <p:txBody>
          <a:bodyPr/>
          <a:lstStyle>
            <a:lvl1pPr>
              <a:defRPr/>
            </a:lvl1pPr>
          </a:lstStyle>
          <a:p>
            <a:pPr>
              <a:defRPr/>
            </a:pPr>
            <a:fld id="{F1EB2B5A-603E-4793-8611-A8BE5C003612}" type="slidenum">
              <a:rPr lang="en-US" altLang="en-US"/>
              <a:pPr>
                <a:defRPr/>
              </a:pPr>
              <a:t>‹#›</a:t>
            </a:fld>
            <a:endParaRPr lang="en-US" altLang="en-US"/>
          </a:p>
        </p:txBody>
      </p:sp>
    </p:spTree>
    <p:extLst>
      <p:ext uri="{BB962C8B-B14F-4D97-AF65-F5344CB8AC3E}">
        <p14:creationId xmlns:p14="http://schemas.microsoft.com/office/powerpoint/2010/main" val="172411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7" name="Rectangle 6"/>
          <p:cNvSpPr>
            <a:spLocks noGrp="1" noChangeArrowheads="1"/>
          </p:cNvSpPr>
          <p:nvPr>
            <p:ph type="sldNum" sz="quarter" idx="12"/>
          </p:nvPr>
        </p:nvSpPr>
        <p:spPr>
          <a:ln/>
        </p:spPr>
        <p:txBody>
          <a:bodyPr/>
          <a:lstStyle>
            <a:lvl1pPr>
              <a:defRPr/>
            </a:lvl1pPr>
          </a:lstStyle>
          <a:p>
            <a:pPr>
              <a:defRPr/>
            </a:pPr>
            <a:fld id="{C819B62E-44E6-42A8-A575-F37C01A1B592}" type="slidenum">
              <a:rPr lang="en-US" altLang="en-US"/>
              <a:pPr>
                <a:defRPr/>
              </a:pPr>
              <a:t>‹#›</a:t>
            </a:fld>
            <a:endParaRPr lang="en-US" altLang="en-US"/>
          </a:p>
        </p:txBody>
      </p:sp>
    </p:spTree>
    <p:extLst>
      <p:ext uri="{BB962C8B-B14F-4D97-AF65-F5344CB8AC3E}">
        <p14:creationId xmlns:p14="http://schemas.microsoft.com/office/powerpoint/2010/main" val="2462737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SEVENTEENTH-CENTURY ENGLAND</a:t>
            </a:r>
          </a:p>
        </p:txBody>
      </p:sp>
      <p:sp>
        <p:nvSpPr>
          <p:cNvPr id="7" name="Rectangle 6"/>
          <p:cNvSpPr>
            <a:spLocks noGrp="1" noChangeArrowheads="1"/>
          </p:cNvSpPr>
          <p:nvPr>
            <p:ph type="sldNum" sz="quarter" idx="12"/>
          </p:nvPr>
        </p:nvSpPr>
        <p:spPr>
          <a:ln/>
        </p:spPr>
        <p:txBody>
          <a:bodyPr/>
          <a:lstStyle>
            <a:lvl1pPr>
              <a:defRPr/>
            </a:lvl1pPr>
          </a:lstStyle>
          <a:p>
            <a:pPr>
              <a:defRPr/>
            </a:pPr>
            <a:fld id="{275352C9-4E32-4C8C-8C37-DAF7A3398234}" type="slidenum">
              <a:rPr lang="en-US" altLang="en-US"/>
              <a:pPr>
                <a:defRPr/>
              </a:pPr>
              <a:t>‹#›</a:t>
            </a:fld>
            <a:endParaRPr lang="en-US" altLang="en-US"/>
          </a:p>
        </p:txBody>
      </p:sp>
    </p:spTree>
    <p:extLst>
      <p:ext uri="{BB962C8B-B14F-4D97-AF65-F5344CB8AC3E}">
        <p14:creationId xmlns:p14="http://schemas.microsoft.com/office/powerpoint/2010/main" val="106310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609600" y="6245225"/>
            <a:ext cx="7416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r>
              <a:rPr lang="en-US"/>
              <a:t>SEVENTEENTH-CENTURY ENGLAND</a:t>
            </a: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F298310-BA17-4149-9BD3-43EAF442AE7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Thomas_Hobb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Thomas_Mu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n.wikipedia.org/wiki/Josiah_Chil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en.wikipedia.org/wiki/John_Lock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en.wikipedia.org/wiki/Dudley_North_(economis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Rene_Descartes" TargetMode="External"/><Relationship Id="rId2" Type="http://schemas.openxmlformats.org/officeDocument/2006/relationships/hyperlink" Target="http://en.wikipedia.org/wiki/Francis_Bacon"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William_Pet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Gregory_King" TargetMode="External"/><Relationship Id="rId2" Type="http://schemas.openxmlformats.org/officeDocument/2006/relationships/hyperlink" Target="http://en.wikipedia.org/wiki/John_Grau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runiversity.com/courses/great-economists-classical-economics-and-its-forerunners/sir-william-pet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914400" y="2130425"/>
            <a:ext cx="10363200" cy="1470025"/>
          </a:xfrm>
        </p:spPr>
        <p:txBody>
          <a:bodyPr/>
          <a:lstStyle/>
          <a:p>
            <a:pPr eaLnBrk="1" hangingPunct="1"/>
            <a:r>
              <a:rPr lang="en-US" altLang="en-US" sz="3200" b="1" smtClean="0"/>
              <a:t>Roger E. Backhouse: The Ordinary Business of Life</a:t>
            </a:r>
            <a:br>
              <a:rPr lang="en-US" altLang="en-US" sz="3200" b="1" smtClean="0"/>
            </a:br>
            <a:r>
              <a:rPr lang="en-US" altLang="en-US" sz="2800" b="1" smtClean="0"/>
              <a:t>Chapter 4 Science, Politics and Trade in Seventeenth-Century England</a:t>
            </a:r>
            <a:endParaRPr lang="en-US" altLang="en-US" sz="2800" smtClean="0"/>
          </a:p>
        </p:txBody>
      </p:sp>
      <p:sp>
        <p:nvSpPr>
          <p:cNvPr id="6147" name="Rectangle 3"/>
          <p:cNvSpPr>
            <a:spLocks noGrp="1" noChangeArrowheads="1"/>
          </p:cNvSpPr>
          <p:nvPr>
            <p:ph type="subTitle" idx="1"/>
          </p:nvPr>
        </p:nvSpPr>
        <p:spPr/>
        <p:txBody>
          <a:bodyPr/>
          <a:lstStyle/>
          <a:p>
            <a:pPr eaLnBrk="1" hangingPunct="1"/>
            <a:r>
              <a:rPr lang="en-US" altLang="en-US" smtClean="0">
                <a:hlinkClick r:id="rId2"/>
              </a:rPr>
              <a:t>Udayan Roy</a:t>
            </a:r>
            <a:endParaRPr lang="en-US" altLang="en-US" smtClean="0"/>
          </a:p>
          <a:p>
            <a:pPr eaLnBrk="1" hangingPunct="1"/>
            <a:r>
              <a:rPr lang="en-US" altLang="en-US" smtClean="0">
                <a:hlinkClick r:id="rId3"/>
              </a:rPr>
              <a:t>ECO54 History of Economic Thought</a:t>
            </a:r>
            <a:endParaRPr lang="en-US" altLang="en-US" smtClean="0"/>
          </a:p>
          <a:p>
            <a:pPr eaLnBrk="1" hangingPunct="1"/>
            <a:endParaRPr lang="en-US"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Political Turmoil</a:t>
            </a:r>
          </a:p>
        </p:txBody>
      </p:sp>
      <p:sp>
        <p:nvSpPr>
          <p:cNvPr id="15363" name="Content Placeholder 2"/>
          <p:cNvSpPr>
            <a:spLocks noGrp="1"/>
          </p:cNvSpPr>
          <p:nvPr>
            <p:ph idx="1"/>
          </p:nvPr>
        </p:nvSpPr>
        <p:spPr>
          <a:xfrm>
            <a:off x="609600" y="1600200"/>
            <a:ext cx="9410700" cy="4525963"/>
          </a:xfrm>
        </p:spPr>
        <p:txBody>
          <a:bodyPr/>
          <a:lstStyle/>
          <a:p>
            <a:pPr eaLnBrk="1" hangingPunct="1"/>
            <a:r>
              <a:rPr lang="en-US" altLang="en-US" smtClean="0"/>
              <a:t>Political turmoil in seventeenth century England raised questions about what motivated people and what held societies together</a:t>
            </a:r>
          </a:p>
          <a:p>
            <a:pPr eaLnBrk="1" hangingPunct="1"/>
            <a:r>
              <a:rPr lang="en-US" altLang="en-US" smtClean="0"/>
              <a:t>Writers such as </a:t>
            </a:r>
            <a:r>
              <a:rPr lang="en-US" altLang="en-US" smtClean="0">
                <a:hlinkClick r:id="rId2"/>
              </a:rPr>
              <a:t>Thomas Hobbes</a:t>
            </a:r>
            <a:r>
              <a:rPr lang="en-US" altLang="en-US" smtClean="0"/>
              <a:t> began to think that the pursuit of economic gain could be a substitute for the pursuit for political power, which is at the root of political turmoil</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7234292-0A37-495B-B58F-7E9F9EA26B6B}" type="slidenum">
              <a:rPr lang="en-US" altLang="en-US" sz="1400"/>
              <a:pPr>
                <a:spcBef>
                  <a:spcPct val="0"/>
                </a:spcBef>
                <a:buFontTx/>
                <a:buNone/>
              </a:pPr>
              <a:t>10</a:t>
            </a:fld>
            <a:endParaRPr lang="en-US" altLang="en-US" sz="1400"/>
          </a:p>
        </p:txBody>
      </p:sp>
      <p:pic>
        <p:nvPicPr>
          <p:cNvPr id="15366"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20300" y="1676400"/>
            <a:ext cx="20955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altLang="en-US" smtClean="0"/>
              <a:t>Political Turmoil</a:t>
            </a:r>
          </a:p>
        </p:txBody>
      </p:sp>
      <p:sp>
        <p:nvSpPr>
          <p:cNvPr id="16387" name="Content Placeholder 2"/>
          <p:cNvSpPr>
            <a:spLocks noGrp="1"/>
          </p:cNvSpPr>
          <p:nvPr>
            <p:ph idx="1"/>
          </p:nvPr>
        </p:nvSpPr>
        <p:spPr>
          <a:xfrm>
            <a:off x="609600" y="1600200"/>
            <a:ext cx="9410700" cy="4525963"/>
          </a:xfrm>
        </p:spPr>
        <p:txBody>
          <a:bodyPr/>
          <a:lstStyle/>
          <a:p>
            <a:pPr eaLnBrk="1" hangingPunct="1"/>
            <a:r>
              <a:rPr lang="en-US" altLang="en-US" smtClean="0"/>
              <a:t>Hobbes’s discussion had the side effect of solidifying the notion that people are strongly motivated by the pursuit of economic gain</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D4B1FB0-EE85-41E0-9137-7C734E80F31E}" type="slidenum">
              <a:rPr lang="en-US" altLang="en-US" sz="1400"/>
              <a:pPr>
                <a:spcBef>
                  <a:spcPct val="0"/>
                </a:spcBef>
                <a:buFontTx/>
                <a:buNone/>
              </a:pPr>
              <a:t>11</a:t>
            </a:fld>
            <a:endParaRPr lang="en-US" altLang="en-US" sz="1400"/>
          </a:p>
        </p:txBody>
      </p:sp>
      <p:pic>
        <p:nvPicPr>
          <p:cNvPr id="1639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0300" y="1676400"/>
            <a:ext cx="20955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Thomas Hobbes’ </a:t>
            </a:r>
            <a:r>
              <a:rPr lang="en-US" altLang="en-US" i="1" smtClean="0"/>
              <a:t>Leviathan</a:t>
            </a:r>
          </a:p>
        </p:txBody>
      </p:sp>
      <p:sp>
        <p:nvSpPr>
          <p:cNvPr id="17411" name="Content Placeholder 2"/>
          <p:cNvSpPr>
            <a:spLocks noGrp="1"/>
          </p:cNvSpPr>
          <p:nvPr>
            <p:ph idx="1"/>
          </p:nvPr>
        </p:nvSpPr>
        <p:spPr/>
        <p:txBody>
          <a:bodyPr/>
          <a:lstStyle/>
          <a:p>
            <a:pPr eaLnBrk="1" hangingPunct="1"/>
            <a:r>
              <a:rPr lang="en-US" altLang="en-US" smtClean="0"/>
              <a:t>In </a:t>
            </a:r>
            <a:r>
              <a:rPr lang="en-US" altLang="en-US" i="1" smtClean="0"/>
              <a:t>Leviathan</a:t>
            </a:r>
            <a:r>
              <a:rPr lang="en-US" altLang="en-US" smtClean="0"/>
              <a:t> (1651), Hobbes, possibly influenced by civil war in England and Germany, argued that the pursuit of self interest was such a strong motivator of people that society could be held together only if the people chose a sovereign who would become both the law giver </a:t>
            </a:r>
            <a:r>
              <a:rPr lang="en-US" altLang="en-US" i="1" smtClean="0"/>
              <a:t>and</a:t>
            </a:r>
            <a:r>
              <a:rPr lang="en-US" altLang="en-US" smtClean="0"/>
              <a:t> the law enforcer</a:t>
            </a:r>
          </a:p>
        </p:txBody>
      </p:sp>
      <p:sp>
        <p:nvSpPr>
          <p:cNvPr id="174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E7E7C88-5621-44FB-971E-7035C311D4A0}" type="slidenum">
              <a:rPr lang="en-US" altLang="en-US" sz="1400"/>
              <a:pPr>
                <a:spcBef>
                  <a:spcPct val="0"/>
                </a:spcBef>
                <a:buFontTx/>
                <a:buNone/>
              </a:pPr>
              <a:t>12</a:t>
            </a:fld>
            <a:endParaRPr lang="en-US" altLang="en-US" sz="1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Thomas Hobbes’ </a:t>
            </a:r>
            <a:r>
              <a:rPr lang="en-US" altLang="en-US" i="1" smtClean="0"/>
              <a:t>Leviathan</a:t>
            </a:r>
          </a:p>
        </p:txBody>
      </p:sp>
      <p:sp>
        <p:nvSpPr>
          <p:cNvPr id="3" name="Content Placeholder 2"/>
          <p:cNvSpPr>
            <a:spLocks noGrp="1"/>
          </p:cNvSpPr>
          <p:nvPr>
            <p:ph idx="1"/>
          </p:nvPr>
        </p:nvSpPr>
        <p:spPr/>
        <p:txBody>
          <a:bodyPr>
            <a:normAutofit fontScale="92500" lnSpcReduction="10000"/>
          </a:bodyPr>
          <a:lstStyle/>
          <a:p>
            <a:pPr eaLnBrk="1" hangingPunct="1">
              <a:defRPr/>
            </a:pPr>
            <a:r>
              <a:rPr lang="en-US" dirty="0" smtClean="0"/>
              <a:t>Hobbes was not only addressing a fundamental question in social science—how would society be held together—but reached his conclusions by working out the social implications of rational behavior of individuals</a:t>
            </a:r>
          </a:p>
          <a:p>
            <a:pPr lvl="1" eaLnBrk="1" hangingPunct="1">
              <a:defRPr/>
            </a:pPr>
            <a:r>
              <a:rPr lang="en-US" dirty="0" smtClean="0"/>
              <a:t>In this way, Hobbes went farther than Machiavelli</a:t>
            </a:r>
          </a:p>
          <a:p>
            <a:pPr eaLnBrk="1" hangingPunct="1">
              <a:defRPr/>
            </a:pPr>
            <a:r>
              <a:rPr lang="en-US" dirty="0" smtClean="0"/>
              <a:t>Hobbes’s methodology became hugely influential in economic thinking</a:t>
            </a:r>
          </a:p>
          <a:p>
            <a:pPr eaLnBrk="1" hangingPunct="1">
              <a:defRPr/>
            </a:pPr>
            <a:r>
              <a:rPr lang="en-US" dirty="0" smtClean="0"/>
              <a:t>His top-down conception of society would, however, yield in time to a more benign view of the social consequences of self-interested behavior</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3990D95-420B-4411-9893-355E3A0DDF5D}" type="slidenum">
              <a:rPr lang="en-US" altLang="en-US" sz="1400"/>
              <a:pPr>
                <a:spcBef>
                  <a:spcPct val="0"/>
                </a:spcBef>
                <a:buFontTx/>
                <a:buNone/>
              </a:pPr>
              <a:t>13</a:t>
            </a:fld>
            <a:endParaRPr lang="en-US" altLang="en-US" sz="1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Balance-of-trade doctrine</a:t>
            </a:r>
          </a:p>
        </p:txBody>
      </p:sp>
      <p:sp>
        <p:nvSpPr>
          <p:cNvPr id="19459" name="Rectangle 3"/>
          <p:cNvSpPr>
            <a:spLocks noGrp="1" noChangeArrowheads="1"/>
          </p:cNvSpPr>
          <p:nvPr>
            <p:ph idx="1"/>
          </p:nvPr>
        </p:nvSpPr>
        <p:spPr/>
        <p:txBody>
          <a:bodyPr/>
          <a:lstStyle/>
          <a:p>
            <a:pPr eaLnBrk="1" hangingPunct="1">
              <a:lnSpc>
                <a:spcPct val="80000"/>
              </a:lnSpc>
            </a:pPr>
            <a:r>
              <a:rPr lang="en-US" altLang="en-US" sz="2800" smtClean="0"/>
              <a:t>From 1620 to 1624, England faced declining sales of cloth to Europe. England was losing precious metals to other countries. It was a crisis. </a:t>
            </a:r>
          </a:p>
          <a:p>
            <a:pPr eaLnBrk="1" hangingPunct="1">
              <a:lnSpc>
                <a:spcPct val="80000"/>
              </a:lnSpc>
            </a:pPr>
            <a:r>
              <a:rPr lang="en-US" altLang="en-US" sz="2800" smtClean="0"/>
              <a:t>Gerard Malynes (1586 – 1641) argued that currency traders were artificially keeping the exchange value of English coins below the value suggested by metal content. This made English coins more valuable as metal in foreign lands.</a:t>
            </a:r>
          </a:p>
          <a:p>
            <a:pPr eaLnBrk="1" hangingPunct="1">
              <a:lnSpc>
                <a:spcPct val="80000"/>
              </a:lnSpc>
            </a:pPr>
            <a:r>
              <a:rPr lang="en-US" altLang="en-US" sz="2800" smtClean="0"/>
              <a:t>Malynes suggested government regulation to </a:t>
            </a:r>
            <a:r>
              <a:rPr lang="en-US" altLang="en-US" sz="2800" i="1" smtClean="0"/>
              <a:t>increase</a:t>
            </a:r>
            <a:r>
              <a:rPr lang="en-US" altLang="en-US" sz="2800" smtClean="0"/>
              <a:t> the exchange value of English coins. That way, more gold and silver would be received for exports and less would be paid for imports.</a:t>
            </a:r>
          </a:p>
          <a:p>
            <a:pPr eaLnBrk="1" hangingPunct="1">
              <a:lnSpc>
                <a:spcPct val="80000"/>
              </a:lnSpc>
            </a:pPr>
            <a:endParaRPr lang="en-US" altLang="en-US" sz="2800" smtClean="0"/>
          </a:p>
        </p:txBody>
      </p:sp>
      <p:sp>
        <p:nvSpPr>
          <p:cNvPr id="1946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94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C1835BE-0BCD-4C7D-AB21-6BC3A8C9E660}" type="slidenum">
              <a:rPr lang="en-US" altLang="en-US" sz="1400"/>
              <a:pPr>
                <a:spcBef>
                  <a:spcPct val="0"/>
                </a:spcBef>
                <a:buFontTx/>
                <a:buNone/>
              </a:pPr>
              <a:t>14</a:t>
            </a:fld>
            <a:endParaRPr lang="en-US" altLang="en-US" sz="1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Balance-of-trade doctrine</a:t>
            </a:r>
          </a:p>
        </p:txBody>
      </p:sp>
      <p:sp>
        <p:nvSpPr>
          <p:cNvPr id="20483" name="Rectangle 3"/>
          <p:cNvSpPr>
            <a:spLocks noGrp="1" noChangeArrowheads="1"/>
          </p:cNvSpPr>
          <p:nvPr>
            <p:ph idx="1"/>
          </p:nvPr>
        </p:nvSpPr>
        <p:spPr/>
        <p:txBody>
          <a:bodyPr/>
          <a:lstStyle/>
          <a:p>
            <a:pPr eaLnBrk="1" hangingPunct="1">
              <a:lnSpc>
                <a:spcPct val="80000"/>
              </a:lnSpc>
            </a:pPr>
            <a:r>
              <a:rPr lang="en-US" altLang="en-US" sz="2800" smtClean="0"/>
              <a:t>Edward Misselden (1608 – 54) and </a:t>
            </a:r>
            <a:r>
              <a:rPr lang="en-US" altLang="en-US" sz="2800" smtClean="0">
                <a:hlinkClick r:id="rId2"/>
              </a:rPr>
              <a:t>Thomas Mun</a:t>
            </a:r>
            <a:r>
              <a:rPr lang="en-US" altLang="en-US" sz="2800" smtClean="0"/>
              <a:t> (1571 – 1641) argued that the exchange rate should be </a:t>
            </a:r>
            <a:r>
              <a:rPr lang="en-US" altLang="en-US" sz="2800" i="1" smtClean="0"/>
              <a:t>reduced</a:t>
            </a:r>
            <a:r>
              <a:rPr lang="en-US" altLang="en-US" sz="2800" smtClean="0"/>
              <a:t> even further. The cheaper it was to buy English coins, the cheaper it would be to buy English goods. This would boost England’s net exports and reverse the outflow of precious metals.</a:t>
            </a:r>
          </a:p>
          <a:p>
            <a:pPr eaLnBrk="1" hangingPunct="1">
              <a:lnSpc>
                <a:spcPct val="80000"/>
              </a:lnSpc>
            </a:pPr>
            <a:endParaRPr lang="en-US" altLang="en-US" sz="2800" smtClean="0"/>
          </a:p>
        </p:txBody>
      </p:sp>
      <p:sp>
        <p:nvSpPr>
          <p:cNvPr id="2048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048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3A1E234-0C77-49ED-B7AA-EDB3C5EF36DB}" type="slidenum">
              <a:rPr lang="en-US" altLang="en-US" sz="1400"/>
              <a:pPr>
                <a:spcBef>
                  <a:spcPct val="0"/>
                </a:spcBef>
                <a:buFontTx/>
                <a:buNone/>
              </a:pPr>
              <a:t>15</a:t>
            </a:fld>
            <a:endParaRPr lang="en-US" altLang="en-US" sz="1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Balance-of-trade doctrine</a:t>
            </a:r>
          </a:p>
        </p:txBody>
      </p:sp>
      <p:sp>
        <p:nvSpPr>
          <p:cNvPr id="21507" name="Rectangle 3"/>
          <p:cNvSpPr>
            <a:spLocks noGrp="1" noChangeArrowheads="1"/>
          </p:cNvSpPr>
          <p:nvPr>
            <p:ph idx="1"/>
          </p:nvPr>
        </p:nvSpPr>
        <p:spPr/>
        <p:txBody>
          <a:bodyPr/>
          <a:lstStyle/>
          <a:p>
            <a:pPr eaLnBrk="1" hangingPunct="1">
              <a:lnSpc>
                <a:spcPct val="80000"/>
              </a:lnSpc>
            </a:pPr>
            <a:r>
              <a:rPr lang="en-US" altLang="en-US" smtClean="0"/>
              <a:t>Malynes is correct if exports and imports are unresponsive to prices, and Misselden and Mun are correct if exports and imports are responsive to prices.</a:t>
            </a:r>
          </a:p>
          <a:p>
            <a:pPr eaLnBrk="1" hangingPunct="1">
              <a:lnSpc>
                <a:spcPct val="80000"/>
              </a:lnSpc>
            </a:pPr>
            <a:r>
              <a:rPr lang="en-US" altLang="en-US" smtClean="0"/>
              <a:t>But both sides agreed that trade deficits were undesirable</a:t>
            </a:r>
          </a:p>
          <a:p>
            <a:pPr eaLnBrk="1" hangingPunct="1">
              <a:lnSpc>
                <a:spcPct val="80000"/>
              </a:lnSpc>
            </a:pPr>
            <a:r>
              <a:rPr lang="en-US" altLang="en-US" smtClean="0"/>
              <a:t>Both sides saw monetary factors as an important influence on foreign trade</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15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6B2D326-08CF-4AAD-A40F-4B2F7E7BDE3D}" type="slidenum">
              <a:rPr lang="en-US" altLang="en-US" sz="1400"/>
              <a:pPr>
                <a:spcBef>
                  <a:spcPct val="0"/>
                </a:spcBef>
                <a:buFontTx/>
                <a:buNone/>
              </a:pPr>
              <a:t>16</a:t>
            </a:fld>
            <a:endParaRPr lang="en-US" altLang="en-US" sz="1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Interest rates</a:t>
            </a:r>
          </a:p>
        </p:txBody>
      </p:sp>
      <p:sp>
        <p:nvSpPr>
          <p:cNvPr id="22531" name="Rectangle 3"/>
          <p:cNvSpPr>
            <a:spLocks noGrp="1" noChangeArrowheads="1"/>
          </p:cNvSpPr>
          <p:nvPr>
            <p:ph idx="1"/>
          </p:nvPr>
        </p:nvSpPr>
        <p:spPr>
          <a:xfrm>
            <a:off x="609600" y="1600200"/>
            <a:ext cx="9848850" cy="4525963"/>
          </a:xfrm>
        </p:spPr>
        <p:txBody>
          <a:bodyPr/>
          <a:lstStyle/>
          <a:p>
            <a:pPr eaLnBrk="1" hangingPunct="1">
              <a:lnSpc>
                <a:spcPct val="90000"/>
              </a:lnSpc>
            </a:pPr>
            <a:r>
              <a:rPr lang="en-US" altLang="en-US" sz="2800" smtClean="0">
                <a:hlinkClick r:id="rId2"/>
              </a:rPr>
              <a:t>Josiah Child</a:t>
            </a:r>
            <a:r>
              <a:rPr lang="en-US" altLang="en-US" sz="2800" smtClean="0"/>
              <a:t> (1630 – 99) argued that the government-set interest rate should be reduced, because lower interest rates lead to greater output</a:t>
            </a:r>
          </a:p>
        </p:txBody>
      </p:sp>
      <p:sp>
        <p:nvSpPr>
          <p:cNvPr id="2253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253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E93428-9426-4E73-982D-D93D9A56C6D2}" type="slidenum">
              <a:rPr lang="en-US" altLang="en-US" sz="1400"/>
              <a:pPr>
                <a:spcBef>
                  <a:spcPct val="0"/>
                </a:spcBef>
                <a:buFontTx/>
                <a:buNone/>
              </a:pPr>
              <a:t>17</a:t>
            </a:fld>
            <a:endParaRPr lang="en-US" altLang="en-US" sz="1400"/>
          </a:p>
        </p:txBody>
      </p:sp>
      <p:pic>
        <p:nvPicPr>
          <p:cNvPr id="22534" name="Picture 5" descr="Sir_Josiah_Child.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58450" y="1620838"/>
            <a:ext cx="1657350" cy="226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Interest rates</a:t>
            </a:r>
          </a:p>
        </p:txBody>
      </p:sp>
      <p:sp>
        <p:nvSpPr>
          <p:cNvPr id="23555" name="Rectangle 3"/>
          <p:cNvSpPr>
            <a:spLocks noGrp="1" noChangeArrowheads="1"/>
          </p:cNvSpPr>
          <p:nvPr>
            <p:ph idx="1"/>
          </p:nvPr>
        </p:nvSpPr>
        <p:spPr>
          <a:xfrm>
            <a:off x="609600" y="1600200"/>
            <a:ext cx="9829800" cy="4525963"/>
          </a:xfrm>
        </p:spPr>
        <p:txBody>
          <a:bodyPr/>
          <a:lstStyle/>
          <a:p>
            <a:pPr eaLnBrk="1" hangingPunct="1">
              <a:lnSpc>
                <a:spcPct val="90000"/>
              </a:lnSpc>
            </a:pPr>
            <a:r>
              <a:rPr lang="en-US" altLang="en-US" sz="2800" smtClean="0">
                <a:hlinkClick r:id="rId2"/>
              </a:rPr>
              <a:t>John Locke</a:t>
            </a:r>
            <a:r>
              <a:rPr lang="en-US" altLang="en-US" sz="2800" smtClean="0"/>
              <a:t> (1632 – 1704) argued that a lower interest rate would reduce the availability of loanable funds.</a:t>
            </a:r>
          </a:p>
          <a:p>
            <a:pPr eaLnBrk="1" hangingPunct="1">
              <a:lnSpc>
                <a:spcPct val="90000"/>
              </a:lnSpc>
            </a:pPr>
            <a:r>
              <a:rPr lang="en-US" altLang="en-US" sz="2800" smtClean="0"/>
              <a:t>Locke also argued that each country had a ‘natural’ interest rate determined by the supply and demand for money. </a:t>
            </a:r>
          </a:p>
          <a:p>
            <a:pPr eaLnBrk="1" hangingPunct="1">
              <a:lnSpc>
                <a:spcPct val="90000"/>
              </a:lnSpc>
            </a:pPr>
            <a:r>
              <a:rPr lang="en-US" altLang="en-US" sz="2800" smtClean="0"/>
              <a:t>The latter—that is, the demand for money—would depend on total output and the ‘quickness of circulation’ of money.</a:t>
            </a:r>
          </a:p>
          <a:p>
            <a:pPr lvl="1" eaLnBrk="1" hangingPunct="1">
              <a:lnSpc>
                <a:spcPct val="90000"/>
              </a:lnSpc>
            </a:pPr>
            <a:r>
              <a:rPr lang="en-US" altLang="en-US" sz="2400" smtClean="0"/>
              <a:t>Today’s textbooks call this the velocity of money.</a:t>
            </a:r>
          </a:p>
        </p:txBody>
      </p:sp>
      <p:sp>
        <p:nvSpPr>
          <p:cNvPr id="2355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355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0DBE06-1F8F-4956-BD39-7FC1C34694F2}" type="slidenum">
              <a:rPr lang="en-US" altLang="en-US" sz="1400"/>
              <a:pPr>
                <a:spcBef>
                  <a:spcPct val="0"/>
                </a:spcBef>
                <a:buFontTx/>
                <a:buNone/>
              </a:pPr>
              <a:t>18</a:t>
            </a:fld>
            <a:endParaRPr lang="en-US" altLang="en-US" sz="1400"/>
          </a:p>
        </p:txBody>
      </p:sp>
      <p:pic>
        <p:nvPicPr>
          <p:cNvPr id="23558" name="Picture 6" descr="200px-JohnLock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439400" y="1676400"/>
            <a:ext cx="16764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Trade and welfare: dissent</a:t>
            </a:r>
          </a:p>
        </p:txBody>
      </p:sp>
      <p:sp>
        <p:nvSpPr>
          <p:cNvPr id="24579" name="Rectangle 3"/>
          <p:cNvSpPr>
            <a:spLocks noGrp="1" noChangeArrowheads="1"/>
          </p:cNvSpPr>
          <p:nvPr>
            <p:ph idx="1"/>
          </p:nvPr>
        </p:nvSpPr>
        <p:spPr>
          <a:xfrm>
            <a:off x="609600" y="1600200"/>
            <a:ext cx="9491663" cy="4525963"/>
          </a:xfrm>
        </p:spPr>
        <p:txBody>
          <a:bodyPr/>
          <a:lstStyle/>
          <a:p>
            <a:pPr eaLnBrk="1" hangingPunct="1">
              <a:lnSpc>
                <a:spcPct val="80000"/>
              </a:lnSpc>
            </a:pPr>
            <a:r>
              <a:rPr lang="en-US" altLang="en-US" sz="2800" smtClean="0">
                <a:hlinkClick r:id="rId2"/>
              </a:rPr>
              <a:t>Dudley North</a:t>
            </a:r>
            <a:r>
              <a:rPr lang="en-US" altLang="en-US" sz="2800" smtClean="0"/>
              <a:t> (1641 – 91) broke with the prevailing ideas that favored protectionism</a:t>
            </a:r>
          </a:p>
          <a:p>
            <a:pPr eaLnBrk="1" hangingPunct="1">
              <a:lnSpc>
                <a:spcPct val="80000"/>
              </a:lnSpc>
            </a:pPr>
            <a:r>
              <a:rPr lang="en-US" altLang="en-US" sz="2800" smtClean="0"/>
              <a:t>Trade is caused by differences between the endowments of people</a:t>
            </a:r>
          </a:p>
          <a:p>
            <a:pPr eaLnBrk="1" hangingPunct="1">
              <a:lnSpc>
                <a:spcPct val="80000"/>
              </a:lnSpc>
            </a:pPr>
            <a:r>
              <a:rPr lang="en-US" altLang="en-US" sz="2800" smtClean="0"/>
              <a:t>This idea also explains trade in capital (lending and borrowing) and in land (renting)</a:t>
            </a:r>
          </a:p>
        </p:txBody>
      </p:sp>
      <p:sp>
        <p:nvSpPr>
          <p:cNvPr id="2458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458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D46A3C-5F8C-4825-B201-A2A7C49F4CE3}" type="slidenum">
              <a:rPr lang="en-US" altLang="en-US" sz="1400"/>
              <a:pPr>
                <a:spcBef>
                  <a:spcPct val="0"/>
                </a:spcBef>
                <a:buFontTx/>
                <a:buNone/>
              </a:pPr>
              <a:t>19</a:t>
            </a:fld>
            <a:endParaRPr lang="en-US" altLang="en-US" sz="1400"/>
          </a:p>
        </p:txBody>
      </p:sp>
      <p:pic>
        <p:nvPicPr>
          <p:cNvPr id="24582" name="Picture 5" descr="Dudley_North.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01263" y="1752600"/>
            <a:ext cx="2014537"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71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B1EA42-0790-4214-AF7D-DF4089AD99EA}" type="slidenum">
              <a:rPr lang="en-US" altLang="en-US" sz="1400"/>
              <a:pPr>
                <a:spcBef>
                  <a:spcPct val="0"/>
                </a:spcBef>
                <a:buFontTx/>
                <a:buNone/>
              </a:pPr>
              <a:t>2</a:t>
            </a:fld>
            <a:endParaRPr lang="en-US" altLang="en-US" sz="1400"/>
          </a:p>
        </p:txBody>
      </p:sp>
      <p:sp>
        <p:nvSpPr>
          <p:cNvPr id="7172" name="Rectangle 2"/>
          <p:cNvSpPr>
            <a:spLocks noGrp="1" noChangeArrowheads="1"/>
          </p:cNvSpPr>
          <p:nvPr>
            <p:ph type="title"/>
          </p:nvPr>
        </p:nvSpPr>
        <p:spPr/>
        <p:txBody>
          <a:bodyPr/>
          <a:lstStyle/>
          <a:p>
            <a:pPr eaLnBrk="1" hangingPunct="1"/>
            <a:r>
              <a:rPr lang="en-US" altLang="en-US" smtClean="0"/>
              <a:t>Seventeenth-Century England</a:t>
            </a:r>
          </a:p>
        </p:txBody>
      </p:sp>
      <p:sp>
        <p:nvSpPr>
          <p:cNvPr id="7173" name="Rectangle 3"/>
          <p:cNvSpPr>
            <a:spLocks noGrp="1" noChangeArrowheads="1"/>
          </p:cNvSpPr>
          <p:nvPr>
            <p:ph type="body" idx="1"/>
          </p:nvPr>
        </p:nvSpPr>
        <p:spPr/>
        <p:txBody>
          <a:bodyPr/>
          <a:lstStyle/>
          <a:p>
            <a:pPr eaLnBrk="1" hangingPunct="1">
              <a:lnSpc>
                <a:spcPct val="90000"/>
              </a:lnSpc>
            </a:pPr>
            <a:r>
              <a:rPr lang="en-US" altLang="en-US" smtClean="0"/>
              <a:t>The Royal Society</a:t>
            </a:r>
          </a:p>
          <a:p>
            <a:pPr eaLnBrk="1" hangingPunct="1">
              <a:lnSpc>
                <a:spcPct val="90000"/>
              </a:lnSpc>
            </a:pPr>
            <a:r>
              <a:rPr lang="en-US" altLang="en-US" smtClean="0"/>
              <a:t>Political ferment</a:t>
            </a:r>
          </a:p>
          <a:p>
            <a:pPr eaLnBrk="1" hangingPunct="1">
              <a:lnSpc>
                <a:spcPct val="90000"/>
              </a:lnSpc>
            </a:pPr>
            <a:r>
              <a:rPr lang="en-US" altLang="en-US" smtClean="0"/>
              <a:t>Dutch commercial power</a:t>
            </a:r>
          </a:p>
          <a:p>
            <a:pPr eaLnBrk="1" hangingPunct="1">
              <a:lnSpc>
                <a:spcPct val="90000"/>
              </a:lnSpc>
            </a:pPr>
            <a:r>
              <a:rPr lang="en-US" altLang="en-US" smtClean="0"/>
              <a:t>Balance-of-trade doctrine</a:t>
            </a:r>
          </a:p>
          <a:p>
            <a:pPr eaLnBrk="1" hangingPunct="1">
              <a:lnSpc>
                <a:spcPct val="90000"/>
              </a:lnSpc>
            </a:pPr>
            <a:r>
              <a:rPr lang="en-US" altLang="en-US" smtClean="0"/>
              <a:t>The rate of interest and the case for free trade</a:t>
            </a:r>
          </a:p>
          <a:p>
            <a:pPr eaLnBrk="1" hangingPunct="1">
              <a:lnSpc>
                <a:spcPct val="90000"/>
              </a:lnSpc>
            </a:pPr>
            <a:r>
              <a:rPr lang="en-US" altLang="en-US" smtClean="0"/>
              <a:t>Recoinage crisis</a:t>
            </a:r>
          </a:p>
          <a:p>
            <a:pPr eaLnBrk="1" hangingPunct="1">
              <a:lnSpc>
                <a:spcPct val="90000"/>
              </a:lnSpc>
            </a:pPr>
            <a:r>
              <a:rPr lang="en-US" altLang="en-US" smtClean="0"/>
              <a:t>Conclusions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Trade and welfare: dissent</a:t>
            </a:r>
          </a:p>
        </p:txBody>
      </p:sp>
      <p:sp>
        <p:nvSpPr>
          <p:cNvPr id="25603" name="Rectangle 3"/>
          <p:cNvSpPr>
            <a:spLocks noGrp="1" noChangeArrowheads="1"/>
          </p:cNvSpPr>
          <p:nvPr>
            <p:ph idx="1"/>
          </p:nvPr>
        </p:nvSpPr>
        <p:spPr>
          <a:xfrm>
            <a:off x="609600" y="1600200"/>
            <a:ext cx="9491663" cy="4525963"/>
          </a:xfrm>
        </p:spPr>
        <p:txBody>
          <a:bodyPr/>
          <a:lstStyle/>
          <a:p>
            <a:pPr eaLnBrk="1" hangingPunct="1">
              <a:lnSpc>
                <a:spcPct val="80000"/>
              </a:lnSpc>
            </a:pPr>
            <a:r>
              <a:rPr lang="en-US" altLang="en-US" sz="2800" smtClean="0"/>
              <a:t>Dudley North saw rent and interest as essentially the same thing</a:t>
            </a:r>
          </a:p>
          <a:p>
            <a:pPr eaLnBrk="1" hangingPunct="1">
              <a:lnSpc>
                <a:spcPct val="80000"/>
              </a:lnSpc>
            </a:pPr>
            <a:r>
              <a:rPr lang="en-US" altLang="en-US" sz="2800" smtClean="0"/>
              <a:t>Also, availability of land (capital) determines rent (interest), not the other way around</a:t>
            </a:r>
          </a:p>
          <a:p>
            <a:pPr eaLnBrk="1" hangingPunct="1">
              <a:lnSpc>
                <a:spcPct val="80000"/>
              </a:lnSpc>
            </a:pPr>
            <a:r>
              <a:rPr lang="en-US" altLang="en-US" sz="2800" smtClean="0"/>
              <a:t>Legislative control of interest rates would be fruitless</a:t>
            </a:r>
          </a:p>
          <a:p>
            <a:pPr eaLnBrk="1" hangingPunct="1">
              <a:lnSpc>
                <a:spcPct val="80000"/>
              </a:lnSpc>
            </a:pPr>
            <a:r>
              <a:rPr lang="en-US" altLang="en-US" sz="2800" smtClean="0"/>
              <a:t>North argued that having lots of precious metals was not crucial. If you had land or capital, you could produce things and sell them for precious metals</a:t>
            </a:r>
          </a:p>
        </p:txBody>
      </p:sp>
      <p:sp>
        <p:nvSpPr>
          <p:cNvPr id="2560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560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C81AF07-ECC0-4ACC-B34D-FD87A5D0D5D2}" type="slidenum">
              <a:rPr lang="en-US" altLang="en-US" sz="1400"/>
              <a:pPr>
                <a:spcBef>
                  <a:spcPct val="0"/>
                </a:spcBef>
                <a:buFontTx/>
                <a:buNone/>
              </a:pPr>
              <a:t>20</a:t>
            </a:fld>
            <a:endParaRPr lang="en-US" altLang="en-US" sz="1400"/>
          </a:p>
        </p:txBody>
      </p:sp>
      <p:pic>
        <p:nvPicPr>
          <p:cNvPr id="25606" name="Picture 5" descr="Dudley_North.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01263" y="1752600"/>
            <a:ext cx="2014537"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AB2E50C-DCC6-4595-9E2A-D2E366DB39F0}" type="slidenum">
              <a:rPr lang="en-US" altLang="en-US" sz="1400"/>
              <a:pPr>
                <a:spcBef>
                  <a:spcPct val="0"/>
                </a:spcBef>
                <a:buFontTx/>
                <a:buNone/>
              </a:pPr>
              <a:t>21</a:t>
            </a:fld>
            <a:endParaRPr lang="en-US" altLang="en-US" sz="1400"/>
          </a:p>
        </p:txBody>
      </p:sp>
      <p:sp>
        <p:nvSpPr>
          <p:cNvPr id="26628" name="Rectangle 2"/>
          <p:cNvSpPr>
            <a:spLocks noGrp="1" noChangeArrowheads="1"/>
          </p:cNvSpPr>
          <p:nvPr>
            <p:ph type="title"/>
          </p:nvPr>
        </p:nvSpPr>
        <p:spPr/>
        <p:txBody>
          <a:bodyPr/>
          <a:lstStyle/>
          <a:p>
            <a:pPr eaLnBrk="1" hangingPunct="1"/>
            <a:r>
              <a:rPr lang="en-US" altLang="en-US" smtClean="0"/>
              <a:t>Conclusions</a:t>
            </a:r>
          </a:p>
        </p:txBody>
      </p:sp>
      <p:sp>
        <p:nvSpPr>
          <p:cNvPr id="26629" name="Rectangle 3"/>
          <p:cNvSpPr>
            <a:spLocks noGrp="1" noChangeArrowheads="1"/>
          </p:cNvSpPr>
          <p:nvPr>
            <p:ph type="body" idx="1"/>
          </p:nvPr>
        </p:nvSpPr>
        <p:spPr/>
        <p:txBody>
          <a:bodyPr/>
          <a:lstStyle/>
          <a:p>
            <a:pPr eaLnBrk="1" hangingPunct="1"/>
            <a:r>
              <a:rPr lang="en-US" altLang="en-US" smtClean="0"/>
              <a:t>Seventeenth century economic thinking in England was basically mercantilist, as epitomized by the balance-of-trade doctrine</a:t>
            </a:r>
          </a:p>
          <a:p>
            <a:pPr eaLnBrk="1" hangingPunct="1"/>
            <a:r>
              <a:rPr lang="en-US" altLang="en-US" smtClean="0"/>
              <a:t>Irrespective of the actual intent of the writers, doctrines were used to support protectionist interests.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819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099FD85-7ABA-4848-8BDB-6C2CA5FA50F6}" type="slidenum">
              <a:rPr lang="en-US" altLang="en-US" sz="1400"/>
              <a:pPr>
                <a:spcBef>
                  <a:spcPct val="0"/>
                </a:spcBef>
                <a:buFontTx/>
                <a:buNone/>
              </a:pPr>
              <a:t>3</a:t>
            </a:fld>
            <a:endParaRPr lang="en-US" altLang="en-US" sz="1400"/>
          </a:p>
        </p:txBody>
      </p:sp>
      <p:sp>
        <p:nvSpPr>
          <p:cNvPr id="8196" name="Rectangle 2"/>
          <p:cNvSpPr>
            <a:spLocks noGrp="1" noChangeArrowheads="1"/>
          </p:cNvSpPr>
          <p:nvPr>
            <p:ph type="title"/>
          </p:nvPr>
        </p:nvSpPr>
        <p:spPr/>
        <p:txBody>
          <a:bodyPr/>
          <a:lstStyle/>
          <a:p>
            <a:pPr eaLnBrk="1" hangingPunct="1"/>
            <a:r>
              <a:rPr lang="en-US" altLang="en-US" smtClean="0"/>
              <a:t>Seventeenth-Century England</a:t>
            </a:r>
          </a:p>
        </p:txBody>
      </p:sp>
      <p:sp>
        <p:nvSpPr>
          <p:cNvPr id="8197" name="Rectangle 3"/>
          <p:cNvSpPr>
            <a:spLocks noGrp="1" noChangeArrowheads="1"/>
          </p:cNvSpPr>
          <p:nvPr>
            <p:ph type="body" idx="1"/>
          </p:nvPr>
        </p:nvSpPr>
        <p:spPr/>
        <p:txBody>
          <a:bodyPr/>
          <a:lstStyle/>
          <a:p>
            <a:pPr eaLnBrk="1" hangingPunct="1"/>
            <a:r>
              <a:rPr lang="en-US" altLang="en-US" smtClean="0"/>
              <a:t>There was an explosion of writings on economic policy by merchants and businessmen arguing in favor of the policies that would be good for them</a:t>
            </a:r>
          </a:p>
          <a:p>
            <a:pPr eaLnBrk="1" hangingPunct="1"/>
            <a:r>
              <a:rPr lang="en-US" altLang="en-US" smtClean="0"/>
              <a:t>However, despite the biases, some writers showed careful and subtle analysis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smtClean="0"/>
              <a:t>Science</a:t>
            </a:r>
          </a:p>
        </p:txBody>
      </p:sp>
      <p:sp>
        <p:nvSpPr>
          <p:cNvPr id="9219" name="Rectangle 3"/>
          <p:cNvSpPr>
            <a:spLocks noGrp="1" noChangeArrowheads="1"/>
          </p:cNvSpPr>
          <p:nvPr>
            <p:ph idx="1"/>
          </p:nvPr>
        </p:nvSpPr>
        <p:spPr>
          <a:xfrm>
            <a:off x="609600" y="1600200"/>
            <a:ext cx="9296400" cy="4525963"/>
          </a:xfrm>
        </p:spPr>
        <p:txBody>
          <a:bodyPr/>
          <a:lstStyle/>
          <a:p>
            <a:pPr eaLnBrk="1" hangingPunct="1"/>
            <a:r>
              <a:rPr lang="en-US" altLang="en-US" sz="2800" smtClean="0">
                <a:hlinkClick r:id="rId2"/>
              </a:rPr>
              <a:t>Francis Bacon</a:t>
            </a:r>
            <a:r>
              <a:rPr lang="en-US" altLang="en-US" sz="2800" smtClean="0"/>
              <a:t> (1561 – 1626): induction from facts and experiment</a:t>
            </a:r>
          </a:p>
          <a:p>
            <a:pPr eaLnBrk="1" hangingPunct="1"/>
            <a:r>
              <a:rPr lang="en-US" altLang="en-US" sz="2800" smtClean="0">
                <a:hlinkClick r:id="rId3"/>
              </a:rPr>
              <a:t>Rene Descartes</a:t>
            </a:r>
            <a:r>
              <a:rPr lang="en-US" altLang="en-US" sz="2800" smtClean="0"/>
              <a:t> (1596 – 1650): deduction from simple, self-evident truths</a:t>
            </a:r>
          </a:p>
          <a:p>
            <a:pPr eaLnBrk="1" hangingPunct="1"/>
            <a:r>
              <a:rPr lang="en-US" altLang="en-US" sz="2800" smtClean="0"/>
              <a:t>Both believed in measurement</a:t>
            </a:r>
          </a:p>
          <a:p>
            <a:pPr lvl="1" eaLnBrk="1" hangingPunct="1"/>
            <a:r>
              <a:rPr lang="en-US" altLang="en-US" sz="2400" smtClean="0"/>
              <a:t>Either as a source of ideas (generalizations)</a:t>
            </a:r>
          </a:p>
          <a:p>
            <a:pPr lvl="1" eaLnBrk="1" hangingPunct="1"/>
            <a:r>
              <a:rPr lang="en-US" altLang="en-US" sz="2400" smtClean="0"/>
              <a:t>Or as a test of intuition</a:t>
            </a:r>
          </a:p>
          <a:p>
            <a:pPr eaLnBrk="1" hangingPunct="1"/>
            <a:r>
              <a:rPr lang="en-US" altLang="en-US" sz="2800" smtClean="0"/>
              <a:t>Both rejected authority as a source of knowledge</a:t>
            </a:r>
          </a:p>
          <a:p>
            <a:pPr eaLnBrk="1" hangingPunct="1"/>
            <a:r>
              <a:rPr lang="en-US" altLang="en-US" sz="2800" smtClean="0"/>
              <a:t>These ideas were profoundly influential</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922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608C58-B4FF-47D9-A9D3-7A23DEEDC125}" type="slidenum">
              <a:rPr lang="en-US" altLang="en-US" sz="1400"/>
              <a:pPr>
                <a:spcBef>
                  <a:spcPct val="0"/>
                </a:spcBef>
                <a:buFontTx/>
                <a:buNone/>
              </a:pPr>
              <a:t>4</a:t>
            </a:fld>
            <a:endParaRPr lang="en-US" altLang="en-US" sz="1400"/>
          </a:p>
        </p:txBody>
      </p:sp>
      <p:pic>
        <p:nvPicPr>
          <p:cNvPr id="9222" name="Picture 5" descr="180px-Francis_Bacon_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906000" y="412750"/>
            <a:ext cx="1812925" cy="298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6" descr="200px-Frans_Hals_-_Portret_van_Ren%C3%A9_Descartes.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490075" y="3578225"/>
            <a:ext cx="222885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hlinkClick r:id="rId2"/>
              </a:rPr>
              <a:t>William Petty</a:t>
            </a:r>
            <a:r>
              <a:rPr lang="en-US" altLang="en-US" smtClean="0"/>
              <a:t> (1623 – 87)</a:t>
            </a:r>
          </a:p>
        </p:txBody>
      </p:sp>
      <p:sp>
        <p:nvSpPr>
          <p:cNvPr id="10243" name="Rectangle 3"/>
          <p:cNvSpPr>
            <a:spLocks noGrp="1" noChangeArrowheads="1"/>
          </p:cNvSpPr>
          <p:nvPr>
            <p:ph idx="1"/>
          </p:nvPr>
        </p:nvSpPr>
        <p:spPr>
          <a:xfrm>
            <a:off x="609600" y="1600200"/>
            <a:ext cx="8802688" cy="4525963"/>
          </a:xfrm>
        </p:spPr>
        <p:txBody>
          <a:bodyPr/>
          <a:lstStyle/>
          <a:p>
            <a:pPr eaLnBrk="1" hangingPunct="1"/>
            <a:r>
              <a:rPr lang="en-US" altLang="en-US" i="1" smtClean="0"/>
              <a:t>Political Arithmetic</a:t>
            </a:r>
            <a:endParaRPr lang="en-US" altLang="en-US" smtClean="0"/>
          </a:p>
          <a:p>
            <a:pPr lvl="1" eaLnBrk="1" hangingPunct="1"/>
            <a:r>
              <a:rPr lang="en-US" altLang="en-US" smtClean="0"/>
              <a:t>“instead of using only comparative and superlative words, and intellectual arguments, I have taken the course </a:t>
            </a:r>
            <a:r>
              <a:rPr lang="en-US" altLang="en-US" smtClean="0">
                <a:cs typeface="Arial" panose="020B0604020202020204" pitchFamily="34" charset="0"/>
              </a:rPr>
              <a:t>… to express my self in terms of number, weight or measure; to use only arguments of sense, and to consider only such causes, as have visible foundations in nature.”</a:t>
            </a:r>
          </a:p>
          <a:p>
            <a:pPr eaLnBrk="1" hangingPunct="1"/>
            <a:endParaRPr lang="en-US" altLang="en-US" smtClean="0">
              <a:cs typeface="Arial" panose="020B0604020202020204" pitchFamily="34" charset="0"/>
            </a:endParaRPr>
          </a:p>
        </p:txBody>
      </p:sp>
      <p:sp>
        <p:nvSpPr>
          <p:cNvPr id="1024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024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898E83-1E2E-4304-9DE4-BE7037AA6ACE}" type="slidenum">
              <a:rPr lang="en-US" altLang="en-US" sz="1400"/>
              <a:pPr>
                <a:spcBef>
                  <a:spcPct val="0"/>
                </a:spcBef>
                <a:buFontTx/>
                <a:buNone/>
              </a:pPr>
              <a:t>5</a:t>
            </a:fld>
            <a:endParaRPr lang="en-US" altLang="en-US" sz="1400"/>
          </a:p>
        </p:txBody>
      </p:sp>
      <p:pic>
        <p:nvPicPr>
          <p:cNvPr id="10246" name="Picture 4" descr="pet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2288" y="1962150"/>
            <a:ext cx="2170112" cy="281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12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D59BBA3-102E-45DB-AFBF-D77F6E43136B}" type="slidenum">
              <a:rPr lang="en-US" altLang="en-US" sz="1400"/>
              <a:pPr>
                <a:spcBef>
                  <a:spcPct val="0"/>
                </a:spcBef>
                <a:buFontTx/>
                <a:buNone/>
              </a:pPr>
              <a:t>6</a:t>
            </a:fld>
            <a:endParaRPr lang="en-US" altLang="en-US" sz="1400"/>
          </a:p>
        </p:txBody>
      </p:sp>
      <p:sp>
        <p:nvSpPr>
          <p:cNvPr id="11268" name="Rectangle 2"/>
          <p:cNvSpPr>
            <a:spLocks noGrp="1" noChangeArrowheads="1"/>
          </p:cNvSpPr>
          <p:nvPr>
            <p:ph type="title"/>
          </p:nvPr>
        </p:nvSpPr>
        <p:spPr/>
        <p:txBody>
          <a:bodyPr/>
          <a:lstStyle/>
          <a:p>
            <a:pPr eaLnBrk="1" hangingPunct="1"/>
            <a:r>
              <a:rPr lang="en-US" altLang="en-US" smtClean="0"/>
              <a:t>William Petty</a:t>
            </a:r>
          </a:p>
        </p:txBody>
      </p:sp>
      <p:sp>
        <p:nvSpPr>
          <p:cNvPr id="11269" name="Rectangle 3"/>
          <p:cNvSpPr>
            <a:spLocks noGrp="1" noChangeArrowheads="1"/>
          </p:cNvSpPr>
          <p:nvPr>
            <p:ph type="body" idx="1"/>
          </p:nvPr>
        </p:nvSpPr>
        <p:spPr/>
        <p:txBody>
          <a:bodyPr/>
          <a:lstStyle/>
          <a:p>
            <a:pPr eaLnBrk="1" hangingPunct="1"/>
            <a:r>
              <a:rPr lang="en-US" altLang="en-US" sz="2800" smtClean="0">
                <a:cs typeface="Arial" panose="020B0604020202020204" pitchFamily="34" charset="0"/>
              </a:rPr>
              <a:t>Prepared estimates of England’s national income</a:t>
            </a:r>
          </a:p>
          <a:p>
            <a:pPr eaLnBrk="1" hangingPunct="1"/>
            <a:r>
              <a:rPr lang="en-US" altLang="en-US" sz="2800" smtClean="0">
                <a:cs typeface="Arial" panose="020B0604020202020204" pitchFamily="34" charset="0"/>
              </a:rPr>
              <a:t>Made major contributions to national income accounting</a:t>
            </a:r>
          </a:p>
          <a:p>
            <a:pPr lvl="1" eaLnBrk="1" hangingPunct="1"/>
            <a:r>
              <a:rPr lang="en-US" altLang="en-US" sz="2400" smtClean="0">
                <a:cs typeface="Arial" panose="020B0604020202020204" pitchFamily="34" charset="0"/>
              </a:rPr>
              <a:t>Estimated the split of income into wages, profits, and rent</a:t>
            </a:r>
          </a:p>
          <a:p>
            <a:pPr lvl="1" eaLnBrk="1" hangingPunct="1"/>
            <a:r>
              <a:rPr lang="en-US" altLang="en-US" sz="2400" smtClean="0">
                <a:cs typeface="Arial" panose="020B0604020202020204" pitchFamily="34" charset="0"/>
              </a:rPr>
              <a:t>National expenditure (or output) = national income</a:t>
            </a:r>
          </a:p>
          <a:p>
            <a:pPr lvl="1" eaLnBrk="1" hangingPunct="1"/>
            <a:r>
              <a:rPr lang="en-US" altLang="en-US" sz="2400" smtClean="0">
                <a:cs typeface="Arial" panose="020B0604020202020204" pitchFamily="34" charset="0"/>
              </a:rPr>
              <a:t>Asset income/asset value should be the same for all assets. Ratio of rent to value of land = ratio of profits to value of capital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5A596EF-411D-4D71-8C8C-7DFBB4F1C0D5}" type="slidenum">
              <a:rPr lang="en-US" altLang="en-US" sz="1400"/>
              <a:pPr>
                <a:spcBef>
                  <a:spcPct val="0"/>
                </a:spcBef>
                <a:buFontTx/>
                <a:buNone/>
              </a:pPr>
              <a:t>7</a:t>
            </a:fld>
            <a:endParaRPr lang="en-US" altLang="en-US" sz="1400"/>
          </a:p>
        </p:txBody>
      </p:sp>
      <p:sp>
        <p:nvSpPr>
          <p:cNvPr id="12292" name="Rectangle 2"/>
          <p:cNvSpPr>
            <a:spLocks noGrp="1" noChangeArrowheads="1"/>
          </p:cNvSpPr>
          <p:nvPr>
            <p:ph type="title"/>
          </p:nvPr>
        </p:nvSpPr>
        <p:spPr/>
        <p:txBody>
          <a:bodyPr/>
          <a:lstStyle/>
          <a:p>
            <a:pPr eaLnBrk="1" hangingPunct="1"/>
            <a:r>
              <a:rPr lang="en-US" altLang="en-US" smtClean="0"/>
              <a:t>William Petty</a:t>
            </a:r>
          </a:p>
        </p:txBody>
      </p:sp>
      <p:sp>
        <p:nvSpPr>
          <p:cNvPr id="12293" name="Rectangle 3"/>
          <p:cNvSpPr>
            <a:spLocks noGrp="1" noChangeArrowheads="1"/>
          </p:cNvSpPr>
          <p:nvPr>
            <p:ph type="body" idx="1"/>
          </p:nvPr>
        </p:nvSpPr>
        <p:spPr/>
        <p:txBody>
          <a:bodyPr/>
          <a:lstStyle/>
          <a:p>
            <a:pPr eaLnBrk="1" hangingPunct="1">
              <a:lnSpc>
                <a:spcPct val="90000"/>
              </a:lnSpc>
            </a:pPr>
            <a:r>
              <a:rPr lang="en-US" altLang="en-US" smtClean="0"/>
              <a:t>Mercantilist, on the need for precious metals and tariffs</a:t>
            </a:r>
          </a:p>
          <a:p>
            <a:pPr eaLnBrk="1" hangingPunct="1">
              <a:lnSpc>
                <a:spcPct val="90000"/>
              </a:lnSpc>
            </a:pPr>
            <a:r>
              <a:rPr lang="en-US" altLang="en-US" smtClean="0"/>
              <a:t>Argued that increases in the quantity of money led to decreases in interest rates</a:t>
            </a:r>
          </a:p>
          <a:p>
            <a:pPr lvl="1" eaLnBrk="1" hangingPunct="1">
              <a:lnSpc>
                <a:spcPct val="90000"/>
              </a:lnSpc>
            </a:pPr>
            <a:r>
              <a:rPr lang="en-US" altLang="en-US" smtClean="0"/>
              <a:t>This is part of the modern view of monetary policy</a:t>
            </a:r>
          </a:p>
          <a:p>
            <a:pPr eaLnBrk="1" hangingPunct="1">
              <a:lnSpc>
                <a:spcPct val="90000"/>
              </a:lnSpc>
            </a:pPr>
            <a:r>
              <a:rPr lang="en-US" altLang="en-US" smtClean="0"/>
              <a:t>Petty’s work on measurements was continued by:</a:t>
            </a:r>
          </a:p>
          <a:p>
            <a:pPr lvl="1" eaLnBrk="1" hangingPunct="1">
              <a:lnSpc>
                <a:spcPct val="90000"/>
              </a:lnSpc>
            </a:pPr>
            <a:r>
              <a:rPr lang="en-US" altLang="en-US" smtClean="0">
                <a:hlinkClick r:id="rId2"/>
              </a:rPr>
              <a:t>John Graunt</a:t>
            </a:r>
            <a:r>
              <a:rPr lang="en-US" altLang="en-US" smtClean="0"/>
              <a:t> (1620 – 74) and </a:t>
            </a:r>
          </a:p>
          <a:p>
            <a:pPr lvl="1" eaLnBrk="1" hangingPunct="1">
              <a:lnSpc>
                <a:spcPct val="90000"/>
              </a:lnSpc>
            </a:pPr>
            <a:r>
              <a:rPr lang="en-US" altLang="en-US" smtClean="0">
                <a:hlinkClick r:id="rId3"/>
              </a:rPr>
              <a:t>Gregory King</a:t>
            </a:r>
            <a:r>
              <a:rPr lang="en-US" altLang="en-US" smtClean="0"/>
              <a:t> (1648 – 1712)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33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A6189EB-91D6-4AED-AA93-E49D76C65425}" type="slidenum">
              <a:rPr lang="en-US" altLang="en-US" sz="1400"/>
              <a:pPr>
                <a:spcBef>
                  <a:spcPct val="0"/>
                </a:spcBef>
                <a:buFontTx/>
                <a:buNone/>
              </a:pPr>
              <a:t>8</a:t>
            </a:fld>
            <a:endParaRPr lang="en-US" altLang="en-US" sz="1400"/>
          </a:p>
        </p:txBody>
      </p:sp>
      <p:sp>
        <p:nvSpPr>
          <p:cNvPr id="13316" name="Rectangle 2"/>
          <p:cNvSpPr>
            <a:spLocks noGrp="1" noChangeArrowheads="1"/>
          </p:cNvSpPr>
          <p:nvPr>
            <p:ph type="title"/>
          </p:nvPr>
        </p:nvSpPr>
        <p:spPr/>
        <p:txBody>
          <a:bodyPr/>
          <a:lstStyle/>
          <a:p>
            <a:pPr eaLnBrk="1" hangingPunct="1"/>
            <a:r>
              <a:rPr lang="en-US" altLang="en-US" smtClean="0"/>
              <a:t>William Petty</a:t>
            </a:r>
          </a:p>
        </p:txBody>
      </p:sp>
      <p:sp>
        <p:nvSpPr>
          <p:cNvPr id="13317" name="Rectangle 3"/>
          <p:cNvSpPr>
            <a:spLocks noGrp="1" noChangeArrowheads="1"/>
          </p:cNvSpPr>
          <p:nvPr>
            <p:ph type="body" idx="1"/>
          </p:nvPr>
        </p:nvSpPr>
        <p:spPr/>
        <p:txBody>
          <a:bodyPr/>
          <a:lstStyle/>
          <a:p>
            <a:pPr eaLnBrk="1" hangingPunct="1">
              <a:lnSpc>
                <a:spcPct val="90000"/>
              </a:lnSpc>
            </a:pPr>
            <a:r>
              <a:rPr lang="en-US" altLang="en-US" smtClean="0"/>
              <a:t>Video: </a:t>
            </a:r>
            <a:r>
              <a:rPr lang="en-US" altLang="en-US" smtClean="0">
                <a:hlinkClick r:id="rId2"/>
              </a:rPr>
              <a:t>http://www.mruniversity.com/courses/great-economists-classical-economics-and-its-forerunners/sir-william-petty</a:t>
            </a:r>
            <a:endParaRPr lang="en-US" altLang="en-US" smtClean="0"/>
          </a:p>
          <a:p>
            <a:pPr eaLnBrk="1" hangingPunct="1">
              <a:lnSpc>
                <a:spcPct val="90000"/>
              </a:lnSpc>
            </a:pPr>
            <a:endParaRPr lang="en-US"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smtClean="0"/>
              <a:t>Political Arithmetic</a:t>
            </a:r>
          </a:p>
        </p:txBody>
      </p:sp>
      <p:sp>
        <p:nvSpPr>
          <p:cNvPr id="14339" name="Content Placeholder 2"/>
          <p:cNvSpPr>
            <a:spLocks noGrp="1"/>
          </p:cNvSpPr>
          <p:nvPr>
            <p:ph idx="1"/>
          </p:nvPr>
        </p:nvSpPr>
        <p:spPr/>
        <p:txBody>
          <a:bodyPr/>
          <a:lstStyle/>
          <a:p>
            <a:pPr eaLnBrk="1" hangingPunct="1"/>
            <a:r>
              <a:rPr lang="en-US" altLang="en-US" smtClean="0"/>
              <a:t>Adam Smith and other eighteenth and nineteenth century economists were skeptical about the value of quantitative measurements</a:t>
            </a:r>
          </a:p>
          <a:p>
            <a:pPr eaLnBrk="1" hangingPunct="1"/>
            <a:r>
              <a:rPr lang="en-US" altLang="en-US" smtClean="0"/>
              <a:t>It was only in the twentieth century that the ideas pioneered by Petty and his followers were revived and became important</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400" smtClean="0"/>
              <a:t>SEVENTEENTH-CENTURY ENGLAND</a:t>
            </a: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9E91E18-853F-4952-9892-001839B4218E}" type="slidenum">
              <a:rPr lang="en-US" altLang="en-US" sz="1400"/>
              <a:pPr>
                <a:spcBef>
                  <a:spcPct val="0"/>
                </a:spcBef>
                <a:buFontTx/>
                <a:buNone/>
              </a:pPr>
              <a:t>9</a:t>
            </a:fld>
            <a:endParaRPr lang="en-US" altLang="en-US" sz="140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1376</TotalTime>
  <Words>1110</Words>
  <Application>Microsoft Office PowerPoint</Application>
  <PresentationFormat>Widescreen</PresentationFormat>
  <Paragraphs>124</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Default Design</vt:lpstr>
      <vt:lpstr>Roger E. Backhouse: The Ordinary Business of Life Chapter 4 Science, Politics and Trade in Seventeenth-Century England</vt:lpstr>
      <vt:lpstr>Seventeenth-Century England</vt:lpstr>
      <vt:lpstr>Seventeenth-Century England</vt:lpstr>
      <vt:lpstr>Science</vt:lpstr>
      <vt:lpstr>William Petty (1623 – 87)</vt:lpstr>
      <vt:lpstr>William Petty</vt:lpstr>
      <vt:lpstr>William Petty</vt:lpstr>
      <vt:lpstr>William Petty</vt:lpstr>
      <vt:lpstr>Political Arithmetic</vt:lpstr>
      <vt:lpstr>Political Turmoil</vt:lpstr>
      <vt:lpstr>Political Turmoil</vt:lpstr>
      <vt:lpstr>Thomas Hobbes’ Leviathan</vt:lpstr>
      <vt:lpstr>Thomas Hobbes’ Leviathan</vt:lpstr>
      <vt:lpstr>Balance-of-trade doctrine</vt:lpstr>
      <vt:lpstr>Balance-of-trade doctrine</vt:lpstr>
      <vt:lpstr>Balance-of-trade doctrine</vt:lpstr>
      <vt:lpstr>Interest rates</vt:lpstr>
      <vt:lpstr>Interest rates</vt:lpstr>
      <vt:lpstr>Trade and welfare: dissent</vt:lpstr>
      <vt:lpstr>Trade and welfare: dissent</vt:lpstr>
      <vt:lpstr>Conclusions</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Roger E. Backhouse: The Ordinary Business of Life Chapter SEVENTEENTH-CENTURY ENGLAND</dc:title>
  <dc:creator>Udayan Roy</dc:creator>
  <cp:lastModifiedBy>Udayan Roy</cp:lastModifiedBy>
  <cp:revision>58</cp:revision>
  <dcterms:created xsi:type="dcterms:W3CDTF">2008-01-27T20:36:57Z</dcterms:created>
  <dcterms:modified xsi:type="dcterms:W3CDTF">2019-08-25T19:09:41Z</dcterms:modified>
</cp:coreProperties>
</file>