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5"/>
  </p:notesMasterIdLst>
  <p:sldIdLst>
    <p:sldId id="256" r:id="rId2"/>
    <p:sldId id="266" r:id="rId3"/>
    <p:sldId id="267" r:id="rId4"/>
    <p:sldId id="297" r:id="rId5"/>
    <p:sldId id="298" r:id="rId6"/>
    <p:sldId id="272" r:id="rId7"/>
    <p:sldId id="293" r:id="rId8"/>
    <p:sldId id="273" r:id="rId9"/>
    <p:sldId id="274" r:id="rId10"/>
    <p:sldId id="299" r:id="rId11"/>
    <p:sldId id="294" r:id="rId12"/>
    <p:sldId id="275" r:id="rId13"/>
    <p:sldId id="276" r:id="rId14"/>
    <p:sldId id="304" r:id="rId15"/>
    <p:sldId id="269" r:id="rId16"/>
    <p:sldId id="277" r:id="rId17"/>
    <p:sldId id="300" r:id="rId18"/>
    <p:sldId id="278" r:id="rId19"/>
    <p:sldId id="295" r:id="rId20"/>
    <p:sldId id="279" r:id="rId21"/>
    <p:sldId id="296" r:id="rId22"/>
    <p:sldId id="301" r:id="rId23"/>
    <p:sldId id="280" r:id="rId24"/>
    <p:sldId id="281" r:id="rId25"/>
    <p:sldId id="302" r:id="rId26"/>
    <p:sldId id="282" r:id="rId27"/>
    <p:sldId id="283" r:id="rId28"/>
    <p:sldId id="284" r:id="rId29"/>
    <p:sldId id="303" r:id="rId30"/>
    <p:sldId id="285" r:id="rId31"/>
    <p:sldId id="286" r:id="rId32"/>
    <p:sldId id="305" r:id="rId33"/>
    <p:sldId id="270" r:id="rId34"/>
    <p:sldId id="287" r:id="rId35"/>
    <p:sldId id="288" r:id="rId36"/>
    <p:sldId id="306" r:id="rId37"/>
    <p:sldId id="289" r:id="rId38"/>
    <p:sldId id="271" r:id="rId39"/>
    <p:sldId id="290" r:id="rId40"/>
    <p:sldId id="291" r:id="rId41"/>
    <p:sldId id="292" r:id="rId42"/>
    <p:sldId id="307" r:id="rId43"/>
    <p:sldId id="265" r:id="rId4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18" autoAdjust="0"/>
  </p:normalViewPr>
  <p:slideViewPr>
    <p:cSldViewPr>
      <p:cViewPr varScale="1">
        <p:scale>
          <a:sx n="61" d="100"/>
          <a:sy n="61" d="100"/>
        </p:scale>
        <p:origin x="860" y="60"/>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130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124" name="Rectangle 4"/>
          <p:cNvSpPr>
            <a:spLocks noRo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1C2EF4E-A200-404C-BE43-CD37567BCEB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68A5279-44E7-46C7-BF06-1939C4025376}" type="slidenum">
              <a:rPr lang="en-US" altLang="en-US"/>
              <a:pPr>
                <a:spcBef>
                  <a:spcPct val="0"/>
                </a:spcBef>
              </a:pPr>
              <a:t>4</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8FED356-624D-46CF-8B94-1A54EF3CFC92}" type="slidenum">
              <a:rPr lang="en-US" altLang="en-US"/>
              <a:pPr>
                <a:spcBef>
                  <a:spcPct val="0"/>
                </a:spcBef>
              </a:pPr>
              <a:t>5</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part about the fabric from Dijon and Selangey is on page 23 of </a:t>
            </a:r>
            <a:r>
              <a:rPr lang="en-US" altLang="en-US" i="1" smtClean="0">
                <a:latin typeface="Arial" panose="020B0604020202020204" pitchFamily="34" charset="0"/>
              </a:rPr>
              <a:t>The Worldly Philosophers</a:t>
            </a:r>
            <a:r>
              <a:rPr lang="en-US" altLang="en-US" smtClean="0">
                <a:latin typeface="Arial" panose="020B0604020202020204" pitchFamily="34" charset="0"/>
              </a:rPr>
              <a:t> and on page 7 of </a:t>
            </a:r>
            <a:r>
              <a:rPr lang="en-US" altLang="en-US" i="1" smtClean="0">
                <a:latin typeface="Arial" panose="020B0604020202020204" pitchFamily="34" charset="0"/>
              </a:rPr>
              <a:t>New Ideas from Dead Economists</a:t>
            </a:r>
            <a:r>
              <a:rPr lang="en-US" altLang="en-US" smtClean="0">
                <a:latin typeface="Arial" panose="020B0604020202020204" pitchFamily="34" charset="0"/>
              </a:rPr>
              <a:t>.</a:t>
            </a: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810316C-B5A3-4D88-8221-EBF7BF2DC2D5}" type="slidenum">
              <a:rPr lang="en-US" altLang="en-US"/>
              <a:pPr>
                <a:spcBef>
                  <a:spcPct val="0"/>
                </a:spcBef>
              </a:pPr>
              <a:t>6</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6A339B5-63CB-47B0-B933-937066BC85FF}" type="slidenum">
              <a:rPr lang="en-US" altLang="en-US"/>
              <a:pPr>
                <a:spcBef>
                  <a:spcPct val="0"/>
                </a:spcBef>
              </a:pPr>
              <a:t>27</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CE40826-6D95-45C6-B6AE-2BFA18D23010}" type="slidenum">
              <a:rPr lang="en-US" altLang="en-US"/>
              <a:pPr>
                <a:spcBef>
                  <a:spcPct val="0"/>
                </a:spcBef>
              </a:pPr>
              <a:t>35</a:t>
            </a:fld>
            <a:endParaRPr lang="en-US" altLang="en-US"/>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Quesnay’s zigzag process should not be seen as an early form of the Keynesian multiplier; Quesnay had no conception of the gradual absorption into employment of unemployed labor.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Petty had thought of income as consisting of wages, rent and profit. Turgot, it seems, is adding interest.</a:t>
            </a: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4F99F93-186F-47DC-99FF-4FF0958A4FF1}" type="slidenum">
              <a:rPr lang="en-US" altLang="en-US"/>
              <a:pPr>
                <a:spcBef>
                  <a:spcPct val="0"/>
                </a:spcBef>
              </a:pPr>
              <a:t>39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Calibri"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atin typeface="Calibri"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alibri" pitchFamily="34" charset="0"/>
              </a:defRPr>
            </a:lvl1pPr>
          </a:lstStyle>
          <a:p>
            <a:pPr>
              <a:defRPr/>
            </a:pPr>
            <a:r>
              <a:rPr lang="en-US"/>
              <a:t>EIGHTEENTH-CENTURY FRANCE</a:t>
            </a:r>
          </a:p>
        </p:txBody>
      </p:sp>
      <p:sp>
        <p:nvSpPr>
          <p:cNvPr id="6" name="Rectangle 6"/>
          <p:cNvSpPr>
            <a:spLocks noGrp="1" noChangeArrowheads="1"/>
          </p:cNvSpPr>
          <p:nvPr>
            <p:ph type="sldNum" sz="quarter" idx="12"/>
          </p:nvPr>
        </p:nvSpPr>
        <p:spPr/>
        <p:txBody>
          <a:bodyPr/>
          <a:lstStyle>
            <a:lvl1pPr>
              <a:defRPr smtClean="0">
                <a:latin typeface="Calibri" panose="020F0502020204030204" pitchFamily="34" charset="0"/>
              </a:defRPr>
            </a:lvl1pPr>
          </a:lstStyle>
          <a:p>
            <a:pPr>
              <a:defRPr/>
            </a:pPr>
            <a:fld id="{46677BD5-47F3-4710-9857-426BE2B3B967}" type="slidenum">
              <a:rPr lang="en-US" altLang="en-US"/>
              <a:pPr>
                <a:defRPr/>
              </a:pPr>
              <a:t>‹#›</a:t>
            </a:fld>
            <a:endParaRPr lang="en-US" altLang="en-US"/>
          </a:p>
        </p:txBody>
      </p:sp>
    </p:spTree>
    <p:extLst>
      <p:ext uri="{BB962C8B-B14F-4D97-AF65-F5344CB8AC3E}">
        <p14:creationId xmlns:p14="http://schemas.microsoft.com/office/powerpoint/2010/main" val="2187340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EIGHTEENTH-CENTURY FRANCE</a:t>
            </a:r>
          </a:p>
        </p:txBody>
      </p:sp>
      <p:sp>
        <p:nvSpPr>
          <p:cNvPr id="6" name="Rectangle 6"/>
          <p:cNvSpPr>
            <a:spLocks noGrp="1" noChangeArrowheads="1"/>
          </p:cNvSpPr>
          <p:nvPr>
            <p:ph type="sldNum" sz="quarter" idx="12"/>
          </p:nvPr>
        </p:nvSpPr>
        <p:spPr>
          <a:ln/>
        </p:spPr>
        <p:txBody>
          <a:bodyPr/>
          <a:lstStyle>
            <a:lvl1pPr>
              <a:defRPr/>
            </a:lvl1pPr>
          </a:lstStyle>
          <a:p>
            <a:pPr>
              <a:defRPr/>
            </a:pPr>
            <a:fld id="{57952E03-6BE1-464E-AF66-6C8F0BFE62C0}" type="slidenum">
              <a:rPr lang="en-US" altLang="en-US"/>
              <a:pPr>
                <a:defRPr/>
              </a:pPr>
              <a:t>‹#›</a:t>
            </a:fld>
            <a:endParaRPr lang="en-US" altLang="en-US"/>
          </a:p>
        </p:txBody>
      </p:sp>
    </p:spTree>
    <p:extLst>
      <p:ext uri="{BB962C8B-B14F-4D97-AF65-F5344CB8AC3E}">
        <p14:creationId xmlns:p14="http://schemas.microsoft.com/office/powerpoint/2010/main" val="1963253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EIGHTEENTH-CENTURY FRANCE</a:t>
            </a:r>
          </a:p>
        </p:txBody>
      </p:sp>
      <p:sp>
        <p:nvSpPr>
          <p:cNvPr id="6" name="Rectangle 6"/>
          <p:cNvSpPr>
            <a:spLocks noGrp="1" noChangeArrowheads="1"/>
          </p:cNvSpPr>
          <p:nvPr>
            <p:ph type="sldNum" sz="quarter" idx="12"/>
          </p:nvPr>
        </p:nvSpPr>
        <p:spPr>
          <a:ln/>
        </p:spPr>
        <p:txBody>
          <a:bodyPr/>
          <a:lstStyle>
            <a:lvl1pPr>
              <a:defRPr/>
            </a:lvl1pPr>
          </a:lstStyle>
          <a:p>
            <a:pPr>
              <a:defRPr/>
            </a:pPr>
            <a:fld id="{01D71A31-5511-42C6-91CD-46CC972ABE8E}" type="slidenum">
              <a:rPr lang="en-US" altLang="en-US"/>
              <a:pPr>
                <a:defRPr/>
              </a:pPr>
              <a:t>‹#›</a:t>
            </a:fld>
            <a:endParaRPr lang="en-US" altLang="en-US"/>
          </a:p>
        </p:txBody>
      </p:sp>
    </p:spTree>
    <p:extLst>
      <p:ext uri="{BB962C8B-B14F-4D97-AF65-F5344CB8AC3E}">
        <p14:creationId xmlns:p14="http://schemas.microsoft.com/office/powerpoint/2010/main" val="225831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atin typeface="Calibri"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alibri" pitchFamily="34" charset="0"/>
              </a:defRPr>
            </a:lvl1pPr>
          </a:lstStyle>
          <a:p>
            <a:pPr>
              <a:defRPr/>
            </a:pPr>
            <a:r>
              <a:rPr lang="en-US"/>
              <a:t>EIGHTEENTH-CENTURY FRANCE</a:t>
            </a:r>
          </a:p>
        </p:txBody>
      </p:sp>
      <p:sp>
        <p:nvSpPr>
          <p:cNvPr id="6" name="Rectangle 6"/>
          <p:cNvSpPr>
            <a:spLocks noGrp="1" noChangeArrowheads="1"/>
          </p:cNvSpPr>
          <p:nvPr>
            <p:ph type="sldNum" sz="quarter" idx="12"/>
          </p:nvPr>
        </p:nvSpPr>
        <p:spPr/>
        <p:txBody>
          <a:bodyPr/>
          <a:lstStyle>
            <a:lvl1pPr>
              <a:defRPr smtClean="0">
                <a:latin typeface="Calibri" panose="020F0502020204030204" pitchFamily="34" charset="0"/>
              </a:defRPr>
            </a:lvl1pPr>
          </a:lstStyle>
          <a:p>
            <a:pPr>
              <a:defRPr/>
            </a:pPr>
            <a:fld id="{F6475A0D-96F9-41F5-8B10-BF87951C1551}" type="slidenum">
              <a:rPr lang="en-US" altLang="en-US"/>
              <a:pPr>
                <a:defRPr/>
              </a:pPr>
              <a:t>‹#›</a:t>
            </a:fld>
            <a:endParaRPr lang="en-US" altLang="en-US"/>
          </a:p>
        </p:txBody>
      </p:sp>
    </p:spTree>
    <p:extLst>
      <p:ext uri="{BB962C8B-B14F-4D97-AF65-F5344CB8AC3E}">
        <p14:creationId xmlns:p14="http://schemas.microsoft.com/office/powerpoint/2010/main" val="3396998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atin typeface="Calibri"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atin typeface="Calibri"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alibri" pitchFamily="34" charset="0"/>
              </a:defRPr>
            </a:lvl1pPr>
          </a:lstStyle>
          <a:p>
            <a:pPr>
              <a:defRPr/>
            </a:pPr>
            <a:r>
              <a:rPr lang="en-US"/>
              <a:t>EIGHTEENTH-CENTURY FRANCE</a:t>
            </a:r>
          </a:p>
        </p:txBody>
      </p:sp>
      <p:sp>
        <p:nvSpPr>
          <p:cNvPr id="6" name="Rectangle 6"/>
          <p:cNvSpPr>
            <a:spLocks noGrp="1" noChangeArrowheads="1"/>
          </p:cNvSpPr>
          <p:nvPr>
            <p:ph type="sldNum" sz="quarter" idx="12"/>
          </p:nvPr>
        </p:nvSpPr>
        <p:spPr/>
        <p:txBody>
          <a:bodyPr/>
          <a:lstStyle>
            <a:lvl1pPr>
              <a:defRPr smtClean="0">
                <a:latin typeface="Calibri" panose="020F0502020204030204" pitchFamily="34" charset="0"/>
              </a:defRPr>
            </a:lvl1pPr>
          </a:lstStyle>
          <a:p>
            <a:pPr>
              <a:defRPr/>
            </a:pPr>
            <a:fld id="{38ABE419-A29E-4A6B-885F-3EE52DE20AF9}" type="slidenum">
              <a:rPr lang="en-US" altLang="en-US"/>
              <a:pPr>
                <a:defRPr/>
              </a:pPr>
              <a:t>‹#›</a:t>
            </a:fld>
            <a:endParaRPr lang="en-US" altLang="en-US"/>
          </a:p>
        </p:txBody>
      </p:sp>
    </p:spTree>
    <p:extLst>
      <p:ext uri="{BB962C8B-B14F-4D97-AF65-F5344CB8AC3E}">
        <p14:creationId xmlns:p14="http://schemas.microsoft.com/office/powerpoint/2010/main" val="3913034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EIGHTEENTH-CENTURY FRANCE</a:t>
            </a:r>
          </a:p>
        </p:txBody>
      </p:sp>
      <p:sp>
        <p:nvSpPr>
          <p:cNvPr id="7" name="Rectangle 6"/>
          <p:cNvSpPr>
            <a:spLocks noGrp="1" noChangeArrowheads="1"/>
          </p:cNvSpPr>
          <p:nvPr>
            <p:ph type="sldNum" sz="quarter" idx="12"/>
          </p:nvPr>
        </p:nvSpPr>
        <p:spPr>
          <a:ln/>
        </p:spPr>
        <p:txBody>
          <a:bodyPr/>
          <a:lstStyle>
            <a:lvl1pPr>
              <a:defRPr/>
            </a:lvl1pPr>
          </a:lstStyle>
          <a:p>
            <a:pPr>
              <a:defRPr/>
            </a:pPr>
            <a:fld id="{9E91223C-D6D8-42D0-A813-D773404401EE}" type="slidenum">
              <a:rPr lang="en-US" altLang="en-US"/>
              <a:pPr>
                <a:defRPr/>
              </a:pPr>
              <a:t>‹#›</a:t>
            </a:fld>
            <a:endParaRPr lang="en-US" altLang="en-US"/>
          </a:p>
        </p:txBody>
      </p:sp>
    </p:spTree>
    <p:extLst>
      <p:ext uri="{BB962C8B-B14F-4D97-AF65-F5344CB8AC3E}">
        <p14:creationId xmlns:p14="http://schemas.microsoft.com/office/powerpoint/2010/main" val="1774045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EIGHTEENTH-CENTURY FRANCE</a:t>
            </a:r>
          </a:p>
        </p:txBody>
      </p:sp>
      <p:sp>
        <p:nvSpPr>
          <p:cNvPr id="9" name="Rectangle 6"/>
          <p:cNvSpPr>
            <a:spLocks noGrp="1" noChangeArrowheads="1"/>
          </p:cNvSpPr>
          <p:nvPr>
            <p:ph type="sldNum" sz="quarter" idx="12"/>
          </p:nvPr>
        </p:nvSpPr>
        <p:spPr>
          <a:ln/>
        </p:spPr>
        <p:txBody>
          <a:bodyPr/>
          <a:lstStyle>
            <a:lvl1pPr>
              <a:defRPr/>
            </a:lvl1pPr>
          </a:lstStyle>
          <a:p>
            <a:pPr>
              <a:defRPr/>
            </a:pPr>
            <a:fld id="{8033BA95-0002-40A4-BC79-AEB439B41DED}" type="slidenum">
              <a:rPr lang="en-US" altLang="en-US"/>
              <a:pPr>
                <a:defRPr/>
              </a:pPr>
              <a:t>‹#›</a:t>
            </a:fld>
            <a:endParaRPr lang="en-US" altLang="en-US"/>
          </a:p>
        </p:txBody>
      </p:sp>
    </p:spTree>
    <p:extLst>
      <p:ext uri="{BB962C8B-B14F-4D97-AF65-F5344CB8AC3E}">
        <p14:creationId xmlns:p14="http://schemas.microsoft.com/office/powerpoint/2010/main" val="4208936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EIGHTEENTH-CENTURY FRANCE</a:t>
            </a:r>
          </a:p>
        </p:txBody>
      </p:sp>
      <p:sp>
        <p:nvSpPr>
          <p:cNvPr id="5" name="Rectangle 6"/>
          <p:cNvSpPr>
            <a:spLocks noGrp="1" noChangeArrowheads="1"/>
          </p:cNvSpPr>
          <p:nvPr>
            <p:ph type="sldNum" sz="quarter" idx="12"/>
          </p:nvPr>
        </p:nvSpPr>
        <p:spPr>
          <a:ln/>
        </p:spPr>
        <p:txBody>
          <a:bodyPr/>
          <a:lstStyle>
            <a:lvl1pPr>
              <a:defRPr/>
            </a:lvl1pPr>
          </a:lstStyle>
          <a:p>
            <a:pPr>
              <a:defRPr/>
            </a:pPr>
            <a:fld id="{B29C60FC-3A63-438C-BA43-B739D28295BF}" type="slidenum">
              <a:rPr lang="en-US" altLang="en-US"/>
              <a:pPr>
                <a:defRPr/>
              </a:pPr>
              <a:t>‹#›</a:t>
            </a:fld>
            <a:endParaRPr lang="en-US" altLang="en-US"/>
          </a:p>
        </p:txBody>
      </p:sp>
    </p:spTree>
    <p:extLst>
      <p:ext uri="{BB962C8B-B14F-4D97-AF65-F5344CB8AC3E}">
        <p14:creationId xmlns:p14="http://schemas.microsoft.com/office/powerpoint/2010/main" val="2442642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EIGHTEENTH-CENTURY FRANCE</a:t>
            </a:r>
          </a:p>
        </p:txBody>
      </p:sp>
      <p:sp>
        <p:nvSpPr>
          <p:cNvPr id="4" name="Rectangle 6"/>
          <p:cNvSpPr>
            <a:spLocks noGrp="1" noChangeArrowheads="1"/>
          </p:cNvSpPr>
          <p:nvPr>
            <p:ph type="sldNum" sz="quarter" idx="12"/>
          </p:nvPr>
        </p:nvSpPr>
        <p:spPr>
          <a:ln/>
        </p:spPr>
        <p:txBody>
          <a:bodyPr/>
          <a:lstStyle>
            <a:lvl1pPr>
              <a:defRPr/>
            </a:lvl1pPr>
          </a:lstStyle>
          <a:p>
            <a:pPr>
              <a:defRPr/>
            </a:pPr>
            <a:fld id="{D0472B87-ED9A-43CE-BD97-DFD2AB98D3BC}" type="slidenum">
              <a:rPr lang="en-US" altLang="en-US"/>
              <a:pPr>
                <a:defRPr/>
              </a:pPr>
              <a:t>‹#›</a:t>
            </a:fld>
            <a:endParaRPr lang="en-US" altLang="en-US"/>
          </a:p>
        </p:txBody>
      </p:sp>
    </p:spTree>
    <p:extLst>
      <p:ext uri="{BB962C8B-B14F-4D97-AF65-F5344CB8AC3E}">
        <p14:creationId xmlns:p14="http://schemas.microsoft.com/office/powerpoint/2010/main" val="3167858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EIGHTEENTH-CENTURY FRANCE</a:t>
            </a:r>
          </a:p>
        </p:txBody>
      </p:sp>
      <p:sp>
        <p:nvSpPr>
          <p:cNvPr id="7" name="Rectangle 6"/>
          <p:cNvSpPr>
            <a:spLocks noGrp="1" noChangeArrowheads="1"/>
          </p:cNvSpPr>
          <p:nvPr>
            <p:ph type="sldNum" sz="quarter" idx="12"/>
          </p:nvPr>
        </p:nvSpPr>
        <p:spPr>
          <a:ln/>
        </p:spPr>
        <p:txBody>
          <a:bodyPr/>
          <a:lstStyle>
            <a:lvl1pPr>
              <a:defRPr/>
            </a:lvl1pPr>
          </a:lstStyle>
          <a:p>
            <a:pPr>
              <a:defRPr/>
            </a:pPr>
            <a:fld id="{132309BE-F5A5-4E71-9711-6D67CC296654}" type="slidenum">
              <a:rPr lang="en-US" altLang="en-US"/>
              <a:pPr>
                <a:defRPr/>
              </a:pPr>
              <a:t>‹#›</a:t>
            </a:fld>
            <a:endParaRPr lang="en-US" altLang="en-US"/>
          </a:p>
        </p:txBody>
      </p:sp>
    </p:spTree>
    <p:extLst>
      <p:ext uri="{BB962C8B-B14F-4D97-AF65-F5344CB8AC3E}">
        <p14:creationId xmlns:p14="http://schemas.microsoft.com/office/powerpoint/2010/main" val="3582422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EIGHTEENTH-CENTURY FRANCE</a:t>
            </a:r>
          </a:p>
        </p:txBody>
      </p:sp>
      <p:sp>
        <p:nvSpPr>
          <p:cNvPr id="7" name="Rectangle 6"/>
          <p:cNvSpPr>
            <a:spLocks noGrp="1" noChangeArrowheads="1"/>
          </p:cNvSpPr>
          <p:nvPr>
            <p:ph type="sldNum" sz="quarter" idx="12"/>
          </p:nvPr>
        </p:nvSpPr>
        <p:spPr>
          <a:ln/>
        </p:spPr>
        <p:txBody>
          <a:bodyPr/>
          <a:lstStyle>
            <a:lvl1pPr>
              <a:defRPr/>
            </a:lvl1pPr>
          </a:lstStyle>
          <a:p>
            <a:pPr>
              <a:defRPr/>
            </a:pPr>
            <a:fld id="{8BAFBF2F-3B98-42F9-B026-791E40BBE97B}" type="slidenum">
              <a:rPr lang="en-US" altLang="en-US"/>
              <a:pPr>
                <a:defRPr/>
              </a:pPr>
              <a:t>‹#›</a:t>
            </a:fld>
            <a:endParaRPr lang="en-US" altLang="en-US"/>
          </a:p>
        </p:txBody>
      </p:sp>
    </p:spTree>
    <p:extLst>
      <p:ext uri="{BB962C8B-B14F-4D97-AF65-F5344CB8AC3E}">
        <p14:creationId xmlns:p14="http://schemas.microsoft.com/office/powerpoint/2010/main" val="3526668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609600" y="6245225"/>
            <a:ext cx="7416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r>
              <a:rPr lang="en-US"/>
              <a:t>EIGHTEENTH-CENTURY FRANCE</a:t>
            </a: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89EA022-4199-4B85-A048-091C1C5189E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yweb.liu.edu/~uroy/eco54/index.html" TargetMode="External"/><Relationship Id="rId2" Type="http://schemas.openxmlformats.org/officeDocument/2006/relationships/hyperlink" Target="http://myweb.liu.edu/~uro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en.wikipedia.org/wiki/John_Law_(economis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mruniversity.com/courses/great-economists-classical-economics-and-its-forerunners/john-law"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n.wikipedia.org/wiki/Richard_Cantillo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cepa.newschool.edu/het/profiles/petty.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cepa.newschool.edu/het/profiles/malthus.htm" TargetMode="External"/><Relationship Id="rId2" Type="http://schemas.openxmlformats.org/officeDocument/2006/relationships/hyperlink" Target="http://en.wikipedia.org/wiki/Giovanni_Botero"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cepa.newschool.edu/het/profiles/smith.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en.wikipedia.org/wiki/David_Hum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mruniversity.com/courses/great-economists-classical-economics-and-its-forerunners/richard-cantillon"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cepa.newschool.edu/het/schools/physioc.htm" TargetMode="External"/><Relationship Id="rId2" Type="http://schemas.openxmlformats.org/officeDocument/2006/relationships/hyperlink" Target="http://cepa.newschool.edu/het/profiles/quesnay.htm"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4.xml.rels><?xml version="1.0" encoding="UTF-8" standalone="yes"?>
<Relationships xmlns="http://schemas.openxmlformats.org/package/2006/relationships"><Relationship Id="rId2" Type="http://schemas.openxmlformats.org/officeDocument/2006/relationships/hyperlink" Target="http://en.wikipedia.org/wiki/Quesnay"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cepa.newschool.edu/het/essays/classic/classiccont.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cepa.newschool.edu/het/profiles/leontief.htm"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www.mruniversity.com/courses/great-economists-classical-economics-and-its-forerunners/francois-quesnay"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n.wikipedia.org/wiki/Turgot"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en.wikipedia.org/wiki/Ferdinando_Galiani"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mruniversity.com/courses/great-economists-classical-economics-and-its-forerunners/anne-robert-jacques-turgot"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n.wikipedia.org/wiki/Boisguilber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914400" y="2130425"/>
            <a:ext cx="10363200" cy="1470025"/>
          </a:xfrm>
        </p:spPr>
        <p:txBody>
          <a:bodyPr/>
          <a:lstStyle/>
          <a:p>
            <a:pPr eaLnBrk="1" hangingPunct="1"/>
            <a:r>
              <a:rPr lang="en-US" altLang="en-US" sz="3200" b="1" smtClean="0"/>
              <a:t>Roger E. Backhouse: The Ordinary Business of Life</a:t>
            </a:r>
            <a:br>
              <a:rPr lang="en-US" altLang="en-US" sz="3200" b="1" smtClean="0"/>
            </a:br>
            <a:r>
              <a:rPr lang="en-US" altLang="en-US" sz="2800" b="1" smtClean="0"/>
              <a:t>Chapter 5 Eighteenth-Century France</a:t>
            </a:r>
            <a:endParaRPr lang="en-US" altLang="en-US" sz="2800" smtClean="0"/>
          </a:p>
        </p:txBody>
      </p:sp>
      <p:sp>
        <p:nvSpPr>
          <p:cNvPr id="6147" name="Rectangle 3"/>
          <p:cNvSpPr>
            <a:spLocks noGrp="1" noChangeArrowheads="1"/>
          </p:cNvSpPr>
          <p:nvPr>
            <p:ph type="subTitle" idx="1"/>
          </p:nvPr>
        </p:nvSpPr>
        <p:spPr/>
        <p:txBody>
          <a:bodyPr/>
          <a:lstStyle/>
          <a:p>
            <a:pPr eaLnBrk="1" hangingPunct="1"/>
            <a:r>
              <a:rPr lang="en-US" altLang="en-US" smtClean="0">
                <a:hlinkClick r:id="rId2"/>
              </a:rPr>
              <a:t>Udayan Roy</a:t>
            </a:r>
            <a:endParaRPr lang="en-US" altLang="en-US" smtClean="0"/>
          </a:p>
          <a:p>
            <a:pPr eaLnBrk="1" hangingPunct="1"/>
            <a:r>
              <a:rPr lang="en-US" altLang="en-US" smtClean="0">
                <a:hlinkClick r:id="rId3"/>
              </a:rPr>
              <a:t>ECO54 History of Economic Thought</a:t>
            </a:r>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Critics of Mercantilism in France</a:t>
            </a:r>
          </a:p>
        </p:txBody>
      </p:sp>
      <p:sp>
        <p:nvSpPr>
          <p:cNvPr id="18435" name="Rectangle 3"/>
          <p:cNvSpPr>
            <a:spLocks noGrp="1" noChangeArrowheads="1"/>
          </p:cNvSpPr>
          <p:nvPr>
            <p:ph idx="1"/>
          </p:nvPr>
        </p:nvSpPr>
        <p:spPr>
          <a:xfrm>
            <a:off x="609600" y="1600200"/>
            <a:ext cx="9544050" cy="4525963"/>
          </a:xfrm>
        </p:spPr>
        <p:txBody>
          <a:bodyPr/>
          <a:lstStyle/>
          <a:p>
            <a:pPr eaLnBrk="1" hangingPunct="1">
              <a:lnSpc>
                <a:spcPct val="80000"/>
              </a:lnSpc>
            </a:pPr>
            <a:r>
              <a:rPr lang="en-US" altLang="en-US" smtClean="0"/>
              <a:t>He blamed the decline in French output during the reign of Louis XIV to high taxes</a:t>
            </a:r>
          </a:p>
          <a:p>
            <a:pPr lvl="1" eaLnBrk="1" hangingPunct="1">
              <a:lnSpc>
                <a:spcPct val="80000"/>
              </a:lnSpc>
            </a:pPr>
            <a:r>
              <a:rPr lang="en-US" altLang="en-US" smtClean="0"/>
              <a:t>He knew—as did William Petty—that income, output and expenditure were all equal. </a:t>
            </a:r>
          </a:p>
          <a:p>
            <a:pPr lvl="1" eaLnBrk="1" hangingPunct="1">
              <a:lnSpc>
                <a:spcPct val="80000"/>
              </a:lnSpc>
            </a:pPr>
            <a:r>
              <a:rPr lang="en-US" altLang="en-US" smtClean="0"/>
              <a:t>The French tax system took money from the poor and gave it to the rich. </a:t>
            </a:r>
          </a:p>
          <a:p>
            <a:pPr lvl="1" eaLnBrk="1" hangingPunct="1">
              <a:lnSpc>
                <a:spcPct val="80000"/>
              </a:lnSpc>
            </a:pPr>
            <a:r>
              <a:rPr lang="en-US" altLang="en-US" smtClean="0"/>
              <a:t>As the poor </a:t>
            </a:r>
            <a:r>
              <a:rPr lang="en-US" altLang="en-US" i="1" smtClean="0"/>
              <a:t>spent</a:t>
            </a:r>
            <a:r>
              <a:rPr lang="en-US" altLang="en-US" smtClean="0"/>
              <a:t> their money while the rich </a:t>
            </a:r>
            <a:r>
              <a:rPr lang="en-US" altLang="en-US" i="1" smtClean="0"/>
              <a:t>saved</a:t>
            </a:r>
            <a:r>
              <a:rPr lang="en-US" altLang="en-US" smtClean="0"/>
              <a:t> it, total spending fell. </a:t>
            </a:r>
          </a:p>
          <a:p>
            <a:pPr lvl="1" eaLnBrk="1" hangingPunct="1">
              <a:lnSpc>
                <a:spcPct val="80000"/>
              </a:lnSpc>
            </a:pPr>
            <a:r>
              <a:rPr lang="en-US" altLang="en-US" smtClean="0"/>
              <a:t>This led to a fall in French output.</a:t>
            </a:r>
          </a:p>
        </p:txBody>
      </p:sp>
      <p:sp>
        <p:nvSpPr>
          <p:cNvPr id="1843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184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6EA0183-0CC8-468F-B2CA-E356A701459F}" type="slidenum">
              <a:rPr lang="en-US" altLang="en-US" sz="1400"/>
              <a:pPr>
                <a:spcBef>
                  <a:spcPct val="0"/>
                </a:spcBef>
                <a:buFontTx/>
                <a:buNone/>
              </a:pPr>
              <a:t>10</a:t>
            </a:fld>
            <a:endParaRPr lang="en-US" altLang="en-US" sz="1400"/>
          </a:p>
        </p:txBody>
      </p:sp>
      <p:pic>
        <p:nvPicPr>
          <p:cNvPr id="1843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3650" y="1676400"/>
            <a:ext cx="1962150" cy="280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Boisguilbert on Taxes</a:t>
            </a:r>
          </a:p>
        </p:txBody>
      </p:sp>
      <p:sp>
        <p:nvSpPr>
          <p:cNvPr id="19459" name="Content Placeholder 2"/>
          <p:cNvSpPr>
            <a:spLocks noGrp="1"/>
          </p:cNvSpPr>
          <p:nvPr>
            <p:ph idx="1"/>
          </p:nvPr>
        </p:nvSpPr>
        <p:spPr/>
        <p:txBody>
          <a:bodyPr/>
          <a:lstStyle/>
          <a:p>
            <a:pPr eaLnBrk="1" hangingPunct="1">
              <a:lnSpc>
                <a:spcPct val="80000"/>
              </a:lnSpc>
            </a:pPr>
            <a:r>
              <a:rPr lang="en-US" altLang="en-US" sz="2800" smtClean="0"/>
              <a:t>He pointed out that taxes reduce the productivity of the economy, and that </a:t>
            </a:r>
          </a:p>
          <a:p>
            <a:pPr eaLnBrk="1" hangingPunct="1">
              <a:lnSpc>
                <a:spcPct val="80000"/>
              </a:lnSpc>
            </a:pPr>
            <a:r>
              <a:rPr lang="en-US" altLang="en-US" sz="2800" smtClean="0"/>
              <a:t>more tax revenues for the government did not necessarily mean less after-tax income for taxpayers. </a:t>
            </a:r>
          </a:p>
          <a:p>
            <a:pPr eaLnBrk="1" hangingPunct="1">
              <a:lnSpc>
                <a:spcPct val="80000"/>
              </a:lnSpc>
            </a:pPr>
            <a:r>
              <a:rPr lang="en-US" altLang="en-US" sz="2800" smtClean="0"/>
              <a:t>If the tax system is designed in a way that takes care to reduce the negative effects of taxes on productivity, the government could earn more tax revenues without reducing the after-tax incomes of the citizens. </a:t>
            </a:r>
          </a:p>
          <a:p>
            <a:pPr lvl="1" eaLnBrk="1" hangingPunct="1">
              <a:lnSpc>
                <a:spcPct val="80000"/>
              </a:lnSpc>
            </a:pPr>
            <a:r>
              <a:rPr lang="en-US" altLang="en-US" smtClean="0"/>
              <a:t>This idea is nowadays championed by a group of economists called supply-siders.</a:t>
            </a:r>
          </a:p>
        </p:txBody>
      </p:sp>
      <p:sp>
        <p:nvSpPr>
          <p:cNvPr id="1946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EE950E0-906E-4EFB-97FB-CD5CB0763F11}" type="slidenum">
              <a:rPr lang="en-US" altLang="en-US" sz="1400"/>
              <a:pPr>
                <a:spcBef>
                  <a:spcPct val="0"/>
                </a:spcBef>
                <a:buFontTx/>
                <a:buNone/>
              </a:pPr>
              <a:t>11</a:t>
            </a:fld>
            <a:endParaRPr lang="en-US" altLang="en-US" sz="14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96F7E80-A921-470C-8FCA-3EF3271CA893}" type="slidenum">
              <a:rPr lang="en-US" altLang="en-US" sz="1400"/>
              <a:pPr>
                <a:spcBef>
                  <a:spcPct val="0"/>
                </a:spcBef>
                <a:buFontTx/>
                <a:buNone/>
              </a:pPr>
              <a:t>12</a:t>
            </a:fld>
            <a:endParaRPr lang="en-US" altLang="en-US" sz="1400"/>
          </a:p>
        </p:txBody>
      </p:sp>
      <p:sp>
        <p:nvSpPr>
          <p:cNvPr id="20484" name="Rectangle 2"/>
          <p:cNvSpPr>
            <a:spLocks noGrp="1" noChangeArrowheads="1"/>
          </p:cNvSpPr>
          <p:nvPr>
            <p:ph type="title"/>
          </p:nvPr>
        </p:nvSpPr>
        <p:spPr/>
        <p:txBody>
          <a:bodyPr/>
          <a:lstStyle/>
          <a:p>
            <a:pPr eaLnBrk="1" hangingPunct="1"/>
            <a:r>
              <a:rPr lang="en-US" altLang="en-US" smtClean="0"/>
              <a:t>Boisguilbert on the free market</a:t>
            </a:r>
          </a:p>
        </p:txBody>
      </p:sp>
      <p:sp>
        <p:nvSpPr>
          <p:cNvPr id="9221" name="Rectangle 3"/>
          <p:cNvSpPr>
            <a:spLocks noGrp="1" noChangeArrowheads="1"/>
          </p:cNvSpPr>
          <p:nvPr>
            <p:ph type="body" idx="1"/>
          </p:nvPr>
        </p:nvSpPr>
        <p:spPr/>
        <p:txBody>
          <a:bodyPr>
            <a:normAutofit fontScale="92500"/>
          </a:bodyPr>
          <a:lstStyle/>
          <a:p>
            <a:pPr eaLnBrk="1" hangingPunct="1">
              <a:defRPr/>
            </a:pPr>
            <a:r>
              <a:rPr lang="en-US" dirty="0" err="1" smtClean="0"/>
              <a:t>Boisguilbert</a:t>
            </a:r>
            <a:r>
              <a:rPr lang="en-US" dirty="0" smtClean="0"/>
              <a:t> also said that, left to itself, the free-market economy settles down to a stable outcome, and does not become chaotic.</a:t>
            </a:r>
          </a:p>
          <a:p>
            <a:pPr lvl="1" eaLnBrk="1" hangingPunct="1">
              <a:defRPr/>
            </a:pPr>
            <a:r>
              <a:rPr lang="en-US" dirty="0" smtClean="0"/>
              <a:t>So, there was no need for the government to meddle</a:t>
            </a:r>
          </a:p>
          <a:p>
            <a:pPr lvl="1" eaLnBrk="1" hangingPunct="1">
              <a:defRPr/>
            </a:pPr>
            <a:r>
              <a:rPr lang="en-US" dirty="0" smtClean="0"/>
              <a:t>Though buyers and sellers are both motivated by profit, the balance between the needs to buy and to sell forces both sides to listen to reason </a:t>
            </a:r>
            <a:r>
              <a:rPr lang="en-US" dirty="0" smtClean="0">
                <a:cs typeface="Arial" charset="0"/>
              </a:rPr>
              <a:t>… The state’s role is to establish security and justice.</a:t>
            </a:r>
          </a:p>
          <a:p>
            <a:pPr eaLnBrk="1" hangingPunct="1">
              <a:defRPr/>
            </a:pPr>
            <a:r>
              <a:rPr lang="en-US" dirty="0" smtClean="0">
                <a:cs typeface="Arial" charset="0"/>
              </a:rPr>
              <a:t>He did, however, support government measures to maintain a stock of grain and to use it to stabilize the price of grain when speculative frenzies occur</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1D0C59A-45D5-4AB9-93FC-EEC8BD9F2397}" type="slidenum">
              <a:rPr lang="en-US" altLang="en-US" sz="1400"/>
              <a:pPr>
                <a:spcBef>
                  <a:spcPct val="0"/>
                </a:spcBef>
                <a:buFontTx/>
                <a:buNone/>
              </a:pPr>
              <a:t>13</a:t>
            </a:fld>
            <a:endParaRPr lang="en-US" altLang="en-US" sz="1400"/>
          </a:p>
        </p:txBody>
      </p:sp>
      <p:sp>
        <p:nvSpPr>
          <p:cNvPr id="21508" name="Rectangle 2"/>
          <p:cNvSpPr>
            <a:spLocks noGrp="1" noChangeArrowheads="1"/>
          </p:cNvSpPr>
          <p:nvPr>
            <p:ph type="title"/>
          </p:nvPr>
        </p:nvSpPr>
        <p:spPr/>
        <p:txBody>
          <a:bodyPr/>
          <a:lstStyle/>
          <a:p>
            <a:pPr eaLnBrk="1" hangingPunct="1"/>
            <a:r>
              <a:rPr lang="en-US" altLang="en-US" smtClean="0">
                <a:hlinkClick r:id="rId2"/>
              </a:rPr>
              <a:t>John Law</a:t>
            </a:r>
            <a:r>
              <a:rPr lang="en-US" altLang="en-US" smtClean="0"/>
              <a:t> (1671 – 1729)</a:t>
            </a:r>
          </a:p>
        </p:txBody>
      </p:sp>
      <p:sp>
        <p:nvSpPr>
          <p:cNvPr id="21509" name="Rectangle 3"/>
          <p:cNvSpPr>
            <a:spLocks noGrp="1" noChangeArrowheads="1"/>
          </p:cNvSpPr>
          <p:nvPr>
            <p:ph type="body" idx="1"/>
          </p:nvPr>
        </p:nvSpPr>
        <p:spPr/>
        <p:txBody>
          <a:bodyPr/>
          <a:lstStyle/>
          <a:p>
            <a:pPr eaLnBrk="1" hangingPunct="1">
              <a:lnSpc>
                <a:spcPct val="80000"/>
              </a:lnSpc>
            </a:pPr>
            <a:r>
              <a:rPr lang="en-US" altLang="en-US" sz="2800" smtClean="0"/>
              <a:t>Mercantilists—including Boisguilbert—had argued that increases in the quantity of money stimulated demand and led to increases in output</a:t>
            </a:r>
          </a:p>
          <a:p>
            <a:pPr eaLnBrk="1" hangingPunct="1">
              <a:lnSpc>
                <a:spcPct val="80000"/>
              </a:lnSpc>
            </a:pPr>
            <a:r>
              <a:rPr lang="en-US" altLang="en-US" sz="2800" smtClean="0"/>
              <a:t>But Mercantilists equated money with gold and silver.</a:t>
            </a:r>
          </a:p>
          <a:p>
            <a:pPr eaLnBrk="1" hangingPunct="1">
              <a:lnSpc>
                <a:spcPct val="80000"/>
              </a:lnSpc>
            </a:pPr>
            <a:r>
              <a:rPr lang="en-US" altLang="en-US" sz="2800" smtClean="0"/>
              <a:t>Boisguilbert argued that paper money would work just as well as coins. </a:t>
            </a:r>
          </a:p>
          <a:p>
            <a:pPr lvl="1" eaLnBrk="1" hangingPunct="1">
              <a:lnSpc>
                <a:spcPct val="80000"/>
              </a:lnSpc>
            </a:pPr>
            <a:r>
              <a:rPr lang="en-US" altLang="en-US" sz="2400" smtClean="0"/>
              <a:t>This undercut the Mercantilist support for trade surpluses</a:t>
            </a:r>
          </a:p>
          <a:p>
            <a:pPr eaLnBrk="1" hangingPunct="1">
              <a:lnSpc>
                <a:spcPct val="80000"/>
              </a:lnSpc>
            </a:pPr>
            <a:r>
              <a:rPr lang="en-US" altLang="en-US" sz="2800" smtClean="0"/>
              <a:t>John Law then argued that the paper money could be backed by land just as well as by gold or silver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John Law</a:t>
            </a:r>
          </a:p>
        </p:txBody>
      </p:sp>
      <p:sp>
        <p:nvSpPr>
          <p:cNvPr id="22531" name="Content Placeholder 2"/>
          <p:cNvSpPr>
            <a:spLocks noGrp="1"/>
          </p:cNvSpPr>
          <p:nvPr>
            <p:ph idx="1"/>
          </p:nvPr>
        </p:nvSpPr>
        <p:spPr/>
        <p:txBody>
          <a:bodyPr/>
          <a:lstStyle/>
          <a:p>
            <a:r>
              <a:rPr lang="en-US" altLang="en-US" smtClean="0"/>
              <a:t>Video: </a:t>
            </a:r>
            <a:r>
              <a:rPr lang="en-US" altLang="en-US" smtClean="0">
                <a:hlinkClick r:id="rId2"/>
              </a:rPr>
              <a:t>http://www.mruniversity.com/courses/great-economists-classical-economics-and-its-forerunners/john-law</a:t>
            </a:r>
            <a:endParaRPr lang="en-US" altLang="en-US" smtClean="0"/>
          </a:p>
          <a:p>
            <a:endParaRPr lang="en-US" altLang="en-US" smtClean="0"/>
          </a:p>
        </p:txBody>
      </p:sp>
      <p:sp>
        <p:nvSpPr>
          <p:cNvPr id="2253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latin typeface="Calibri" panose="020F0502020204030204" pitchFamily="34" charset="0"/>
              </a:rPr>
              <a:t>EIGHTEENTH-CENTURY FRANCE</a:t>
            </a:r>
          </a:p>
        </p:txBody>
      </p:sp>
      <p:sp>
        <p:nvSpPr>
          <p:cNvPr id="2253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DF01460-EBD8-4FD2-87D3-91862C5EAA20}" type="slidenum">
              <a:rPr lang="en-US" altLang="en-US" sz="1400">
                <a:latin typeface="Calibri" panose="020F0502020204030204" pitchFamily="34" charset="0"/>
              </a:rPr>
              <a:pPr>
                <a:spcBef>
                  <a:spcPct val="0"/>
                </a:spcBef>
                <a:buFontTx/>
                <a:buNone/>
              </a:pPr>
              <a:t>14</a:t>
            </a:fld>
            <a:endParaRPr lang="en-US" altLang="en-US" sz="140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ABCA5F7-2D59-4068-AE74-E205BA6876F9}" type="slidenum">
              <a:rPr lang="en-US" altLang="en-US" sz="1400"/>
              <a:pPr>
                <a:spcBef>
                  <a:spcPct val="0"/>
                </a:spcBef>
                <a:buFontTx/>
                <a:buNone/>
              </a:pPr>
              <a:t>15</a:t>
            </a:fld>
            <a:endParaRPr lang="en-US" altLang="en-US" sz="1400"/>
          </a:p>
        </p:txBody>
      </p:sp>
      <p:sp>
        <p:nvSpPr>
          <p:cNvPr id="23556" name="Rectangle 2"/>
          <p:cNvSpPr>
            <a:spLocks noGrp="1" noChangeArrowheads="1"/>
          </p:cNvSpPr>
          <p:nvPr>
            <p:ph type="title"/>
          </p:nvPr>
        </p:nvSpPr>
        <p:spPr/>
        <p:txBody>
          <a:bodyPr/>
          <a:lstStyle/>
          <a:p>
            <a:pPr eaLnBrk="1" hangingPunct="1"/>
            <a:r>
              <a:rPr lang="en-US" altLang="en-US" sz="4000" smtClean="0">
                <a:hlinkClick r:id="rId2"/>
              </a:rPr>
              <a:t>Richard Cantillon</a:t>
            </a:r>
            <a:r>
              <a:rPr lang="en-US" altLang="en-US" sz="4000" smtClean="0"/>
              <a:t> (c. 1680/90 – 1734?)</a:t>
            </a:r>
          </a:p>
        </p:txBody>
      </p:sp>
      <p:sp>
        <p:nvSpPr>
          <p:cNvPr id="23557" name="Rectangle 3"/>
          <p:cNvSpPr>
            <a:spLocks noGrp="1" noChangeArrowheads="1"/>
          </p:cNvSpPr>
          <p:nvPr>
            <p:ph type="body" idx="1"/>
          </p:nvPr>
        </p:nvSpPr>
        <p:spPr/>
        <p:txBody>
          <a:bodyPr/>
          <a:lstStyle/>
          <a:p>
            <a:pPr eaLnBrk="1" hangingPunct="1"/>
            <a:r>
              <a:rPr lang="en-US" altLang="en-US" sz="2800" smtClean="0"/>
              <a:t>The </a:t>
            </a:r>
            <a:r>
              <a:rPr lang="en-US" altLang="en-US" sz="2800" b="1" smtClean="0"/>
              <a:t>classical school </a:t>
            </a:r>
            <a:r>
              <a:rPr lang="en-US" altLang="en-US" sz="2800" smtClean="0"/>
              <a:t>is distinguished by its focus on the </a:t>
            </a:r>
            <a:r>
              <a:rPr lang="en-US" altLang="en-US" sz="2800" i="1" smtClean="0"/>
              <a:t>macroeconomic</a:t>
            </a:r>
            <a:r>
              <a:rPr lang="en-US" altLang="en-US" sz="2800" smtClean="0"/>
              <a:t> interconnections between different sectors of the economy, such as farmers, landowners and manufacturers. </a:t>
            </a:r>
          </a:p>
          <a:p>
            <a:pPr eaLnBrk="1" hangingPunct="1"/>
            <a:r>
              <a:rPr lang="en-US" altLang="en-US" sz="2800" smtClean="0"/>
              <a:t>This orientation was derived not from pre-classical economics but from early (that is, pre-Adam Smith) classical writers, foremost among whom was Cantillon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245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63D3D47-1521-40EB-8123-F2F466172E77}" type="slidenum">
              <a:rPr lang="en-US" altLang="en-US" sz="1400"/>
              <a:pPr>
                <a:spcBef>
                  <a:spcPct val="0"/>
                </a:spcBef>
                <a:buFontTx/>
                <a:buNone/>
              </a:pPr>
              <a:t>16</a:t>
            </a:fld>
            <a:endParaRPr lang="en-US" altLang="en-US" sz="1400"/>
          </a:p>
        </p:txBody>
      </p:sp>
      <p:sp>
        <p:nvSpPr>
          <p:cNvPr id="24580" name="Rectangle 2"/>
          <p:cNvSpPr>
            <a:spLocks noGrp="1" noChangeArrowheads="1"/>
          </p:cNvSpPr>
          <p:nvPr>
            <p:ph type="title"/>
          </p:nvPr>
        </p:nvSpPr>
        <p:spPr/>
        <p:txBody>
          <a:bodyPr/>
          <a:lstStyle/>
          <a:p>
            <a:pPr eaLnBrk="1" hangingPunct="1"/>
            <a:r>
              <a:rPr lang="en-US" altLang="en-US" smtClean="0"/>
              <a:t>Cantillon: Land Theory of Value</a:t>
            </a:r>
          </a:p>
        </p:txBody>
      </p:sp>
      <p:sp>
        <p:nvSpPr>
          <p:cNvPr id="24581" name="Rectangle 3"/>
          <p:cNvSpPr>
            <a:spLocks noGrp="1" noChangeArrowheads="1"/>
          </p:cNvSpPr>
          <p:nvPr>
            <p:ph type="body" idx="1"/>
          </p:nvPr>
        </p:nvSpPr>
        <p:spPr/>
        <p:txBody>
          <a:bodyPr/>
          <a:lstStyle/>
          <a:p>
            <a:pPr eaLnBrk="1" hangingPunct="1">
              <a:lnSpc>
                <a:spcPct val="80000"/>
              </a:lnSpc>
            </a:pPr>
            <a:r>
              <a:rPr lang="en-US" altLang="en-US" smtClean="0"/>
              <a:t>A </a:t>
            </a:r>
            <a:r>
              <a:rPr lang="en-US" altLang="en-US" b="1" smtClean="0"/>
              <a:t>theory of value</a:t>
            </a:r>
            <a:r>
              <a:rPr lang="en-US" altLang="en-US" smtClean="0"/>
              <a:t> is an explanation of how prices reach whatever levels they reach. </a:t>
            </a:r>
          </a:p>
          <a:p>
            <a:pPr lvl="1" eaLnBrk="1" hangingPunct="1">
              <a:lnSpc>
                <a:spcPct val="80000"/>
              </a:lnSpc>
            </a:pPr>
            <a:r>
              <a:rPr lang="en-US" altLang="en-US" smtClean="0"/>
              <a:t>Such a theory is of the utmost importance because the analysis of pretty much any economic issue will very likely depend in the end on the theory of value that you use.</a:t>
            </a:r>
          </a:p>
          <a:p>
            <a:pPr eaLnBrk="1" hangingPunct="1">
              <a:lnSpc>
                <a:spcPct val="80000"/>
              </a:lnSpc>
            </a:pPr>
            <a:r>
              <a:rPr lang="en-US" altLang="en-US" smtClean="0"/>
              <a:t>Cantillon proposed the </a:t>
            </a:r>
            <a:r>
              <a:rPr lang="en-US" altLang="en-US" b="1" smtClean="0"/>
              <a:t>Land Theory of Value</a:t>
            </a:r>
            <a:r>
              <a:rPr lang="en-US" altLang="en-US"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D4EA9D2-16F9-433B-8593-D4403CFB3A96}" type="slidenum">
              <a:rPr lang="en-US" altLang="en-US" sz="1400"/>
              <a:pPr>
                <a:spcBef>
                  <a:spcPct val="0"/>
                </a:spcBef>
                <a:buFontTx/>
                <a:buNone/>
              </a:pPr>
              <a:t>17</a:t>
            </a:fld>
            <a:endParaRPr lang="en-US" altLang="en-US" sz="1400"/>
          </a:p>
        </p:txBody>
      </p:sp>
      <p:sp>
        <p:nvSpPr>
          <p:cNvPr id="25604" name="Rectangle 2"/>
          <p:cNvSpPr>
            <a:spLocks noGrp="1" noChangeArrowheads="1"/>
          </p:cNvSpPr>
          <p:nvPr>
            <p:ph type="title"/>
          </p:nvPr>
        </p:nvSpPr>
        <p:spPr/>
        <p:txBody>
          <a:bodyPr/>
          <a:lstStyle/>
          <a:p>
            <a:pPr eaLnBrk="1" hangingPunct="1"/>
            <a:r>
              <a:rPr lang="en-US" altLang="en-US" smtClean="0"/>
              <a:t>Cantillon: Land Theory of Value</a:t>
            </a:r>
          </a:p>
        </p:txBody>
      </p:sp>
      <p:sp>
        <p:nvSpPr>
          <p:cNvPr id="25605" name="Rectangle 3"/>
          <p:cNvSpPr>
            <a:spLocks noGrp="1" noChangeArrowheads="1"/>
          </p:cNvSpPr>
          <p:nvPr>
            <p:ph type="body" idx="1"/>
          </p:nvPr>
        </p:nvSpPr>
        <p:spPr/>
        <p:txBody>
          <a:bodyPr/>
          <a:lstStyle/>
          <a:p>
            <a:pPr eaLnBrk="1" hangingPunct="1">
              <a:lnSpc>
                <a:spcPct val="80000"/>
              </a:lnSpc>
            </a:pPr>
            <a:r>
              <a:rPr lang="en-US" altLang="en-US" smtClean="0"/>
              <a:t>In all classical theories of value—including Cantillon’s—the </a:t>
            </a:r>
            <a:r>
              <a:rPr lang="en-US" altLang="en-US" b="1" smtClean="0"/>
              <a:t>short-run price</a:t>
            </a:r>
            <a:r>
              <a:rPr lang="en-US" altLang="en-US" smtClean="0"/>
              <a:t> of a commodity fluctuates around its long-run level; sudden changes in demand and supply make prices diverge from the long-run level. </a:t>
            </a:r>
          </a:p>
          <a:p>
            <a:pPr eaLnBrk="1" hangingPunct="1">
              <a:lnSpc>
                <a:spcPct val="80000"/>
              </a:lnSpc>
            </a:pPr>
            <a:r>
              <a:rPr lang="en-US" altLang="en-US" smtClean="0"/>
              <a:t>The </a:t>
            </a:r>
            <a:r>
              <a:rPr lang="en-US" altLang="en-US" b="1" smtClean="0"/>
              <a:t>long-run price</a:t>
            </a:r>
            <a:r>
              <a:rPr lang="en-US" altLang="en-US" smtClean="0"/>
              <a:t> itself is equal to the unit cost of production, which in turn is the cost of the labor, land, capital goods (such as machines) and other raw materials used in production.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734ADCE-3A04-42B1-A7FB-38F0F312BA6A}" type="slidenum">
              <a:rPr lang="en-US" altLang="en-US" sz="1400"/>
              <a:pPr>
                <a:spcBef>
                  <a:spcPct val="0"/>
                </a:spcBef>
                <a:buFontTx/>
                <a:buNone/>
              </a:pPr>
              <a:t>18</a:t>
            </a:fld>
            <a:endParaRPr lang="en-US" altLang="en-US" sz="1400"/>
          </a:p>
        </p:txBody>
      </p:sp>
      <p:sp>
        <p:nvSpPr>
          <p:cNvPr id="26628" name="Rectangle 2"/>
          <p:cNvSpPr>
            <a:spLocks noGrp="1" noChangeArrowheads="1"/>
          </p:cNvSpPr>
          <p:nvPr>
            <p:ph type="title"/>
          </p:nvPr>
        </p:nvSpPr>
        <p:spPr/>
        <p:txBody>
          <a:bodyPr/>
          <a:lstStyle/>
          <a:p>
            <a:pPr eaLnBrk="1" hangingPunct="1"/>
            <a:r>
              <a:rPr lang="en-US" altLang="en-US" smtClean="0"/>
              <a:t>Cantillon: Land Theory of Value</a:t>
            </a:r>
          </a:p>
        </p:txBody>
      </p:sp>
      <p:sp>
        <p:nvSpPr>
          <p:cNvPr id="26629" name="Rectangle 3"/>
          <p:cNvSpPr>
            <a:spLocks noGrp="1" noChangeArrowheads="1"/>
          </p:cNvSpPr>
          <p:nvPr>
            <p:ph type="body" idx="1"/>
          </p:nvPr>
        </p:nvSpPr>
        <p:spPr/>
        <p:txBody>
          <a:bodyPr/>
          <a:lstStyle/>
          <a:p>
            <a:pPr eaLnBrk="1" hangingPunct="1">
              <a:lnSpc>
                <a:spcPct val="80000"/>
              </a:lnSpc>
            </a:pPr>
            <a:r>
              <a:rPr lang="en-US" altLang="en-US" sz="2400" smtClean="0"/>
              <a:t>Before Cantillon, </a:t>
            </a:r>
            <a:r>
              <a:rPr lang="en-US" altLang="en-US" sz="2400" b="1" smtClean="0">
                <a:hlinkClick r:id="rId2"/>
              </a:rPr>
              <a:t>Sir William Petty</a:t>
            </a:r>
            <a:r>
              <a:rPr lang="en-US" altLang="en-US" sz="2400" smtClean="0"/>
              <a:t> (1623-1687) had formulated a </a:t>
            </a:r>
            <a:r>
              <a:rPr lang="en-US" altLang="en-US" sz="2400" b="1" smtClean="0"/>
              <a:t>Land-and-Labor Theory of Value</a:t>
            </a:r>
            <a:r>
              <a:rPr lang="en-US" altLang="en-US" sz="2400" smtClean="0"/>
              <a:t>. </a:t>
            </a:r>
          </a:p>
          <a:p>
            <a:pPr eaLnBrk="1" hangingPunct="1">
              <a:lnSpc>
                <a:spcPct val="80000"/>
              </a:lnSpc>
            </a:pPr>
            <a:r>
              <a:rPr lang="en-US" altLang="en-US" sz="2400" smtClean="0"/>
              <a:t>Petty had argued that capital goods and raw materials were themselves made out of land and labor and could be regarded as labor and land in disguised form. </a:t>
            </a:r>
          </a:p>
          <a:p>
            <a:pPr eaLnBrk="1" hangingPunct="1">
              <a:lnSpc>
                <a:spcPct val="80000"/>
              </a:lnSpc>
            </a:pPr>
            <a:r>
              <a:rPr lang="en-US" altLang="en-US" sz="2400" smtClean="0"/>
              <a:t>So the (long-run) price of a good really is the cost of the land and labor used directly in the production of the good and the land and labor used to make the capital goods and raw materials that were used to make the good. </a:t>
            </a:r>
          </a:p>
          <a:p>
            <a:pPr eaLnBrk="1" hangingPunct="1">
              <a:lnSpc>
                <a:spcPct val="80000"/>
              </a:lnSpc>
            </a:pPr>
            <a:r>
              <a:rPr lang="en-US" altLang="en-US" sz="2400" smtClean="0"/>
              <a:t>This was as far as Petty got. </a:t>
            </a:r>
          </a:p>
          <a:p>
            <a:pPr eaLnBrk="1" hangingPunct="1">
              <a:lnSpc>
                <a:spcPct val="80000"/>
              </a:lnSpc>
            </a:pPr>
            <a:r>
              <a:rPr lang="en-US" altLang="en-US" sz="2400" smtClean="0"/>
              <a:t>It was not good enough because he could not explain how the cost of the land and the labor embodied in, say, a shirt was to be measured. </a:t>
            </a:r>
          </a:p>
          <a:p>
            <a:pPr eaLnBrk="1" hangingPunct="1">
              <a:lnSpc>
                <a:spcPct val="80000"/>
              </a:lnSpc>
            </a:pPr>
            <a:endParaRPr lang="en-US" altLang="en-US" sz="24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73F0071-A976-4C8D-BC85-D2F2340E2D23}" type="slidenum">
              <a:rPr lang="en-US" altLang="en-US" sz="1400"/>
              <a:pPr>
                <a:spcBef>
                  <a:spcPct val="0"/>
                </a:spcBef>
                <a:buFontTx/>
                <a:buNone/>
              </a:pPr>
              <a:t>19</a:t>
            </a:fld>
            <a:endParaRPr lang="en-US" altLang="en-US" sz="1400"/>
          </a:p>
        </p:txBody>
      </p:sp>
      <p:sp>
        <p:nvSpPr>
          <p:cNvPr id="27652" name="Rectangle 2"/>
          <p:cNvSpPr>
            <a:spLocks noGrp="1" noChangeArrowheads="1"/>
          </p:cNvSpPr>
          <p:nvPr>
            <p:ph type="title"/>
          </p:nvPr>
        </p:nvSpPr>
        <p:spPr/>
        <p:txBody>
          <a:bodyPr/>
          <a:lstStyle/>
          <a:p>
            <a:pPr eaLnBrk="1" hangingPunct="1"/>
            <a:r>
              <a:rPr lang="en-US" altLang="en-US" smtClean="0"/>
              <a:t>Cantillon: Land Theory of Value</a:t>
            </a:r>
          </a:p>
        </p:txBody>
      </p:sp>
      <p:sp>
        <p:nvSpPr>
          <p:cNvPr id="27653" name="Rectangle 3"/>
          <p:cNvSpPr>
            <a:spLocks noGrp="1" noChangeArrowheads="1"/>
          </p:cNvSpPr>
          <p:nvPr>
            <p:ph type="body" idx="1"/>
          </p:nvPr>
        </p:nvSpPr>
        <p:spPr/>
        <p:txBody>
          <a:bodyPr/>
          <a:lstStyle/>
          <a:p>
            <a:pPr eaLnBrk="1" hangingPunct="1">
              <a:lnSpc>
                <a:spcPct val="80000"/>
              </a:lnSpc>
            </a:pPr>
            <a:r>
              <a:rPr lang="en-US" altLang="en-US" sz="2400" smtClean="0"/>
              <a:t>Cantillon solved the problem by going further and arguing that </a:t>
            </a:r>
          </a:p>
          <a:p>
            <a:pPr lvl="1" eaLnBrk="1" hangingPunct="1">
              <a:lnSpc>
                <a:spcPct val="80000"/>
              </a:lnSpc>
            </a:pPr>
            <a:r>
              <a:rPr lang="en-US" altLang="en-US" sz="2000" smtClean="0"/>
              <a:t>(a) labor is a produced good too; just like any other produced good such as a shirt, and that </a:t>
            </a:r>
          </a:p>
          <a:p>
            <a:pPr lvl="1" eaLnBrk="1" hangingPunct="1">
              <a:lnSpc>
                <a:spcPct val="80000"/>
              </a:lnSpc>
            </a:pPr>
            <a:r>
              <a:rPr lang="en-US" altLang="en-US" sz="2000" smtClean="0"/>
              <a:t>(b) labor is made out of land. </a:t>
            </a:r>
          </a:p>
          <a:p>
            <a:pPr eaLnBrk="1" hangingPunct="1">
              <a:lnSpc>
                <a:spcPct val="80000"/>
              </a:lnSpc>
            </a:pPr>
            <a:r>
              <a:rPr lang="en-US" altLang="en-US" sz="2400" smtClean="0"/>
              <a:t>Therefore, in Cantillon’s theory, the labor, the capital goods and the raw materials used in the manufacture of, say, shirts are really all disguised forms of land alone. </a:t>
            </a:r>
          </a:p>
          <a:p>
            <a:pPr eaLnBrk="1" hangingPunct="1">
              <a:lnSpc>
                <a:spcPct val="80000"/>
              </a:lnSpc>
            </a:pPr>
            <a:r>
              <a:rPr lang="en-US" altLang="en-US" sz="2400" smtClean="0"/>
              <a:t>Shirts are seen to be made out of just one resource: land. </a:t>
            </a:r>
          </a:p>
          <a:p>
            <a:pPr eaLnBrk="1" hangingPunct="1">
              <a:lnSpc>
                <a:spcPct val="80000"/>
              </a:lnSpc>
            </a:pPr>
            <a:r>
              <a:rPr lang="en-US" altLang="en-US" sz="2400" smtClean="0"/>
              <a:t>Since the (long-run) price of a shirt is equal to its cost of production, that price can then be measured by the amount of land used in the making of the shirt. </a:t>
            </a:r>
          </a:p>
          <a:p>
            <a:pPr eaLnBrk="1" hangingPunct="1">
              <a:lnSpc>
                <a:spcPct val="80000"/>
              </a:lnSpc>
            </a:pPr>
            <a:r>
              <a:rPr lang="en-US" altLang="en-US" sz="2400" smtClean="0"/>
              <a:t>This was Cantillon’s Land Theory of Value.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186424E-8080-42CC-A390-D86F4B37B7E7}" type="slidenum">
              <a:rPr lang="en-US" altLang="en-US" sz="1400"/>
              <a:pPr>
                <a:spcBef>
                  <a:spcPct val="0"/>
                </a:spcBef>
                <a:buFontTx/>
                <a:buNone/>
              </a:pPr>
              <a:t>2</a:t>
            </a:fld>
            <a:endParaRPr lang="en-US" altLang="en-US" sz="1400"/>
          </a:p>
        </p:txBody>
      </p:sp>
      <p:sp>
        <p:nvSpPr>
          <p:cNvPr id="7172" name="Rectangle 2"/>
          <p:cNvSpPr>
            <a:spLocks noGrp="1" noChangeArrowheads="1"/>
          </p:cNvSpPr>
          <p:nvPr>
            <p:ph type="title"/>
          </p:nvPr>
        </p:nvSpPr>
        <p:spPr/>
        <p:txBody>
          <a:bodyPr/>
          <a:lstStyle/>
          <a:p>
            <a:pPr eaLnBrk="1" hangingPunct="1"/>
            <a:r>
              <a:rPr lang="en-US" altLang="en-US" smtClean="0"/>
              <a:t>Eighteenth-Century France</a:t>
            </a:r>
          </a:p>
        </p:txBody>
      </p:sp>
      <p:sp>
        <p:nvSpPr>
          <p:cNvPr id="7173" name="Rectangle 3"/>
          <p:cNvSpPr>
            <a:spLocks noGrp="1" noChangeArrowheads="1"/>
          </p:cNvSpPr>
          <p:nvPr>
            <p:ph type="body" idx="1"/>
          </p:nvPr>
        </p:nvSpPr>
        <p:spPr/>
        <p:txBody>
          <a:bodyPr/>
          <a:lstStyle/>
          <a:p>
            <a:pPr eaLnBrk="1" hangingPunct="1"/>
            <a:r>
              <a:rPr lang="en-US" altLang="en-US" smtClean="0"/>
              <a:t>Colbert’s Mercantilist Policies</a:t>
            </a:r>
          </a:p>
          <a:p>
            <a:pPr eaLnBrk="1" hangingPunct="1"/>
            <a:r>
              <a:rPr lang="en-US" altLang="en-US" smtClean="0"/>
              <a:t>Critics of Mercantilism in France</a:t>
            </a:r>
          </a:p>
          <a:p>
            <a:pPr eaLnBrk="1" hangingPunct="1"/>
            <a:r>
              <a:rPr lang="en-US" altLang="en-US" smtClean="0"/>
              <a:t>Cantillon</a:t>
            </a:r>
          </a:p>
          <a:p>
            <a:pPr eaLnBrk="1" hangingPunct="1"/>
            <a:r>
              <a:rPr lang="en-US" altLang="en-US" smtClean="0"/>
              <a:t>Physiocracy</a:t>
            </a:r>
          </a:p>
          <a:p>
            <a:pPr eaLnBrk="1" hangingPunct="1"/>
            <a:r>
              <a:rPr lang="en-US" altLang="en-US" smtClean="0"/>
              <a:t>Turgot</a:t>
            </a:r>
          </a:p>
          <a:p>
            <a:pPr eaLnBrk="1" hangingPunct="1"/>
            <a:r>
              <a:rPr lang="en-US" altLang="en-US" smtClean="0"/>
              <a:t>Conclusions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Cantillon: iron law of wages</a:t>
            </a:r>
          </a:p>
        </p:txBody>
      </p:sp>
      <p:sp>
        <p:nvSpPr>
          <p:cNvPr id="28675" name="Rectangle 3"/>
          <p:cNvSpPr>
            <a:spLocks noGrp="1" noChangeArrowheads="1"/>
          </p:cNvSpPr>
          <p:nvPr>
            <p:ph idx="1"/>
          </p:nvPr>
        </p:nvSpPr>
        <p:spPr/>
        <p:txBody>
          <a:bodyPr/>
          <a:lstStyle/>
          <a:p>
            <a:pPr eaLnBrk="1" hangingPunct="1">
              <a:lnSpc>
                <a:spcPct val="80000"/>
              </a:lnSpc>
            </a:pPr>
            <a:r>
              <a:rPr lang="en-US" altLang="en-US" sz="2800" smtClean="0"/>
              <a:t>Cantillon’s argument that labor is made out of land relied on a theory of population stated </a:t>
            </a:r>
            <a:r>
              <a:rPr lang="en-US" altLang="en-US" sz="2800" i="1" smtClean="0"/>
              <a:t>earlier</a:t>
            </a:r>
            <a:r>
              <a:rPr lang="en-US" altLang="en-US" sz="2800" smtClean="0"/>
              <a:t> by </a:t>
            </a:r>
            <a:r>
              <a:rPr lang="en-US" altLang="en-US" sz="2800" smtClean="0">
                <a:hlinkClick r:id="rId2"/>
              </a:rPr>
              <a:t>Giovanni Botero</a:t>
            </a:r>
            <a:r>
              <a:rPr lang="en-US" altLang="en-US" sz="2800" smtClean="0"/>
              <a:t> and made famous </a:t>
            </a:r>
            <a:r>
              <a:rPr lang="en-US" altLang="en-US" sz="2800" i="1" smtClean="0"/>
              <a:t>later</a:t>
            </a:r>
            <a:r>
              <a:rPr lang="en-US" altLang="en-US" sz="2800" smtClean="0"/>
              <a:t> by the classical economist </a:t>
            </a:r>
            <a:r>
              <a:rPr lang="en-US" altLang="en-US" sz="2800" smtClean="0">
                <a:hlinkClick r:id="rId3"/>
              </a:rPr>
              <a:t>Thomas Malthus</a:t>
            </a:r>
            <a:r>
              <a:rPr lang="en-US" altLang="en-US" sz="2800" smtClean="0"/>
              <a:t>. </a:t>
            </a:r>
          </a:p>
        </p:txBody>
      </p:sp>
      <p:sp>
        <p:nvSpPr>
          <p:cNvPr id="2867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286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BB63920-1AFF-44B5-B359-D2A18EDDD08B}" type="slidenum">
              <a:rPr lang="en-US" altLang="en-US" sz="1400"/>
              <a:pPr>
                <a:spcBef>
                  <a:spcPct val="0"/>
                </a:spcBef>
                <a:buFontTx/>
                <a:buNone/>
              </a:pPr>
              <a:t>20</a:t>
            </a:fld>
            <a:endParaRPr lang="en-US" altLang="en-US" sz="14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Cantillon: iron law of wages</a:t>
            </a:r>
          </a:p>
        </p:txBody>
      </p:sp>
      <p:sp>
        <p:nvSpPr>
          <p:cNvPr id="29699" name="Rectangle 3"/>
          <p:cNvSpPr>
            <a:spLocks noGrp="1" noChangeArrowheads="1"/>
          </p:cNvSpPr>
          <p:nvPr>
            <p:ph idx="1"/>
          </p:nvPr>
        </p:nvSpPr>
        <p:spPr/>
        <p:txBody>
          <a:bodyPr/>
          <a:lstStyle/>
          <a:p>
            <a:pPr eaLnBrk="1" hangingPunct="1">
              <a:lnSpc>
                <a:spcPct val="80000"/>
              </a:lnSpc>
            </a:pPr>
            <a:r>
              <a:rPr lang="en-US" altLang="en-US" sz="2800" smtClean="0"/>
              <a:t>Let’s say that, at a minimum, a worker needs 2 tons of wheat a year to survive. </a:t>
            </a:r>
          </a:p>
          <a:p>
            <a:pPr eaLnBrk="1" hangingPunct="1">
              <a:lnSpc>
                <a:spcPct val="80000"/>
              </a:lnSpc>
            </a:pPr>
            <a:r>
              <a:rPr lang="en-US" altLang="en-US" sz="2800" smtClean="0"/>
              <a:t>If workers earn </a:t>
            </a:r>
            <a:r>
              <a:rPr lang="en-US" altLang="en-US" sz="2800" i="1" smtClean="0"/>
              <a:t>less</a:t>
            </a:r>
            <a:r>
              <a:rPr lang="en-US" altLang="en-US" sz="2800" smtClean="0"/>
              <a:t> than 2 tons of wheat a year, they will either emigrate or start dying of hunger; workers will become scarce and their wages will </a:t>
            </a:r>
            <a:r>
              <a:rPr lang="en-US" altLang="en-US" sz="2800" i="1" smtClean="0"/>
              <a:t>rise</a:t>
            </a:r>
            <a:r>
              <a:rPr lang="en-US" altLang="en-US" sz="2800" smtClean="0"/>
              <a:t>. </a:t>
            </a:r>
          </a:p>
          <a:p>
            <a:pPr eaLnBrk="1" hangingPunct="1">
              <a:lnSpc>
                <a:spcPct val="80000"/>
              </a:lnSpc>
            </a:pPr>
            <a:r>
              <a:rPr lang="en-US" altLang="en-US" sz="2800" smtClean="0"/>
              <a:t>If they earn </a:t>
            </a:r>
            <a:r>
              <a:rPr lang="en-US" altLang="en-US" sz="2800" i="1" smtClean="0"/>
              <a:t>more</a:t>
            </a:r>
            <a:r>
              <a:rPr lang="en-US" altLang="en-US" sz="2800" smtClean="0"/>
              <a:t> than 2 tons of wheat a year, immigration and rising birth rates will follow; there will be a surplus of workers and wages will </a:t>
            </a:r>
            <a:r>
              <a:rPr lang="en-US" altLang="en-US" sz="2800" i="1" smtClean="0"/>
              <a:t>fall</a:t>
            </a:r>
            <a:r>
              <a:rPr lang="en-US" altLang="en-US" sz="2800" smtClean="0"/>
              <a:t>. </a:t>
            </a:r>
          </a:p>
          <a:p>
            <a:pPr eaLnBrk="1" hangingPunct="1">
              <a:lnSpc>
                <a:spcPct val="80000"/>
              </a:lnSpc>
            </a:pPr>
            <a:r>
              <a:rPr lang="en-US" altLang="en-US" sz="2800" smtClean="0"/>
              <a:t>So, in the long run workers will earn a wage of precisely 2 tons of wheat a year, not more, not less. </a:t>
            </a:r>
          </a:p>
          <a:p>
            <a:pPr lvl="1" eaLnBrk="1" hangingPunct="1">
              <a:lnSpc>
                <a:spcPct val="80000"/>
              </a:lnSpc>
            </a:pPr>
            <a:r>
              <a:rPr lang="en-US" altLang="en-US" sz="2400" smtClean="0"/>
              <a:t>This wage is called the </a:t>
            </a:r>
            <a:r>
              <a:rPr lang="en-US" altLang="en-US" sz="2400" b="1" smtClean="0"/>
              <a:t>subsistence</a:t>
            </a:r>
            <a:r>
              <a:rPr lang="en-US" altLang="en-US" sz="2400" smtClean="0"/>
              <a:t> </a:t>
            </a:r>
            <a:r>
              <a:rPr lang="en-US" altLang="en-US" sz="2400" b="1" smtClean="0"/>
              <a:t>wage</a:t>
            </a:r>
            <a:r>
              <a:rPr lang="en-US" altLang="en-US" sz="2400" smtClean="0"/>
              <a:t> and the theory that workers will earn a subsistence wage, a wage that is barely enough to keep you alive, is called the </a:t>
            </a:r>
            <a:r>
              <a:rPr lang="en-US" altLang="en-US" sz="2400" b="1" smtClean="0"/>
              <a:t>iron law of wages</a:t>
            </a:r>
            <a:r>
              <a:rPr lang="en-US" altLang="en-US" sz="2400" smtClean="0"/>
              <a:t>.) </a:t>
            </a:r>
          </a:p>
          <a:p>
            <a:pPr eaLnBrk="1" hangingPunct="1">
              <a:lnSpc>
                <a:spcPct val="80000"/>
              </a:lnSpc>
            </a:pPr>
            <a:endParaRPr lang="en-US" altLang="en-US" sz="2800" smtClean="0"/>
          </a:p>
        </p:txBody>
      </p:sp>
      <p:sp>
        <p:nvSpPr>
          <p:cNvPr id="2970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297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83C3245-D9C8-4950-9434-E018C4A69370}" type="slidenum">
              <a:rPr lang="en-US" altLang="en-US" sz="1400"/>
              <a:pPr>
                <a:spcBef>
                  <a:spcPct val="0"/>
                </a:spcBef>
                <a:buFontTx/>
                <a:buNone/>
              </a:pPr>
              <a:t>21</a:t>
            </a:fld>
            <a:endParaRPr lang="en-US" altLang="en-US" sz="14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Cantillon: iron law of wages</a:t>
            </a:r>
          </a:p>
        </p:txBody>
      </p:sp>
      <p:sp>
        <p:nvSpPr>
          <p:cNvPr id="30723" name="Rectangle 3"/>
          <p:cNvSpPr>
            <a:spLocks noGrp="1" noChangeArrowheads="1"/>
          </p:cNvSpPr>
          <p:nvPr>
            <p:ph idx="1"/>
          </p:nvPr>
        </p:nvSpPr>
        <p:spPr/>
        <p:txBody>
          <a:bodyPr/>
          <a:lstStyle/>
          <a:p>
            <a:pPr eaLnBrk="1" hangingPunct="1">
              <a:lnSpc>
                <a:spcPct val="80000"/>
              </a:lnSpc>
            </a:pPr>
            <a:r>
              <a:rPr lang="en-US" altLang="en-US" sz="2800" smtClean="0"/>
              <a:t>Recall that in my example, in the long run, workers will earn a subsistence wage of precisely 2 tons of wheat a year. </a:t>
            </a:r>
          </a:p>
          <a:p>
            <a:pPr eaLnBrk="1" hangingPunct="1">
              <a:lnSpc>
                <a:spcPct val="80000"/>
              </a:lnSpc>
            </a:pPr>
            <a:r>
              <a:rPr lang="en-US" altLang="en-US" sz="2800" smtClean="0"/>
              <a:t>Let’s assume that half an acre of land is needed to make 2 tons of wheat a year. </a:t>
            </a:r>
          </a:p>
          <a:p>
            <a:pPr eaLnBrk="1" hangingPunct="1">
              <a:lnSpc>
                <a:spcPct val="80000"/>
              </a:lnSpc>
            </a:pPr>
            <a:r>
              <a:rPr lang="en-US" altLang="en-US" sz="2800" smtClean="0"/>
              <a:t>One could then say that the cost of a year’s labor by a worker is half an acre of land. </a:t>
            </a:r>
          </a:p>
          <a:p>
            <a:pPr eaLnBrk="1" hangingPunct="1">
              <a:lnSpc>
                <a:spcPct val="80000"/>
              </a:lnSpc>
            </a:pPr>
            <a:r>
              <a:rPr lang="en-US" altLang="en-US" sz="2800" smtClean="0"/>
              <a:t>And since the price of any commodity is in the long run equal to its cost of production, the price of a year’s labor by a worker is half an acre of land, according to Cantillon.</a:t>
            </a:r>
          </a:p>
        </p:txBody>
      </p:sp>
      <p:sp>
        <p:nvSpPr>
          <p:cNvPr id="3072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3072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794F4EA-89EF-401B-B025-36646891EC60}" type="slidenum">
              <a:rPr lang="en-US" altLang="en-US" sz="1400"/>
              <a:pPr>
                <a:spcBef>
                  <a:spcPct val="0"/>
                </a:spcBef>
                <a:buFontTx/>
                <a:buNone/>
              </a:pPr>
              <a:t>22</a:t>
            </a:fld>
            <a:endParaRPr lang="en-US" altLang="en-US" sz="14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525040B-7085-4079-9FD1-E02E867EDD4A}" type="slidenum">
              <a:rPr lang="en-US" altLang="en-US" sz="1400"/>
              <a:pPr>
                <a:spcBef>
                  <a:spcPct val="0"/>
                </a:spcBef>
                <a:buFontTx/>
                <a:buNone/>
              </a:pPr>
              <a:t>23</a:t>
            </a:fld>
            <a:endParaRPr lang="en-US" altLang="en-US" sz="1400"/>
          </a:p>
        </p:txBody>
      </p:sp>
      <p:sp>
        <p:nvSpPr>
          <p:cNvPr id="31748" name="Rectangle 2"/>
          <p:cNvSpPr>
            <a:spLocks noGrp="1" noChangeArrowheads="1"/>
          </p:cNvSpPr>
          <p:nvPr>
            <p:ph type="title"/>
          </p:nvPr>
        </p:nvSpPr>
        <p:spPr/>
        <p:txBody>
          <a:bodyPr/>
          <a:lstStyle/>
          <a:p>
            <a:pPr eaLnBrk="1" hangingPunct="1"/>
            <a:r>
              <a:rPr lang="en-US" altLang="en-US" smtClean="0"/>
              <a:t>Cantillon: land</a:t>
            </a:r>
          </a:p>
        </p:txBody>
      </p:sp>
      <p:sp>
        <p:nvSpPr>
          <p:cNvPr id="31749" name="Rectangle 3"/>
          <p:cNvSpPr>
            <a:spLocks noGrp="1" noChangeArrowheads="1"/>
          </p:cNvSpPr>
          <p:nvPr>
            <p:ph type="body" idx="1"/>
          </p:nvPr>
        </p:nvSpPr>
        <p:spPr/>
        <p:txBody>
          <a:bodyPr/>
          <a:lstStyle/>
          <a:p>
            <a:pPr eaLnBrk="1" hangingPunct="1">
              <a:lnSpc>
                <a:spcPct val="90000"/>
              </a:lnSpc>
            </a:pPr>
            <a:r>
              <a:rPr lang="en-US" altLang="en-US" sz="2400" smtClean="0"/>
              <a:t>A related idea of Cantillon is that </a:t>
            </a:r>
            <a:r>
              <a:rPr lang="en-US" altLang="en-US" sz="2400" smtClean="0">
                <a:solidFill>
                  <a:srgbClr val="FF0000"/>
                </a:solidFill>
              </a:rPr>
              <a:t>land is the source of all wealth</a:t>
            </a:r>
            <a:r>
              <a:rPr lang="en-US" altLang="en-US" sz="2400" smtClean="0"/>
              <a:t>. </a:t>
            </a:r>
          </a:p>
          <a:p>
            <a:pPr eaLnBrk="1" hangingPunct="1">
              <a:lnSpc>
                <a:spcPct val="90000"/>
              </a:lnSpc>
            </a:pPr>
            <a:r>
              <a:rPr lang="en-US" altLang="en-US" sz="2400" smtClean="0"/>
              <a:t>Cantillon was aware that a country’s total production depends on both land </a:t>
            </a:r>
            <a:r>
              <a:rPr lang="en-US" altLang="en-US" sz="2400" i="1" smtClean="0"/>
              <a:t>and</a:t>
            </a:r>
            <a:r>
              <a:rPr lang="en-US" altLang="en-US" sz="2400" smtClean="0"/>
              <a:t> labor. </a:t>
            </a:r>
          </a:p>
          <a:p>
            <a:pPr eaLnBrk="1" hangingPunct="1">
              <a:lnSpc>
                <a:spcPct val="90000"/>
              </a:lnSpc>
            </a:pPr>
            <a:r>
              <a:rPr lang="en-US" altLang="en-US" sz="2400" smtClean="0"/>
              <a:t>But the availability of labor depends on the availability of land and, therefore, cannot be considered an independent source of a nation’s wealth. </a:t>
            </a:r>
          </a:p>
          <a:p>
            <a:pPr eaLnBrk="1" hangingPunct="1">
              <a:lnSpc>
                <a:spcPct val="90000"/>
              </a:lnSpc>
            </a:pPr>
            <a:r>
              <a:rPr lang="en-US" altLang="en-US" sz="2400" smtClean="0"/>
              <a:t>Without adequate land, the labor force will either starve to death or be forced to migrate. </a:t>
            </a:r>
          </a:p>
          <a:p>
            <a:pPr eaLnBrk="1" hangingPunct="1">
              <a:lnSpc>
                <a:spcPct val="90000"/>
              </a:lnSpc>
            </a:pPr>
            <a:r>
              <a:rPr lang="en-US" altLang="en-US" sz="2400" smtClean="0"/>
              <a:t>Therefore, a nation’s prosperity depends only on its endowment of land. </a:t>
            </a:r>
          </a:p>
          <a:p>
            <a:pPr lvl="1" eaLnBrk="1" hangingPunct="1">
              <a:lnSpc>
                <a:spcPct val="90000"/>
              </a:lnSpc>
            </a:pPr>
            <a:r>
              <a:rPr lang="en-US" altLang="en-US" sz="2000" smtClean="0"/>
              <a:t>This idea was further developed by the Physiocrats.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5C948F7-A82B-4773-A168-36D506A47746}" type="slidenum">
              <a:rPr lang="en-US" altLang="en-US" sz="1400"/>
              <a:pPr>
                <a:spcBef>
                  <a:spcPct val="0"/>
                </a:spcBef>
                <a:buFontTx/>
                <a:buNone/>
              </a:pPr>
              <a:t>24</a:t>
            </a:fld>
            <a:endParaRPr lang="en-US" altLang="en-US" sz="1400"/>
          </a:p>
        </p:txBody>
      </p:sp>
      <p:sp>
        <p:nvSpPr>
          <p:cNvPr id="32772" name="Rectangle 2"/>
          <p:cNvSpPr>
            <a:spLocks noGrp="1" noChangeArrowheads="1"/>
          </p:cNvSpPr>
          <p:nvPr>
            <p:ph type="title"/>
          </p:nvPr>
        </p:nvSpPr>
        <p:spPr/>
        <p:txBody>
          <a:bodyPr/>
          <a:lstStyle/>
          <a:p>
            <a:pPr eaLnBrk="1" hangingPunct="1"/>
            <a:r>
              <a:rPr lang="en-US" altLang="en-US" smtClean="0"/>
              <a:t>Cantillon: circular flow</a:t>
            </a:r>
          </a:p>
        </p:txBody>
      </p:sp>
      <p:sp>
        <p:nvSpPr>
          <p:cNvPr id="32773" name="Rectangle 3"/>
          <p:cNvSpPr>
            <a:spLocks noGrp="1" noChangeArrowheads="1"/>
          </p:cNvSpPr>
          <p:nvPr>
            <p:ph type="body" idx="1"/>
          </p:nvPr>
        </p:nvSpPr>
        <p:spPr/>
        <p:txBody>
          <a:bodyPr/>
          <a:lstStyle/>
          <a:p>
            <a:pPr eaLnBrk="1" hangingPunct="1">
              <a:lnSpc>
                <a:spcPct val="80000"/>
              </a:lnSpc>
            </a:pPr>
            <a:r>
              <a:rPr lang="en-US" altLang="en-US" sz="2800" smtClean="0"/>
              <a:t>Cantillon began the classical school’s efforts at constructing a macroeconomic theory by imagining an economy with two sectors—agriculture and manufacturing—and three social classes—landowners, entrepreneurs and hired workers—and describing how the output of each sector ends up distributed among the three social classes as their consumption and among the two sectors as their raw materials.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90D47D3-3765-43A8-ABE4-495A2149E947}" type="slidenum">
              <a:rPr lang="en-US" altLang="en-US" sz="1400"/>
              <a:pPr>
                <a:spcBef>
                  <a:spcPct val="0"/>
                </a:spcBef>
                <a:buFontTx/>
                <a:buNone/>
              </a:pPr>
              <a:t>25</a:t>
            </a:fld>
            <a:endParaRPr lang="en-US" altLang="en-US" sz="1400"/>
          </a:p>
        </p:txBody>
      </p:sp>
      <p:sp>
        <p:nvSpPr>
          <p:cNvPr id="33796" name="Rectangle 2"/>
          <p:cNvSpPr>
            <a:spLocks noGrp="1" noChangeArrowheads="1"/>
          </p:cNvSpPr>
          <p:nvPr>
            <p:ph type="title"/>
          </p:nvPr>
        </p:nvSpPr>
        <p:spPr/>
        <p:txBody>
          <a:bodyPr/>
          <a:lstStyle/>
          <a:p>
            <a:pPr eaLnBrk="1" hangingPunct="1"/>
            <a:r>
              <a:rPr lang="en-US" altLang="en-US" smtClean="0"/>
              <a:t>Cantillon: circular flow</a:t>
            </a:r>
          </a:p>
        </p:txBody>
      </p:sp>
      <p:sp>
        <p:nvSpPr>
          <p:cNvPr id="33797" name="Rectangle 3"/>
          <p:cNvSpPr>
            <a:spLocks noGrp="1" noChangeArrowheads="1"/>
          </p:cNvSpPr>
          <p:nvPr>
            <p:ph type="body" idx="1"/>
          </p:nvPr>
        </p:nvSpPr>
        <p:spPr/>
        <p:txBody>
          <a:bodyPr/>
          <a:lstStyle/>
          <a:p>
            <a:pPr eaLnBrk="1" hangingPunct="1">
              <a:lnSpc>
                <a:spcPct val="80000"/>
              </a:lnSpc>
            </a:pPr>
            <a:r>
              <a:rPr lang="en-US" altLang="en-US" sz="2800" smtClean="0"/>
              <a:t>Cantillon’s analysis amounts to the </a:t>
            </a:r>
            <a:r>
              <a:rPr lang="en-US" altLang="en-US" sz="2800" b="1" smtClean="0"/>
              <a:t>circular flow of income</a:t>
            </a:r>
            <a:r>
              <a:rPr lang="en-US" altLang="en-US" sz="2800" smtClean="0"/>
              <a:t> model that almost every economics textbook of today starts out with. </a:t>
            </a:r>
          </a:p>
          <a:p>
            <a:pPr eaLnBrk="1" hangingPunct="1">
              <a:lnSpc>
                <a:spcPct val="80000"/>
              </a:lnSpc>
            </a:pPr>
            <a:r>
              <a:rPr lang="en-US" altLang="en-US" sz="2800" smtClean="0"/>
              <a:t>The notion that </a:t>
            </a:r>
            <a:r>
              <a:rPr lang="en-US" altLang="en-US" sz="2800" smtClean="0">
                <a:solidFill>
                  <a:srgbClr val="C00000"/>
                </a:solidFill>
              </a:rPr>
              <a:t>income equals expenditure </a:t>
            </a:r>
            <a:r>
              <a:rPr lang="en-US" altLang="en-US" sz="2800" smtClean="0"/>
              <a:t>or that each person earns what others must have spent is clear in Cantillon’s description. </a:t>
            </a:r>
          </a:p>
          <a:p>
            <a:pPr eaLnBrk="1" hangingPunct="1">
              <a:lnSpc>
                <a:spcPct val="80000"/>
              </a:lnSpc>
            </a:pPr>
            <a:r>
              <a:rPr lang="en-US" altLang="en-US" sz="2800" smtClean="0"/>
              <a:t>This idea—also in Petty and Boisguilbert—is important in </a:t>
            </a:r>
            <a:r>
              <a:rPr lang="en-US" altLang="en-US" sz="2800" b="1" smtClean="0"/>
              <a:t>national income accounting</a:t>
            </a:r>
            <a:r>
              <a:rPr lang="en-US" altLang="en-US" sz="2800" smtClean="0"/>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A0FED65-D45C-40BF-8388-9B5CD2E83E6D}" type="slidenum">
              <a:rPr lang="en-US" altLang="en-US" sz="1400"/>
              <a:pPr>
                <a:spcBef>
                  <a:spcPct val="0"/>
                </a:spcBef>
                <a:buFontTx/>
                <a:buNone/>
              </a:pPr>
              <a:t>26</a:t>
            </a:fld>
            <a:endParaRPr lang="en-US" altLang="en-US" sz="1400"/>
          </a:p>
        </p:txBody>
      </p:sp>
      <p:sp>
        <p:nvSpPr>
          <p:cNvPr id="34820" name="Rectangle 2"/>
          <p:cNvSpPr>
            <a:spLocks noGrp="1" noChangeArrowheads="1"/>
          </p:cNvSpPr>
          <p:nvPr>
            <p:ph type="title"/>
          </p:nvPr>
        </p:nvSpPr>
        <p:spPr/>
        <p:txBody>
          <a:bodyPr/>
          <a:lstStyle/>
          <a:p>
            <a:pPr eaLnBrk="1" hangingPunct="1"/>
            <a:r>
              <a:rPr lang="en-US" altLang="en-US" smtClean="0"/>
              <a:t>Cantillon: the invisible hand</a:t>
            </a:r>
          </a:p>
        </p:txBody>
      </p:sp>
      <p:sp>
        <p:nvSpPr>
          <p:cNvPr id="34821" name="Rectangle 3"/>
          <p:cNvSpPr>
            <a:spLocks noGrp="1" noChangeArrowheads="1"/>
          </p:cNvSpPr>
          <p:nvPr>
            <p:ph type="body" idx="1"/>
          </p:nvPr>
        </p:nvSpPr>
        <p:spPr/>
        <p:txBody>
          <a:bodyPr/>
          <a:lstStyle/>
          <a:p>
            <a:pPr eaLnBrk="1" hangingPunct="1">
              <a:lnSpc>
                <a:spcPct val="90000"/>
              </a:lnSpc>
            </a:pPr>
            <a:r>
              <a:rPr lang="en-US" altLang="en-US" smtClean="0"/>
              <a:t>Cantillon informally argued that an economy with many households and businesses would produce the same outcome as an economy run by a benevolent, all-powerful dictator. </a:t>
            </a:r>
          </a:p>
          <a:p>
            <a:pPr eaLnBrk="1" hangingPunct="1">
              <a:lnSpc>
                <a:spcPct val="90000"/>
              </a:lnSpc>
            </a:pPr>
            <a:r>
              <a:rPr lang="en-US" altLang="en-US" smtClean="0"/>
              <a:t>This idea was further developed by </a:t>
            </a:r>
            <a:r>
              <a:rPr lang="en-US" altLang="en-US" smtClean="0">
                <a:hlinkClick r:id="rId2"/>
              </a:rPr>
              <a:t>Adam Smith</a:t>
            </a:r>
            <a:r>
              <a:rPr lang="en-US" altLang="en-US" smtClean="0"/>
              <a:t> who went on to solidify the idea in our consciousness through his metaphor of the ‘invisible hand’.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Cantillon: monetary theory </a:t>
            </a:r>
          </a:p>
        </p:txBody>
      </p:sp>
      <p:sp>
        <p:nvSpPr>
          <p:cNvPr id="35843" name="Rectangle 3"/>
          <p:cNvSpPr>
            <a:spLocks noGrp="1" noChangeArrowheads="1"/>
          </p:cNvSpPr>
          <p:nvPr>
            <p:ph idx="1"/>
          </p:nvPr>
        </p:nvSpPr>
        <p:spPr/>
        <p:txBody>
          <a:bodyPr/>
          <a:lstStyle/>
          <a:p>
            <a:pPr eaLnBrk="1" hangingPunct="1">
              <a:lnSpc>
                <a:spcPct val="80000"/>
              </a:lnSpc>
            </a:pPr>
            <a:r>
              <a:rPr lang="en-US" altLang="en-US" sz="2400" smtClean="0"/>
              <a:t>A monetary theory is supposed to say what would happen if the quantity of money circulating in the economy were to change. </a:t>
            </a:r>
          </a:p>
          <a:p>
            <a:pPr eaLnBrk="1" hangingPunct="1">
              <a:lnSpc>
                <a:spcPct val="80000"/>
              </a:lnSpc>
            </a:pPr>
            <a:r>
              <a:rPr lang="en-US" altLang="en-US" sz="2400" smtClean="0"/>
              <a:t>In Cantillon’s monetary theory, the purchasing power of money (that is, the value of money) does </a:t>
            </a:r>
            <a:r>
              <a:rPr lang="en-US" altLang="en-US" sz="2400" i="1" smtClean="0"/>
              <a:t>not</a:t>
            </a:r>
            <a:r>
              <a:rPr lang="en-US" altLang="en-US" sz="2400" smtClean="0"/>
              <a:t> change when the quantity of money changes. </a:t>
            </a:r>
          </a:p>
          <a:p>
            <a:pPr eaLnBrk="1" hangingPunct="1">
              <a:lnSpc>
                <a:spcPct val="80000"/>
              </a:lnSpc>
            </a:pPr>
            <a:r>
              <a:rPr lang="en-US" altLang="en-US" sz="2400" smtClean="0"/>
              <a:t>In Cantillon’s time, money consisted of gold and silver coins. </a:t>
            </a:r>
          </a:p>
          <a:p>
            <a:pPr lvl="1" eaLnBrk="1" hangingPunct="1">
              <a:lnSpc>
                <a:spcPct val="80000"/>
              </a:lnSpc>
            </a:pPr>
            <a:r>
              <a:rPr lang="en-US" altLang="en-US" sz="2000" smtClean="0"/>
              <a:t>This is called </a:t>
            </a:r>
            <a:r>
              <a:rPr lang="en-US" altLang="en-US" sz="2000" i="1" smtClean="0"/>
              <a:t>commodity money</a:t>
            </a:r>
            <a:r>
              <a:rPr lang="en-US" altLang="en-US" sz="2000" smtClean="0"/>
              <a:t>. </a:t>
            </a:r>
          </a:p>
          <a:p>
            <a:pPr eaLnBrk="1" hangingPunct="1">
              <a:lnSpc>
                <a:spcPct val="80000"/>
              </a:lnSpc>
            </a:pPr>
            <a:r>
              <a:rPr lang="en-US" altLang="en-US" sz="2400" smtClean="0"/>
              <a:t>Since gold is a commodity like any other commodity, its value, according to Cantillon’s Land Theory of Value, is measured by the amount of land embodied in the production of a unit of gold. </a:t>
            </a:r>
          </a:p>
          <a:p>
            <a:pPr eaLnBrk="1" hangingPunct="1">
              <a:lnSpc>
                <a:spcPct val="80000"/>
              </a:lnSpc>
            </a:pPr>
            <a:r>
              <a:rPr lang="en-US" altLang="en-US" sz="2400" smtClean="0"/>
              <a:t>As long as the way gold is produced does not change, its value in terms of land cannot change and therefore its purchasing power (measured in terms of the amount of any good that a gold coin can buy) cannot change. </a:t>
            </a:r>
          </a:p>
        </p:txBody>
      </p:sp>
      <p:sp>
        <p:nvSpPr>
          <p:cNvPr id="3584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358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F4BDD98-B6A8-4482-B4A6-22CC6FC48CB3}" type="slidenum">
              <a:rPr lang="en-US" altLang="en-US" sz="1400"/>
              <a:pPr>
                <a:spcBef>
                  <a:spcPct val="0"/>
                </a:spcBef>
                <a:buFontTx/>
                <a:buNone/>
              </a:pPr>
              <a:t>27</a:t>
            </a:fld>
            <a:endParaRPr lang="en-US" altLang="en-US" sz="14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DF826D3-B40C-4F0A-B3C1-488F2E7B0DD4}" type="slidenum">
              <a:rPr lang="en-US" altLang="en-US" sz="1400"/>
              <a:pPr>
                <a:spcBef>
                  <a:spcPct val="0"/>
                </a:spcBef>
                <a:buFontTx/>
                <a:buNone/>
              </a:pPr>
              <a:t>28</a:t>
            </a:fld>
            <a:endParaRPr lang="en-US" altLang="en-US" sz="1400"/>
          </a:p>
        </p:txBody>
      </p:sp>
      <p:sp>
        <p:nvSpPr>
          <p:cNvPr id="37892" name="Rectangle 2"/>
          <p:cNvSpPr>
            <a:spLocks noGrp="1" noChangeArrowheads="1"/>
          </p:cNvSpPr>
          <p:nvPr>
            <p:ph type="title"/>
          </p:nvPr>
        </p:nvSpPr>
        <p:spPr/>
        <p:txBody>
          <a:bodyPr/>
          <a:lstStyle/>
          <a:p>
            <a:pPr eaLnBrk="1" hangingPunct="1"/>
            <a:r>
              <a:rPr lang="en-US" altLang="en-US" sz="4000" smtClean="0"/>
              <a:t>Cantillon: short-run monetary theory</a:t>
            </a:r>
          </a:p>
        </p:txBody>
      </p:sp>
      <p:sp>
        <p:nvSpPr>
          <p:cNvPr id="37893" name="Rectangle 3"/>
          <p:cNvSpPr>
            <a:spLocks noGrp="1" noChangeArrowheads="1"/>
          </p:cNvSpPr>
          <p:nvPr>
            <p:ph type="body" idx="1"/>
          </p:nvPr>
        </p:nvSpPr>
        <p:spPr/>
        <p:txBody>
          <a:bodyPr/>
          <a:lstStyle/>
          <a:p>
            <a:pPr eaLnBrk="1" hangingPunct="1"/>
            <a:r>
              <a:rPr lang="en-US" altLang="en-US" smtClean="0"/>
              <a:t>However, Cantillon argued that in the short run, the discovery of gold would lead to increased spending by those who get the gold. </a:t>
            </a:r>
          </a:p>
          <a:p>
            <a:pPr eaLnBrk="1" hangingPunct="1"/>
            <a:r>
              <a:rPr lang="en-US" altLang="en-US" smtClean="0"/>
              <a:t>This would create jobs and the economy would grow. </a:t>
            </a:r>
          </a:p>
          <a:p>
            <a:pPr lvl="1" eaLnBrk="1" hangingPunct="1"/>
            <a:r>
              <a:rPr lang="en-US" altLang="en-US" smtClean="0"/>
              <a:t>In this very limited sense, Cantillon may be called a mercantilist.</a:t>
            </a:r>
          </a:p>
          <a:p>
            <a:pPr lvl="1" eaLnBrk="1" hangingPunct="1"/>
            <a:r>
              <a:rPr lang="en-US" altLang="en-US" smtClean="0"/>
              <a:t>Also, this idea is at the core of modern views on short-run monetary stimulus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364D3D7-FBA1-42F9-9882-0A169C95C78E}" type="slidenum">
              <a:rPr lang="en-US" altLang="en-US" sz="1400"/>
              <a:pPr>
                <a:spcBef>
                  <a:spcPct val="0"/>
                </a:spcBef>
                <a:buFontTx/>
                <a:buNone/>
              </a:pPr>
              <a:t>29</a:t>
            </a:fld>
            <a:endParaRPr lang="en-US" altLang="en-US" sz="1400"/>
          </a:p>
        </p:txBody>
      </p:sp>
      <p:sp>
        <p:nvSpPr>
          <p:cNvPr id="38916" name="Rectangle 2"/>
          <p:cNvSpPr>
            <a:spLocks noGrp="1" noChangeArrowheads="1"/>
          </p:cNvSpPr>
          <p:nvPr>
            <p:ph type="title"/>
          </p:nvPr>
        </p:nvSpPr>
        <p:spPr/>
        <p:txBody>
          <a:bodyPr/>
          <a:lstStyle/>
          <a:p>
            <a:pPr eaLnBrk="1" hangingPunct="1"/>
            <a:r>
              <a:rPr lang="en-US" altLang="en-US" sz="4000" smtClean="0"/>
              <a:t>Cantillon: price specie-flow mechanism</a:t>
            </a:r>
          </a:p>
        </p:txBody>
      </p:sp>
      <p:sp>
        <p:nvSpPr>
          <p:cNvPr id="38917" name="Rectangle 3"/>
          <p:cNvSpPr>
            <a:spLocks noGrp="1" noChangeArrowheads="1"/>
          </p:cNvSpPr>
          <p:nvPr>
            <p:ph type="body" idx="1"/>
          </p:nvPr>
        </p:nvSpPr>
        <p:spPr/>
        <p:txBody>
          <a:bodyPr/>
          <a:lstStyle/>
          <a:p>
            <a:pPr eaLnBrk="1" hangingPunct="1">
              <a:lnSpc>
                <a:spcPct val="80000"/>
              </a:lnSpc>
            </a:pPr>
            <a:r>
              <a:rPr lang="en-US" altLang="en-US" sz="2400" smtClean="0"/>
              <a:t>But the economic growth brought about by the inflow of gold and silver could not go on forever</a:t>
            </a:r>
          </a:p>
          <a:p>
            <a:pPr eaLnBrk="1" hangingPunct="1">
              <a:lnSpc>
                <a:spcPct val="80000"/>
              </a:lnSpc>
            </a:pPr>
            <a:r>
              <a:rPr lang="en-US" altLang="en-US" sz="2400" smtClean="0"/>
              <a:t>Eventually the economy would reach the limit of what it was able to produce. </a:t>
            </a:r>
          </a:p>
          <a:p>
            <a:pPr eaLnBrk="1" hangingPunct="1">
              <a:lnSpc>
                <a:spcPct val="80000"/>
              </a:lnSpc>
            </a:pPr>
            <a:r>
              <a:rPr lang="en-US" altLang="en-US" sz="2400" smtClean="0"/>
              <a:t>When that point is reached, the increased spending by those who get the newly mined gold would simply drive up prices </a:t>
            </a:r>
          </a:p>
          <a:p>
            <a:pPr lvl="1" eaLnBrk="1" hangingPunct="1">
              <a:lnSpc>
                <a:spcPct val="80000"/>
              </a:lnSpc>
            </a:pPr>
            <a:r>
              <a:rPr lang="en-US" altLang="en-US" sz="2000" smtClean="0"/>
              <a:t>remember that Cantillon agreed that while the land theory of value applied to the long run, prices in the short run would fluctuate around the long run level due to changes in supply and demand</a:t>
            </a:r>
          </a:p>
          <a:p>
            <a:pPr eaLnBrk="1" hangingPunct="1">
              <a:lnSpc>
                <a:spcPct val="80000"/>
              </a:lnSpc>
            </a:pPr>
            <a:r>
              <a:rPr lang="en-US" altLang="en-US" sz="2400" smtClean="0"/>
              <a:t>Note that, Cantillon had a clear idea of today’s accepted idea that increases in the quantity of money lead to higher prices</a:t>
            </a:r>
          </a:p>
          <a:p>
            <a:pPr eaLnBrk="1" hangingPunct="1">
              <a:lnSpc>
                <a:spcPct val="80000"/>
              </a:lnSpc>
            </a:pPr>
            <a:r>
              <a:rPr lang="en-US" altLang="en-US" sz="2400" smtClean="0"/>
              <a:t>But Cantillon took this idea further into international trade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Colbert’s Mercantilist Policies</a:t>
            </a:r>
          </a:p>
        </p:txBody>
      </p:sp>
      <p:sp>
        <p:nvSpPr>
          <p:cNvPr id="8195" name="Rectangle 3"/>
          <p:cNvSpPr>
            <a:spLocks noGrp="1" noChangeArrowheads="1"/>
          </p:cNvSpPr>
          <p:nvPr>
            <p:ph idx="1"/>
          </p:nvPr>
        </p:nvSpPr>
        <p:spPr>
          <a:xfrm>
            <a:off x="609600" y="1600200"/>
            <a:ext cx="8505825" cy="4525963"/>
          </a:xfrm>
        </p:spPr>
        <p:txBody>
          <a:bodyPr/>
          <a:lstStyle/>
          <a:p>
            <a:pPr eaLnBrk="1" hangingPunct="1">
              <a:lnSpc>
                <a:spcPct val="90000"/>
              </a:lnSpc>
            </a:pPr>
            <a:r>
              <a:rPr lang="en-US" altLang="en-US" sz="2800" smtClean="0"/>
              <a:t>Jean Baptiste Colbert (1619 – 83)</a:t>
            </a:r>
          </a:p>
          <a:p>
            <a:pPr lvl="1" eaLnBrk="1" hangingPunct="1">
              <a:lnSpc>
                <a:spcPct val="90000"/>
              </a:lnSpc>
            </a:pPr>
            <a:r>
              <a:rPr lang="en-US" altLang="en-US" sz="2400" smtClean="0"/>
              <a:t>Finance minister under Louis XIV</a:t>
            </a:r>
          </a:p>
          <a:p>
            <a:pPr lvl="1" eaLnBrk="1" hangingPunct="1">
              <a:lnSpc>
                <a:spcPct val="90000"/>
              </a:lnSpc>
            </a:pPr>
            <a:r>
              <a:rPr lang="en-US" altLang="en-US" sz="2400" smtClean="0"/>
              <a:t>Implemented harsh mercantilist policies in France</a:t>
            </a:r>
          </a:p>
          <a:p>
            <a:pPr lvl="1" eaLnBrk="1" hangingPunct="1">
              <a:lnSpc>
                <a:spcPct val="90000"/>
              </a:lnSpc>
            </a:pPr>
            <a:r>
              <a:rPr lang="en-US" altLang="en-US" sz="2400" smtClean="0"/>
              <a:t>His main goal was to increase the power of the king (i.e., the state)</a:t>
            </a:r>
          </a:p>
          <a:p>
            <a:pPr lvl="1" eaLnBrk="1" hangingPunct="1">
              <a:lnSpc>
                <a:spcPct val="90000"/>
              </a:lnSpc>
            </a:pPr>
            <a:r>
              <a:rPr lang="en-US" altLang="en-US" sz="2400" smtClean="0"/>
              <a:t>He believed that the volume of world trade was fixed. </a:t>
            </a:r>
          </a:p>
          <a:p>
            <a:pPr lvl="1" eaLnBrk="1" hangingPunct="1">
              <a:lnSpc>
                <a:spcPct val="90000"/>
              </a:lnSpc>
            </a:pPr>
            <a:r>
              <a:rPr lang="en-US" altLang="en-US" sz="2400" smtClean="0"/>
              <a:t>So, a gain for France had to come at the expense of England of the Netherlands.</a:t>
            </a:r>
          </a:p>
        </p:txBody>
      </p:sp>
      <p:sp>
        <p:nvSpPr>
          <p:cNvPr id="819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8197" name="Slide Number Placeholder 5"/>
          <p:cNvSpPr>
            <a:spLocks noGrp="1"/>
          </p:cNvSpPr>
          <p:nvPr>
            <p:ph type="sldNum" sz="quarter" idx="12"/>
          </p:nvPr>
        </p:nvSpPr>
        <p:spPr>
          <a:xfrm>
            <a:off x="11049000" y="6245225"/>
            <a:ext cx="533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45686E0-DD4A-4112-97DB-8A3C05EF6A31}" type="slidenum">
              <a:rPr lang="en-US" altLang="en-US" sz="1400"/>
              <a:pPr>
                <a:spcBef>
                  <a:spcPct val="0"/>
                </a:spcBef>
                <a:buFontTx/>
                <a:buNone/>
              </a:pPr>
              <a:t>3</a:t>
            </a:fld>
            <a:endParaRPr lang="en-US" altLang="en-US" sz="1400"/>
          </a:p>
        </p:txBody>
      </p:sp>
      <p:pic>
        <p:nvPicPr>
          <p:cNvPr id="8198" name="Picture 4" descr="colbert-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15425" y="1524000"/>
            <a:ext cx="3000375"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399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6EBE9AF-51FA-42E0-B14E-3884D0691ECE}" type="slidenum">
              <a:rPr lang="en-US" altLang="en-US" sz="1400"/>
              <a:pPr>
                <a:spcBef>
                  <a:spcPct val="0"/>
                </a:spcBef>
                <a:buFontTx/>
                <a:buNone/>
              </a:pPr>
              <a:t>30</a:t>
            </a:fld>
            <a:endParaRPr lang="en-US" altLang="en-US" sz="1400"/>
          </a:p>
        </p:txBody>
      </p:sp>
      <p:sp>
        <p:nvSpPr>
          <p:cNvPr id="39940" name="Rectangle 2"/>
          <p:cNvSpPr>
            <a:spLocks noGrp="1" noChangeArrowheads="1"/>
          </p:cNvSpPr>
          <p:nvPr>
            <p:ph type="title"/>
          </p:nvPr>
        </p:nvSpPr>
        <p:spPr/>
        <p:txBody>
          <a:bodyPr/>
          <a:lstStyle/>
          <a:p>
            <a:pPr eaLnBrk="1" hangingPunct="1"/>
            <a:r>
              <a:rPr lang="en-US" altLang="en-US" sz="4000" smtClean="0"/>
              <a:t>Cantillon: price specie-flow mechanism</a:t>
            </a:r>
          </a:p>
        </p:txBody>
      </p:sp>
      <p:sp>
        <p:nvSpPr>
          <p:cNvPr id="39941" name="Rectangle 3"/>
          <p:cNvSpPr>
            <a:spLocks noGrp="1" noChangeArrowheads="1"/>
          </p:cNvSpPr>
          <p:nvPr>
            <p:ph type="body" idx="1"/>
          </p:nvPr>
        </p:nvSpPr>
        <p:spPr/>
        <p:txBody>
          <a:bodyPr/>
          <a:lstStyle/>
          <a:p>
            <a:pPr eaLnBrk="1" hangingPunct="1">
              <a:lnSpc>
                <a:spcPct val="80000"/>
              </a:lnSpc>
            </a:pPr>
            <a:r>
              <a:rPr lang="en-US" altLang="en-US" sz="2400" smtClean="0"/>
              <a:t>Rising prices caused by gold inflow would reduce exports and increase imports. </a:t>
            </a:r>
          </a:p>
          <a:p>
            <a:pPr eaLnBrk="1" hangingPunct="1">
              <a:lnSpc>
                <a:spcPct val="80000"/>
              </a:lnSpc>
            </a:pPr>
            <a:r>
              <a:rPr lang="en-US" altLang="en-US" sz="2400" smtClean="0"/>
              <a:t>The resulting trade deficit would be accompanied by an outflow of gold to foreign countries. </a:t>
            </a:r>
          </a:p>
          <a:p>
            <a:pPr eaLnBrk="1" hangingPunct="1">
              <a:lnSpc>
                <a:spcPct val="80000"/>
              </a:lnSpc>
            </a:pPr>
            <a:r>
              <a:rPr lang="en-US" altLang="en-US" sz="2400" smtClean="0"/>
              <a:t>In the long run, the additional gold that was discovered would simply flow out of the country and the value or purchasing power of gold (that is, money) would return to its original level. </a:t>
            </a:r>
          </a:p>
          <a:p>
            <a:pPr eaLnBrk="1" hangingPunct="1">
              <a:lnSpc>
                <a:spcPct val="80000"/>
              </a:lnSpc>
            </a:pPr>
            <a:r>
              <a:rPr lang="en-US" altLang="en-US" sz="2400" smtClean="0"/>
              <a:t>This result is a version of the </a:t>
            </a:r>
            <a:r>
              <a:rPr lang="en-US" altLang="en-US" sz="2400" b="1" smtClean="0"/>
              <a:t>price specie-flow mechanism</a:t>
            </a:r>
            <a:r>
              <a:rPr lang="en-US" altLang="en-US" sz="2400" smtClean="0"/>
              <a:t> that was known to Thomas de Mercado of Salamanca and that </a:t>
            </a:r>
            <a:r>
              <a:rPr lang="en-US" altLang="en-US" sz="2400" smtClean="0">
                <a:hlinkClick r:id="rId2"/>
              </a:rPr>
              <a:t>David Hume</a:t>
            </a:r>
            <a:r>
              <a:rPr lang="en-US" altLang="en-US" sz="2400" smtClean="0"/>
              <a:t> (1711-1776) later became famous for.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409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C57D3E4-333E-4CB9-8137-94BBBFED00D8}" type="slidenum">
              <a:rPr lang="en-US" altLang="en-US" sz="1400"/>
              <a:pPr>
                <a:spcBef>
                  <a:spcPct val="0"/>
                </a:spcBef>
                <a:buFontTx/>
                <a:buNone/>
              </a:pPr>
              <a:t>31</a:t>
            </a:fld>
            <a:endParaRPr lang="en-US" altLang="en-US" sz="1400"/>
          </a:p>
        </p:txBody>
      </p:sp>
      <p:sp>
        <p:nvSpPr>
          <p:cNvPr id="40964" name="Rectangle 2"/>
          <p:cNvSpPr>
            <a:spLocks noGrp="1" noChangeArrowheads="1"/>
          </p:cNvSpPr>
          <p:nvPr>
            <p:ph type="title"/>
          </p:nvPr>
        </p:nvSpPr>
        <p:spPr/>
        <p:txBody>
          <a:bodyPr/>
          <a:lstStyle/>
          <a:p>
            <a:pPr eaLnBrk="1" hangingPunct="1"/>
            <a:r>
              <a:rPr lang="en-US" altLang="en-US" smtClean="0"/>
              <a:t>Cantillon</a:t>
            </a:r>
          </a:p>
        </p:txBody>
      </p:sp>
      <p:sp>
        <p:nvSpPr>
          <p:cNvPr id="40965" name="Rectangle 3"/>
          <p:cNvSpPr>
            <a:spLocks noGrp="1" noChangeArrowheads="1"/>
          </p:cNvSpPr>
          <p:nvPr>
            <p:ph type="body" idx="1"/>
          </p:nvPr>
        </p:nvSpPr>
        <p:spPr/>
        <p:txBody>
          <a:bodyPr/>
          <a:lstStyle/>
          <a:p>
            <a:pPr eaLnBrk="1" hangingPunct="1"/>
            <a:r>
              <a:rPr lang="en-US" altLang="en-US" smtClean="0"/>
              <a:t>Some economists consider Cantillon, not Adam Smith, to be the father of modern economics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t>Cantillon</a:t>
            </a:r>
          </a:p>
        </p:txBody>
      </p:sp>
      <p:sp>
        <p:nvSpPr>
          <p:cNvPr id="41987" name="Content Placeholder 2"/>
          <p:cNvSpPr>
            <a:spLocks noGrp="1"/>
          </p:cNvSpPr>
          <p:nvPr>
            <p:ph idx="1"/>
          </p:nvPr>
        </p:nvSpPr>
        <p:spPr/>
        <p:txBody>
          <a:bodyPr/>
          <a:lstStyle/>
          <a:p>
            <a:r>
              <a:rPr lang="en-US" altLang="en-US" smtClean="0"/>
              <a:t>Video: </a:t>
            </a:r>
            <a:r>
              <a:rPr lang="en-US" altLang="en-US" smtClean="0">
                <a:hlinkClick r:id="rId2"/>
              </a:rPr>
              <a:t>http://www.mruniversity.com/courses/great-economists-classical-economics-and-its-forerunners/richard-cantillon</a:t>
            </a:r>
            <a:endParaRPr lang="en-US" altLang="en-US" smtClean="0"/>
          </a:p>
          <a:p>
            <a:endParaRPr lang="en-US" altLang="en-US" smtClean="0"/>
          </a:p>
        </p:txBody>
      </p:sp>
      <p:sp>
        <p:nvSpPr>
          <p:cNvPr id="4198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latin typeface="Calibri" panose="020F0502020204030204" pitchFamily="34" charset="0"/>
              </a:rPr>
              <a:t>EIGHTEENTH-CENTURY FRANCE</a:t>
            </a:r>
          </a:p>
        </p:txBody>
      </p:sp>
      <p:sp>
        <p:nvSpPr>
          <p:cNvPr id="419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D92AB57-3595-40CF-9975-378D5CFA743B}" type="slidenum">
              <a:rPr lang="en-US" altLang="en-US" sz="1400">
                <a:latin typeface="Calibri" panose="020F0502020204030204" pitchFamily="34" charset="0"/>
              </a:rPr>
              <a:pPr>
                <a:spcBef>
                  <a:spcPct val="0"/>
                </a:spcBef>
                <a:buFontTx/>
                <a:buNone/>
              </a:pPr>
              <a:t>32</a:t>
            </a:fld>
            <a:endParaRPr lang="en-US" altLang="en-US" sz="140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mtClean="0"/>
              <a:t>Physiocracy</a:t>
            </a:r>
          </a:p>
        </p:txBody>
      </p:sp>
      <p:sp>
        <p:nvSpPr>
          <p:cNvPr id="43011" name="Rectangle 3"/>
          <p:cNvSpPr>
            <a:spLocks noGrp="1" noChangeArrowheads="1"/>
          </p:cNvSpPr>
          <p:nvPr>
            <p:ph idx="1"/>
          </p:nvPr>
        </p:nvSpPr>
        <p:spPr/>
        <p:txBody>
          <a:bodyPr/>
          <a:lstStyle/>
          <a:p>
            <a:pPr eaLnBrk="1" hangingPunct="1">
              <a:lnSpc>
                <a:spcPct val="90000"/>
              </a:lnSpc>
            </a:pPr>
            <a:r>
              <a:rPr lang="en-US" altLang="en-US" smtClean="0"/>
              <a:t>Francois </a:t>
            </a:r>
            <a:r>
              <a:rPr lang="en-US" altLang="en-US" smtClean="0">
                <a:hlinkClick r:id="rId2"/>
              </a:rPr>
              <a:t>Quesnay</a:t>
            </a:r>
            <a:r>
              <a:rPr lang="en-US" altLang="en-US" smtClean="0"/>
              <a:t> (1694–1774) and his followers are jointly referred to as the </a:t>
            </a:r>
            <a:r>
              <a:rPr lang="en-US" altLang="en-US" smtClean="0">
                <a:hlinkClick r:id="rId3"/>
              </a:rPr>
              <a:t>Physiocrats</a:t>
            </a:r>
            <a:r>
              <a:rPr lang="en-US" altLang="en-US" smtClean="0"/>
              <a:t>.</a:t>
            </a:r>
          </a:p>
          <a:p>
            <a:pPr eaLnBrk="1" hangingPunct="1">
              <a:lnSpc>
                <a:spcPct val="90000"/>
              </a:lnSpc>
            </a:pPr>
            <a:r>
              <a:rPr lang="en-US" altLang="en-US" smtClean="0"/>
              <a:t>They were heavily influenced by Cantillon. </a:t>
            </a:r>
          </a:p>
          <a:p>
            <a:pPr eaLnBrk="1" hangingPunct="1">
              <a:lnSpc>
                <a:spcPct val="90000"/>
              </a:lnSpc>
            </a:pPr>
            <a:r>
              <a:rPr lang="en-US" altLang="en-US" smtClean="0"/>
              <a:t>They further developed two of Cantillon’s ideas: </a:t>
            </a:r>
          </a:p>
          <a:p>
            <a:pPr lvl="1" eaLnBrk="1" hangingPunct="1">
              <a:lnSpc>
                <a:spcPct val="90000"/>
              </a:lnSpc>
            </a:pPr>
            <a:r>
              <a:rPr lang="en-US" altLang="en-US" smtClean="0"/>
              <a:t>land as the source of wealth and </a:t>
            </a:r>
          </a:p>
          <a:p>
            <a:pPr lvl="1" eaLnBrk="1" hangingPunct="1">
              <a:lnSpc>
                <a:spcPct val="90000"/>
              </a:lnSpc>
            </a:pPr>
            <a:r>
              <a:rPr lang="en-US" altLang="en-US" smtClean="0"/>
              <a:t>the circular flow of income. </a:t>
            </a:r>
          </a:p>
        </p:txBody>
      </p:sp>
      <p:sp>
        <p:nvSpPr>
          <p:cNvPr id="4301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430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DFA3524-2ECB-45D0-B8FE-036DAC012014}" type="slidenum">
              <a:rPr lang="en-US" altLang="en-US" sz="1400"/>
              <a:pPr>
                <a:spcBef>
                  <a:spcPct val="0"/>
                </a:spcBef>
                <a:buFontTx/>
                <a:buNone/>
              </a:pPr>
              <a:t>33</a:t>
            </a:fld>
            <a:endParaRPr lang="en-US" altLang="en-US" sz="1400"/>
          </a:p>
        </p:txBody>
      </p:sp>
      <p:pic>
        <p:nvPicPr>
          <p:cNvPr id="43014" name="Picture 4" descr="quesn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6800" y="1782763"/>
            <a:ext cx="1925638"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mtClean="0"/>
              <a:t>Quesnay: tax incidence</a:t>
            </a:r>
          </a:p>
        </p:txBody>
      </p:sp>
      <p:sp>
        <p:nvSpPr>
          <p:cNvPr id="44035" name="Rectangle 3"/>
          <p:cNvSpPr>
            <a:spLocks noGrp="1" noChangeArrowheads="1"/>
          </p:cNvSpPr>
          <p:nvPr>
            <p:ph idx="1"/>
          </p:nvPr>
        </p:nvSpPr>
        <p:spPr/>
        <p:txBody>
          <a:bodyPr/>
          <a:lstStyle/>
          <a:p>
            <a:pPr eaLnBrk="1" hangingPunct="1">
              <a:lnSpc>
                <a:spcPct val="80000"/>
              </a:lnSpc>
            </a:pPr>
            <a:r>
              <a:rPr lang="en-US" altLang="en-US" sz="2400" smtClean="0">
                <a:hlinkClick r:id="rId2"/>
              </a:rPr>
              <a:t>Quesnay</a:t>
            </a:r>
            <a:r>
              <a:rPr lang="en-US" altLang="en-US" sz="2400" smtClean="0"/>
              <a:t> contributed to our understanding of the </a:t>
            </a:r>
            <a:r>
              <a:rPr lang="en-US" altLang="en-US" sz="2400" b="1" smtClean="0"/>
              <a:t>economic incidence of a tax</a:t>
            </a:r>
            <a:r>
              <a:rPr lang="en-US" altLang="en-US" sz="2400" smtClean="0"/>
              <a:t>. </a:t>
            </a:r>
          </a:p>
          <a:p>
            <a:pPr eaLnBrk="1" hangingPunct="1">
              <a:lnSpc>
                <a:spcPct val="80000"/>
              </a:lnSpc>
            </a:pPr>
            <a:r>
              <a:rPr lang="en-US" altLang="en-US" sz="2400" smtClean="0"/>
              <a:t>He argued that the multitude of taxes in France of his time should be replaced by one tax on agricultural income. </a:t>
            </a:r>
          </a:p>
          <a:p>
            <a:pPr eaLnBrk="1" hangingPunct="1">
              <a:lnSpc>
                <a:spcPct val="80000"/>
              </a:lnSpc>
            </a:pPr>
            <a:r>
              <a:rPr lang="en-US" altLang="en-US" sz="2400" smtClean="0"/>
              <a:t>As it was, all taxes were in the end being paid by the agricultural sector anyway because, according to Quesnay, it was the only sector in the economy that produced a </a:t>
            </a:r>
            <a:r>
              <a:rPr lang="en-US" altLang="en-US" sz="2400" i="1" smtClean="0"/>
              <a:t>surplus</a:t>
            </a:r>
            <a:r>
              <a:rPr lang="en-US" altLang="en-US" sz="2400" smtClean="0"/>
              <a:t> </a:t>
            </a:r>
          </a:p>
          <a:p>
            <a:pPr lvl="1" eaLnBrk="1" hangingPunct="1">
              <a:lnSpc>
                <a:spcPct val="80000"/>
              </a:lnSpc>
            </a:pPr>
            <a:r>
              <a:rPr lang="en-US" altLang="en-US" sz="2000" smtClean="0"/>
              <a:t>The surplus is the excess of production over the minimum amount of output needed to maintain the resources used in production (subsistence). </a:t>
            </a:r>
          </a:p>
          <a:p>
            <a:pPr eaLnBrk="1" hangingPunct="1">
              <a:lnSpc>
                <a:spcPct val="80000"/>
              </a:lnSpc>
            </a:pPr>
            <a:r>
              <a:rPr lang="en-US" altLang="en-US" sz="2400" smtClean="0"/>
              <a:t>Therefore, the single tax would not change the economic outcome in any way; it would only have the added advantage of making the tax system simpler.</a:t>
            </a:r>
          </a:p>
        </p:txBody>
      </p:sp>
      <p:sp>
        <p:nvSpPr>
          <p:cNvPr id="4403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440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9F66CFC-7C3F-4C1C-8F57-C810CE377137}" type="slidenum">
              <a:rPr lang="en-US" altLang="en-US" sz="1400"/>
              <a:pPr>
                <a:spcBef>
                  <a:spcPct val="0"/>
                </a:spcBef>
                <a:buFontTx/>
                <a:buNone/>
              </a:pPr>
              <a:t>34</a:t>
            </a:fld>
            <a:endParaRPr lang="en-US" altLang="en-US" sz="14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450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DDD2D8E-357C-47F8-9E09-A65063B8B6D8}" type="slidenum">
              <a:rPr lang="en-US" altLang="en-US" sz="1400"/>
              <a:pPr>
                <a:spcBef>
                  <a:spcPct val="0"/>
                </a:spcBef>
                <a:buFontTx/>
                <a:buNone/>
              </a:pPr>
              <a:t>35</a:t>
            </a:fld>
            <a:endParaRPr lang="en-US" altLang="en-US" sz="1400"/>
          </a:p>
        </p:txBody>
      </p:sp>
      <p:sp>
        <p:nvSpPr>
          <p:cNvPr id="45060" name="Rectangle 2"/>
          <p:cNvSpPr>
            <a:spLocks noGrp="1" noChangeArrowheads="1"/>
          </p:cNvSpPr>
          <p:nvPr>
            <p:ph type="title"/>
          </p:nvPr>
        </p:nvSpPr>
        <p:spPr/>
        <p:txBody>
          <a:bodyPr/>
          <a:lstStyle/>
          <a:p>
            <a:pPr eaLnBrk="1" hangingPunct="1"/>
            <a:r>
              <a:rPr lang="en-US" altLang="en-US" smtClean="0"/>
              <a:t>Quesnay: circular flow</a:t>
            </a:r>
          </a:p>
        </p:txBody>
      </p:sp>
      <p:sp>
        <p:nvSpPr>
          <p:cNvPr id="45061" name="Rectangle 3"/>
          <p:cNvSpPr>
            <a:spLocks noGrp="1" noChangeArrowheads="1"/>
          </p:cNvSpPr>
          <p:nvPr>
            <p:ph type="body" idx="1"/>
          </p:nvPr>
        </p:nvSpPr>
        <p:spPr/>
        <p:txBody>
          <a:bodyPr/>
          <a:lstStyle/>
          <a:p>
            <a:pPr eaLnBrk="1" hangingPunct="1">
              <a:lnSpc>
                <a:spcPct val="90000"/>
              </a:lnSpc>
            </a:pPr>
            <a:r>
              <a:rPr lang="en-US" altLang="en-US" smtClean="0"/>
              <a:t>Quesnay analyzed the circular flow of income using numerical examples that showed </a:t>
            </a:r>
          </a:p>
          <a:p>
            <a:pPr lvl="1" eaLnBrk="1" hangingPunct="1">
              <a:lnSpc>
                <a:spcPct val="90000"/>
              </a:lnSpc>
            </a:pPr>
            <a:r>
              <a:rPr lang="en-US" altLang="en-US" smtClean="0"/>
              <a:t>how one sector’s spending became another sector’s income and </a:t>
            </a:r>
          </a:p>
          <a:p>
            <a:pPr lvl="1" eaLnBrk="1" hangingPunct="1">
              <a:lnSpc>
                <a:spcPct val="90000"/>
              </a:lnSpc>
            </a:pPr>
            <a:r>
              <a:rPr lang="en-US" altLang="en-US" smtClean="0"/>
              <a:t>the idea that the output of one sector may be another sector’s raw material. </a:t>
            </a:r>
          </a:p>
          <a:p>
            <a:pPr lvl="2" eaLnBrk="1" hangingPunct="1">
              <a:lnSpc>
                <a:spcPct val="90000"/>
              </a:lnSpc>
            </a:pPr>
            <a:r>
              <a:rPr lang="en-US" altLang="en-US" smtClean="0"/>
              <a:t>These numerical examples anticipated the development of </a:t>
            </a:r>
            <a:r>
              <a:rPr lang="en-US" altLang="en-US" smtClean="0">
                <a:hlinkClick r:id="rId3"/>
              </a:rPr>
              <a:t>input-output analysis</a:t>
            </a:r>
            <a:r>
              <a:rPr lang="en-US" altLang="en-US" smtClean="0"/>
              <a:t> in the 1930s by </a:t>
            </a:r>
            <a:r>
              <a:rPr lang="en-US" altLang="en-US" smtClean="0">
                <a:hlinkClick r:id="rId4"/>
              </a:rPr>
              <a:t>Wassily Leontief</a:t>
            </a:r>
            <a:r>
              <a:rPr lang="en-US" altLang="en-US" smtClean="0"/>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Quesnay</a:t>
            </a:r>
          </a:p>
        </p:txBody>
      </p:sp>
      <p:sp>
        <p:nvSpPr>
          <p:cNvPr id="47107" name="Content Placeholder 2"/>
          <p:cNvSpPr>
            <a:spLocks noGrp="1"/>
          </p:cNvSpPr>
          <p:nvPr>
            <p:ph idx="1"/>
          </p:nvPr>
        </p:nvSpPr>
        <p:spPr/>
        <p:txBody>
          <a:bodyPr/>
          <a:lstStyle/>
          <a:p>
            <a:r>
              <a:rPr lang="en-US" altLang="en-US" smtClean="0"/>
              <a:t>Video: </a:t>
            </a:r>
            <a:r>
              <a:rPr lang="en-US" altLang="en-US" smtClean="0">
                <a:hlinkClick r:id="rId2"/>
              </a:rPr>
              <a:t>http://www.mruniversity.com/courses/great-economists-classical-economics-and-its-forerunners/francois-quesnay</a:t>
            </a:r>
            <a:endParaRPr lang="en-US" altLang="en-US" smtClean="0"/>
          </a:p>
          <a:p>
            <a:endParaRPr lang="en-US" altLang="en-US" smtClean="0"/>
          </a:p>
        </p:txBody>
      </p:sp>
      <p:sp>
        <p:nvSpPr>
          <p:cNvPr id="4710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latin typeface="Calibri" panose="020F0502020204030204" pitchFamily="34" charset="0"/>
              </a:rPr>
              <a:t>EIGHTEENTH-CENTURY FRANCE</a:t>
            </a:r>
          </a:p>
        </p:txBody>
      </p:sp>
      <p:sp>
        <p:nvSpPr>
          <p:cNvPr id="4710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B47645A-4B2B-43AB-9590-D5B60EB49126}" type="slidenum">
              <a:rPr lang="en-US" altLang="en-US" sz="1400">
                <a:latin typeface="Calibri" panose="020F0502020204030204" pitchFamily="34" charset="0"/>
              </a:rPr>
              <a:pPr>
                <a:spcBef>
                  <a:spcPct val="0"/>
                </a:spcBef>
                <a:buFontTx/>
                <a:buNone/>
              </a:pPr>
              <a:t>36</a:t>
            </a:fld>
            <a:endParaRPr lang="en-US" altLang="en-US" sz="140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E03D180-821E-408B-8E00-501B2E0F7349}" type="slidenum">
              <a:rPr lang="en-US" altLang="en-US" sz="1400"/>
              <a:pPr>
                <a:spcBef>
                  <a:spcPct val="0"/>
                </a:spcBef>
                <a:buFontTx/>
                <a:buNone/>
              </a:pPr>
              <a:t>37</a:t>
            </a:fld>
            <a:endParaRPr lang="en-US" altLang="en-US" sz="1400"/>
          </a:p>
        </p:txBody>
      </p:sp>
      <p:sp>
        <p:nvSpPr>
          <p:cNvPr id="48132" name="Rectangle 2"/>
          <p:cNvSpPr>
            <a:spLocks noGrp="1" noChangeArrowheads="1"/>
          </p:cNvSpPr>
          <p:nvPr>
            <p:ph type="title"/>
          </p:nvPr>
        </p:nvSpPr>
        <p:spPr/>
        <p:txBody>
          <a:bodyPr/>
          <a:lstStyle/>
          <a:p>
            <a:pPr eaLnBrk="1" hangingPunct="1"/>
            <a:r>
              <a:rPr lang="en-US" altLang="en-US" smtClean="0"/>
              <a:t>Physiocrats</a:t>
            </a:r>
          </a:p>
        </p:txBody>
      </p:sp>
      <p:sp>
        <p:nvSpPr>
          <p:cNvPr id="48133" name="Rectangle 3"/>
          <p:cNvSpPr>
            <a:spLocks noGrp="1" noChangeArrowheads="1"/>
          </p:cNvSpPr>
          <p:nvPr>
            <p:ph type="body" idx="1"/>
          </p:nvPr>
        </p:nvSpPr>
        <p:spPr/>
        <p:txBody>
          <a:bodyPr/>
          <a:lstStyle/>
          <a:p>
            <a:pPr eaLnBrk="1" hangingPunct="1">
              <a:lnSpc>
                <a:spcPct val="80000"/>
              </a:lnSpc>
            </a:pPr>
            <a:r>
              <a:rPr lang="en-US" altLang="en-US" sz="2800" smtClean="0"/>
              <a:t>The physiocrats wrote spiritedly in favor of </a:t>
            </a:r>
          </a:p>
          <a:p>
            <a:pPr lvl="1" eaLnBrk="1" hangingPunct="1">
              <a:lnSpc>
                <a:spcPct val="80000"/>
              </a:lnSpc>
            </a:pPr>
            <a:r>
              <a:rPr lang="en-US" altLang="en-US" sz="2400" smtClean="0"/>
              <a:t>reduced government intervention in the economy and </a:t>
            </a:r>
          </a:p>
          <a:p>
            <a:pPr lvl="1" eaLnBrk="1" hangingPunct="1">
              <a:lnSpc>
                <a:spcPct val="80000"/>
              </a:lnSpc>
            </a:pPr>
            <a:r>
              <a:rPr lang="en-US" altLang="en-US" sz="2400" smtClean="0"/>
              <a:t>free trade. </a:t>
            </a:r>
          </a:p>
          <a:p>
            <a:pPr eaLnBrk="1" hangingPunct="1">
              <a:lnSpc>
                <a:spcPct val="80000"/>
              </a:lnSpc>
            </a:pPr>
            <a:r>
              <a:rPr lang="en-US" altLang="en-US" sz="2800" smtClean="0"/>
              <a:t>However, their support of free trade was based not so much on an awareness of the mutually beneficial nature of free trade but on the belief that French farmers would benefit from higher prices if they were allowed to export their crops. </a:t>
            </a:r>
          </a:p>
          <a:p>
            <a:pPr lvl="1" eaLnBrk="1" hangingPunct="1">
              <a:lnSpc>
                <a:spcPct val="80000"/>
              </a:lnSpc>
            </a:pPr>
            <a:r>
              <a:rPr lang="en-US" altLang="en-US" sz="2400" smtClean="0"/>
              <a:t>When agricultural exports were allowed, the physiocrats were proven correct: prices of agricultural goods rose. </a:t>
            </a:r>
          </a:p>
          <a:p>
            <a:pPr lvl="1" eaLnBrk="1" hangingPunct="1">
              <a:lnSpc>
                <a:spcPct val="80000"/>
              </a:lnSpc>
            </a:pPr>
            <a:r>
              <a:rPr lang="en-US" altLang="en-US" sz="2400" smtClean="0"/>
              <a:t>Unfortunately, this led to social discontent and a sharp fall in the physiocrats’ popularity in France.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smtClean="0"/>
              <a:t>Turgot (1727 – 81)</a:t>
            </a:r>
          </a:p>
        </p:txBody>
      </p:sp>
      <p:sp>
        <p:nvSpPr>
          <p:cNvPr id="49155" name="Rectangle 3"/>
          <p:cNvSpPr>
            <a:spLocks noGrp="1" noChangeArrowheads="1"/>
          </p:cNvSpPr>
          <p:nvPr>
            <p:ph idx="1"/>
          </p:nvPr>
        </p:nvSpPr>
        <p:spPr>
          <a:xfrm>
            <a:off x="609600" y="1600200"/>
            <a:ext cx="9385300" cy="4525963"/>
          </a:xfrm>
        </p:spPr>
        <p:txBody>
          <a:bodyPr/>
          <a:lstStyle/>
          <a:p>
            <a:pPr eaLnBrk="1" hangingPunct="1"/>
            <a:r>
              <a:rPr lang="en-US" altLang="en-US" sz="2800" smtClean="0">
                <a:hlinkClick r:id="rId2"/>
              </a:rPr>
              <a:t>Turgot</a:t>
            </a:r>
            <a:r>
              <a:rPr lang="en-US" altLang="en-US" sz="2800" smtClean="0"/>
              <a:t> opposed government intervention by France’s mercantilist government</a:t>
            </a:r>
          </a:p>
          <a:p>
            <a:pPr lvl="1" eaLnBrk="1" hangingPunct="1"/>
            <a:r>
              <a:rPr lang="en-US" altLang="en-US" sz="2400" smtClean="0"/>
              <a:t>“in general, every man knows his own interest better than another to whom it is of no concern”</a:t>
            </a:r>
          </a:p>
          <a:p>
            <a:pPr lvl="1" eaLnBrk="1" hangingPunct="1"/>
            <a:r>
              <a:rPr lang="en-US" altLang="en-US" sz="2400" smtClean="0"/>
              <a:t>So, barriers to trade should be removed, taxes should be simplified, people should be free to work where they wanted to.</a:t>
            </a:r>
          </a:p>
          <a:p>
            <a:pPr lvl="1" eaLnBrk="1" hangingPunct="1"/>
            <a:r>
              <a:rPr lang="en-US" altLang="en-US" sz="2400" smtClean="0"/>
              <a:t>This unleashing of competition would improve quality and reduce prices</a:t>
            </a:r>
          </a:p>
        </p:txBody>
      </p:sp>
      <p:sp>
        <p:nvSpPr>
          <p:cNvPr id="4915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491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1A74D59-B9C1-42C9-9201-A199B0C0B788}" type="slidenum">
              <a:rPr lang="en-US" altLang="en-US" sz="1400"/>
              <a:pPr>
                <a:spcBef>
                  <a:spcPct val="0"/>
                </a:spcBef>
                <a:buFontTx/>
                <a:buNone/>
              </a:pPr>
              <a:t>38</a:t>
            </a:fld>
            <a:endParaRPr lang="en-US" altLang="en-US" sz="1400"/>
          </a:p>
        </p:txBody>
      </p:sp>
      <p:pic>
        <p:nvPicPr>
          <p:cNvPr id="49158" name="Picture 4" descr="turg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4900" y="1600200"/>
            <a:ext cx="2120900"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501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C3235A3-0205-472D-B4C4-27D8423E43D4}" type="slidenum">
              <a:rPr lang="en-US" altLang="en-US" sz="1400"/>
              <a:pPr>
                <a:spcBef>
                  <a:spcPct val="0"/>
                </a:spcBef>
                <a:buFontTx/>
                <a:buNone/>
              </a:pPr>
              <a:t>39</a:t>
            </a:fld>
            <a:endParaRPr lang="en-US" altLang="en-US" sz="1400"/>
          </a:p>
        </p:txBody>
      </p:sp>
      <p:sp>
        <p:nvSpPr>
          <p:cNvPr id="50180" name="Rectangle 2"/>
          <p:cNvSpPr>
            <a:spLocks noGrp="1" noChangeArrowheads="1"/>
          </p:cNvSpPr>
          <p:nvPr>
            <p:ph type="title"/>
          </p:nvPr>
        </p:nvSpPr>
        <p:spPr/>
        <p:txBody>
          <a:bodyPr/>
          <a:lstStyle/>
          <a:p>
            <a:pPr eaLnBrk="1" hangingPunct="1"/>
            <a:r>
              <a:rPr lang="en-US" altLang="en-US" smtClean="0"/>
              <a:t>Turgot: the interest rate</a:t>
            </a:r>
          </a:p>
        </p:txBody>
      </p:sp>
      <p:sp>
        <p:nvSpPr>
          <p:cNvPr id="50181" name="Rectangle 3"/>
          <p:cNvSpPr>
            <a:spLocks noGrp="1" noChangeArrowheads="1"/>
          </p:cNvSpPr>
          <p:nvPr>
            <p:ph type="body" idx="1"/>
          </p:nvPr>
        </p:nvSpPr>
        <p:spPr/>
        <p:txBody>
          <a:bodyPr/>
          <a:lstStyle/>
          <a:p>
            <a:pPr eaLnBrk="1" hangingPunct="1">
              <a:lnSpc>
                <a:spcPct val="80000"/>
              </a:lnSpc>
            </a:pPr>
            <a:r>
              <a:rPr lang="en-US" altLang="en-US" sz="2400" smtClean="0"/>
              <a:t>He pointed out that people could earn income from their wealth in three ways:</a:t>
            </a:r>
          </a:p>
          <a:p>
            <a:pPr lvl="1" eaLnBrk="1" hangingPunct="1">
              <a:lnSpc>
                <a:spcPct val="80000"/>
              </a:lnSpc>
            </a:pPr>
            <a:r>
              <a:rPr lang="en-US" altLang="en-US" sz="2000" smtClean="0"/>
              <a:t>Lend it to earn interest</a:t>
            </a:r>
          </a:p>
          <a:p>
            <a:pPr lvl="1" eaLnBrk="1" hangingPunct="1">
              <a:lnSpc>
                <a:spcPct val="80000"/>
              </a:lnSpc>
            </a:pPr>
            <a:r>
              <a:rPr lang="en-US" altLang="en-US" sz="2000" smtClean="0"/>
              <a:t>Buy land and earn rent</a:t>
            </a:r>
          </a:p>
          <a:p>
            <a:pPr lvl="1" eaLnBrk="1" hangingPunct="1">
              <a:lnSpc>
                <a:spcPct val="80000"/>
              </a:lnSpc>
            </a:pPr>
            <a:r>
              <a:rPr lang="en-US" altLang="en-US" sz="2000" smtClean="0"/>
              <a:t>Start a business and earn profits</a:t>
            </a:r>
          </a:p>
          <a:p>
            <a:pPr eaLnBrk="1" hangingPunct="1">
              <a:lnSpc>
                <a:spcPct val="80000"/>
              </a:lnSpc>
            </a:pPr>
            <a:r>
              <a:rPr lang="en-US" altLang="en-US" sz="2400" smtClean="0"/>
              <a:t>Therefore, interest, rent, and profit would move in sync (either up or down). However,</a:t>
            </a:r>
          </a:p>
          <a:p>
            <a:pPr eaLnBrk="1" hangingPunct="1">
              <a:lnSpc>
                <a:spcPct val="80000"/>
              </a:lnSpc>
            </a:pPr>
            <a:r>
              <a:rPr lang="en-US" altLang="en-US" sz="2400" smtClean="0"/>
              <a:t>They would differ because the three activities differ in risk; the riskier the activity, the higher the return from it</a:t>
            </a:r>
          </a:p>
          <a:p>
            <a:pPr eaLnBrk="1" hangingPunct="1">
              <a:lnSpc>
                <a:spcPct val="80000"/>
              </a:lnSpc>
            </a:pPr>
            <a:r>
              <a:rPr lang="en-US" altLang="en-US" sz="2400" smtClean="0"/>
              <a:t>The rate of interest makes the supply and demand for loans equal</a:t>
            </a:r>
          </a:p>
          <a:p>
            <a:pPr lvl="1" eaLnBrk="1" hangingPunct="1">
              <a:lnSpc>
                <a:spcPct val="80000"/>
              </a:lnSpc>
            </a:pPr>
            <a:r>
              <a:rPr lang="en-US" altLang="en-US" sz="2000" smtClean="0"/>
              <a:t>Similarly, rent and profits are also determined by supply and demand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Colbert’s Mercantilist Policies</a:t>
            </a:r>
          </a:p>
        </p:txBody>
      </p:sp>
      <p:sp>
        <p:nvSpPr>
          <p:cNvPr id="9219" name="Rectangle 3"/>
          <p:cNvSpPr>
            <a:spLocks noGrp="1" noChangeArrowheads="1"/>
          </p:cNvSpPr>
          <p:nvPr>
            <p:ph idx="1"/>
          </p:nvPr>
        </p:nvSpPr>
        <p:spPr/>
        <p:txBody>
          <a:bodyPr/>
          <a:lstStyle/>
          <a:p>
            <a:pPr eaLnBrk="1" hangingPunct="1">
              <a:lnSpc>
                <a:spcPct val="80000"/>
              </a:lnSpc>
            </a:pPr>
            <a:r>
              <a:rPr lang="en-US" altLang="en-US" smtClean="0"/>
              <a:t>An important goal was to increase exports and reduce imports, in order to increase the inflow of gold and silver</a:t>
            </a:r>
            <a:endParaRPr lang="en-US" altLang="en-US" sz="2400" smtClean="0"/>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92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E97C614-C789-45F0-8F7A-2881C6057E1E}" type="slidenum">
              <a:rPr lang="en-US" altLang="en-US" sz="1400"/>
              <a:pPr>
                <a:spcBef>
                  <a:spcPct val="0"/>
                </a:spcBef>
                <a:buFontTx/>
                <a:buNone/>
              </a:pPr>
              <a:t>4</a:t>
            </a:fld>
            <a:endParaRPr lang="en-US" altLang="en-US" sz="140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C270DA5-38E0-4DD6-AC60-630949C4A71A}" type="slidenum">
              <a:rPr lang="en-US" altLang="en-US" sz="1400"/>
              <a:pPr>
                <a:spcBef>
                  <a:spcPct val="0"/>
                </a:spcBef>
                <a:buFontTx/>
                <a:buNone/>
              </a:pPr>
              <a:t>40</a:t>
            </a:fld>
            <a:endParaRPr lang="en-US" altLang="en-US" sz="1400"/>
          </a:p>
        </p:txBody>
      </p:sp>
      <p:sp>
        <p:nvSpPr>
          <p:cNvPr id="52228" name="Rectangle 2"/>
          <p:cNvSpPr>
            <a:spLocks noGrp="1" noChangeArrowheads="1"/>
          </p:cNvSpPr>
          <p:nvPr>
            <p:ph type="title"/>
          </p:nvPr>
        </p:nvSpPr>
        <p:spPr/>
        <p:txBody>
          <a:bodyPr/>
          <a:lstStyle/>
          <a:p>
            <a:pPr eaLnBrk="1" hangingPunct="1"/>
            <a:r>
              <a:rPr lang="en-US" altLang="en-US" smtClean="0"/>
              <a:t>Turgot: the interest rate</a:t>
            </a:r>
          </a:p>
        </p:txBody>
      </p:sp>
      <p:sp>
        <p:nvSpPr>
          <p:cNvPr id="52229" name="Rectangle 3"/>
          <p:cNvSpPr>
            <a:spLocks noGrp="1" noChangeArrowheads="1"/>
          </p:cNvSpPr>
          <p:nvPr>
            <p:ph type="body" idx="1"/>
          </p:nvPr>
        </p:nvSpPr>
        <p:spPr/>
        <p:txBody>
          <a:bodyPr/>
          <a:lstStyle/>
          <a:p>
            <a:pPr eaLnBrk="1" hangingPunct="1">
              <a:lnSpc>
                <a:spcPct val="90000"/>
              </a:lnSpc>
            </a:pPr>
            <a:r>
              <a:rPr lang="en-US" altLang="en-US" sz="2800" smtClean="0"/>
              <a:t>Turgot saw the interest rate as a price, like any other price, and felt that it should be decided by the market, without government intervention.</a:t>
            </a:r>
          </a:p>
          <a:p>
            <a:pPr eaLnBrk="1" hangingPunct="1">
              <a:lnSpc>
                <a:spcPct val="90000"/>
              </a:lnSpc>
            </a:pPr>
            <a:r>
              <a:rPr lang="en-US" altLang="en-US" sz="2800" smtClean="0"/>
              <a:t>As rent and profits are linked to the interest rate, they would be determined once the interest rate is determined</a:t>
            </a:r>
          </a:p>
          <a:p>
            <a:pPr eaLnBrk="1" hangingPunct="1">
              <a:lnSpc>
                <a:spcPct val="90000"/>
              </a:lnSpc>
            </a:pPr>
            <a:r>
              <a:rPr lang="en-US" altLang="en-US" sz="2800" smtClean="0"/>
              <a:t>Turgot developed the related concept of </a:t>
            </a:r>
            <a:r>
              <a:rPr lang="en-US" altLang="en-US" sz="2800" smtClean="0">
                <a:solidFill>
                  <a:srgbClr val="FF0000"/>
                </a:solidFill>
              </a:rPr>
              <a:t>present value</a:t>
            </a:r>
            <a:r>
              <a:rPr lang="en-US" altLang="en-US" sz="2800" smtClean="0"/>
              <a:t> of future income, and defined a nation’s </a:t>
            </a:r>
            <a:r>
              <a:rPr lang="en-US" altLang="en-US" sz="2800" smtClean="0">
                <a:solidFill>
                  <a:srgbClr val="FF0000"/>
                </a:solidFill>
              </a:rPr>
              <a:t>wealth</a:t>
            </a:r>
            <a:r>
              <a:rPr lang="en-US" altLang="en-US" sz="2800" smtClean="0"/>
              <a:t> as the present value of future incomes from all its land and physical capital</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B686128-0454-4091-8721-DDBCAFDC463E}" type="slidenum">
              <a:rPr lang="en-US" altLang="en-US" sz="1400"/>
              <a:pPr>
                <a:spcBef>
                  <a:spcPct val="0"/>
                </a:spcBef>
                <a:buFontTx/>
                <a:buNone/>
              </a:pPr>
              <a:t>41</a:t>
            </a:fld>
            <a:endParaRPr lang="en-US" altLang="en-US" sz="1400"/>
          </a:p>
        </p:txBody>
      </p:sp>
      <p:sp>
        <p:nvSpPr>
          <p:cNvPr id="53252" name="Rectangle 2"/>
          <p:cNvSpPr>
            <a:spLocks noGrp="1" noChangeArrowheads="1"/>
          </p:cNvSpPr>
          <p:nvPr>
            <p:ph type="title"/>
          </p:nvPr>
        </p:nvSpPr>
        <p:spPr/>
        <p:txBody>
          <a:bodyPr/>
          <a:lstStyle/>
          <a:p>
            <a:pPr eaLnBrk="1" hangingPunct="1"/>
            <a:r>
              <a:rPr lang="en-US" altLang="en-US" smtClean="0"/>
              <a:t>Turgot: value</a:t>
            </a:r>
          </a:p>
        </p:txBody>
      </p:sp>
      <p:sp>
        <p:nvSpPr>
          <p:cNvPr id="53253" name="Rectangle 3"/>
          <p:cNvSpPr>
            <a:spLocks noGrp="1" noChangeArrowheads="1"/>
          </p:cNvSpPr>
          <p:nvPr>
            <p:ph type="body" idx="1"/>
          </p:nvPr>
        </p:nvSpPr>
        <p:spPr/>
        <p:txBody>
          <a:bodyPr/>
          <a:lstStyle/>
          <a:p>
            <a:pPr eaLnBrk="1" hangingPunct="1"/>
            <a:r>
              <a:rPr lang="en-US" altLang="en-US" smtClean="0"/>
              <a:t>Following certain ideas first discussed in </a:t>
            </a:r>
            <a:r>
              <a:rPr lang="en-US" altLang="en-US" i="1" smtClean="0"/>
              <a:t>Della Moneta</a:t>
            </a:r>
            <a:r>
              <a:rPr lang="en-US" altLang="en-US" smtClean="0"/>
              <a:t> by </a:t>
            </a:r>
            <a:r>
              <a:rPr lang="en-US" altLang="en-US" smtClean="0">
                <a:hlinkClick r:id="rId2"/>
              </a:rPr>
              <a:t>Ferdinando Galiani</a:t>
            </a:r>
            <a:r>
              <a:rPr lang="en-US" altLang="en-US" smtClean="0"/>
              <a:t> (1728 – 87), Turgot pointed out that the value of a good depended on its scarcity and on how well it served the needs of its buyers (utility).</a:t>
            </a:r>
          </a:p>
          <a:p>
            <a:pPr lvl="1" eaLnBrk="1" hangingPunct="1"/>
            <a:r>
              <a:rPr lang="en-US" altLang="en-US" smtClean="0"/>
              <a:t>This is ahead of its time. Most classical writers equated value to simply the cost of production.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smtClean="0"/>
              <a:t>Turgot</a:t>
            </a:r>
          </a:p>
        </p:txBody>
      </p:sp>
      <p:sp>
        <p:nvSpPr>
          <p:cNvPr id="54275" name="Content Placeholder 2"/>
          <p:cNvSpPr>
            <a:spLocks noGrp="1"/>
          </p:cNvSpPr>
          <p:nvPr>
            <p:ph idx="1"/>
          </p:nvPr>
        </p:nvSpPr>
        <p:spPr/>
        <p:txBody>
          <a:bodyPr/>
          <a:lstStyle/>
          <a:p>
            <a:r>
              <a:rPr lang="en-US" altLang="en-US" smtClean="0"/>
              <a:t>Video: </a:t>
            </a:r>
            <a:r>
              <a:rPr lang="en-US" altLang="en-US" smtClean="0">
                <a:hlinkClick r:id="rId2"/>
              </a:rPr>
              <a:t>http://www.mruniversity.com/courses/great-economists-classical-economics-and-its-forerunners/anne-robert-jacques-turgot</a:t>
            </a:r>
            <a:endParaRPr lang="en-US" altLang="en-US" smtClean="0"/>
          </a:p>
          <a:p>
            <a:endParaRPr lang="en-US" altLang="en-US" smtClean="0"/>
          </a:p>
        </p:txBody>
      </p:sp>
      <p:sp>
        <p:nvSpPr>
          <p:cNvPr id="5427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latin typeface="Calibri" panose="020F0502020204030204" pitchFamily="34" charset="0"/>
              </a:rPr>
              <a:t>EIGHTEENTH-CENTURY FRANCE</a:t>
            </a:r>
          </a:p>
        </p:txBody>
      </p:sp>
      <p:sp>
        <p:nvSpPr>
          <p:cNvPr id="542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F5D51FE-0277-43A6-90F6-ABF079BCF4EE}" type="slidenum">
              <a:rPr lang="en-US" altLang="en-US" sz="1400">
                <a:latin typeface="Calibri" panose="020F0502020204030204" pitchFamily="34" charset="0"/>
              </a:rPr>
              <a:pPr>
                <a:spcBef>
                  <a:spcPct val="0"/>
                </a:spcBef>
                <a:buFontTx/>
                <a:buNone/>
              </a:pPr>
              <a:t>42</a:t>
            </a:fld>
            <a:endParaRPr lang="en-US" altLang="en-US" sz="140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552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C9A2CD6-EE89-4501-B97F-B9D33CEA7524}" type="slidenum">
              <a:rPr lang="en-US" altLang="en-US" sz="1400"/>
              <a:pPr>
                <a:spcBef>
                  <a:spcPct val="0"/>
                </a:spcBef>
                <a:buFontTx/>
                <a:buNone/>
              </a:pPr>
              <a:t>43</a:t>
            </a:fld>
            <a:endParaRPr lang="en-US" altLang="en-US" sz="1400"/>
          </a:p>
        </p:txBody>
      </p:sp>
      <p:sp>
        <p:nvSpPr>
          <p:cNvPr id="55300" name="Rectangle 2"/>
          <p:cNvSpPr>
            <a:spLocks noGrp="1" noChangeArrowheads="1"/>
          </p:cNvSpPr>
          <p:nvPr>
            <p:ph type="title"/>
          </p:nvPr>
        </p:nvSpPr>
        <p:spPr/>
        <p:txBody>
          <a:bodyPr/>
          <a:lstStyle/>
          <a:p>
            <a:pPr eaLnBrk="1" hangingPunct="1"/>
            <a:r>
              <a:rPr lang="en-US" altLang="en-US" smtClean="0"/>
              <a:t>Conclusions</a:t>
            </a:r>
          </a:p>
        </p:txBody>
      </p:sp>
      <p:sp>
        <p:nvSpPr>
          <p:cNvPr id="55301" name="Rectangle 3"/>
          <p:cNvSpPr>
            <a:spLocks noGrp="1" noChangeArrowheads="1"/>
          </p:cNvSpPr>
          <p:nvPr>
            <p:ph type="body" idx="1"/>
          </p:nvPr>
        </p:nvSpPr>
        <p:spPr/>
        <p:txBody>
          <a:bodyPr/>
          <a:lstStyle/>
          <a:p>
            <a:pPr eaLnBrk="1" hangingPunct="1"/>
            <a:r>
              <a:rPr lang="en-US" altLang="en-US" smtClean="0"/>
              <a:t>The main thread is that the government should not meddle</a:t>
            </a:r>
          </a:p>
          <a:p>
            <a:pPr eaLnBrk="1" hangingPunct="1"/>
            <a:r>
              <a:rPr lang="en-US" altLang="en-US" smtClean="0"/>
              <a:t>This idea emerged as a reaction against the excesses of Colbert-style mercantilism</a:t>
            </a:r>
          </a:p>
          <a:p>
            <a:pPr eaLnBrk="1" hangingPunct="1"/>
            <a:r>
              <a:rPr lang="en-US" altLang="en-US" smtClean="0"/>
              <a:t>The ideas of the Physiocrats and others strongly influenced English classical writers, notably Adam Smith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Colbert’s Mercantilist Policies</a:t>
            </a:r>
          </a:p>
        </p:txBody>
      </p:sp>
      <p:sp>
        <p:nvSpPr>
          <p:cNvPr id="11267" name="Rectangle 3"/>
          <p:cNvSpPr>
            <a:spLocks noGrp="1" noChangeArrowheads="1"/>
          </p:cNvSpPr>
          <p:nvPr>
            <p:ph idx="1"/>
          </p:nvPr>
        </p:nvSpPr>
        <p:spPr/>
        <p:txBody>
          <a:bodyPr/>
          <a:lstStyle/>
          <a:p>
            <a:pPr eaLnBrk="1" hangingPunct="1">
              <a:lnSpc>
                <a:spcPct val="80000"/>
              </a:lnSpc>
            </a:pPr>
            <a:r>
              <a:rPr lang="en-US" altLang="en-US" smtClean="0"/>
              <a:t>Colbert’s policies </a:t>
            </a:r>
          </a:p>
          <a:p>
            <a:pPr lvl="1" eaLnBrk="1" hangingPunct="1">
              <a:lnSpc>
                <a:spcPct val="80000"/>
              </a:lnSpc>
            </a:pPr>
            <a:r>
              <a:rPr lang="en-US" altLang="en-US" smtClean="0"/>
              <a:t>encouraged population growth,</a:t>
            </a:r>
          </a:p>
          <a:p>
            <a:pPr lvl="1" eaLnBrk="1" hangingPunct="1">
              <a:lnSpc>
                <a:spcPct val="80000"/>
              </a:lnSpc>
            </a:pPr>
            <a:r>
              <a:rPr lang="en-US" altLang="en-US" smtClean="0"/>
              <a:t>Encouraged immigration of skilled workers, </a:t>
            </a:r>
          </a:p>
          <a:p>
            <a:pPr lvl="1" eaLnBrk="1" hangingPunct="1">
              <a:lnSpc>
                <a:spcPct val="80000"/>
              </a:lnSpc>
            </a:pPr>
            <a:r>
              <a:rPr lang="en-US" altLang="en-US" smtClean="0"/>
              <a:t>Discouraged emigration, and</a:t>
            </a:r>
          </a:p>
          <a:p>
            <a:pPr lvl="1" eaLnBrk="1" hangingPunct="1">
              <a:lnSpc>
                <a:spcPct val="80000"/>
              </a:lnSpc>
            </a:pPr>
            <a:r>
              <a:rPr lang="en-US" altLang="en-US" smtClean="0"/>
              <a:t>Extended </a:t>
            </a:r>
            <a:r>
              <a:rPr lang="en-US" altLang="en-US" i="1" smtClean="0"/>
              <a:t>corv</a:t>
            </a:r>
            <a:r>
              <a:rPr lang="en-US" altLang="en-US" i="1" smtClean="0">
                <a:cs typeface="Arial" panose="020B0604020202020204" pitchFamily="34" charset="0"/>
              </a:rPr>
              <a:t>é</a:t>
            </a:r>
            <a:r>
              <a:rPr lang="en-US" altLang="en-US" i="1" smtClean="0"/>
              <a:t>e</a:t>
            </a:r>
            <a:r>
              <a:rPr lang="en-US" altLang="en-US" smtClean="0"/>
              <a:t> or forced labor throughout France in 1738</a:t>
            </a:r>
          </a:p>
          <a:p>
            <a:pPr eaLnBrk="1" hangingPunct="1">
              <a:lnSpc>
                <a:spcPct val="80000"/>
              </a:lnSpc>
            </a:pPr>
            <a:r>
              <a:rPr lang="en-US" altLang="en-US" smtClean="0"/>
              <a:t>Why? </a:t>
            </a:r>
          </a:p>
          <a:p>
            <a:pPr eaLnBrk="1" hangingPunct="1">
              <a:lnSpc>
                <a:spcPct val="80000"/>
              </a:lnSpc>
            </a:pPr>
            <a:r>
              <a:rPr lang="en-US" altLang="en-US" smtClean="0"/>
              <a:t>To keep wages low, so that French exports would be cheap.</a:t>
            </a:r>
          </a:p>
        </p:txBody>
      </p:sp>
      <p:sp>
        <p:nvSpPr>
          <p:cNvPr id="1126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112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A1F3D82-7D01-40F5-B79C-0C14AB41254F}" type="slidenum">
              <a:rPr lang="en-US" altLang="en-US" sz="1400"/>
              <a:pPr>
                <a:spcBef>
                  <a:spcPct val="0"/>
                </a:spcBef>
                <a:buFontTx/>
                <a:buNone/>
              </a:pPr>
              <a:t>5</a:t>
            </a:fld>
            <a:endParaRPr lang="en-US" altLang="en-US" sz="1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Colbert’s Mercantilist Policies</a:t>
            </a:r>
          </a:p>
        </p:txBody>
      </p:sp>
      <p:sp>
        <p:nvSpPr>
          <p:cNvPr id="13315" name="Rectangle 3"/>
          <p:cNvSpPr>
            <a:spLocks noGrp="1" noChangeArrowheads="1"/>
          </p:cNvSpPr>
          <p:nvPr>
            <p:ph idx="1"/>
          </p:nvPr>
        </p:nvSpPr>
        <p:spPr/>
        <p:txBody>
          <a:bodyPr/>
          <a:lstStyle/>
          <a:p>
            <a:pPr eaLnBrk="1" hangingPunct="1">
              <a:lnSpc>
                <a:spcPct val="80000"/>
              </a:lnSpc>
            </a:pPr>
            <a:r>
              <a:rPr lang="en-US" altLang="en-US" smtClean="0"/>
              <a:t>The state heavily regulated French businesses in an effort to boost the quality of France’s exports</a:t>
            </a:r>
          </a:p>
          <a:p>
            <a:pPr lvl="1" eaLnBrk="1" hangingPunct="1">
              <a:lnSpc>
                <a:spcPct val="80000"/>
              </a:lnSpc>
            </a:pPr>
            <a:r>
              <a:rPr lang="en-US" altLang="en-US" smtClean="0"/>
              <a:t>Colbert once announced that fabric from Dijon and Selangey must contain 1,408 threads.</a:t>
            </a:r>
          </a:p>
        </p:txBody>
      </p:sp>
      <p:sp>
        <p:nvSpPr>
          <p:cNvPr id="1331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133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FF83404-161D-4F5D-AEF2-F9B168DF5775}" type="slidenum">
              <a:rPr lang="en-US" altLang="en-US" sz="1400"/>
              <a:pPr>
                <a:spcBef>
                  <a:spcPct val="0"/>
                </a:spcBef>
                <a:buFontTx/>
                <a:buNone/>
              </a:pPr>
              <a:t>6</a:t>
            </a:fld>
            <a:endParaRPr lang="en-US" altLang="en-US" sz="1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Colbert’s Mercantilist Policies (contd.)</a:t>
            </a:r>
          </a:p>
        </p:txBody>
      </p:sp>
      <p:sp>
        <p:nvSpPr>
          <p:cNvPr id="15363" name="Rectangle 3"/>
          <p:cNvSpPr>
            <a:spLocks noGrp="1" noChangeArrowheads="1"/>
          </p:cNvSpPr>
          <p:nvPr>
            <p:ph idx="1"/>
          </p:nvPr>
        </p:nvSpPr>
        <p:spPr/>
        <p:txBody>
          <a:bodyPr/>
          <a:lstStyle/>
          <a:p>
            <a:pPr eaLnBrk="1" hangingPunct="1">
              <a:lnSpc>
                <a:spcPct val="80000"/>
              </a:lnSpc>
            </a:pPr>
            <a:r>
              <a:rPr lang="en-US" altLang="en-US" smtClean="0"/>
              <a:t>Tax rates were raised — and tax farming was practiced — to pay for wars</a:t>
            </a:r>
          </a:p>
          <a:p>
            <a:pPr lvl="1" eaLnBrk="1" hangingPunct="1">
              <a:lnSpc>
                <a:spcPct val="80000"/>
              </a:lnSpc>
            </a:pPr>
            <a:r>
              <a:rPr lang="en-US" altLang="en-US" smtClean="0"/>
              <a:t>Tax farming: the right to collect taxes in a specific region was given to an individual (the tax farmer) who got to keep all taxes collected over and above an amount that had to be paid to the state</a:t>
            </a:r>
          </a:p>
          <a:p>
            <a:pPr eaLnBrk="1" hangingPunct="1">
              <a:lnSpc>
                <a:spcPct val="80000"/>
              </a:lnSpc>
            </a:pPr>
            <a:r>
              <a:rPr lang="en-US" altLang="en-US" smtClean="0"/>
              <a:t>The allocation of monopoly rights and the use of tariffs were also employed to enrich political allies and increase their power</a:t>
            </a:r>
          </a:p>
        </p:txBody>
      </p:sp>
      <p:sp>
        <p:nvSpPr>
          <p:cNvPr id="1536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153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EAA4302-AE09-4B77-924F-B3713408F0FA}" type="slidenum">
              <a:rPr lang="en-US" altLang="en-US" sz="1400"/>
              <a:pPr>
                <a:spcBef>
                  <a:spcPct val="0"/>
                </a:spcBef>
                <a:buFontTx/>
                <a:buNone/>
              </a:pPr>
              <a:t>7</a:t>
            </a:fld>
            <a:endParaRPr lang="en-US" altLang="en-US" sz="1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8F8F2D7-B162-4D2F-943B-DF1C7C3957DC}" type="slidenum">
              <a:rPr lang="en-US" altLang="en-US" sz="1400"/>
              <a:pPr>
                <a:spcBef>
                  <a:spcPct val="0"/>
                </a:spcBef>
                <a:buFontTx/>
                <a:buNone/>
              </a:pPr>
              <a:t>8</a:t>
            </a:fld>
            <a:endParaRPr lang="en-US" altLang="en-US" sz="1400"/>
          </a:p>
        </p:txBody>
      </p:sp>
      <p:sp>
        <p:nvSpPr>
          <p:cNvPr id="16388" name="Rectangle 2"/>
          <p:cNvSpPr>
            <a:spLocks noGrp="1" noChangeArrowheads="1"/>
          </p:cNvSpPr>
          <p:nvPr>
            <p:ph type="title"/>
          </p:nvPr>
        </p:nvSpPr>
        <p:spPr/>
        <p:txBody>
          <a:bodyPr/>
          <a:lstStyle/>
          <a:p>
            <a:pPr eaLnBrk="1" hangingPunct="1"/>
            <a:r>
              <a:rPr lang="en-US" altLang="en-US" smtClean="0"/>
              <a:t>Colbert’s Mercantilist Policies</a:t>
            </a:r>
          </a:p>
        </p:txBody>
      </p:sp>
      <p:sp>
        <p:nvSpPr>
          <p:cNvPr id="16389" name="Rectangle 3"/>
          <p:cNvSpPr>
            <a:spLocks noGrp="1" noChangeArrowheads="1"/>
          </p:cNvSpPr>
          <p:nvPr>
            <p:ph type="body" idx="1"/>
          </p:nvPr>
        </p:nvSpPr>
        <p:spPr/>
        <p:txBody>
          <a:bodyPr/>
          <a:lstStyle/>
          <a:p>
            <a:pPr eaLnBrk="1" hangingPunct="1">
              <a:lnSpc>
                <a:spcPct val="90000"/>
              </a:lnSpc>
            </a:pPr>
            <a:r>
              <a:rPr lang="en-US" altLang="en-US" smtClean="0"/>
              <a:t>Colbert’s policies did not help the people</a:t>
            </a:r>
          </a:p>
          <a:p>
            <a:pPr lvl="1" eaLnBrk="1" hangingPunct="1">
              <a:lnSpc>
                <a:spcPct val="90000"/>
              </a:lnSpc>
            </a:pPr>
            <a:r>
              <a:rPr lang="en-US" altLang="en-US" smtClean="0"/>
              <a:t>localized food shortages and even famines happened often…</a:t>
            </a:r>
          </a:p>
          <a:p>
            <a:pPr lvl="2" eaLnBrk="1" hangingPunct="1">
              <a:lnSpc>
                <a:spcPct val="90000"/>
              </a:lnSpc>
            </a:pPr>
            <a:r>
              <a:rPr lang="en-US" altLang="en-US" smtClean="0"/>
              <a:t>Because high taxes reduced producers’ incentives, and </a:t>
            </a:r>
          </a:p>
          <a:p>
            <a:pPr lvl="2" eaLnBrk="1" hangingPunct="1">
              <a:lnSpc>
                <a:spcPct val="90000"/>
              </a:lnSpc>
            </a:pPr>
            <a:r>
              <a:rPr lang="en-US" altLang="en-US" smtClean="0"/>
              <a:t>Because there were high barriers to the flow of goods within France</a:t>
            </a:r>
          </a:p>
          <a:p>
            <a:pPr lvl="1" eaLnBrk="1" hangingPunct="1">
              <a:lnSpc>
                <a:spcPct val="90000"/>
              </a:lnSpc>
            </a:pPr>
            <a:r>
              <a:rPr lang="en-US" altLang="en-US" smtClean="0"/>
              <a:t>The rich had a low tax burden</a:t>
            </a:r>
          </a:p>
          <a:p>
            <a:pPr lvl="1" eaLnBrk="1" hangingPunct="1">
              <a:lnSpc>
                <a:spcPct val="90000"/>
              </a:lnSpc>
            </a:pPr>
            <a:r>
              <a:rPr lang="en-US" altLang="en-US" smtClean="0"/>
              <a:t>The poor were severely squeezed by tax farmers</a:t>
            </a:r>
          </a:p>
          <a:p>
            <a:pPr lvl="1" eaLnBrk="1" hangingPunct="1">
              <a:lnSpc>
                <a:spcPct val="90000"/>
              </a:lnSpc>
            </a:pPr>
            <a:r>
              <a:rPr lang="en-US" altLang="en-US" smtClean="0"/>
              <a:t>And, did I mention forced labor?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Critics of Mercantilism in France</a:t>
            </a:r>
          </a:p>
        </p:txBody>
      </p:sp>
      <p:sp>
        <p:nvSpPr>
          <p:cNvPr id="17411" name="Rectangle 3"/>
          <p:cNvSpPr>
            <a:spLocks noGrp="1" noChangeArrowheads="1"/>
          </p:cNvSpPr>
          <p:nvPr>
            <p:ph idx="1"/>
          </p:nvPr>
        </p:nvSpPr>
        <p:spPr>
          <a:xfrm>
            <a:off x="609600" y="1600200"/>
            <a:ext cx="9544050" cy="4525963"/>
          </a:xfrm>
        </p:spPr>
        <p:txBody>
          <a:bodyPr/>
          <a:lstStyle/>
          <a:p>
            <a:pPr eaLnBrk="1" hangingPunct="1">
              <a:lnSpc>
                <a:spcPct val="80000"/>
              </a:lnSpc>
            </a:pPr>
            <a:r>
              <a:rPr lang="en-US" altLang="en-US" b="1" smtClean="0"/>
              <a:t>Pierre le Pesant, Seigneur de </a:t>
            </a:r>
            <a:r>
              <a:rPr lang="en-US" altLang="en-US" b="1" smtClean="0">
                <a:hlinkClick r:id="rId2"/>
              </a:rPr>
              <a:t>Boisguilbert</a:t>
            </a:r>
            <a:r>
              <a:rPr lang="en-US" altLang="en-US" smtClean="0">
                <a:hlinkClick r:id="rId2"/>
              </a:rPr>
              <a:t> </a:t>
            </a:r>
            <a:r>
              <a:rPr lang="en-US" altLang="en-US" smtClean="0"/>
              <a:t>(1646-1714) was an important critic of mercantilism. </a:t>
            </a:r>
          </a:p>
        </p:txBody>
      </p:sp>
      <p:sp>
        <p:nvSpPr>
          <p:cNvPr id="1741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EIGHTEENTH-CENTURY FRANCE</a:t>
            </a:r>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C92DFB1-5B8F-4E74-9B55-76A3DC5BBFB4}" type="slidenum">
              <a:rPr lang="en-US" altLang="en-US" sz="1400"/>
              <a:pPr>
                <a:spcBef>
                  <a:spcPct val="0"/>
                </a:spcBef>
                <a:buFontTx/>
                <a:buNone/>
              </a:pPr>
              <a:t>9</a:t>
            </a:fld>
            <a:endParaRPr lang="en-US" altLang="en-US" sz="1400"/>
          </a:p>
        </p:txBody>
      </p:sp>
      <p:pic>
        <p:nvPicPr>
          <p:cNvPr id="1741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3650" y="1676400"/>
            <a:ext cx="1962150" cy="280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1076</TotalTime>
  <Words>3174</Words>
  <Application>Microsoft Office PowerPoint</Application>
  <PresentationFormat>Widescreen</PresentationFormat>
  <Paragraphs>295</Paragraphs>
  <Slides>43</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43</vt:i4>
      </vt:variant>
    </vt:vector>
  </HeadingPairs>
  <TitlesOfParts>
    <vt:vector size="46" baseType="lpstr">
      <vt:lpstr>Arial</vt:lpstr>
      <vt:lpstr>Calibri</vt:lpstr>
      <vt:lpstr>Default Design</vt:lpstr>
      <vt:lpstr>Roger E. Backhouse: The Ordinary Business of Life Chapter 5 Eighteenth-Century France</vt:lpstr>
      <vt:lpstr>Eighteenth-Century France</vt:lpstr>
      <vt:lpstr>Colbert’s Mercantilist Policies</vt:lpstr>
      <vt:lpstr>Colbert’s Mercantilist Policies</vt:lpstr>
      <vt:lpstr>Colbert’s Mercantilist Policies</vt:lpstr>
      <vt:lpstr>Colbert’s Mercantilist Policies</vt:lpstr>
      <vt:lpstr>Colbert’s Mercantilist Policies (contd.)</vt:lpstr>
      <vt:lpstr>Colbert’s Mercantilist Policies</vt:lpstr>
      <vt:lpstr>Critics of Mercantilism in France</vt:lpstr>
      <vt:lpstr>Critics of Mercantilism in France</vt:lpstr>
      <vt:lpstr>Boisguilbert on Taxes</vt:lpstr>
      <vt:lpstr>Boisguilbert on the free market</vt:lpstr>
      <vt:lpstr>John Law (1671 – 1729)</vt:lpstr>
      <vt:lpstr>John Law</vt:lpstr>
      <vt:lpstr>Richard Cantillon (c. 1680/90 – 1734?)</vt:lpstr>
      <vt:lpstr>Cantillon: Land Theory of Value</vt:lpstr>
      <vt:lpstr>Cantillon: Land Theory of Value</vt:lpstr>
      <vt:lpstr>Cantillon: Land Theory of Value</vt:lpstr>
      <vt:lpstr>Cantillon: Land Theory of Value</vt:lpstr>
      <vt:lpstr>Cantillon: iron law of wages</vt:lpstr>
      <vt:lpstr>Cantillon: iron law of wages</vt:lpstr>
      <vt:lpstr>Cantillon: iron law of wages</vt:lpstr>
      <vt:lpstr>Cantillon: land</vt:lpstr>
      <vt:lpstr>Cantillon: circular flow</vt:lpstr>
      <vt:lpstr>Cantillon: circular flow</vt:lpstr>
      <vt:lpstr>Cantillon: the invisible hand</vt:lpstr>
      <vt:lpstr>Cantillon: monetary theory </vt:lpstr>
      <vt:lpstr>Cantillon: short-run monetary theory</vt:lpstr>
      <vt:lpstr>Cantillon: price specie-flow mechanism</vt:lpstr>
      <vt:lpstr>Cantillon: price specie-flow mechanism</vt:lpstr>
      <vt:lpstr>Cantillon</vt:lpstr>
      <vt:lpstr>Cantillon</vt:lpstr>
      <vt:lpstr>Physiocracy</vt:lpstr>
      <vt:lpstr>Quesnay: tax incidence</vt:lpstr>
      <vt:lpstr>Quesnay: circular flow</vt:lpstr>
      <vt:lpstr>Quesnay</vt:lpstr>
      <vt:lpstr>Physiocrats</vt:lpstr>
      <vt:lpstr>Turgot (1727 – 81)</vt:lpstr>
      <vt:lpstr>Turgot: the interest rate</vt:lpstr>
      <vt:lpstr>Turgot: the interest rate</vt:lpstr>
      <vt:lpstr>Turgot: value</vt:lpstr>
      <vt:lpstr>Turgot</vt:lpstr>
      <vt:lpstr>Conclusions</vt:lpstr>
    </vt:vector>
  </TitlesOfParts>
  <Company>Long Island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Roger E. Backhouse: The Ordinary Business of Life Chapter 5 Eighteenth Century France</dc:title>
  <dc:creator>Udayan Roy</dc:creator>
  <cp:lastModifiedBy>Udayan Roy</cp:lastModifiedBy>
  <cp:revision>52</cp:revision>
  <dcterms:created xsi:type="dcterms:W3CDTF">2008-01-27T20:36:57Z</dcterms:created>
  <dcterms:modified xsi:type="dcterms:W3CDTF">2019-08-25T19:09:55Z</dcterms:modified>
</cp:coreProperties>
</file>