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5" r:id="rId3"/>
    <p:sldId id="257" r:id="rId4"/>
    <p:sldId id="258" r:id="rId5"/>
    <p:sldId id="265" r:id="rId6"/>
    <p:sldId id="301" r:id="rId7"/>
    <p:sldId id="259" r:id="rId8"/>
    <p:sldId id="266" r:id="rId9"/>
    <p:sldId id="264" r:id="rId10"/>
    <p:sldId id="267" r:id="rId11"/>
    <p:sldId id="268" r:id="rId12"/>
    <p:sldId id="302" r:id="rId13"/>
    <p:sldId id="269" r:id="rId14"/>
    <p:sldId id="270" r:id="rId15"/>
    <p:sldId id="303" r:id="rId16"/>
    <p:sldId id="298" r:id="rId17"/>
    <p:sldId id="271" r:id="rId18"/>
    <p:sldId id="272" r:id="rId19"/>
    <p:sldId id="273" r:id="rId20"/>
    <p:sldId id="304" r:id="rId21"/>
    <p:sldId id="274" r:id="rId22"/>
    <p:sldId id="275" r:id="rId23"/>
    <p:sldId id="276" r:id="rId24"/>
    <p:sldId id="277" r:id="rId25"/>
    <p:sldId id="278" r:id="rId26"/>
    <p:sldId id="279" r:id="rId27"/>
    <p:sldId id="280" r:id="rId28"/>
    <p:sldId id="281" r:id="rId29"/>
    <p:sldId id="260" r:id="rId30"/>
    <p:sldId id="287" r:id="rId31"/>
    <p:sldId id="288" r:id="rId32"/>
    <p:sldId id="289" r:id="rId33"/>
    <p:sldId id="290" r:id="rId34"/>
    <p:sldId id="291" r:id="rId35"/>
    <p:sldId id="299" r:id="rId36"/>
    <p:sldId id="292" r:id="rId37"/>
    <p:sldId id="293" r:id="rId38"/>
    <p:sldId id="261" r:id="rId39"/>
    <p:sldId id="300" r:id="rId40"/>
    <p:sldId id="286" r:id="rId41"/>
    <p:sldId id="262" r:id="rId42"/>
    <p:sldId id="282" r:id="rId43"/>
    <p:sldId id="283" r:id="rId44"/>
    <p:sldId id="284" r:id="rId45"/>
    <p:sldId id="263" r:id="rId46"/>
    <p:sldId id="297" r:id="rId4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8" autoAdjust="0"/>
  </p:normalViewPr>
  <p:slideViewPr>
    <p:cSldViewPr snapToGrid="0">
      <p:cViewPr varScale="1">
        <p:scale>
          <a:sx n="61" d="100"/>
          <a:sy n="61" d="100"/>
        </p:scale>
        <p:origin x="860"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166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5B40E38-960A-481B-B652-81656C4EC6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Actually, the equilibrium profit rate could be anything between 65 and 75. I am simplifying the story by taking the lowest number.</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F173B5-457B-43E1-A905-108607A3AB27}" type="slidenum">
              <a:rPr lang="en-US" altLang="en-US"/>
              <a:pPr>
                <a:spcBef>
                  <a:spcPct val="0"/>
                </a:spcBef>
              </a:pPr>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Actually, the equilibrium profit rate could be anything between 65 and 75. I am simplifying the story by taking the lowest number.</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85B718-3C35-417F-B1F4-1DBC4274F81B}" type="slidenum">
              <a:rPr lang="en-US" altLang="en-US"/>
              <a:pPr>
                <a:spcBef>
                  <a:spcPct val="0"/>
                </a:spcBef>
              </a:pPr>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Again, the equilibrium profit rate is anything between 55 and 65.</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9072C8-258F-4710-AF09-C90B753D47F4}" type="slidenum">
              <a:rPr lang="en-US" altLang="en-US"/>
              <a:pPr>
                <a:spcBef>
                  <a:spcPct val="0"/>
                </a:spcBef>
              </a:pPr>
              <a:t>18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DAVID RICARDO</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12A4346B-40A6-4D33-BA49-D0A51B0FAB39}" type="slidenum">
              <a:rPr lang="en-US" altLang="en-US"/>
              <a:pPr>
                <a:defRPr/>
              </a:pPr>
              <a:t>‹#›</a:t>
            </a:fld>
            <a:endParaRPr lang="en-US" altLang="en-US"/>
          </a:p>
        </p:txBody>
      </p:sp>
    </p:spTree>
    <p:extLst>
      <p:ext uri="{BB962C8B-B14F-4D97-AF65-F5344CB8AC3E}">
        <p14:creationId xmlns:p14="http://schemas.microsoft.com/office/powerpoint/2010/main" val="113423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6" name="Rectangle 6"/>
          <p:cNvSpPr>
            <a:spLocks noGrp="1" noChangeArrowheads="1"/>
          </p:cNvSpPr>
          <p:nvPr>
            <p:ph type="sldNum" sz="quarter" idx="12"/>
          </p:nvPr>
        </p:nvSpPr>
        <p:spPr>
          <a:ln/>
        </p:spPr>
        <p:txBody>
          <a:bodyPr/>
          <a:lstStyle>
            <a:lvl1pPr>
              <a:defRPr/>
            </a:lvl1pPr>
          </a:lstStyle>
          <a:p>
            <a:pPr>
              <a:defRPr/>
            </a:pPr>
            <a:fld id="{83FEE721-BAB7-476F-9813-065B17B9D815}" type="slidenum">
              <a:rPr lang="en-US" altLang="en-US"/>
              <a:pPr>
                <a:defRPr/>
              </a:pPr>
              <a:t>‹#›</a:t>
            </a:fld>
            <a:endParaRPr lang="en-US" altLang="en-US"/>
          </a:p>
        </p:txBody>
      </p:sp>
    </p:spTree>
    <p:extLst>
      <p:ext uri="{BB962C8B-B14F-4D97-AF65-F5344CB8AC3E}">
        <p14:creationId xmlns:p14="http://schemas.microsoft.com/office/powerpoint/2010/main" val="2129414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6" name="Rectangle 6"/>
          <p:cNvSpPr>
            <a:spLocks noGrp="1" noChangeArrowheads="1"/>
          </p:cNvSpPr>
          <p:nvPr>
            <p:ph type="sldNum" sz="quarter" idx="12"/>
          </p:nvPr>
        </p:nvSpPr>
        <p:spPr>
          <a:ln/>
        </p:spPr>
        <p:txBody>
          <a:bodyPr/>
          <a:lstStyle>
            <a:lvl1pPr>
              <a:defRPr/>
            </a:lvl1pPr>
          </a:lstStyle>
          <a:p>
            <a:pPr>
              <a:defRPr/>
            </a:pPr>
            <a:fld id="{B8DB7865-33EB-4255-98F9-BADA0D99EA2E}" type="slidenum">
              <a:rPr lang="en-US" altLang="en-US"/>
              <a:pPr>
                <a:defRPr/>
              </a:pPr>
              <a:t>‹#›</a:t>
            </a:fld>
            <a:endParaRPr lang="en-US" altLang="en-US"/>
          </a:p>
        </p:txBody>
      </p:sp>
    </p:spTree>
    <p:extLst>
      <p:ext uri="{BB962C8B-B14F-4D97-AF65-F5344CB8AC3E}">
        <p14:creationId xmlns:p14="http://schemas.microsoft.com/office/powerpoint/2010/main" val="150285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Calibri" pitchFamily="34" charset="0"/>
              </a:defRPr>
            </a:lvl1p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lvl1pPr>
              <a:defRPr>
                <a:latin typeface="Calibri" pitchFamily="34" charset="0"/>
              </a:defRPr>
            </a:lvl1pPr>
          </a:lstStyle>
          <a:p>
            <a:pPr lvl="0"/>
            <a:endParaRPr lang="en-US" noProof="0" smtClean="0"/>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DAVID RICARDO</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6BFB6CAD-966A-49A4-8D35-4B19AD064133}" type="slidenum">
              <a:rPr lang="en-US" altLang="en-US"/>
              <a:pPr>
                <a:defRPr/>
              </a:pPr>
              <a:t>‹#›</a:t>
            </a:fld>
            <a:endParaRPr lang="en-US" altLang="en-US"/>
          </a:p>
        </p:txBody>
      </p:sp>
    </p:spTree>
    <p:extLst>
      <p:ext uri="{BB962C8B-B14F-4D97-AF65-F5344CB8AC3E}">
        <p14:creationId xmlns:p14="http://schemas.microsoft.com/office/powerpoint/2010/main" val="136977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Calibri" pitchFamily="34" charset="0"/>
              </a:defRPr>
            </a:lvl1p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Calibri" pitchFamily="34" charset="0"/>
              </a:defRPr>
            </a:lvl1pPr>
          </a:lstStyle>
          <a:p>
            <a:pPr>
              <a:defRPr/>
            </a:pPr>
            <a:r>
              <a:rPr lang="en-US"/>
              <a:t>DAVID RICARDO</a:t>
            </a:r>
          </a:p>
        </p:txBody>
      </p:sp>
      <p:sp>
        <p:nvSpPr>
          <p:cNvPr id="7" name="Slide Number Placeholder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4316B13A-648C-4E53-BDA4-B5B475A19F89}" type="slidenum">
              <a:rPr lang="en-US" altLang="en-US"/>
              <a:pPr>
                <a:defRPr/>
              </a:pPr>
              <a:t>‹#›</a:t>
            </a:fld>
            <a:endParaRPr lang="en-US" altLang="en-US"/>
          </a:p>
        </p:txBody>
      </p:sp>
    </p:spTree>
    <p:extLst>
      <p:ext uri="{BB962C8B-B14F-4D97-AF65-F5344CB8AC3E}">
        <p14:creationId xmlns:p14="http://schemas.microsoft.com/office/powerpoint/2010/main" val="85839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DAVID RICARDO</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677113A7-F703-4B54-AAD5-3D90F25B3004}" type="slidenum">
              <a:rPr lang="en-US" altLang="en-US"/>
              <a:pPr>
                <a:defRPr/>
              </a:pPr>
              <a:t>‹#›</a:t>
            </a:fld>
            <a:endParaRPr lang="en-US" altLang="en-US"/>
          </a:p>
        </p:txBody>
      </p:sp>
    </p:spTree>
    <p:extLst>
      <p:ext uri="{BB962C8B-B14F-4D97-AF65-F5344CB8AC3E}">
        <p14:creationId xmlns:p14="http://schemas.microsoft.com/office/powerpoint/2010/main" val="294861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6" name="Rectangle 6"/>
          <p:cNvSpPr>
            <a:spLocks noGrp="1" noChangeArrowheads="1"/>
          </p:cNvSpPr>
          <p:nvPr>
            <p:ph type="sldNum" sz="quarter" idx="12"/>
          </p:nvPr>
        </p:nvSpPr>
        <p:spPr>
          <a:ln/>
        </p:spPr>
        <p:txBody>
          <a:bodyPr/>
          <a:lstStyle>
            <a:lvl1pPr>
              <a:defRPr/>
            </a:lvl1pPr>
          </a:lstStyle>
          <a:p>
            <a:pPr>
              <a:defRPr/>
            </a:pPr>
            <a:fld id="{505CDBA8-687F-498D-AC11-03C213AFF904}" type="slidenum">
              <a:rPr lang="en-US" altLang="en-US"/>
              <a:pPr>
                <a:defRPr/>
              </a:pPr>
              <a:t>‹#›</a:t>
            </a:fld>
            <a:endParaRPr lang="en-US" altLang="en-US"/>
          </a:p>
        </p:txBody>
      </p:sp>
    </p:spTree>
    <p:extLst>
      <p:ext uri="{BB962C8B-B14F-4D97-AF65-F5344CB8AC3E}">
        <p14:creationId xmlns:p14="http://schemas.microsoft.com/office/powerpoint/2010/main" val="113684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7" name="Rectangle 6"/>
          <p:cNvSpPr>
            <a:spLocks noGrp="1" noChangeArrowheads="1"/>
          </p:cNvSpPr>
          <p:nvPr>
            <p:ph type="sldNum" sz="quarter" idx="12"/>
          </p:nvPr>
        </p:nvSpPr>
        <p:spPr>
          <a:ln/>
        </p:spPr>
        <p:txBody>
          <a:bodyPr/>
          <a:lstStyle>
            <a:lvl1pPr>
              <a:defRPr/>
            </a:lvl1pPr>
          </a:lstStyle>
          <a:p>
            <a:pPr>
              <a:defRPr/>
            </a:pPr>
            <a:fld id="{1CA254C4-6881-422C-8587-76BF4D12B6D0}" type="slidenum">
              <a:rPr lang="en-US" altLang="en-US"/>
              <a:pPr>
                <a:defRPr/>
              </a:pPr>
              <a:t>‹#›</a:t>
            </a:fld>
            <a:endParaRPr lang="en-US" altLang="en-US"/>
          </a:p>
        </p:txBody>
      </p:sp>
    </p:spTree>
    <p:extLst>
      <p:ext uri="{BB962C8B-B14F-4D97-AF65-F5344CB8AC3E}">
        <p14:creationId xmlns:p14="http://schemas.microsoft.com/office/powerpoint/2010/main" val="106245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9" name="Rectangle 6"/>
          <p:cNvSpPr>
            <a:spLocks noGrp="1" noChangeArrowheads="1"/>
          </p:cNvSpPr>
          <p:nvPr>
            <p:ph type="sldNum" sz="quarter" idx="12"/>
          </p:nvPr>
        </p:nvSpPr>
        <p:spPr>
          <a:ln/>
        </p:spPr>
        <p:txBody>
          <a:bodyPr/>
          <a:lstStyle>
            <a:lvl1pPr>
              <a:defRPr/>
            </a:lvl1pPr>
          </a:lstStyle>
          <a:p>
            <a:pPr>
              <a:defRPr/>
            </a:pPr>
            <a:fld id="{8DB8687A-ACE4-41B9-A61C-FC22A1F8554B}" type="slidenum">
              <a:rPr lang="en-US" altLang="en-US"/>
              <a:pPr>
                <a:defRPr/>
              </a:pPr>
              <a:t>‹#›</a:t>
            </a:fld>
            <a:endParaRPr lang="en-US" altLang="en-US"/>
          </a:p>
        </p:txBody>
      </p:sp>
    </p:spTree>
    <p:extLst>
      <p:ext uri="{BB962C8B-B14F-4D97-AF65-F5344CB8AC3E}">
        <p14:creationId xmlns:p14="http://schemas.microsoft.com/office/powerpoint/2010/main" val="23908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5" name="Rectangle 6"/>
          <p:cNvSpPr>
            <a:spLocks noGrp="1" noChangeArrowheads="1"/>
          </p:cNvSpPr>
          <p:nvPr>
            <p:ph type="sldNum" sz="quarter" idx="12"/>
          </p:nvPr>
        </p:nvSpPr>
        <p:spPr>
          <a:ln/>
        </p:spPr>
        <p:txBody>
          <a:bodyPr/>
          <a:lstStyle>
            <a:lvl1pPr>
              <a:defRPr/>
            </a:lvl1pPr>
          </a:lstStyle>
          <a:p>
            <a:pPr>
              <a:defRPr/>
            </a:pPr>
            <a:fld id="{AFD6B0B3-F722-40D2-829D-50DCAA6C7C44}" type="slidenum">
              <a:rPr lang="en-US" altLang="en-US"/>
              <a:pPr>
                <a:defRPr/>
              </a:pPr>
              <a:t>‹#›</a:t>
            </a:fld>
            <a:endParaRPr lang="en-US" altLang="en-US"/>
          </a:p>
        </p:txBody>
      </p:sp>
    </p:spTree>
    <p:extLst>
      <p:ext uri="{BB962C8B-B14F-4D97-AF65-F5344CB8AC3E}">
        <p14:creationId xmlns:p14="http://schemas.microsoft.com/office/powerpoint/2010/main" val="28799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4" name="Rectangle 6"/>
          <p:cNvSpPr>
            <a:spLocks noGrp="1" noChangeArrowheads="1"/>
          </p:cNvSpPr>
          <p:nvPr>
            <p:ph type="sldNum" sz="quarter" idx="12"/>
          </p:nvPr>
        </p:nvSpPr>
        <p:spPr>
          <a:ln/>
        </p:spPr>
        <p:txBody>
          <a:bodyPr/>
          <a:lstStyle>
            <a:lvl1pPr>
              <a:defRPr/>
            </a:lvl1pPr>
          </a:lstStyle>
          <a:p>
            <a:pPr>
              <a:defRPr/>
            </a:pPr>
            <a:fld id="{CE90D552-7167-4DEC-B984-2C3F37DC3FA3}" type="slidenum">
              <a:rPr lang="en-US" altLang="en-US"/>
              <a:pPr>
                <a:defRPr/>
              </a:pPr>
              <a:t>‹#›</a:t>
            </a:fld>
            <a:endParaRPr lang="en-US" altLang="en-US"/>
          </a:p>
        </p:txBody>
      </p:sp>
    </p:spTree>
    <p:extLst>
      <p:ext uri="{BB962C8B-B14F-4D97-AF65-F5344CB8AC3E}">
        <p14:creationId xmlns:p14="http://schemas.microsoft.com/office/powerpoint/2010/main" val="352757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7" name="Rectangle 6"/>
          <p:cNvSpPr>
            <a:spLocks noGrp="1" noChangeArrowheads="1"/>
          </p:cNvSpPr>
          <p:nvPr>
            <p:ph type="sldNum" sz="quarter" idx="12"/>
          </p:nvPr>
        </p:nvSpPr>
        <p:spPr>
          <a:ln/>
        </p:spPr>
        <p:txBody>
          <a:bodyPr/>
          <a:lstStyle>
            <a:lvl1pPr>
              <a:defRPr/>
            </a:lvl1pPr>
          </a:lstStyle>
          <a:p>
            <a:pPr>
              <a:defRPr/>
            </a:pPr>
            <a:fld id="{D3FE2416-ED09-4FE5-BE5F-158554ADAF0B}" type="slidenum">
              <a:rPr lang="en-US" altLang="en-US"/>
              <a:pPr>
                <a:defRPr/>
              </a:pPr>
              <a:t>‹#›</a:t>
            </a:fld>
            <a:endParaRPr lang="en-US" altLang="en-US"/>
          </a:p>
        </p:txBody>
      </p:sp>
    </p:spTree>
    <p:extLst>
      <p:ext uri="{BB962C8B-B14F-4D97-AF65-F5344CB8AC3E}">
        <p14:creationId xmlns:p14="http://schemas.microsoft.com/office/powerpoint/2010/main" val="2069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RICARDO</a:t>
            </a:r>
          </a:p>
        </p:txBody>
      </p:sp>
      <p:sp>
        <p:nvSpPr>
          <p:cNvPr id="7" name="Rectangle 6"/>
          <p:cNvSpPr>
            <a:spLocks noGrp="1" noChangeArrowheads="1"/>
          </p:cNvSpPr>
          <p:nvPr>
            <p:ph type="sldNum" sz="quarter" idx="12"/>
          </p:nvPr>
        </p:nvSpPr>
        <p:spPr>
          <a:ln/>
        </p:spPr>
        <p:txBody>
          <a:bodyPr/>
          <a:lstStyle>
            <a:lvl1pPr>
              <a:defRPr/>
            </a:lvl1pPr>
          </a:lstStyle>
          <a:p>
            <a:pPr>
              <a:defRPr/>
            </a:pPr>
            <a:fld id="{A8F0D72A-4A04-4FF7-9C6A-E821C966CEED}" type="slidenum">
              <a:rPr lang="en-US" altLang="en-US"/>
              <a:pPr>
                <a:defRPr/>
              </a:pPr>
              <a:t>‹#›</a:t>
            </a:fld>
            <a:endParaRPr lang="en-US" altLang="en-US"/>
          </a:p>
        </p:txBody>
      </p:sp>
    </p:spTree>
    <p:extLst>
      <p:ext uri="{BB962C8B-B14F-4D97-AF65-F5344CB8AC3E}">
        <p14:creationId xmlns:p14="http://schemas.microsoft.com/office/powerpoint/2010/main" val="20830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DAVID RICARDO</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75DC5A5-BEA8-436B-982C-69BE374AB2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1" r:id="rId12"/>
    <p:sldLayoutId id="2147483712" r:id="rId13"/>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 TargetMode="External"/><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epa.newschool.edu/het/profiles/jamesanderson.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cepa.newschool.edu/het/profiles/turgot.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epa.newschool.edu/het/profiles/ricardo.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epa.newschool.edu/het/essays/classic/classic.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David_Ricardo" TargetMode="External"/><Relationship Id="rId2" Type="http://schemas.openxmlformats.org/officeDocument/2006/relationships/hyperlink" Target="http://www.econlib.org/library/Ricardo/ricP.html"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econlib.org/library/Enc/bios/Ricardo.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econlib.org/library/Columns/Teachers/comparative.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cepa.newschool.edu/het/profiles/malthus.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econlib.org/library/Columns/Teachers/ricardianequiv.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epa.newschool.edu/het/profiles/turgot.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7171" name="Rectangle 2"/>
          <p:cNvSpPr>
            <a:spLocks noGrp="1" noChangeArrowheads="1"/>
          </p:cNvSpPr>
          <p:nvPr>
            <p:ph type="ctrTitle"/>
          </p:nvPr>
        </p:nvSpPr>
        <p:spPr>
          <a:xfrm>
            <a:off x="914400" y="2130425"/>
            <a:ext cx="10363200" cy="1470025"/>
          </a:xfrm>
        </p:spPr>
        <p:txBody>
          <a:bodyPr/>
          <a:lstStyle/>
          <a:p>
            <a:pPr eaLnBrk="1" hangingPunct="1"/>
            <a:r>
              <a:rPr lang="en-US" altLang="en-US" smtClean="0"/>
              <a:t>David Ricardo</a:t>
            </a:r>
          </a:p>
        </p:txBody>
      </p:sp>
      <p:sp>
        <p:nvSpPr>
          <p:cNvPr id="7172"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a:p>
            <a:pPr eaLnBrk="1" hangingPunct="1"/>
            <a:r>
              <a:rPr lang="en-US" altLang="en-US" smtClean="0">
                <a:hlinkClick r:id="rId3"/>
              </a:rPr>
              <a:t>http://myweb.liu.edu/~uroy/eco54/</a:t>
            </a:r>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16387" name="Rectangle 2"/>
          <p:cNvSpPr>
            <a:spLocks noGrp="1" noChangeArrowheads="1"/>
          </p:cNvSpPr>
          <p:nvPr>
            <p:ph type="title"/>
          </p:nvPr>
        </p:nvSpPr>
        <p:spPr/>
        <p:txBody>
          <a:bodyPr/>
          <a:lstStyle/>
          <a:p>
            <a:pPr eaLnBrk="1" hangingPunct="1"/>
            <a:r>
              <a:rPr lang="en-US" altLang="en-US" smtClean="0"/>
              <a:t>Rents</a:t>
            </a:r>
          </a:p>
        </p:txBody>
      </p:sp>
      <p:sp>
        <p:nvSpPr>
          <p:cNvPr id="16388" name="Rectangle 3"/>
          <p:cNvSpPr>
            <a:spLocks noGrp="1" noChangeArrowheads="1"/>
          </p:cNvSpPr>
          <p:nvPr>
            <p:ph type="body" idx="1"/>
          </p:nvPr>
        </p:nvSpPr>
        <p:spPr/>
        <p:txBody>
          <a:bodyPr/>
          <a:lstStyle/>
          <a:p>
            <a:pPr eaLnBrk="1" hangingPunct="1"/>
            <a:r>
              <a:rPr lang="en-US" altLang="en-US" smtClean="0"/>
              <a:t>Rent as Residual: Ricardo assumed that each landlord hires labor and capital—at the prevailing market-wide prices of these two resources—and keeps as rent whatever output is left.</a:t>
            </a:r>
          </a:p>
          <a:p>
            <a:pPr lvl="1" eaLnBrk="1" hangingPunct="1"/>
            <a:r>
              <a:rPr lang="en-US" altLang="en-US" smtClean="0"/>
              <a:t>Recall that Adam Smith too thought of rent as a residual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Case 1: One Worker</a:t>
            </a:r>
          </a:p>
        </p:txBody>
      </p:sp>
      <p:sp>
        <p:nvSpPr>
          <p:cNvPr id="17411" name="Rectangle 3"/>
          <p:cNvSpPr>
            <a:spLocks noGrp="1" noChangeArrowheads="1"/>
          </p:cNvSpPr>
          <p:nvPr>
            <p:ph idx="1"/>
          </p:nvPr>
        </p:nvSpPr>
        <p:spPr>
          <a:xfrm>
            <a:off x="609600" y="1600200"/>
            <a:ext cx="8543925" cy="4525963"/>
          </a:xfrm>
        </p:spPr>
        <p:txBody>
          <a:bodyPr/>
          <a:lstStyle/>
          <a:p>
            <a:pPr eaLnBrk="1" hangingPunct="1">
              <a:lnSpc>
                <a:spcPct val="90000"/>
              </a:lnSpc>
            </a:pPr>
            <a:r>
              <a:rPr lang="en-US" altLang="en-US" sz="2400" dirty="0" smtClean="0"/>
              <a:t>Suppose there is only one worker and one shovel in the economy. </a:t>
            </a:r>
          </a:p>
          <a:p>
            <a:pPr eaLnBrk="1" hangingPunct="1">
              <a:lnSpc>
                <a:spcPct val="90000"/>
              </a:lnSpc>
            </a:pPr>
            <a:r>
              <a:rPr lang="en-US" altLang="en-US" sz="2400" dirty="0" smtClean="0"/>
              <a:t>The worker’s wage is 25 pounds of corn per week, the subsistence wage. </a:t>
            </a:r>
          </a:p>
          <a:p>
            <a:pPr eaLnBrk="1" hangingPunct="1">
              <a:lnSpc>
                <a:spcPct val="90000"/>
              </a:lnSpc>
            </a:pPr>
            <a:r>
              <a:rPr lang="en-US" altLang="en-US" sz="2400" dirty="0" smtClean="0"/>
              <a:t>What is the profit earned by the shovel’s owner? </a:t>
            </a:r>
          </a:p>
          <a:p>
            <a:pPr lvl="1" eaLnBrk="1" hangingPunct="1">
              <a:lnSpc>
                <a:spcPct val="90000"/>
              </a:lnSpc>
            </a:pPr>
            <a:r>
              <a:rPr lang="en-US" altLang="en-US" sz="2000" dirty="0" smtClean="0"/>
              <a:t>The profit earned by each shovel is 65</a:t>
            </a:r>
          </a:p>
          <a:p>
            <a:pPr lvl="1" eaLnBrk="1" hangingPunct="1">
              <a:lnSpc>
                <a:spcPct val="90000"/>
              </a:lnSpc>
            </a:pPr>
            <a:r>
              <a:rPr lang="en-US" altLang="en-US" sz="2000" dirty="0" smtClean="0"/>
              <a:t>Why? </a:t>
            </a:r>
            <a:endParaRPr lang="en-US" altLang="en-US" sz="2000" dirty="0" smtClean="0"/>
          </a:p>
          <a:p>
            <a:pPr lvl="1" eaLnBrk="1" hangingPunct="1">
              <a:lnSpc>
                <a:spcPct val="90000"/>
              </a:lnSpc>
            </a:pPr>
            <a:r>
              <a:rPr lang="en-US" altLang="en-US" sz="2000" dirty="0" smtClean="0"/>
              <a:t>For prices between 65.01 and 75, the quantity of shovels demanded will be one, which is also the </a:t>
            </a:r>
            <a:r>
              <a:rPr lang="en-US" altLang="en-US" sz="2000" dirty="0"/>
              <a:t>quantity of shovels </a:t>
            </a:r>
            <a:r>
              <a:rPr lang="en-US" altLang="en-US" sz="2000" dirty="0" smtClean="0"/>
              <a:t>supplied in this case</a:t>
            </a:r>
            <a:endParaRPr lang="en-US" altLang="en-US" sz="2000" dirty="0" smtClean="0"/>
          </a:p>
          <a:p>
            <a:pPr lvl="1" eaLnBrk="1" hangingPunct="1">
              <a:lnSpc>
                <a:spcPct val="90000"/>
              </a:lnSpc>
            </a:pPr>
            <a:r>
              <a:rPr lang="en-US" altLang="en-US" sz="2000" dirty="0" smtClean="0"/>
              <a:t>We assume that the lowest of these equilibrium prices, 65.01, will prevail</a:t>
            </a:r>
          </a:p>
          <a:p>
            <a:pPr lvl="1" eaLnBrk="1" hangingPunct="1">
              <a:lnSpc>
                <a:spcPct val="90000"/>
              </a:lnSpc>
            </a:pPr>
            <a:r>
              <a:rPr lang="en-US" altLang="en-US" sz="2000" dirty="0" smtClean="0"/>
              <a:t>So, the shovel’s owner earns profit = 65.01</a:t>
            </a:r>
            <a:endParaRPr lang="en-US" altLang="en-US" sz="2000" dirty="0" smtClean="0"/>
          </a:p>
        </p:txBody>
      </p:sp>
      <p:sp>
        <p:nvSpPr>
          <p:cNvPr id="1741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15410" name="Group 50"/>
          <p:cNvGraphicFramePr>
            <a:graphicFrameLocks noGrp="1"/>
          </p:cNvGraphicFramePr>
          <p:nvPr>
            <p:ph sz="half" idx="4294967295"/>
          </p:nvPr>
        </p:nvGraphicFramePr>
        <p:xfrm>
          <a:off x="9153525" y="1784350"/>
          <a:ext cx="3038475" cy="2103437"/>
        </p:xfrm>
        <a:graphic>
          <a:graphicData uri="http://schemas.openxmlformats.org/drawingml/2006/table">
            <a:tbl>
              <a:tblPr/>
              <a:tblGrid>
                <a:gridCol w="1109663">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577850">
                  <a:extLst>
                    <a:ext uri="{9D8B030D-6E8A-4147-A177-3AD203B41FA5}">
                      <a16:colId xmlns:a16="http://schemas.microsoft.com/office/drawing/2014/main" val="20002"/>
                    </a:ext>
                  </a:extLst>
                </a:gridCol>
                <a:gridCol w="725487">
                  <a:extLst>
                    <a:ext uri="{9D8B030D-6E8A-4147-A177-3AD203B41FA5}">
                      <a16:colId xmlns:a16="http://schemas.microsoft.com/office/drawing/2014/main" val="20003"/>
                    </a:ext>
                  </a:extLst>
                </a:gridCol>
              </a:tblGrid>
              <a:tr h="640177">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Table 1: Increases in output</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workers</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B</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Arial" charset="0"/>
                          <a:cs typeface="Times New Roman" pitchFamily="18" charset="0"/>
                        </a:rPr>
                        <a:t>100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Case 1: One Worker</a:t>
            </a:r>
          </a:p>
        </p:txBody>
      </p:sp>
      <p:sp>
        <p:nvSpPr>
          <p:cNvPr id="19459" name="Rectangle 3"/>
          <p:cNvSpPr>
            <a:spLocks noGrp="1" noChangeArrowheads="1"/>
          </p:cNvSpPr>
          <p:nvPr>
            <p:ph idx="1"/>
          </p:nvPr>
        </p:nvSpPr>
        <p:spPr>
          <a:xfrm>
            <a:off x="609600" y="1600200"/>
            <a:ext cx="8543925" cy="4525963"/>
          </a:xfrm>
        </p:spPr>
        <p:txBody>
          <a:bodyPr/>
          <a:lstStyle/>
          <a:p>
            <a:pPr eaLnBrk="1" hangingPunct="1">
              <a:lnSpc>
                <a:spcPct val="90000"/>
              </a:lnSpc>
            </a:pPr>
            <a:r>
              <a:rPr lang="en-US" altLang="en-US" sz="2400" smtClean="0"/>
              <a:t>The profit earned by each shovel is 65 </a:t>
            </a:r>
          </a:p>
          <a:p>
            <a:pPr lvl="1" eaLnBrk="1" hangingPunct="1">
              <a:lnSpc>
                <a:spcPct val="90000"/>
              </a:lnSpc>
            </a:pPr>
            <a:r>
              <a:rPr lang="en-US" altLang="en-US" sz="2000" smtClean="0"/>
              <a:t>Note that at this profit rate, one shovel-and-worker combo is demanded and supplied</a:t>
            </a:r>
          </a:p>
          <a:p>
            <a:pPr eaLnBrk="1" hangingPunct="1">
              <a:lnSpc>
                <a:spcPct val="90000"/>
              </a:lnSpc>
            </a:pPr>
            <a:r>
              <a:rPr lang="en-US" altLang="en-US" sz="2400" smtClean="0"/>
              <a:t>The owner of Plot </a:t>
            </a:r>
            <a:r>
              <a:rPr lang="en-US" altLang="en-US" sz="2400" i="1" smtClean="0"/>
              <a:t>A</a:t>
            </a:r>
            <a:r>
              <a:rPr lang="en-US" altLang="en-US" sz="2400" smtClean="0"/>
              <a:t> will employ the worker and the shovel. </a:t>
            </a:r>
          </a:p>
          <a:p>
            <a:pPr eaLnBrk="1" hangingPunct="1">
              <a:lnSpc>
                <a:spcPct val="90000"/>
              </a:lnSpc>
            </a:pPr>
            <a:r>
              <a:rPr lang="en-US" altLang="en-US" sz="2400" smtClean="0"/>
              <a:t>All other plots of land will remain uncultivated.</a:t>
            </a:r>
          </a:p>
          <a:p>
            <a:pPr eaLnBrk="1" hangingPunct="1">
              <a:lnSpc>
                <a:spcPct val="90000"/>
              </a:lnSpc>
            </a:pPr>
            <a:r>
              <a:rPr lang="en-US" altLang="en-US" sz="2400" smtClean="0"/>
              <a:t>Total </a:t>
            </a:r>
            <a:r>
              <a:rPr lang="en-US" altLang="en-US" sz="2400" b="1" smtClean="0"/>
              <a:t>output = 100</a:t>
            </a:r>
            <a:r>
              <a:rPr lang="en-US" altLang="en-US" sz="2400" smtClean="0"/>
              <a:t>. </a:t>
            </a:r>
          </a:p>
          <a:p>
            <a:pPr eaLnBrk="1" hangingPunct="1">
              <a:lnSpc>
                <a:spcPct val="90000"/>
              </a:lnSpc>
            </a:pPr>
            <a:r>
              <a:rPr lang="en-US" altLang="en-US" sz="2400" smtClean="0"/>
              <a:t>After paying </a:t>
            </a:r>
            <a:r>
              <a:rPr lang="en-US" altLang="en-US" sz="2400" b="1" smtClean="0"/>
              <a:t>wages = 25 </a:t>
            </a:r>
            <a:r>
              <a:rPr lang="en-US" altLang="en-US" sz="2400" smtClean="0"/>
              <a:t>and </a:t>
            </a:r>
            <a:r>
              <a:rPr lang="en-US" altLang="en-US" sz="2400" b="1" smtClean="0"/>
              <a:t>profit = 65</a:t>
            </a:r>
            <a:r>
              <a:rPr lang="en-US" altLang="en-US" sz="2400" smtClean="0"/>
              <a:t>, the residual </a:t>
            </a:r>
            <a:r>
              <a:rPr lang="en-US" altLang="en-US" sz="2400" b="1" smtClean="0"/>
              <a:t>rent = 10</a:t>
            </a:r>
            <a:r>
              <a:rPr lang="en-US" altLang="en-US" sz="2400" smtClean="0"/>
              <a:t>.</a:t>
            </a:r>
          </a:p>
        </p:txBody>
      </p:sp>
      <p:sp>
        <p:nvSpPr>
          <p:cNvPr id="1946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15410" name="Group 50"/>
          <p:cNvGraphicFramePr>
            <a:graphicFrameLocks noGrp="1"/>
          </p:cNvGraphicFramePr>
          <p:nvPr>
            <p:ph sz="half" idx="4294967295"/>
          </p:nvPr>
        </p:nvGraphicFramePr>
        <p:xfrm>
          <a:off x="9153525" y="1784350"/>
          <a:ext cx="3038475" cy="2103437"/>
        </p:xfrm>
        <a:graphic>
          <a:graphicData uri="http://schemas.openxmlformats.org/drawingml/2006/table">
            <a:tbl>
              <a:tblPr/>
              <a:tblGrid>
                <a:gridCol w="1109663">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577850">
                  <a:extLst>
                    <a:ext uri="{9D8B030D-6E8A-4147-A177-3AD203B41FA5}">
                      <a16:colId xmlns:a16="http://schemas.microsoft.com/office/drawing/2014/main" val="20002"/>
                    </a:ext>
                  </a:extLst>
                </a:gridCol>
                <a:gridCol w="725487">
                  <a:extLst>
                    <a:ext uri="{9D8B030D-6E8A-4147-A177-3AD203B41FA5}">
                      <a16:colId xmlns:a16="http://schemas.microsoft.com/office/drawing/2014/main" val="20003"/>
                    </a:ext>
                  </a:extLst>
                </a:gridCol>
              </a:tblGrid>
              <a:tr h="640177">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Table 1: Increases in output</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workers</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B</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Arial" charset="0"/>
                          <a:cs typeface="Times New Roman" pitchFamily="18" charset="0"/>
                        </a:rPr>
                        <a:t>100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60</a:t>
                      </a:r>
                      <a:endParaRPr kumimoji="0" lang="en-US"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490" name="TextBox 34"/>
          <p:cNvSpPr txBox="1">
            <a:spLocks noChangeArrowheads="1"/>
          </p:cNvSpPr>
          <p:nvPr/>
        </p:nvSpPr>
        <p:spPr bwMode="auto">
          <a:xfrm>
            <a:off x="9153525" y="4702175"/>
            <a:ext cx="2955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alibri" panose="020F0502020204030204" pitchFamily="34" charset="0"/>
                <a:cs typeface="Calibri" panose="020F0502020204030204" pitchFamily="34" charset="0"/>
              </a:rPr>
              <a:t>Note that Ricardo has precisely determined the level of output and its distribution.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21507" name="Rectangle 2"/>
          <p:cNvSpPr>
            <a:spLocks noGrp="1" noChangeArrowheads="1"/>
          </p:cNvSpPr>
          <p:nvPr>
            <p:ph type="title"/>
          </p:nvPr>
        </p:nvSpPr>
        <p:spPr/>
        <p:txBody>
          <a:bodyPr/>
          <a:lstStyle/>
          <a:p>
            <a:pPr eaLnBrk="1" hangingPunct="1"/>
            <a:r>
              <a:rPr lang="en-US" altLang="en-US" smtClean="0"/>
              <a:t>Zero-Rent Land</a:t>
            </a:r>
          </a:p>
        </p:txBody>
      </p:sp>
      <p:sp>
        <p:nvSpPr>
          <p:cNvPr id="21508" name="Rectangle 3"/>
          <p:cNvSpPr>
            <a:spLocks noGrp="1" noChangeArrowheads="1"/>
          </p:cNvSpPr>
          <p:nvPr>
            <p:ph type="body" idx="1"/>
          </p:nvPr>
        </p:nvSpPr>
        <p:spPr/>
        <p:txBody>
          <a:bodyPr/>
          <a:lstStyle/>
          <a:p>
            <a:pPr eaLnBrk="1" hangingPunct="1"/>
            <a:r>
              <a:rPr lang="en-US" altLang="en-US" smtClean="0"/>
              <a:t>The best available land that is </a:t>
            </a:r>
            <a:r>
              <a:rPr lang="en-US" altLang="en-US" i="1" smtClean="0"/>
              <a:t>not</a:t>
            </a:r>
            <a:r>
              <a:rPr lang="en-US" altLang="en-US" smtClean="0"/>
              <a:t> earning rent for its owner is defined as zero-rent land. </a:t>
            </a:r>
          </a:p>
          <a:p>
            <a:pPr lvl="1" eaLnBrk="1" hangingPunct="1"/>
            <a:r>
              <a:rPr lang="en-US" altLang="en-US" smtClean="0"/>
              <a:t>In the one-worker case (Case 1), </a:t>
            </a:r>
            <a:r>
              <a:rPr lang="en-US" altLang="en-US" i="1" smtClean="0"/>
              <a:t>Plot B</a:t>
            </a:r>
            <a:r>
              <a:rPr lang="en-US" altLang="en-US" smtClean="0"/>
              <a:t> is the zero-rent land.</a:t>
            </a:r>
          </a:p>
          <a:p>
            <a:pPr lvl="1" eaLnBrk="1" hangingPunct="1"/>
            <a:r>
              <a:rPr lang="en-US" altLang="en-US" smtClean="0"/>
              <a:t>Note that in Case 1, output of one worker and one shovel in zero-rent land = 90</a:t>
            </a:r>
          </a:p>
          <a:p>
            <a:pPr lvl="1" eaLnBrk="1" hangingPunct="1"/>
            <a:r>
              <a:rPr lang="en-US" altLang="en-US" smtClean="0"/>
              <a:t>Note also that the rent earned by the owner of Plot </a:t>
            </a:r>
            <a:r>
              <a:rPr lang="en-US" altLang="en-US" i="1" smtClean="0"/>
              <a:t>A</a:t>
            </a:r>
            <a:r>
              <a:rPr lang="en-US" altLang="en-US" smtClean="0"/>
              <a:t> is the extra output of that land compared to zero-rent land = 100 – 90 = 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Profits</a:t>
            </a:r>
          </a:p>
        </p:txBody>
      </p:sp>
      <p:sp>
        <p:nvSpPr>
          <p:cNvPr id="22531" name="Rectangle 3"/>
          <p:cNvSpPr>
            <a:spLocks noGrp="1" noChangeArrowheads="1"/>
          </p:cNvSpPr>
          <p:nvPr>
            <p:ph idx="1"/>
          </p:nvPr>
        </p:nvSpPr>
        <p:spPr/>
        <p:txBody>
          <a:bodyPr/>
          <a:lstStyle/>
          <a:p>
            <a:pPr eaLnBrk="1" hangingPunct="1">
              <a:lnSpc>
                <a:spcPct val="90000"/>
              </a:lnSpc>
            </a:pPr>
            <a:r>
              <a:rPr lang="en-US" altLang="en-US" dirty="0" smtClean="0"/>
              <a:t>We have already seen that profit per shovel = 65</a:t>
            </a:r>
          </a:p>
          <a:p>
            <a:pPr eaLnBrk="1" hangingPunct="1">
              <a:lnSpc>
                <a:spcPct val="90000"/>
              </a:lnSpc>
            </a:pPr>
            <a:r>
              <a:rPr lang="en-US" altLang="en-US" dirty="0" smtClean="0"/>
              <a:t>There’s another way of calculating </a:t>
            </a:r>
            <a:r>
              <a:rPr lang="en-US" altLang="en-US" dirty="0"/>
              <a:t>profit per shovel </a:t>
            </a:r>
            <a:endParaRPr lang="en-US" altLang="en-US" dirty="0" smtClean="0"/>
          </a:p>
          <a:p>
            <a:pPr eaLnBrk="1" hangingPunct="1">
              <a:lnSpc>
                <a:spcPct val="90000"/>
              </a:lnSpc>
            </a:pPr>
            <a:r>
              <a:rPr lang="en-US" altLang="en-US" dirty="0" smtClean="0"/>
              <a:t>Profit </a:t>
            </a:r>
            <a:r>
              <a:rPr lang="en-US" altLang="en-US" dirty="0" smtClean="0"/>
              <a:t>per shovel = </a:t>
            </a:r>
            <a:br>
              <a:rPr lang="en-US" altLang="en-US" dirty="0" smtClean="0"/>
            </a:br>
            <a:r>
              <a:rPr lang="en-US" altLang="en-US" dirty="0" smtClean="0"/>
              <a:t>output producible on zero-rent land by one worker and one shovel </a:t>
            </a:r>
            <a:br>
              <a:rPr lang="en-US" altLang="en-US" dirty="0" smtClean="0"/>
            </a:br>
            <a:r>
              <a:rPr lang="en-US" altLang="en-US" i="1" dirty="0" smtClean="0"/>
              <a:t>minus</a:t>
            </a:r>
            <a:r>
              <a:rPr lang="en-US" altLang="en-US" dirty="0" smtClean="0"/>
              <a:t> </a:t>
            </a:r>
            <a:br>
              <a:rPr lang="en-US" altLang="en-US" dirty="0" smtClean="0"/>
            </a:br>
            <a:r>
              <a:rPr lang="en-US" altLang="en-US" dirty="0" smtClean="0"/>
              <a:t>the worker’s subsistence wage. </a:t>
            </a:r>
          </a:p>
          <a:p>
            <a:pPr lvl="1" eaLnBrk="1" hangingPunct="1">
              <a:lnSpc>
                <a:spcPct val="90000"/>
              </a:lnSpc>
            </a:pPr>
            <a:r>
              <a:rPr lang="en-US" altLang="en-US" dirty="0" smtClean="0"/>
              <a:t>In Case 1, profits per shovel = 90 – 25 = 65</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Profits</a:t>
            </a:r>
          </a:p>
        </p:txBody>
      </p:sp>
      <p:sp>
        <p:nvSpPr>
          <p:cNvPr id="23555" name="Rectangle 3"/>
          <p:cNvSpPr>
            <a:spLocks noGrp="1" noChangeArrowheads="1"/>
          </p:cNvSpPr>
          <p:nvPr>
            <p:ph idx="1"/>
          </p:nvPr>
        </p:nvSpPr>
        <p:spPr/>
        <p:txBody>
          <a:bodyPr/>
          <a:lstStyle/>
          <a:p>
            <a:pPr eaLnBrk="1" hangingPunct="1">
              <a:lnSpc>
                <a:spcPct val="90000"/>
              </a:lnSpc>
            </a:pPr>
            <a:r>
              <a:rPr lang="en-US" altLang="en-US" dirty="0" smtClean="0"/>
              <a:t>Profits are the main source of capital accumulation. </a:t>
            </a:r>
          </a:p>
          <a:p>
            <a:pPr eaLnBrk="1" hangingPunct="1">
              <a:lnSpc>
                <a:spcPct val="90000"/>
              </a:lnSpc>
            </a:pPr>
            <a:r>
              <a:rPr lang="en-US" altLang="en-US" dirty="0" smtClean="0"/>
              <a:t>If the current rate of profit </a:t>
            </a:r>
            <a:r>
              <a:rPr lang="en-US" altLang="en-US" dirty="0" smtClean="0"/>
              <a:t/>
            </a:r>
            <a:br>
              <a:rPr lang="en-US" altLang="en-US" dirty="0" smtClean="0"/>
            </a:br>
            <a:r>
              <a:rPr lang="en-US" altLang="en-US" dirty="0" smtClean="0"/>
              <a:t>is </a:t>
            </a:r>
            <a:r>
              <a:rPr lang="en-US" altLang="en-US" dirty="0" smtClean="0"/>
              <a:t>higher than </a:t>
            </a:r>
            <a:r>
              <a:rPr lang="en-US" altLang="en-US" dirty="0" smtClean="0"/>
              <a:t/>
            </a:r>
            <a:br>
              <a:rPr lang="en-US" altLang="en-US" dirty="0" smtClean="0"/>
            </a:br>
            <a:r>
              <a:rPr lang="en-US" altLang="en-US" dirty="0" smtClean="0"/>
              <a:t>the </a:t>
            </a:r>
            <a:r>
              <a:rPr lang="en-US" altLang="en-US" dirty="0" smtClean="0"/>
              <a:t>minimum rate of profit that is acceptable to capitalists, </a:t>
            </a:r>
            <a:r>
              <a:rPr lang="en-US" altLang="en-US" dirty="0" smtClean="0"/>
              <a:t>then more </a:t>
            </a:r>
            <a:r>
              <a:rPr lang="en-US" altLang="en-US" dirty="0" smtClean="0"/>
              <a:t>capital will be accumulated. </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Income distribution</a:t>
            </a:r>
          </a:p>
        </p:txBody>
      </p:sp>
      <p:sp>
        <p:nvSpPr>
          <p:cNvPr id="24579" name="Content Placeholder 2"/>
          <p:cNvSpPr>
            <a:spLocks noGrp="1"/>
          </p:cNvSpPr>
          <p:nvPr>
            <p:ph idx="1"/>
          </p:nvPr>
        </p:nvSpPr>
        <p:spPr/>
        <p:txBody>
          <a:bodyPr/>
          <a:lstStyle/>
          <a:p>
            <a:pPr eaLnBrk="1" hangingPunct="1"/>
            <a:r>
              <a:rPr lang="en-US" altLang="en-US" dirty="0" smtClean="0"/>
              <a:t>Total wage income = </a:t>
            </a:r>
            <a:br>
              <a:rPr lang="en-US" altLang="en-US" dirty="0" smtClean="0"/>
            </a:br>
            <a:r>
              <a:rPr lang="en-US" altLang="en-US" dirty="0" smtClean="0"/>
              <a:t>subsistence wage per worker </a:t>
            </a:r>
            <a:r>
              <a:rPr lang="en-US" altLang="en-US" dirty="0" smtClean="0">
                <a:sym typeface="Symbol" panose="05050102010706020507" pitchFamily="18" charset="2"/>
              </a:rPr>
              <a:t> number of workers</a:t>
            </a:r>
          </a:p>
          <a:p>
            <a:pPr eaLnBrk="1" hangingPunct="1"/>
            <a:r>
              <a:rPr lang="en-US" altLang="en-US" dirty="0" smtClean="0">
                <a:sym typeface="Symbol" panose="05050102010706020507" pitchFamily="18" charset="2"/>
              </a:rPr>
              <a:t>Total profit income = profit per shovel</a:t>
            </a:r>
            <a:r>
              <a:rPr lang="en-US" altLang="en-US" dirty="0" smtClean="0"/>
              <a:t> </a:t>
            </a:r>
            <a:r>
              <a:rPr lang="en-US" altLang="en-US" dirty="0" smtClean="0">
                <a:sym typeface="Symbol" panose="05050102010706020507" pitchFamily="18" charset="2"/>
              </a:rPr>
              <a:t> number of shovels</a:t>
            </a:r>
          </a:p>
          <a:p>
            <a:pPr eaLnBrk="1" hangingPunct="1"/>
            <a:r>
              <a:rPr lang="en-US" altLang="en-US" dirty="0" smtClean="0">
                <a:sym typeface="Symbol" panose="05050102010706020507" pitchFamily="18" charset="2"/>
              </a:rPr>
              <a:t>Total rent income = </a:t>
            </a:r>
            <a:r>
              <a:rPr lang="en-US" altLang="en-US" dirty="0" smtClean="0">
                <a:sym typeface="Symbol" panose="05050102010706020507" pitchFamily="18" charset="2"/>
              </a:rPr>
              <a:t/>
            </a:r>
            <a:br>
              <a:rPr lang="en-US" altLang="en-US" dirty="0" smtClean="0">
                <a:sym typeface="Symbol" panose="05050102010706020507" pitchFamily="18" charset="2"/>
              </a:rPr>
            </a:br>
            <a:r>
              <a:rPr lang="en-US" altLang="en-US" dirty="0" smtClean="0">
                <a:sym typeface="Symbol" panose="05050102010706020507" pitchFamily="18" charset="2"/>
              </a:rPr>
              <a:t>residual or left-over output </a:t>
            </a:r>
            <a:r>
              <a:rPr lang="en-US" altLang="en-US" dirty="0" smtClean="0">
                <a:sym typeface="Symbol" panose="05050102010706020507" pitchFamily="18" charset="2"/>
              </a:rPr>
              <a:t>= </a:t>
            </a:r>
            <a:br>
              <a:rPr lang="en-US" altLang="en-US" dirty="0" smtClean="0">
                <a:sym typeface="Symbol" panose="05050102010706020507" pitchFamily="18" charset="2"/>
              </a:rPr>
            </a:br>
            <a:r>
              <a:rPr lang="en-US" altLang="en-US" dirty="0" smtClean="0">
                <a:sym typeface="Symbol" panose="05050102010706020507" pitchFamily="18" charset="2"/>
              </a:rPr>
              <a:t>total output – total wage income – total profit income</a:t>
            </a:r>
            <a:endParaRPr lang="en-US" altLang="en-US" dirty="0" smtClean="0"/>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25603" name="Rectangle 2"/>
          <p:cNvSpPr>
            <a:spLocks noGrp="1" noChangeArrowheads="1"/>
          </p:cNvSpPr>
          <p:nvPr>
            <p:ph type="title"/>
          </p:nvPr>
        </p:nvSpPr>
        <p:spPr/>
        <p:txBody>
          <a:bodyPr/>
          <a:lstStyle/>
          <a:p>
            <a:pPr eaLnBrk="1" hangingPunct="1"/>
            <a:r>
              <a:rPr lang="en-US" altLang="en-US" smtClean="0"/>
              <a:t>Extensive Margin Rent</a:t>
            </a:r>
          </a:p>
        </p:txBody>
      </p:sp>
      <p:sp>
        <p:nvSpPr>
          <p:cNvPr id="25604" name="Rectangle 3"/>
          <p:cNvSpPr>
            <a:spLocks noGrp="1" noChangeArrowheads="1"/>
          </p:cNvSpPr>
          <p:nvPr>
            <p:ph type="body" idx="1"/>
          </p:nvPr>
        </p:nvSpPr>
        <p:spPr/>
        <p:txBody>
          <a:bodyPr/>
          <a:lstStyle/>
          <a:p>
            <a:pPr eaLnBrk="1" hangingPunct="1">
              <a:lnSpc>
                <a:spcPct val="90000"/>
              </a:lnSpc>
            </a:pPr>
            <a:r>
              <a:rPr lang="en-US" altLang="en-US" sz="2400" dirty="0" smtClean="0"/>
              <a:t>When the rent earned by a landlord is due solely to superior fertility of the land, that rent is called rent on the extensive margin. </a:t>
            </a:r>
          </a:p>
          <a:p>
            <a:pPr eaLnBrk="1" hangingPunct="1">
              <a:lnSpc>
                <a:spcPct val="90000"/>
              </a:lnSpc>
            </a:pPr>
            <a:r>
              <a:rPr lang="en-US" altLang="en-US" sz="2400" dirty="0" smtClean="0"/>
              <a:t>More precisely, this rent is the output that could be produced with one </a:t>
            </a:r>
            <a:r>
              <a:rPr lang="en-US" altLang="en-US" sz="2400" dirty="0" smtClean="0"/>
              <a:t>worker and one shovel </a:t>
            </a:r>
            <a:r>
              <a:rPr lang="en-US" altLang="en-US" sz="2400" dirty="0" smtClean="0"/>
              <a:t>on this landlord’s land </a:t>
            </a:r>
            <a:r>
              <a:rPr lang="en-US" altLang="en-US" sz="2400" i="1" dirty="0" smtClean="0"/>
              <a:t>minus</a:t>
            </a:r>
            <a:r>
              <a:rPr lang="en-US" altLang="en-US" sz="2400" dirty="0" smtClean="0"/>
              <a:t> what one worker </a:t>
            </a:r>
            <a:r>
              <a:rPr lang="en-US" altLang="en-US" sz="2400" dirty="0" smtClean="0"/>
              <a:t>and one shovel could </a:t>
            </a:r>
            <a:r>
              <a:rPr lang="en-US" altLang="en-US" sz="2400" dirty="0" smtClean="0"/>
              <a:t>produce on zero-rent land. </a:t>
            </a:r>
          </a:p>
          <a:p>
            <a:pPr eaLnBrk="1" hangingPunct="1">
              <a:lnSpc>
                <a:spcPct val="90000"/>
              </a:lnSpc>
            </a:pPr>
            <a:r>
              <a:rPr lang="en-US" altLang="en-US" sz="2400" dirty="0" smtClean="0"/>
              <a:t>In the one-worker case (Case 1), zero-rent land is Plot B. Therefore, extensive-margin rent on Plot A = 100 – 90 = 10. </a:t>
            </a:r>
            <a:endParaRPr lang="en-US" altLang="en-US" sz="2400" dirty="0" smtClean="0"/>
          </a:p>
          <a:p>
            <a:pPr eaLnBrk="1" hangingPunct="1">
              <a:lnSpc>
                <a:spcPct val="90000"/>
              </a:lnSpc>
            </a:pPr>
            <a:r>
              <a:rPr lang="en-US" altLang="en-US" sz="2400" dirty="0" smtClean="0"/>
              <a:t>Therefore</a:t>
            </a:r>
            <a:r>
              <a:rPr lang="en-US" altLang="en-US" sz="2400" dirty="0" smtClean="0"/>
              <a:t>, in this case, </a:t>
            </a:r>
            <a:r>
              <a:rPr lang="en-US" altLang="en-US" sz="2400" i="1" dirty="0" smtClean="0"/>
              <a:t>all</a:t>
            </a:r>
            <a:r>
              <a:rPr lang="en-US" altLang="en-US" sz="2400" dirty="0" smtClean="0"/>
              <a:t> of rent is extensive margin rent.</a:t>
            </a:r>
          </a:p>
          <a:p>
            <a:pPr lvl="1" eaLnBrk="1" hangingPunct="1">
              <a:lnSpc>
                <a:spcPct val="90000"/>
              </a:lnSpc>
            </a:pPr>
            <a:r>
              <a:rPr lang="en-US" altLang="en-US" sz="2000" dirty="0" smtClean="0"/>
              <a:t>In this way, Ricardo ended up with the same theory of rent that </a:t>
            </a:r>
            <a:r>
              <a:rPr lang="en-US" altLang="en-US" sz="2000" dirty="0" smtClean="0">
                <a:hlinkClick r:id="rId2"/>
              </a:rPr>
              <a:t>James Anderson</a:t>
            </a:r>
            <a:r>
              <a:rPr lang="en-US" altLang="en-US" sz="2000" dirty="0" smtClean="0"/>
              <a:t> had earlier proposed.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Case 2: Three Workers</a:t>
            </a:r>
          </a:p>
        </p:txBody>
      </p:sp>
      <p:sp>
        <p:nvSpPr>
          <p:cNvPr id="26627" name="Rectangle 3"/>
          <p:cNvSpPr>
            <a:spLocks noGrp="1" noChangeArrowheads="1"/>
          </p:cNvSpPr>
          <p:nvPr>
            <p:ph idx="1"/>
          </p:nvPr>
        </p:nvSpPr>
        <p:spPr>
          <a:xfrm>
            <a:off x="609600" y="1600200"/>
            <a:ext cx="8367713" cy="4525963"/>
          </a:xfrm>
        </p:spPr>
        <p:txBody>
          <a:bodyPr/>
          <a:lstStyle/>
          <a:p>
            <a:pPr eaLnBrk="1" hangingPunct="1">
              <a:lnSpc>
                <a:spcPct val="90000"/>
              </a:lnSpc>
            </a:pPr>
            <a:r>
              <a:rPr lang="en-US" altLang="en-US" sz="2400" dirty="0" smtClean="0"/>
              <a:t>Suppose now that there are 3 workers and 3 shovels. </a:t>
            </a:r>
          </a:p>
          <a:p>
            <a:pPr eaLnBrk="1" hangingPunct="1">
              <a:lnSpc>
                <a:spcPct val="90000"/>
              </a:lnSpc>
            </a:pPr>
            <a:r>
              <a:rPr lang="en-US" altLang="en-US" sz="2400" dirty="0" smtClean="0"/>
              <a:t>Wage is 25 per worker, as before. </a:t>
            </a:r>
          </a:p>
          <a:p>
            <a:pPr eaLnBrk="1" hangingPunct="1">
              <a:lnSpc>
                <a:spcPct val="90000"/>
              </a:lnSpc>
            </a:pPr>
            <a:r>
              <a:rPr lang="en-US" altLang="en-US" sz="2400" dirty="0" smtClean="0"/>
              <a:t>Profit per shovel is </a:t>
            </a:r>
            <a:r>
              <a:rPr lang="en-US" altLang="en-US" sz="2400" dirty="0" smtClean="0"/>
              <a:t>55 (or, slightly more, say, 55.01)</a:t>
            </a:r>
            <a:endParaRPr lang="en-US" altLang="en-US" sz="2400" dirty="0" smtClean="0"/>
          </a:p>
          <a:p>
            <a:pPr lvl="1" eaLnBrk="1" hangingPunct="1">
              <a:lnSpc>
                <a:spcPct val="90000"/>
              </a:lnSpc>
            </a:pPr>
            <a:r>
              <a:rPr lang="en-US" altLang="en-US" sz="2000" dirty="0" smtClean="0"/>
              <a:t>Why?</a:t>
            </a:r>
          </a:p>
          <a:p>
            <a:pPr lvl="1" eaLnBrk="1" hangingPunct="1">
              <a:lnSpc>
                <a:spcPct val="90000"/>
              </a:lnSpc>
            </a:pPr>
            <a:r>
              <a:rPr lang="en-US" altLang="en-US" sz="2000" dirty="0" smtClean="0"/>
              <a:t>This </a:t>
            </a:r>
            <a:r>
              <a:rPr lang="en-US" altLang="en-US" sz="2000" dirty="0" smtClean="0"/>
              <a:t>will ensure that the landlords will demand exactly 3 workers and 3 shovels, as is required for equilibrium. </a:t>
            </a:r>
          </a:p>
          <a:p>
            <a:pPr lvl="1" eaLnBrk="1" hangingPunct="1">
              <a:lnSpc>
                <a:spcPct val="90000"/>
              </a:lnSpc>
            </a:pPr>
            <a:r>
              <a:rPr lang="en-US" altLang="en-US" sz="2000" dirty="0" smtClean="0"/>
              <a:t>Plot A will employ 2 workers and 2 shovels and Plot B will employ 1 worker and 1 shovel. </a:t>
            </a:r>
          </a:p>
          <a:p>
            <a:pPr lvl="1" eaLnBrk="1" hangingPunct="1">
              <a:lnSpc>
                <a:spcPct val="90000"/>
              </a:lnSpc>
            </a:pPr>
            <a:r>
              <a:rPr lang="en-US" altLang="en-US" sz="2000" dirty="0" smtClean="0"/>
              <a:t>Plot C will be uncultivated, zero-rent land.</a:t>
            </a:r>
          </a:p>
        </p:txBody>
      </p:sp>
      <p:sp>
        <p:nvSpPr>
          <p:cNvPr id="2662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20525" name="Group 45"/>
          <p:cNvGraphicFramePr>
            <a:graphicFrameLocks noGrp="1"/>
          </p:cNvGraphicFramePr>
          <p:nvPr>
            <p:ph sz="half" idx="4294967295"/>
          </p:nvPr>
        </p:nvGraphicFramePr>
        <p:xfrm>
          <a:off x="8882063" y="1600200"/>
          <a:ext cx="3214687" cy="1828800"/>
        </p:xfrm>
        <a:graphic>
          <a:graphicData uri="http://schemas.openxmlformats.org/drawingml/2006/table">
            <a:tbl>
              <a:tblPr/>
              <a:tblGrid>
                <a:gridCol w="1190625">
                  <a:extLst>
                    <a:ext uri="{9D8B030D-6E8A-4147-A177-3AD203B41FA5}">
                      <a16:colId xmlns:a16="http://schemas.microsoft.com/office/drawing/2014/main" val="20000"/>
                    </a:ext>
                  </a:extLst>
                </a:gridCol>
                <a:gridCol w="692150">
                  <a:extLst>
                    <a:ext uri="{9D8B030D-6E8A-4147-A177-3AD203B41FA5}">
                      <a16:colId xmlns:a16="http://schemas.microsoft.com/office/drawing/2014/main" val="20001"/>
                    </a:ext>
                  </a:extLst>
                </a:gridCol>
                <a:gridCol w="766762">
                  <a:extLst>
                    <a:ext uri="{9D8B030D-6E8A-4147-A177-3AD203B41FA5}">
                      <a16:colId xmlns:a16="http://schemas.microsoft.com/office/drawing/2014/main" val="20002"/>
                    </a:ext>
                  </a:extLst>
                </a:gridCol>
                <a:gridCol w="565150">
                  <a:extLst>
                    <a:ext uri="{9D8B030D-6E8A-4147-A177-3AD203B41FA5}">
                      <a16:colId xmlns:a16="http://schemas.microsoft.com/office/drawing/2014/main" val="20003"/>
                    </a:ext>
                  </a:extLst>
                </a:gridCol>
              </a:tblGrid>
              <a:tr h="180975">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Table 1: Increases in output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workers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B</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Arial" charset="0"/>
                          <a:cs typeface="Times New Roman" pitchFamily="18" charset="0"/>
                        </a:rPr>
                        <a:t>100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3</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Times New Roman" pitchFamily="18" charset="0"/>
                        </a:rPr>
                        <a:t>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Case 2: Three Workers</a:t>
            </a:r>
          </a:p>
        </p:txBody>
      </p:sp>
      <p:sp>
        <p:nvSpPr>
          <p:cNvPr id="28675" name="Rectangle 3"/>
          <p:cNvSpPr>
            <a:spLocks noGrp="1" noChangeArrowheads="1"/>
          </p:cNvSpPr>
          <p:nvPr>
            <p:ph idx="1"/>
          </p:nvPr>
        </p:nvSpPr>
        <p:spPr>
          <a:xfrm>
            <a:off x="609600" y="1600200"/>
            <a:ext cx="8275638" cy="4525963"/>
          </a:xfrm>
        </p:spPr>
        <p:txBody>
          <a:bodyPr/>
          <a:lstStyle/>
          <a:p>
            <a:pPr eaLnBrk="1" hangingPunct="1">
              <a:lnSpc>
                <a:spcPct val="90000"/>
              </a:lnSpc>
            </a:pPr>
            <a:r>
              <a:rPr lang="en-US" altLang="en-US" smtClean="0"/>
              <a:t>The owner of Plot B will produce 90 and, after paying 25 as wage and 55 as profit, will collect a residual rent of 10. </a:t>
            </a:r>
          </a:p>
          <a:p>
            <a:pPr lvl="1" eaLnBrk="1" hangingPunct="1">
              <a:lnSpc>
                <a:spcPct val="90000"/>
              </a:lnSpc>
            </a:pPr>
            <a:r>
              <a:rPr lang="en-US" altLang="en-US" smtClean="0"/>
              <a:t>This is also Plot B’s rent on extensive margin.</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5" name="Group 45"/>
          <p:cNvGraphicFramePr>
            <a:graphicFrameLocks/>
          </p:cNvGraphicFramePr>
          <p:nvPr/>
        </p:nvGraphicFramePr>
        <p:xfrm>
          <a:off x="8885238" y="1600200"/>
          <a:ext cx="3214687" cy="1828800"/>
        </p:xfrm>
        <a:graphic>
          <a:graphicData uri="http://schemas.openxmlformats.org/drawingml/2006/table">
            <a:tbl>
              <a:tblPr/>
              <a:tblGrid>
                <a:gridCol w="1190625">
                  <a:extLst>
                    <a:ext uri="{9D8B030D-6E8A-4147-A177-3AD203B41FA5}">
                      <a16:colId xmlns:a16="http://schemas.microsoft.com/office/drawing/2014/main" val="20000"/>
                    </a:ext>
                  </a:extLst>
                </a:gridCol>
                <a:gridCol w="692150">
                  <a:extLst>
                    <a:ext uri="{9D8B030D-6E8A-4147-A177-3AD203B41FA5}">
                      <a16:colId xmlns:a16="http://schemas.microsoft.com/office/drawing/2014/main" val="20001"/>
                    </a:ext>
                  </a:extLst>
                </a:gridCol>
                <a:gridCol w="766762">
                  <a:extLst>
                    <a:ext uri="{9D8B030D-6E8A-4147-A177-3AD203B41FA5}">
                      <a16:colId xmlns:a16="http://schemas.microsoft.com/office/drawing/2014/main" val="20002"/>
                    </a:ext>
                  </a:extLst>
                </a:gridCol>
                <a:gridCol w="565150">
                  <a:extLst>
                    <a:ext uri="{9D8B030D-6E8A-4147-A177-3AD203B41FA5}">
                      <a16:colId xmlns:a16="http://schemas.microsoft.com/office/drawing/2014/main" val="20003"/>
                    </a:ext>
                  </a:extLst>
                </a:gridCol>
              </a:tblGrid>
              <a:tr h="180975">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Table 1: Increases in output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workers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B</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Arial" charset="0"/>
                          <a:cs typeface="Times New Roman" pitchFamily="18" charset="0"/>
                        </a:rPr>
                        <a:t>100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3</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Times New Roman" pitchFamily="18" charset="0"/>
                        </a:rPr>
                        <a:t>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David Ricardo (1772-1823)</a:t>
            </a:r>
          </a:p>
        </p:txBody>
      </p:sp>
      <p:sp>
        <p:nvSpPr>
          <p:cNvPr id="8195" name="Content Placeholder 2"/>
          <p:cNvSpPr>
            <a:spLocks noGrp="1"/>
          </p:cNvSpPr>
          <p:nvPr>
            <p:ph idx="1"/>
          </p:nvPr>
        </p:nvSpPr>
        <p:spPr/>
        <p:txBody>
          <a:bodyPr/>
          <a:lstStyle/>
          <a:p>
            <a:r>
              <a:rPr lang="en-US" altLang="en-US" i="1" smtClean="0"/>
              <a:t>The Ordinary Business of Life </a:t>
            </a:r>
            <a:r>
              <a:rPr lang="en-US" altLang="en-US" smtClean="0"/>
              <a:t>by Roger Backhouse, pages 137-141</a:t>
            </a:r>
          </a:p>
          <a:p>
            <a:r>
              <a:rPr lang="en-US" altLang="en-US" i="1" smtClean="0"/>
              <a:t>The Worldly Philosophers </a:t>
            </a:r>
            <a:r>
              <a:rPr lang="en-US" altLang="en-US" smtClean="0"/>
              <a:t>by Robert Heilbroner, Chapter IV (The Gloomy Presentiments of Parson Malthus and David Ricardo)</a:t>
            </a:r>
          </a:p>
          <a:p>
            <a:r>
              <a:rPr lang="en-US" altLang="en-US" i="1" smtClean="0"/>
              <a:t>New Ideas from Dead Economists </a:t>
            </a:r>
            <a:r>
              <a:rPr lang="en-US" altLang="en-US" smtClean="0"/>
              <a:t>by Todd Buchholz, Chapter IV (David Ricardo and the Cry for Free Trade)</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DAVID RICARDO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Case 2: Three Workers</a:t>
            </a:r>
          </a:p>
        </p:txBody>
      </p:sp>
      <p:sp>
        <p:nvSpPr>
          <p:cNvPr id="29699" name="Rectangle 3"/>
          <p:cNvSpPr>
            <a:spLocks noGrp="1" noChangeArrowheads="1"/>
          </p:cNvSpPr>
          <p:nvPr>
            <p:ph idx="1"/>
          </p:nvPr>
        </p:nvSpPr>
        <p:spPr>
          <a:xfrm>
            <a:off x="609600" y="1600200"/>
            <a:ext cx="8275638" cy="4525963"/>
          </a:xfrm>
        </p:spPr>
        <p:txBody>
          <a:bodyPr/>
          <a:lstStyle/>
          <a:p>
            <a:pPr eaLnBrk="1" hangingPunct="1">
              <a:lnSpc>
                <a:spcPct val="90000"/>
              </a:lnSpc>
            </a:pPr>
            <a:r>
              <a:rPr lang="en-US" altLang="en-US" smtClean="0"/>
              <a:t>The owner of Plot A will produce 190 and, after paying 50 as wage and 110 as profit, will collect a residual rent of 30. </a:t>
            </a:r>
          </a:p>
          <a:p>
            <a:pPr lvl="1" eaLnBrk="1" hangingPunct="1">
              <a:lnSpc>
                <a:spcPct val="90000"/>
              </a:lnSpc>
            </a:pPr>
            <a:r>
              <a:rPr lang="en-US" altLang="en-US" smtClean="0"/>
              <a:t>Of this, only 20 is rent on extensive margin. </a:t>
            </a:r>
          </a:p>
          <a:p>
            <a:pPr lvl="1" eaLnBrk="1" hangingPunct="1">
              <a:lnSpc>
                <a:spcPct val="90000"/>
              </a:lnSpc>
            </a:pPr>
            <a:r>
              <a:rPr lang="en-US" altLang="en-US" smtClean="0"/>
              <a:t>The remaining rent, 10, is called </a:t>
            </a:r>
            <a:r>
              <a:rPr lang="en-US" altLang="en-US" i="1" smtClean="0"/>
              <a:t>rent on the intensive margin</a:t>
            </a:r>
            <a:r>
              <a:rPr lang="en-US" altLang="en-US" smtClean="0"/>
              <a:t>.</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5" name="Group 45"/>
          <p:cNvGraphicFramePr>
            <a:graphicFrameLocks/>
          </p:cNvGraphicFramePr>
          <p:nvPr/>
        </p:nvGraphicFramePr>
        <p:xfrm>
          <a:off x="8885238" y="1600200"/>
          <a:ext cx="3214687" cy="1828800"/>
        </p:xfrm>
        <a:graphic>
          <a:graphicData uri="http://schemas.openxmlformats.org/drawingml/2006/table">
            <a:tbl>
              <a:tblPr/>
              <a:tblGrid>
                <a:gridCol w="1190625">
                  <a:extLst>
                    <a:ext uri="{9D8B030D-6E8A-4147-A177-3AD203B41FA5}">
                      <a16:colId xmlns:a16="http://schemas.microsoft.com/office/drawing/2014/main" val="20000"/>
                    </a:ext>
                  </a:extLst>
                </a:gridCol>
                <a:gridCol w="692150">
                  <a:extLst>
                    <a:ext uri="{9D8B030D-6E8A-4147-A177-3AD203B41FA5}">
                      <a16:colId xmlns:a16="http://schemas.microsoft.com/office/drawing/2014/main" val="20001"/>
                    </a:ext>
                  </a:extLst>
                </a:gridCol>
                <a:gridCol w="766762">
                  <a:extLst>
                    <a:ext uri="{9D8B030D-6E8A-4147-A177-3AD203B41FA5}">
                      <a16:colId xmlns:a16="http://schemas.microsoft.com/office/drawing/2014/main" val="20002"/>
                    </a:ext>
                  </a:extLst>
                </a:gridCol>
                <a:gridCol w="565150">
                  <a:extLst>
                    <a:ext uri="{9D8B030D-6E8A-4147-A177-3AD203B41FA5}">
                      <a16:colId xmlns:a16="http://schemas.microsoft.com/office/drawing/2014/main" val="20003"/>
                    </a:ext>
                  </a:extLst>
                </a:gridCol>
              </a:tblGrid>
              <a:tr h="180975">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Table 1: Increases in output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workers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B</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Arial" charset="0"/>
                          <a:cs typeface="Times New Roman" pitchFamily="18" charset="0"/>
                        </a:rPr>
                        <a:t>100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Arial" charset="0"/>
                          <a:cs typeface="Times New Roman" pitchFamily="18" charset="0"/>
                        </a:rPr>
                        <a:t>90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Arial" charset="0"/>
                          <a:cs typeface="Times New Roman" pitchFamily="18" charset="0"/>
                        </a:rPr>
                        <a:t>80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Times New Roman" pitchFamily="18" charset="0"/>
                        </a:rPr>
                        <a:t>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Times New Roman" pitchFamily="18" charset="0"/>
                        </a:rPr>
                        <a:t>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0723" name="Rectangle 2"/>
          <p:cNvSpPr>
            <a:spLocks noGrp="1" noChangeArrowheads="1"/>
          </p:cNvSpPr>
          <p:nvPr>
            <p:ph type="title"/>
          </p:nvPr>
        </p:nvSpPr>
        <p:spPr/>
        <p:txBody>
          <a:bodyPr/>
          <a:lstStyle/>
          <a:p>
            <a:pPr eaLnBrk="1" hangingPunct="1"/>
            <a:r>
              <a:rPr lang="en-US" altLang="en-US" smtClean="0"/>
              <a:t>Intensive Margin Rent</a:t>
            </a:r>
          </a:p>
        </p:txBody>
      </p:sp>
      <p:sp>
        <p:nvSpPr>
          <p:cNvPr id="30724" name="Rectangle 3"/>
          <p:cNvSpPr>
            <a:spLocks noGrp="1" noChangeArrowheads="1"/>
          </p:cNvSpPr>
          <p:nvPr>
            <p:ph type="body" idx="1"/>
          </p:nvPr>
        </p:nvSpPr>
        <p:spPr/>
        <p:txBody>
          <a:bodyPr/>
          <a:lstStyle/>
          <a:p>
            <a:pPr eaLnBrk="1" hangingPunct="1"/>
            <a:r>
              <a:rPr lang="en-US" altLang="en-US" sz="2800" smtClean="0"/>
              <a:t>Rent earned from the intensive use of land is called rent on the intensive margin. </a:t>
            </a:r>
          </a:p>
          <a:p>
            <a:pPr eaLnBrk="1" hangingPunct="1"/>
            <a:r>
              <a:rPr lang="en-US" altLang="en-US" sz="2800" smtClean="0"/>
              <a:t>Using this concept, Ricardo is able to explain why rent would be paid even when all land is of the same quality, as long as the amount of available land is not infinite. </a:t>
            </a:r>
          </a:p>
          <a:p>
            <a:pPr eaLnBrk="1" hangingPunct="1"/>
            <a:r>
              <a:rPr lang="en-US" altLang="en-US" sz="2800" smtClean="0"/>
              <a:t>This follows from the application of </a:t>
            </a:r>
            <a:r>
              <a:rPr lang="en-US" altLang="en-US" sz="2800" smtClean="0">
                <a:hlinkClick r:id="rId2"/>
              </a:rPr>
              <a:t>Turgot</a:t>
            </a:r>
            <a:r>
              <a:rPr lang="en-US" altLang="en-US" sz="2800" smtClean="0"/>
              <a:t>’s idea of diminishing returns to shovel-equipped labor on a fixed amount of land.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Case 3: Six Workers</a:t>
            </a:r>
          </a:p>
        </p:txBody>
      </p:sp>
      <p:sp>
        <p:nvSpPr>
          <p:cNvPr id="31747" name="Rectangle 3"/>
          <p:cNvSpPr>
            <a:spLocks noGrp="1" noChangeArrowheads="1"/>
          </p:cNvSpPr>
          <p:nvPr>
            <p:ph idx="1"/>
          </p:nvPr>
        </p:nvSpPr>
        <p:spPr>
          <a:xfrm>
            <a:off x="609600" y="1600200"/>
            <a:ext cx="8094663" cy="4525963"/>
          </a:xfrm>
        </p:spPr>
        <p:txBody>
          <a:bodyPr/>
          <a:lstStyle/>
          <a:p>
            <a:pPr eaLnBrk="1" hangingPunct="1">
              <a:lnSpc>
                <a:spcPct val="90000"/>
              </a:lnSpc>
            </a:pPr>
            <a:r>
              <a:rPr lang="en-US" altLang="en-US" sz="2000" dirty="0" smtClean="0"/>
              <a:t>Suppose now that there are 6 workers and 6 shovels.</a:t>
            </a:r>
          </a:p>
          <a:p>
            <a:pPr eaLnBrk="1" hangingPunct="1">
              <a:lnSpc>
                <a:spcPct val="90000"/>
              </a:lnSpc>
            </a:pPr>
            <a:r>
              <a:rPr lang="en-US" altLang="en-US" sz="2000" dirty="0" smtClean="0"/>
              <a:t>Wage is 25 per worker as before. </a:t>
            </a:r>
          </a:p>
          <a:p>
            <a:pPr eaLnBrk="1" hangingPunct="1">
              <a:lnSpc>
                <a:spcPct val="90000"/>
              </a:lnSpc>
            </a:pPr>
            <a:r>
              <a:rPr lang="en-US" altLang="en-US" sz="2000" dirty="0" smtClean="0"/>
              <a:t>Profit per shovel </a:t>
            </a:r>
            <a:r>
              <a:rPr lang="en-US" altLang="en-US" sz="2000" dirty="0" smtClean="0"/>
              <a:t>is 45</a:t>
            </a:r>
            <a:endParaRPr lang="en-US" altLang="en-US" sz="2000" dirty="0" smtClean="0"/>
          </a:p>
          <a:p>
            <a:pPr lvl="1" eaLnBrk="1" hangingPunct="1">
              <a:lnSpc>
                <a:spcPct val="90000"/>
              </a:lnSpc>
            </a:pPr>
            <a:r>
              <a:rPr lang="en-US" altLang="en-US" sz="1800" dirty="0" smtClean="0"/>
              <a:t>This will ensure that the landlords will demand exactly 6 workers and 6 shovels, as is required for equilibrium. </a:t>
            </a:r>
          </a:p>
          <a:p>
            <a:pPr eaLnBrk="1" hangingPunct="1">
              <a:lnSpc>
                <a:spcPct val="90000"/>
              </a:lnSpc>
            </a:pPr>
            <a:r>
              <a:rPr lang="en-US" altLang="en-US" sz="2000" dirty="0" smtClean="0"/>
              <a:t>Plot A will employ 3 workers and </a:t>
            </a:r>
            <a:r>
              <a:rPr lang="en-US" altLang="en-US" sz="2000" dirty="0" smtClean="0"/>
              <a:t>3 shovels</a:t>
            </a:r>
            <a:r>
              <a:rPr lang="en-US" altLang="en-US" sz="2000" dirty="0" smtClean="0"/>
              <a:t>, </a:t>
            </a:r>
          </a:p>
          <a:p>
            <a:pPr eaLnBrk="1" hangingPunct="1">
              <a:lnSpc>
                <a:spcPct val="90000"/>
              </a:lnSpc>
            </a:pPr>
            <a:r>
              <a:rPr lang="en-US" altLang="en-US" sz="2000" dirty="0" smtClean="0"/>
              <a:t>Plot B will employ 2 workers and 2 shovels, and </a:t>
            </a:r>
          </a:p>
          <a:p>
            <a:pPr eaLnBrk="1" hangingPunct="1">
              <a:lnSpc>
                <a:spcPct val="90000"/>
              </a:lnSpc>
            </a:pPr>
            <a:r>
              <a:rPr lang="en-US" altLang="en-US" sz="2000" dirty="0" smtClean="0"/>
              <a:t>Plot C will employ 1 worker and </a:t>
            </a:r>
            <a:r>
              <a:rPr lang="en-US" altLang="en-US" sz="2000" dirty="0" smtClean="0"/>
              <a:t>1 shovel</a:t>
            </a:r>
            <a:r>
              <a:rPr lang="en-US" altLang="en-US" sz="2000" dirty="0" smtClean="0"/>
              <a:t>. </a:t>
            </a:r>
          </a:p>
          <a:p>
            <a:pPr eaLnBrk="1" hangingPunct="1">
              <a:lnSpc>
                <a:spcPct val="90000"/>
              </a:lnSpc>
            </a:pPr>
            <a:r>
              <a:rPr lang="en-US" altLang="en-US" sz="2000" dirty="0" smtClean="0"/>
              <a:t>Plot D will be zero-rent land. </a:t>
            </a:r>
          </a:p>
        </p:txBody>
      </p:sp>
      <p:sp>
        <p:nvSpPr>
          <p:cNvPr id="3174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graphicFrame>
        <p:nvGraphicFramePr>
          <p:cNvPr id="23596" name="Group 44"/>
          <p:cNvGraphicFramePr>
            <a:graphicFrameLocks noGrp="1"/>
          </p:cNvGraphicFramePr>
          <p:nvPr>
            <p:ph sz="half" idx="4294967295"/>
          </p:nvPr>
        </p:nvGraphicFramePr>
        <p:xfrm>
          <a:off x="8704263" y="1600200"/>
          <a:ext cx="3392486" cy="2103437"/>
        </p:xfrm>
        <a:graphic>
          <a:graphicData uri="http://schemas.openxmlformats.org/drawingml/2006/table">
            <a:tbl>
              <a:tblPr/>
              <a:tblGrid>
                <a:gridCol w="1045639">
                  <a:extLst>
                    <a:ext uri="{9D8B030D-6E8A-4147-A177-3AD203B41FA5}">
                      <a16:colId xmlns:a16="http://schemas.microsoft.com/office/drawing/2014/main" val="20000"/>
                    </a:ext>
                  </a:extLst>
                </a:gridCol>
                <a:gridCol w="611294">
                  <a:extLst>
                    <a:ext uri="{9D8B030D-6E8A-4147-A177-3AD203B41FA5}">
                      <a16:colId xmlns:a16="http://schemas.microsoft.com/office/drawing/2014/main" val="20001"/>
                    </a:ext>
                  </a:extLst>
                </a:gridCol>
                <a:gridCol w="568683">
                  <a:extLst>
                    <a:ext uri="{9D8B030D-6E8A-4147-A177-3AD203B41FA5}">
                      <a16:colId xmlns:a16="http://schemas.microsoft.com/office/drawing/2014/main" val="20002"/>
                    </a:ext>
                  </a:extLst>
                </a:gridCol>
                <a:gridCol w="583435">
                  <a:extLst>
                    <a:ext uri="{9D8B030D-6E8A-4147-A177-3AD203B41FA5}">
                      <a16:colId xmlns:a16="http://schemas.microsoft.com/office/drawing/2014/main" val="20003"/>
                    </a:ext>
                  </a:extLst>
                </a:gridCol>
                <a:gridCol w="583435">
                  <a:extLst>
                    <a:ext uri="{9D8B030D-6E8A-4147-A177-3AD203B41FA5}">
                      <a16:colId xmlns:a16="http://schemas.microsoft.com/office/drawing/2014/main" val="20004"/>
                    </a:ext>
                  </a:extLst>
                </a:gridCol>
              </a:tblGrid>
              <a:tr h="640177">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Table 1: Increases in output</a:t>
                      </a:r>
                      <a:endParaRPr kumimoji="0" lang="en-US" sz="1800" b="0" i="0" u="none" strike="noStrike" cap="none" normalizeH="0" baseline="0" dirty="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workers</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A</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C</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D</a:t>
                      </a: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1</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Calibri" pitchFamily="34" charset="0"/>
                          <a:cs typeface="Times New Roman" pitchFamily="18" charset="0"/>
                        </a:rPr>
                        <a:t>100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Calibri" pitchFamily="34" charset="0"/>
                          <a:cs typeface="Times New Roman" pitchFamily="18" charset="0"/>
                        </a:rPr>
                        <a:t>90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70</a:t>
                      </a: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Calibri" pitchFamily="34" charset="0"/>
                          <a:cs typeface="Times New Roman" pitchFamily="18" charset="0"/>
                        </a:rPr>
                        <a:t>90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60</a:t>
                      </a: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8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dirty="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dirty="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dirty="0" smtClean="0">
                        <a:ln>
                          <a:noFill/>
                        </a:ln>
                        <a:solidFill>
                          <a:schemeClr val="tx1"/>
                        </a:solidFill>
                        <a:effectLst/>
                        <a:latin typeface="Calibri" pitchFamily="34" charset="0"/>
                      </a:endParaRP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50</a:t>
                      </a:r>
                    </a:p>
                  </a:txBody>
                  <a:tcPr marL="91425" marR="9142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Summary of all 3 cases</a:t>
            </a:r>
          </a:p>
        </p:txBody>
      </p:sp>
      <p:graphicFrame>
        <p:nvGraphicFramePr>
          <p:cNvPr id="24851" name="Group 275"/>
          <p:cNvGraphicFramePr>
            <a:graphicFrameLocks noGrp="1"/>
          </p:cNvGraphicFramePr>
          <p:nvPr>
            <p:ph idx="1"/>
          </p:nvPr>
        </p:nvGraphicFramePr>
        <p:xfrm>
          <a:off x="609600" y="1600200"/>
          <a:ext cx="10972800" cy="4525967"/>
        </p:xfrm>
        <a:graphic>
          <a:graphicData uri="http://schemas.openxmlformats.org/drawingml/2006/table">
            <a:tbl>
              <a:tblPr/>
              <a:tblGrid>
                <a:gridCol w="4167717">
                  <a:extLst>
                    <a:ext uri="{9D8B030D-6E8A-4147-A177-3AD203B41FA5}">
                      <a16:colId xmlns:a16="http://schemas.microsoft.com/office/drawing/2014/main" val="20000"/>
                    </a:ext>
                  </a:extLst>
                </a:gridCol>
                <a:gridCol w="1919816">
                  <a:extLst>
                    <a:ext uri="{9D8B030D-6E8A-4147-A177-3AD203B41FA5}">
                      <a16:colId xmlns:a16="http://schemas.microsoft.com/office/drawing/2014/main" val="20001"/>
                    </a:ext>
                  </a:extLst>
                </a:gridCol>
                <a:gridCol w="2347384">
                  <a:extLst>
                    <a:ext uri="{9D8B030D-6E8A-4147-A177-3AD203B41FA5}">
                      <a16:colId xmlns:a16="http://schemas.microsoft.com/office/drawing/2014/main" val="20002"/>
                    </a:ext>
                  </a:extLst>
                </a:gridCol>
                <a:gridCol w="2537883">
                  <a:extLst>
                    <a:ext uri="{9D8B030D-6E8A-4147-A177-3AD203B41FA5}">
                      <a16:colId xmlns:a16="http://schemas.microsoft.com/office/drawing/2014/main" val="20003"/>
                    </a:ext>
                  </a:extLst>
                </a:gridCol>
              </a:tblGrid>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Table 2</a:t>
                      </a:r>
                      <a:endParaRPr kumimoji="0" lang="en-US" sz="1800" b="0" i="0" u="none" strike="noStrike" cap="none" normalizeH="0" baseline="0" dirty="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1 worker</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3 workers</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6 workers</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Output, total</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280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520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Output, per worker</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93.33</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86.67</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Rent, total</a:t>
                      </a:r>
                      <a:endParaRPr kumimoji="0" lang="en-US" sz="1800" b="0" i="0" u="none" strike="noStrike" cap="none" normalizeH="0" baseline="0" dirty="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 (10%)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 (14.3%)</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100 (19.23%)</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Rent, extensive margin</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Rent, intensive margin</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Wages, total</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25 (25%)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75 (26%)</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150 (28.85%)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Wages, per worker</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Profit, total</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65 (65%)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165 (58.9%)</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270 (52%)</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Profit, per shovel</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45</a:t>
                      </a:r>
                      <a:endParaRPr kumimoji="0" lang="en-US" sz="1800" b="0" i="0" u="none" strike="noStrike" cap="none" normalizeH="0" baseline="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11163">
                <a:tc gridSpan="4">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Times New Roman" pitchFamily="18" charset="0"/>
                        </a:rPr>
                        <a:t>Note: Amounts as a percentage of total output are in parenthesis.</a:t>
                      </a:r>
                      <a:endParaRPr kumimoji="0" lang="en-US" sz="1800" b="0" i="0" u="none" strike="noStrike" cap="none" normalizeH="0" baseline="0" dirty="0" smtClean="0">
                        <a:ln>
                          <a:noFill/>
                        </a:ln>
                        <a:solidFill>
                          <a:schemeClr val="tx1"/>
                        </a:solidFill>
                        <a:effectLst/>
                        <a:latin typeface="Calibri" pitchFamily="34" charset="0"/>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
        <p:nvSpPr>
          <p:cNvPr id="328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3795" name="Rectangle 2"/>
          <p:cNvSpPr>
            <a:spLocks noGrp="1" noChangeArrowheads="1"/>
          </p:cNvSpPr>
          <p:nvPr>
            <p:ph type="title"/>
          </p:nvPr>
        </p:nvSpPr>
        <p:spPr/>
        <p:txBody>
          <a:bodyPr/>
          <a:lstStyle/>
          <a:p>
            <a:pPr eaLnBrk="1" hangingPunct="1"/>
            <a:r>
              <a:rPr lang="en-US" altLang="en-US" sz="4000" smtClean="0"/>
              <a:t>Functional Distribution of Income</a:t>
            </a:r>
          </a:p>
        </p:txBody>
      </p:sp>
      <p:sp>
        <p:nvSpPr>
          <p:cNvPr id="33796" name="Rectangle 3"/>
          <p:cNvSpPr>
            <a:spLocks noGrp="1" noChangeArrowheads="1"/>
          </p:cNvSpPr>
          <p:nvPr>
            <p:ph type="body" idx="1"/>
          </p:nvPr>
        </p:nvSpPr>
        <p:spPr/>
        <p:txBody>
          <a:bodyPr/>
          <a:lstStyle/>
          <a:p>
            <a:pPr eaLnBrk="1" hangingPunct="1"/>
            <a:r>
              <a:rPr lang="en-US" altLang="en-US" smtClean="0"/>
              <a:t>As shown in this example, Ricardo was able to work out how a society’s total output is distributed to the different classes.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4819" name="Rectangle 2"/>
          <p:cNvSpPr>
            <a:spLocks noGrp="1" noChangeArrowheads="1"/>
          </p:cNvSpPr>
          <p:nvPr>
            <p:ph type="title"/>
          </p:nvPr>
        </p:nvSpPr>
        <p:spPr/>
        <p:txBody>
          <a:bodyPr/>
          <a:lstStyle/>
          <a:p>
            <a:pPr eaLnBrk="1" hangingPunct="1"/>
            <a:r>
              <a:rPr lang="en-US" altLang="en-US" smtClean="0"/>
              <a:t>Falling Rate of Profit</a:t>
            </a:r>
          </a:p>
        </p:txBody>
      </p:sp>
      <p:sp>
        <p:nvSpPr>
          <p:cNvPr id="34820" name="Rectangle 3"/>
          <p:cNvSpPr>
            <a:spLocks noGrp="1" noChangeArrowheads="1"/>
          </p:cNvSpPr>
          <p:nvPr>
            <p:ph type="body" idx="1"/>
          </p:nvPr>
        </p:nvSpPr>
        <p:spPr/>
        <p:txBody>
          <a:bodyPr/>
          <a:lstStyle/>
          <a:p>
            <a:pPr eaLnBrk="1" hangingPunct="1">
              <a:lnSpc>
                <a:spcPct val="90000"/>
              </a:lnSpc>
            </a:pPr>
            <a:r>
              <a:rPr lang="en-US" altLang="en-US" sz="2800" dirty="0" smtClean="0"/>
              <a:t>An important conclusion is that </a:t>
            </a:r>
            <a:r>
              <a:rPr lang="en-US" altLang="en-US" sz="2800" i="1" dirty="0" smtClean="0"/>
              <a:t>as an economy develops,</a:t>
            </a:r>
            <a:r>
              <a:rPr lang="en-US" altLang="en-US" sz="2800" dirty="0" smtClean="0"/>
              <a:t> </a:t>
            </a:r>
            <a:r>
              <a:rPr lang="en-US" altLang="en-US" sz="2800" i="1" dirty="0" smtClean="0"/>
              <a:t>only landlords benefit</a:t>
            </a:r>
            <a:r>
              <a:rPr lang="en-US" altLang="en-US" sz="2800" dirty="0" smtClean="0"/>
              <a:t>. </a:t>
            </a:r>
          </a:p>
          <a:p>
            <a:pPr eaLnBrk="1" hangingPunct="1">
              <a:lnSpc>
                <a:spcPct val="90000"/>
              </a:lnSpc>
            </a:pPr>
            <a:r>
              <a:rPr lang="en-US" altLang="en-US" sz="2800" dirty="0" smtClean="0"/>
              <a:t>As population increases, less and less fertile land is gradually brought into cultivation. This enables landlords to collect more rent on both the extensive and intensive margins. </a:t>
            </a:r>
          </a:p>
          <a:p>
            <a:pPr eaLnBrk="1" hangingPunct="1">
              <a:lnSpc>
                <a:spcPct val="90000"/>
              </a:lnSpc>
            </a:pPr>
            <a:r>
              <a:rPr lang="en-US" altLang="en-US" sz="2800" dirty="0" smtClean="0"/>
              <a:t>The </a:t>
            </a:r>
            <a:r>
              <a:rPr lang="en-US" altLang="en-US" sz="2800" i="1" dirty="0" smtClean="0"/>
              <a:t>workers do not gain</a:t>
            </a:r>
            <a:r>
              <a:rPr lang="en-US" altLang="en-US" sz="2800" dirty="0" smtClean="0"/>
              <a:t>; they continue to receive the subsistence wage. </a:t>
            </a:r>
          </a:p>
          <a:p>
            <a:pPr eaLnBrk="1" hangingPunct="1">
              <a:lnSpc>
                <a:spcPct val="90000"/>
              </a:lnSpc>
            </a:pPr>
            <a:r>
              <a:rPr lang="en-US" altLang="en-US" sz="2800" dirty="0" smtClean="0"/>
              <a:t>As the zero-rent land gets worse and worse, the output producible on it with one worker and one shovel decreases. But wages remain unchanged. Therefore, </a:t>
            </a:r>
            <a:r>
              <a:rPr lang="en-US" altLang="en-US" sz="2800" i="1" dirty="0" smtClean="0"/>
              <a:t>less is left as profit</a:t>
            </a:r>
            <a:r>
              <a:rPr lang="en-US" altLang="en-US" sz="2800" dirty="0" smtClean="0"/>
              <a:t> for the owner of the shovel.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5843" name="Rectangle 2"/>
          <p:cNvSpPr>
            <a:spLocks noGrp="1" noChangeArrowheads="1"/>
          </p:cNvSpPr>
          <p:nvPr>
            <p:ph type="title"/>
          </p:nvPr>
        </p:nvSpPr>
        <p:spPr/>
        <p:txBody>
          <a:bodyPr/>
          <a:lstStyle/>
          <a:p>
            <a:pPr eaLnBrk="1" hangingPunct="1"/>
            <a:r>
              <a:rPr lang="en-US" altLang="en-US" smtClean="0"/>
              <a:t>Steady State</a:t>
            </a:r>
          </a:p>
        </p:txBody>
      </p:sp>
      <p:sp>
        <p:nvSpPr>
          <p:cNvPr id="35844" name="Rectangle 3"/>
          <p:cNvSpPr>
            <a:spLocks noGrp="1" noChangeArrowheads="1"/>
          </p:cNvSpPr>
          <p:nvPr>
            <p:ph type="body" idx="1"/>
          </p:nvPr>
        </p:nvSpPr>
        <p:spPr/>
        <p:txBody>
          <a:bodyPr/>
          <a:lstStyle/>
          <a:p>
            <a:pPr eaLnBrk="1" hangingPunct="1"/>
            <a:r>
              <a:rPr lang="en-US" altLang="en-US" smtClean="0"/>
              <a:t>The falling rate of profit leads to a slowdown in capital accumulation. </a:t>
            </a:r>
          </a:p>
          <a:p>
            <a:pPr eaLnBrk="1" hangingPunct="1"/>
            <a:r>
              <a:rPr lang="en-US" altLang="en-US" smtClean="0"/>
              <a:t>Ultimately growth stops altogether; a steady state is reached. </a:t>
            </a:r>
          </a:p>
          <a:p>
            <a:pPr lvl="1" eaLnBrk="1" hangingPunct="1"/>
            <a:r>
              <a:rPr lang="en-US" altLang="en-US" smtClean="0"/>
              <a:t>Ricardo assumed that only the profit income of the capitalists is used for the accumulation of new capital goods. </a:t>
            </a:r>
          </a:p>
          <a:p>
            <a:pPr lvl="1" eaLnBrk="1" hangingPunct="1"/>
            <a:r>
              <a:rPr lang="en-US" altLang="en-US" smtClean="0"/>
              <a:t>The landlords are parasites who blow their rent earnings on consumer goods.</a:t>
            </a:r>
          </a:p>
          <a:p>
            <a:pPr lvl="2" eaLnBrk="1" hangingPunct="1"/>
            <a:r>
              <a:rPr lang="en-US" altLang="en-US" smtClean="0"/>
              <a:t>Adam Smith had a similar view of landlords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6867" name="Rectangle 2"/>
          <p:cNvSpPr>
            <a:spLocks noGrp="1" noChangeArrowheads="1"/>
          </p:cNvSpPr>
          <p:nvPr>
            <p:ph type="title"/>
          </p:nvPr>
        </p:nvSpPr>
        <p:spPr/>
        <p:txBody>
          <a:bodyPr/>
          <a:lstStyle/>
          <a:p>
            <a:pPr eaLnBrk="1" hangingPunct="1"/>
            <a:r>
              <a:rPr lang="en-US" altLang="en-US" smtClean="0"/>
              <a:t>Main Issue in Economics</a:t>
            </a:r>
          </a:p>
        </p:txBody>
      </p:sp>
      <p:sp>
        <p:nvSpPr>
          <p:cNvPr id="36868" name="Rectangle 3"/>
          <p:cNvSpPr>
            <a:spLocks noGrp="1" noChangeArrowheads="1"/>
          </p:cNvSpPr>
          <p:nvPr>
            <p:ph type="body" idx="1"/>
          </p:nvPr>
        </p:nvSpPr>
        <p:spPr/>
        <p:txBody>
          <a:bodyPr/>
          <a:lstStyle/>
          <a:p>
            <a:pPr eaLnBrk="1" hangingPunct="1">
              <a:lnSpc>
                <a:spcPct val="90000"/>
              </a:lnSpc>
            </a:pPr>
            <a:r>
              <a:rPr lang="en-US" altLang="en-US" sz="2800" dirty="0" smtClean="0"/>
              <a:t>The inevitability of the steady state is why Ricardo came to the conclusion that it was a waste of time to worry about long-run economic growth. </a:t>
            </a:r>
          </a:p>
          <a:p>
            <a:pPr eaLnBrk="1" hangingPunct="1">
              <a:lnSpc>
                <a:spcPct val="90000"/>
              </a:lnSpc>
            </a:pPr>
            <a:r>
              <a:rPr lang="en-US" altLang="en-US" sz="2800" dirty="0" smtClean="0"/>
              <a:t>More important was the issue of how the steady state output is </a:t>
            </a:r>
            <a:r>
              <a:rPr lang="en-US" altLang="en-US" sz="2800" i="1" dirty="0" smtClean="0"/>
              <a:t>distributed</a:t>
            </a:r>
            <a:r>
              <a:rPr lang="en-US" altLang="en-US" sz="2800" dirty="0" smtClean="0"/>
              <a:t> among the different classes. </a:t>
            </a:r>
          </a:p>
          <a:p>
            <a:pPr eaLnBrk="1" hangingPunct="1">
              <a:lnSpc>
                <a:spcPct val="90000"/>
              </a:lnSpc>
            </a:pPr>
            <a:r>
              <a:rPr lang="en-US" altLang="en-US" sz="2800" dirty="0" smtClean="0"/>
              <a:t>Ricardo’s belief that total output will ultimately stop growing convinced him that the main issue in economics was not to figure out how economies grow richer but to figure out how the limited output in the economy’s stationary state is distributed or shared among the various sectors of the economy.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7891" name="Rectangle 2"/>
          <p:cNvSpPr>
            <a:spLocks noGrp="1" noChangeArrowheads="1"/>
          </p:cNvSpPr>
          <p:nvPr>
            <p:ph type="title"/>
          </p:nvPr>
        </p:nvSpPr>
        <p:spPr/>
        <p:txBody>
          <a:bodyPr/>
          <a:lstStyle/>
          <a:p>
            <a:pPr eaLnBrk="1" hangingPunct="1"/>
            <a:r>
              <a:rPr lang="en-US" altLang="en-US" smtClean="0"/>
              <a:t>Main Issue in Economics</a:t>
            </a:r>
          </a:p>
        </p:txBody>
      </p:sp>
      <p:sp>
        <p:nvSpPr>
          <p:cNvPr id="37892" name="Rectangle 3"/>
          <p:cNvSpPr>
            <a:spLocks noGrp="1" noChangeArrowheads="1"/>
          </p:cNvSpPr>
          <p:nvPr>
            <p:ph type="body" idx="1"/>
          </p:nvPr>
        </p:nvSpPr>
        <p:spPr/>
        <p:txBody>
          <a:bodyPr/>
          <a:lstStyle/>
          <a:p>
            <a:pPr eaLnBrk="1" hangingPunct="1">
              <a:lnSpc>
                <a:spcPct val="80000"/>
              </a:lnSpc>
            </a:pPr>
            <a:r>
              <a:rPr lang="en-US" altLang="en-US" sz="2800" smtClean="0"/>
              <a:t>“Political Economy, you think, is an enquiry into the nature and causes of wealth -- I think it should rather be called an enquiry into the laws which determine the division of produce of industry amongst the classes that concur in its formation. No law can be laid down respecting quantity, but a tolerably correct one can be laid down respecting proportions. Every day I am more satisfied that the former enquiry is vain and delusive, and the latter the only true object of the science.”</a:t>
            </a:r>
          </a:p>
          <a:p>
            <a:pPr lvl="1" eaLnBrk="1" hangingPunct="1">
              <a:lnSpc>
                <a:spcPct val="80000"/>
              </a:lnSpc>
            </a:pPr>
            <a:r>
              <a:rPr lang="en-US" altLang="en-US" sz="2400" smtClean="0"/>
              <a:t>David </a:t>
            </a:r>
            <a:r>
              <a:rPr lang="en-US" altLang="en-US" sz="2400" smtClean="0">
                <a:hlinkClick r:id="rId2"/>
              </a:rPr>
              <a:t>Ricardo</a:t>
            </a:r>
            <a:r>
              <a:rPr lang="en-US" altLang="en-US" sz="2400" smtClean="0"/>
              <a:t>, “Letter to T. R. Malthus, October 9, 1820”, in Collected Works, Vol. VIII: p.278-9.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8915" name="Rectangle 2"/>
          <p:cNvSpPr>
            <a:spLocks noGrp="1" noChangeArrowheads="1"/>
          </p:cNvSpPr>
          <p:nvPr>
            <p:ph type="title"/>
          </p:nvPr>
        </p:nvSpPr>
        <p:spPr/>
        <p:txBody>
          <a:bodyPr/>
          <a:lstStyle/>
          <a:p>
            <a:pPr eaLnBrk="1" hangingPunct="1"/>
            <a:r>
              <a:rPr lang="en-US" altLang="en-US" smtClean="0"/>
              <a:t>Theory of Value</a:t>
            </a:r>
          </a:p>
        </p:txBody>
      </p:sp>
      <p:sp>
        <p:nvSpPr>
          <p:cNvPr id="38916" name="Rectangle 3"/>
          <p:cNvSpPr>
            <a:spLocks noGrp="1" noChangeArrowheads="1"/>
          </p:cNvSpPr>
          <p:nvPr>
            <p:ph type="body" idx="1"/>
          </p:nvPr>
        </p:nvSpPr>
        <p:spPr/>
        <p:txBody>
          <a:bodyPr/>
          <a:lstStyle/>
          <a:p>
            <a:pPr eaLnBrk="1" hangingPunct="1"/>
            <a:r>
              <a:rPr lang="en-US" altLang="en-US" smtClean="0"/>
              <a:t>The </a:t>
            </a:r>
            <a:r>
              <a:rPr lang="en-US" altLang="en-US" smtClean="0">
                <a:hlinkClick r:id="rId2"/>
              </a:rPr>
              <a:t>theory of value</a:t>
            </a:r>
            <a:r>
              <a:rPr lang="en-US" altLang="en-US" smtClean="0"/>
              <a:t> used by Ricardo was the same as Adam Smith’s theory of value in the sense that they both held that price is equal to per unit cost. </a:t>
            </a:r>
          </a:p>
          <a:p>
            <a:pPr eaLnBrk="1" hangingPunct="1"/>
            <a:r>
              <a:rPr lang="en-US" altLang="en-US" smtClean="0"/>
              <a:t>However, Ricardo was able to explain why the Labor Theory of Value (LTV) was not fully satisfactory.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David Ricardo (1772-1823) </a:t>
            </a:r>
          </a:p>
        </p:txBody>
      </p:sp>
      <p:sp>
        <p:nvSpPr>
          <p:cNvPr id="9219" name="Rectangle 3"/>
          <p:cNvSpPr>
            <a:spLocks noGrp="1" noChangeArrowheads="1"/>
          </p:cNvSpPr>
          <p:nvPr>
            <p:ph idx="1"/>
          </p:nvPr>
        </p:nvSpPr>
        <p:spPr>
          <a:xfrm>
            <a:off x="609600" y="1600200"/>
            <a:ext cx="8753475" cy="4525963"/>
          </a:xfrm>
        </p:spPr>
        <p:txBody>
          <a:bodyPr/>
          <a:lstStyle/>
          <a:p>
            <a:pPr eaLnBrk="1" hangingPunct="1"/>
            <a:r>
              <a:rPr lang="en-US" altLang="en-US" smtClean="0"/>
              <a:t>Important sources:</a:t>
            </a:r>
          </a:p>
          <a:p>
            <a:pPr lvl="1" eaLnBrk="1" hangingPunct="1"/>
            <a:r>
              <a:rPr lang="en-US" altLang="en-US" smtClean="0">
                <a:hlinkClick r:id="rId2"/>
              </a:rPr>
              <a:t>On the Principles of Political Economy and Taxation</a:t>
            </a:r>
            <a:r>
              <a:rPr lang="en-US" altLang="en-US" smtClean="0"/>
              <a:t> (1817)</a:t>
            </a:r>
          </a:p>
          <a:p>
            <a:pPr lvl="1" eaLnBrk="1" hangingPunct="1"/>
            <a:r>
              <a:rPr lang="en-US" altLang="en-US" smtClean="0">
                <a:hlinkClick r:id="rId3"/>
              </a:rPr>
              <a:t>Wikipedia</a:t>
            </a:r>
            <a:endParaRPr lang="en-US" altLang="en-US" smtClean="0"/>
          </a:p>
          <a:p>
            <a:pPr lvl="1" eaLnBrk="1" hangingPunct="1"/>
            <a:r>
              <a:rPr lang="en-US" altLang="en-US" smtClean="0">
                <a:hlinkClick r:id="rId4"/>
              </a:rPr>
              <a:t>EconLib</a:t>
            </a:r>
            <a:endParaRPr lang="en-US" altLang="en-US" smtClean="0"/>
          </a:p>
          <a:p>
            <a:pPr lvl="1" eaLnBrk="1" hangingPunct="1"/>
            <a:endParaRPr lang="en-US" altLang="en-US" smtClean="0"/>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pic>
        <p:nvPicPr>
          <p:cNvPr id="9221" name="Picture 4" descr="ricard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3075" y="1600200"/>
            <a:ext cx="274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39939" name="Rectangle 2"/>
          <p:cNvSpPr>
            <a:spLocks noGrp="1" noChangeArrowheads="1"/>
          </p:cNvSpPr>
          <p:nvPr>
            <p:ph type="title"/>
          </p:nvPr>
        </p:nvSpPr>
        <p:spPr/>
        <p:txBody>
          <a:bodyPr/>
          <a:lstStyle/>
          <a:p>
            <a:pPr eaLnBrk="1" hangingPunct="1"/>
            <a:r>
              <a:rPr lang="en-US" altLang="en-US" smtClean="0"/>
              <a:t>Labor Theory of Value</a:t>
            </a:r>
          </a:p>
        </p:txBody>
      </p:sp>
      <p:sp>
        <p:nvSpPr>
          <p:cNvPr id="39940" name="Rectangle 3"/>
          <p:cNvSpPr>
            <a:spLocks noGrp="1" noChangeArrowheads="1"/>
          </p:cNvSpPr>
          <p:nvPr>
            <p:ph type="body" idx="1"/>
          </p:nvPr>
        </p:nvSpPr>
        <p:spPr/>
        <p:txBody>
          <a:bodyPr/>
          <a:lstStyle/>
          <a:p>
            <a:pPr eaLnBrk="1" hangingPunct="1">
              <a:lnSpc>
                <a:spcPct val="90000"/>
              </a:lnSpc>
            </a:pPr>
            <a:r>
              <a:rPr lang="en-US" altLang="en-US" dirty="0" smtClean="0"/>
              <a:t>For simple economic activities such as hunting and fishing, the Labor Theory of Value was </a:t>
            </a:r>
            <a:r>
              <a:rPr lang="en-US" altLang="en-US" dirty="0" smtClean="0"/>
              <a:t>perfectly fine, </a:t>
            </a:r>
            <a:r>
              <a:rPr lang="en-US" altLang="en-US" dirty="0" smtClean="0"/>
              <a:t>according to Ricardo</a:t>
            </a:r>
          </a:p>
          <a:p>
            <a:pPr lvl="1" eaLnBrk="1" hangingPunct="1">
              <a:lnSpc>
                <a:spcPct val="90000"/>
              </a:lnSpc>
            </a:pPr>
            <a:r>
              <a:rPr lang="en-US" altLang="en-US" dirty="0" smtClean="0"/>
              <a:t>Smith had the same view</a:t>
            </a:r>
          </a:p>
          <a:p>
            <a:pPr eaLnBrk="1" hangingPunct="1">
              <a:lnSpc>
                <a:spcPct val="90000"/>
              </a:lnSpc>
            </a:pPr>
            <a:r>
              <a:rPr lang="en-US" altLang="en-US" dirty="0" smtClean="0"/>
              <a:t>This is an illustration of the classical idea that in the long run demand has no influence on (relative) prices.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Labor Theory of Value</a:t>
            </a:r>
          </a:p>
        </p:txBody>
      </p:sp>
      <p:sp>
        <p:nvSpPr>
          <p:cNvPr id="40963" name="Rectangle 3"/>
          <p:cNvSpPr>
            <a:spLocks noGrp="1" noChangeArrowheads="1"/>
          </p:cNvSpPr>
          <p:nvPr>
            <p:ph idx="1"/>
          </p:nvPr>
        </p:nvSpPr>
        <p:spPr/>
        <p:txBody>
          <a:bodyPr/>
          <a:lstStyle/>
          <a:p>
            <a:pPr eaLnBrk="1" hangingPunct="1">
              <a:lnSpc>
                <a:spcPct val="80000"/>
              </a:lnSpc>
            </a:pPr>
            <a:r>
              <a:rPr lang="en-US" altLang="en-US" sz="2000" dirty="0" smtClean="0"/>
              <a:t>But now consider a case where production takes time. </a:t>
            </a:r>
          </a:p>
          <a:p>
            <a:pPr eaLnBrk="1" hangingPunct="1">
              <a:lnSpc>
                <a:spcPct val="80000"/>
              </a:lnSpc>
            </a:pPr>
            <a:r>
              <a:rPr lang="en-US" altLang="en-US" sz="2000" dirty="0" smtClean="0"/>
              <a:t>Consider a ton of wheat and a ton of </a:t>
            </a:r>
            <a:r>
              <a:rPr lang="en-US" altLang="en-US" sz="2000" dirty="0" smtClean="0"/>
              <a:t>rice, both </a:t>
            </a:r>
            <a:r>
              <a:rPr lang="en-US" altLang="en-US" sz="2000" dirty="0" smtClean="0"/>
              <a:t>available for sale today. </a:t>
            </a:r>
          </a:p>
          <a:p>
            <a:pPr eaLnBrk="1" hangingPunct="1">
              <a:lnSpc>
                <a:spcPct val="80000"/>
              </a:lnSpc>
            </a:pPr>
            <a:r>
              <a:rPr lang="en-US" altLang="en-US" sz="2000" dirty="0" smtClean="0"/>
              <a:t>Suppose both require five hours of labor to produce. </a:t>
            </a:r>
          </a:p>
          <a:p>
            <a:pPr eaLnBrk="1" hangingPunct="1">
              <a:lnSpc>
                <a:spcPct val="80000"/>
              </a:lnSpc>
            </a:pPr>
            <a:r>
              <a:rPr lang="en-US" altLang="en-US" sz="2000" dirty="0" smtClean="0"/>
              <a:t>However, suppose wheat takes two years to mature after cultivation whereas rice is produced instantaneously. </a:t>
            </a:r>
          </a:p>
          <a:p>
            <a:pPr lvl="1" eaLnBrk="1" hangingPunct="1">
              <a:lnSpc>
                <a:spcPct val="80000"/>
              </a:lnSpc>
            </a:pPr>
            <a:r>
              <a:rPr lang="en-US" altLang="en-US" sz="1800" dirty="0" smtClean="0"/>
              <a:t>In this case, the rice purchased today was made today whereas the wheat purchased today was made two years ago. </a:t>
            </a:r>
          </a:p>
          <a:p>
            <a:pPr eaLnBrk="1" hangingPunct="1">
              <a:lnSpc>
                <a:spcPct val="80000"/>
              </a:lnSpc>
            </a:pPr>
            <a:r>
              <a:rPr lang="en-US" altLang="en-US" sz="2000" dirty="0" smtClean="0"/>
              <a:t>So whereas the rice farmer would simply have to pay for five hours of labor upon the sale of the rice, the wheat farmer would have to pay for five hours of labor plus two years’ interest to the workers whom he has kept waiting for two years. </a:t>
            </a:r>
          </a:p>
          <a:p>
            <a:pPr eaLnBrk="1" hangingPunct="1">
              <a:lnSpc>
                <a:spcPct val="80000"/>
              </a:lnSpc>
            </a:pPr>
            <a:r>
              <a:rPr lang="en-US" altLang="en-US" sz="2000" dirty="0" smtClean="0"/>
              <a:t>As a result, the wheat would cost </a:t>
            </a:r>
            <a:r>
              <a:rPr lang="en-US" altLang="en-US" sz="2000" i="1" dirty="0" smtClean="0"/>
              <a:t>more</a:t>
            </a:r>
            <a:r>
              <a:rPr lang="en-US" altLang="en-US" sz="2000" dirty="0" smtClean="0"/>
              <a:t> than the rice even though both wheat and rice require the same amount of labor to produce. </a:t>
            </a:r>
          </a:p>
          <a:p>
            <a:pPr eaLnBrk="1" hangingPunct="1">
              <a:lnSpc>
                <a:spcPct val="80000"/>
              </a:lnSpc>
            </a:pPr>
            <a:r>
              <a:rPr lang="en-US" altLang="en-US" sz="2000" dirty="0" smtClean="0"/>
              <a:t>This is another way of saying that for complex cases the Labor Theory of Value is not valid.</a:t>
            </a:r>
          </a:p>
        </p:txBody>
      </p:sp>
      <p:sp>
        <p:nvSpPr>
          <p:cNvPr id="409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41987" name="Rectangle 2"/>
          <p:cNvSpPr>
            <a:spLocks noGrp="1" noChangeArrowheads="1"/>
          </p:cNvSpPr>
          <p:nvPr>
            <p:ph type="title"/>
          </p:nvPr>
        </p:nvSpPr>
        <p:spPr/>
        <p:txBody>
          <a:bodyPr/>
          <a:lstStyle/>
          <a:p>
            <a:pPr eaLnBrk="1" hangingPunct="1"/>
            <a:r>
              <a:rPr lang="en-US" altLang="en-US" smtClean="0"/>
              <a:t>Labor Theory of Value</a:t>
            </a:r>
          </a:p>
        </p:txBody>
      </p:sp>
      <p:sp>
        <p:nvSpPr>
          <p:cNvPr id="41988" name="Rectangle 3"/>
          <p:cNvSpPr>
            <a:spLocks noGrp="1" noChangeArrowheads="1"/>
          </p:cNvSpPr>
          <p:nvPr>
            <p:ph type="body" idx="1"/>
          </p:nvPr>
        </p:nvSpPr>
        <p:spPr/>
        <p:txBody>
          <a:bodyPr/>
          <a:lstStyle/>
          <a:p>
            <a:pPr eaLnBrk="1" hangingPunct="1">
              <a:lnSpc>
                <a:spcPct val="90000"/>
              </a:lnSpc>
            </a:pPr>
            <a:r>
              <a:rPr lang="en-US" altLang="en-US" sz="2800" smtClean="0"/>
              <a:t>Ricardo was also aware that even if wheat and rice took the same amount of time to be produced, the LTV would still be in trouble if the fertility of land varied from one place to another. </a:t>
            </a:r>
          </a:p>
          <a:p>
            <a:pPr eaLnBrk="1" hangingPunct="1">
              <a:lnSpc>
                <a:spcPct val="90000"/>
              </a:lnSpc>
            </a:pPr>
            <a:r>
              <a:rPr lang="en-US" altLang="en-US" sz="2800" smtClean="0"/>
              <a:t>When fertility varied from one plot of land to another, the amount of labor needed to produce a ton of wheat (or rice) would not be fixed but would instead depend on the fertility of the land being used. </a:t>
            </a:r>
          </a:p>
          <a:p>
            <a:pPr eaLnBrk="1" hangingPunct="1">
              <a:lnSpc>
                <a:spcPct val="90000"/>
              </a:lnSpc>
            </a:pPr>
            <a:r>
              <a:rPr lang="en-US" altLang="en-US" sz="2800" smtClean="0"/>
              <a:t>As a result the LTV could not be readily applied.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43011" name="Rectangle 2"/>
          <p:cNvSpPr>
            <a:spLocks noGrp="1" noChangeArrowheads="1"/>
          </p:cNvSpPr>
          <p:nvPr>
            <p:ph type="title"/>
          </p:nvPr>
        </p:nvSpPr>
        <p:spPr/>
        <p:txBody>
          <a:bodyPr/>
          <a:lstStyle/>
          <a:p>
            <a:pPr eaLnBrk="1" hangingPunct="1"/>
            <a:r>
              <a:rPr lang="en-US" altLang="en-US" smtClean="0"/>
              <a:t>Labor Theory of Value</a:t>
            </a:r>
          </a:p>
        </p:txBody>
      </p:sp>
      <p:sp>
        <p:nvSpPr>
          <p:cNvPr id="43012" name="Rectangle 3"/>
          <p:cNvSpPr>
            <a:spLocks noGrp="1" noChangeArrowheads="1"/>
          </p:cNvSpPr>
          <p:nvPr>
            <p:ph type="body" idx="1"/>
          </p:nvPr>
        </p:nvSpPr>
        <p:spPr/>
        <p:txBody>
          <a:bodyPr/>
          <a:lstStyle/>
          <a:p>
            <a:pPr eaLnBrk="1" hangingPunct="1">
              <a:lnSpc>
                <a:spcPct val="80000"/>
              </a:lnSpc>
            </a:pPr>
            <a:r>
              <a:rPr lang="en-US" altLang="en-US" sz="2800" smtClean="0"/>
              <a:t>Suppose a ton of rice grown on less fertile </a:t>
            </a:r>
            <a:r>
              <a:rPr lang="en-US" altLang="en-US" sz="2800" i="1" smtClean="0"/>
              <a:t>Type B</a:t>
            </a:r>
            <a:r>
              <a:rPr lang="en-US" altLang="en-US" sz="2800" smtClean="0"/>
              <a:t> land requires 4 hours of labor whereas a ton of rice grown on more fertile </a:t>
            </a:r>
            <a:r>
              <a:rPr lang="en-US" altLang="en-US" sz="2800" i="1" smtClean="0"/>
              <a:t>Type A</a:t>
            </a:r>
            <a:r>
              <a:rPr lang="en-US" altLang="en-US" sz="2800" smtClean="0"/>
              <a:t> land requires 2 hours of labor. </a:t>
            </a:r>
          </a:p>
          <a:p>
            <a:pPr eaLnBrk="1" hangingPunct="1">
              <a:lnSpc>
                <a:spcPct val="80000"/>
              </a:lnSpc>
            </a:pPr>
            <a:r>
              <a:rPr lang="en-US" altLang="en-US" sz="2800" smtClean="0"/>
              <a:t>Would we then say that the price of the first ton of rice would be twice the price of the second ton of rice? </a:t>
            </a:r>
          </a:p>
          <a:p>
            <a:pPr eaLnBrk="1" hangingPunct="1">
              <a:lnSpc>
                <a:spcPct val="80000"/>
              </a:lnSpc>
            </a:pPr>
            <a:r>
              <a:rPr lang="en-US" altLang="en-US" sz="2800" smtClean="0"/>
              <a:t>Clearly such an application of the Labor Theory of Value would make no sense because the price of a ton of rice must necessarily be the same irrespective of what type of land it was produced 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Labor Theory of Value</a:t>
            </a:r>
          </a:p>
        </p:txBody>
      </p:sp>
      <p:sp>
        <p:nvSpPr>
          <p:cNvPr id="44035" name="Rectangle 3"/>
          <p:cNvSpPr>
            <a:spLocks noGrp="1" noChangeArrowheads="1"/>
          </p:cNvSpPr>
          <p:nvPr>
            <p:ph idx="1"/>
          </p:nvPr>
        </p:nvSpPr>
        <p:spPr/>
        <p:txBody>
          <a:bodyPr/>
          <a:lstStyle/>
          <a:p>
            <a:pPr eaLnBrk="1" hangingPunct="1">
              <a:lnSpc>
                <a:spcPct val="80000"/>
              </a:lnSpc>
            </a:pPr>
            <a:r>
              <a:rPr lang="en-US" altLang="en-US" sz="2400" smtClean="0"/>
              <a:t>To restore the applicability of the LTV, Ricardo assumed that there would always be some zero-rent land—land that farmers could use without paying any rent. </a:t>
            </a:r>
          </a:p>
          <a:p>
            <a:pPr lvl="1" eaLnBrk="1" hangingPunct="1">
              <a:lnSpc>
                <a:spcPct val="80000"/>
              </a:lnSpc>
            </a:pPr>
            <a:r>
              <a:rPr lang="en-US" altLang="en-US" sz="2000" smtClean="0"/>
              <a:t>How come? </a:t>
            </a:r>
          </a:p>
          <a:p>
            <a:pPr lvl="1" eaLnBrk="1" hangingPunct="1">
              <a:lnSpc>
                <a:spcPct val="80000"/>
              </a:lnSpc>
            </a:pPr>
            <a:r>
              <a:rPr lang="en-US" altLang="en-US" sz="2000" smtClean="0"/>
              <a:t>Suppose we have land of different types, from the most fertile land to desert-type land on which nothing can grow. </a:t>
            </a:r>
          </a:p>
          <a:p>
            <a:pPr lvl="1" eaLnBrk="1" hangingPunct="1">
              <a:lnSpc>
                <a:spcPct val="80000"/>
              </a:lnSpc>
            </a:pPr>
            <a:r>
              <a:rPr lang="en-US" altLang="en-US" sz="2000" smtClean="0"/>
              <a:t>Then there would always be some types of land that would remain unused. </a:t>
            </a:r>
          </a:p>
          <a:p>
            <a:pPr lvl="1" eaLnBrk="1" hangingPunct="1">
              <a:lnSpc>
                <a:spcPct val="80000"/>
              </a:lnSpc>
            </a:pPr>
            <a:r>
              <a:rPr lang="en-US" altLang="en-US" sz="2000" smtClean="0"/>
              <a:t>Clearly, such land would not earn its owner any rent. </a:t>
            </a:r>
          </a:p>
          <a:p>
            <a:pPr lvl="1" eaLnBrk="1" hangingPunct="1">
              <a:lnSpc>
                <a:spcPct val="80000"/>
              </a:lnSpc>
            </a:pPr>
            <a:r>
              <a:rPr lang="en-US" altLang="en-US" sz="2000" smtClean="0"/>
              <a:t>Now consider the worst type of land that is currently in use. What would be the rent on this type of land? </a:t>
            </a:r>
          </a:p>
          <a:p>
            <a:pPr lvl="1" eaLnBrk="1" hangingPunct="1">
              <a:lnSpc>
                <a:spcPct val="80000"/>
              </a:lnSpc>
            </a:pPr>
            <a:r>
              <a:rPr lang="en-US" altLang="en-US" sz="2000" smtClean="0"/>
              <a:t>Since land that is even the slightest bit less fertile would earn no rent, the rent on this land must also be zero or very close to zero. </a:t>
            </a:r>
          </a:p>
          <a:p>
            <a:pPr lvl="1" eaLnBrk="1" hangingPunct="1">
              <a:lnSpc>
                <a:spcPct val="80000"/>
              </a:lnSpc>
            </a:pPr>
            <a:r>
              <a:rPr lang="en-US" altLang="en-US" sz="2000" smtClean="0"/>
              <a:t>Therefore, it is a good enough approximation to say that the least fertile land under cultivation must earn zero rent for its owner.</a:t>
            </a:r>
          </a:p>
          <a:p>
            <a:pPr lvl="2" eaLnBrk="1" hangingPunct="1">
              <a:lnSpc>
                <a:spcPct val="80000"/>
              </a:lnSpc>
            </a:pPr>
            <a:r>
              <a:rPr lang="en-US" altLang="en-US" sz="1600" smtClean="0"/>
              <a:t>Continued on next slide</a:t>
            </a:r>
          </a:p>
        </p:txBody>
      </p:sp>
      <p:sp>
        <p:nvSpPr>
          <p:cNvPr id="440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Labor Theory of Value</a:t>
            </a:r>
          </a:p>
        </p:txBody>
      </p:sp>
      <p:sp>
        <p:nvSpPr>
          <p:cNvPr id="45059" name="Content Placeholder 2"/>
          <p:cNvSpPr>
            <a:spLocks noGrp="1"/>
          </p:cNvSpPr>
          <p:nvPr>
            <p:ph idx="1"/>
          </p:nvPr>
        </p:nvSpPr>
        <p:spPr/>
        <p:txBody>
          <a:bodyPr/>
          <a:lstStyle/>
          <a:p>
            <a:pPr eaLnBrk="1" hangingPunct="1">
              <a:lnSpc>
                <a:spcPct val="80000"/>
              </a:lnSpc>
            </a:pPr>
            <a:r>
              <a:rPr lang="en-US" altLang="en-US" smtClean="0"/>
              <a:t>The cost—and, therefore, the price—of a ton of rice on such </a:t>
            </a:r>
            <a:r>
              <a:rPr lang="en-US" altLang="en-US" b="1" smtClean="0"/>
              <a:t>zero-rent land</a:t>
            </a:r>
            <a:r>
              <a:rPr lang="en-US" altLang="en-US" smtClean="0"/>
              <a:t> would be only the wages for the labor needed to make a ton of rice on zero-rent land. </a:t>
            </a:r>
          </a:p>
          <a:p>
            <a:pPr eaLnBrk="1" hangingPunct="1">
              <a:lnSpc>
                <a:spcPct val="80000"/>
              </a:lnSpc>
            </a:pPr>
            <a:r>
              <a:rPr lang="en-US" altLang="en-US" smtClean="0"/>
              <a:t>Therefore, one could say if a ton of wheat grown on zero-rent land required twice as much labor as a ton of rice grown on zero-rent land, then the price of a ton of wheat would be twice the price of a ton of rice. </a:t>
            </a:r>
          </a:p>
          <a:p>
            <a:pPr eaLnBrk="1" hangingPunct="1"/>
            <a:endParaRPr lang="en-US" altLang="en-US" smtClean="0"/>
          </a:p>
        </p:txBody>
      </p:sp>
      <p:sp>
        <p:nvSpPr>
          <p:cNvPr id="450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46083" name="Rectangle 2"/>
          <p:cNvSpPr>
            <a:spLocks noGrp="1" noChangeArrowheads="1"/>
          </p:cNvSpPr>
          <p:nvPr>
            <p:ph type="title"/>
          </p:nvPr>
        </p:nvSpPr>
        <p:spPr/>
        <p:txBody>
          <a:bodyPr/>
          <a:lstStyle/>
          <a:p>
            <a:pPr eaLnBrk="1" hangingPunct="1"/>
            <a:r>
              <a:rPr lang="en-US" altLang="en-US" smtClean="0"/>
              <a:t>Labor Theory of Value</a:t>
            </a:r>
          </a:p>
        </p:txBody>
      </p:sp>
      <p:sp>
        <p:nvSpPr>
          <p:cNvPr id="46084" name="Rectangle 3"/>
          <p:cNvSpPr>
            <a:spLocks noGrp="1" noChangeArrowheads="1"/>
          </p:cNvSpPr>
          <p:nvPr>
            <p:ph type="body" idx="1"/>
          </p:nvPr>
        </p:nvSpPr>
        <p:spPr/>
        <p:txBody>
          <a:bodyPr/>
          <a:lstStyle/>
          <a:p>
            <a:pPr eaLnBrk="1" hangingPunct="1"/>
            <a:r>
              <a:rPr lang="en-US" altLang="en-US" smtClean="0"/>
              <a:t>Thus the LTV could be applied even when the fertility of land varies from plot to plot provided it is understood that what mattered was the labor needed for production of a good on zero-rent land.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47107" name="Rectangle 2"/>
          <p:cNvSpPr>
            <a:spLocks noGrp="1" noChangeArrowheads="1"/>
          </p:cNvSpPr>
          <p:nvPr>
            <p:ph type="title"/>
          </p:nvPr>
        </p:nvSpPr>
        <p:spPr/>
        <p:txBody>
          <a:bodyPr/>
          <a:lstStyle/>
          <a:p>
            <a:pPr eaLnBrk="1" hangingPunct="1"/>
            <a:r>
              <a:rPr lang="en-US" altLang="en-US" smtClean="0"/>
              <a:t>Labor Theory of Value</a:t>
            </a:r>
          </a:p>
        </p:txBody>
      </p:sp>
      <p:sp>
        <p:nvSpPr>
          <p:cNvPr id="47108" name="Rectangle 3"/>
          <p:cNvSpPr>
            <a:spLocks noGrp="1" noChangeArrowheads="1"/>
          </p:cNvSpPr>
          <p:nvPr>
            <p:ph type="body" idx="1"/>
          </p:nvPr>
        </p:nvSpPr>
        <p:spPr/>
        <p:txBody>
          <a:bodyPr/>
          <a:lstStyle/>
          <a:p>
            <a:pPr eaLnBrk="1" hangingPunct="1"/>
            <a:r>
              <a:rPr lang="en-US" altLang="en-US" sz="2800" smtClean="0"/>
              <a:t>What if agriculture requires workers </a:t>
            </a:r>
            <a:r>
              <a:rPr lang="en-US" altLang="en-US" sz="2800" i="1" smtClean="0"/>
              <a:t>and</a:t>
            </a:r>
            <a:r>
              <a:rPr lang="en-US" altLang="en-US" sz="2800" smtClean="0"/>
              <a:t> shovels? </a:t>
            </a:r>
          </a:p>
          <a:p>
            <a:pPr eaLnBrk="1" hangingPunct="1"/>
            <a:r>
              <a:rPr lang="en-US" altLang="en-US" sz="2800" smtClean="0"/>
              <a:t>No problem. Simply calculate the labor needed to make shovels, measure the labor needed to make a ton of rice on zero-rent land as the sum of farm labor plus the labor needed to make the shovels and then apply the LTV as before. </a:t>
            </a:r>
          </a:p>
          <a:p>
            <a:pPr lvl="1" eaLnBrk="1" hangingPunct="1"/>
            <a:r>
              <a:rPr lang="en-US" altLang="en-US" sz="2400" smtClean="0"/>
              <a:t>Of course, I am using ‘shovels’ as a stand-in for all capital goods.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48131" name="Rectangle 2"/>
          <p:cNvSpPr>
            <a:spLocks noGrp="1" noChangeArrowheads="1"/>
          </p:cNvSpPr>
          <p:nvPr>
            <p:ph type="title"/>
          </p:nvPr>
        </p:nvSpPr>
        <p:spPr/>
        <p:txBody>
          <a:bodyPr/>
          <a:lstStyle/>
          <a:p>
            <a:pPr eaLnBrk="1" hangingPunct="1"/>
            <a:r>
              <a:rPr lang="en-US" altLang="en-US" smtClean="0"/>
              <a:t>Trade: Law of Comparative Advantage</a:t>
            </a:r>
          </a:p>
        </p:txBody>
      </p:sp>
      <p:sp>
        <p:nvSpPr>
          <p:cNvPr id="48132" name="Rectangle 3"/>
          <p:cNvSpPr>
            <a:spLocks noGrp="1" noChangeArrowheads="1"/>
          </p:cNvSpPr>
          <p:nvPr>
            <p:ph type="body" idx="1"/>
          </p:nvPr>
        </p:nvSpPr>
        <p:spPr/>
        <p:txBody>
          <a:bodyPr/>
          <a:lstStyle/>
          <a:p>
            <a:pPr eaLnBrk="1" hangingPunct="1">
              <a:lnSpc>
                <a:spcPct val="90000"/>
              </a:lnSpc>
            </a:pPr>
            <a:r>
              <a:rPr lang="en-US" altLang="en-US" sz="2800" smtClean="0"/>
              <a:t>Ricardo’s </a:t>
            </a:r>
            <a:r>
              <a:rPr lang="en-US" altLang="en-US" sz="2800" smtClean="0">
                <a:hlinkClick r:id="rId2"/>
              </a:rPr>
              <a:t>Law of Comparative Advantage</a:t>
            </a:r>
            <a:r>
              <a:rPr lang="en-US" altLang="en-US" sz="2800" smtClean="0"/>
              <a:t> improved upon the earlier </a:t>
            </a:r>
            <a:r>
              <a:rPr lang="en-US" altLang="en-US" sz="2800" b="1" smtClean="0"/>
              <a:t>Law of Absolute Advantage</a:t>
            </a:r>
            <a:r>
              <a:rPr lang="en-US" altLang="en-US" sz="2800" smtClean="0"/>
              <a:t>. How?</a:t>
            </a:r>
          </a:p>
          <a:p>
            <a:pPr eaLnBrk="1" hangingPunct="1">
              <a:lnSpc>
                <a:spcPct val="90000"/>
              </a:lnSpc>
            </a:pPr>
            <a:r>
              <a:rPr lang="en-US" altLang="en-US" sz="2800" smtClean="0"/>
              <a:t>If </a:t>
            </a:r>
            <a:r>
              <a:rPr lang="en-US" altLang="en-US" sz="2800" i="1" smtClean="0"/>
              <a:t>A</a:t>
            </a:r>
            <a:r>
              <a:rPr lang="en-US" altLang="en-US" sz="2800" smtClean="0"/>
              <a:t> (Advancedland) is more productive than </a:t>
            </a:r>
            <a:r>
              <a:rPr lang="en-US" altLang="en-US" sz="2800" i="1" smtClean="0"/>
              <a:t>B</a:t>
            </a:r>
            <a:r>
              <a:rPr lang="en-US" altLang="en-US" sz="2800" smtClean="0"/>
              <a:t> (Backwardland) in </a:t>
            </a:r>
            <a:r>
              <a:rPr lang="en-US" altLang="en-US" sz="2800" i="1" smtClean="0"/>
              <a:t>every</a:t>
            </a:r>
            <a:r>
              <a:rPr lang="en-US" altLang="en-US" sz="2800" smtClean="0"/>
              <a:t> productive activity, would </a:t>
            </a:r>
            <a:r>
              <a:rPr lang="en-US" altLang="en-US" sz="2800" i="1" smtClean="0"/>
              <a:t>both</a:t>
            </a:r>
            <a:r>
              <a:rPr lang="en-US" altLang="en-US" sz="2800" smtClean="0"/>
              <a:t> countries benefit from trade?</a:t>
            </a:r>
          </a:p>
          <a:p>
            <a:pPr eaLnBrk="1" hangingPunct="1">
              <a:lnSpc>
                <a:spcPct val="90000"/>
              </a:lnSpc>
            </a:pPr>
            <a:r>
              <a:rPr lang="en-US" altLang="en-US" sz="2800" smtClean="0"/>
              <a:t>The law of absolute advantage has </a:t>
            </a:r>
            <a:r>
              <a:rPr lang="en-US" altLang="en-US" sz="2800" i="1" smtClean="0"/>
              <a:t>no answer</a:t>
            </a:r>
            <a:r>
              <a:rPr lang="en-US" altLang="en-US" sz="2800" smtClean="0"/>
              <a:t> to this question.</a:t>
            </a:r>
          </a:p>
          <a:p>
            <a:pPr eaLnBrk="1" hangingPunct="1">
              <a:lnSpc>
                <a:spcPct val="90000"/>
              </a:lnSpc>
            </a:pPr>
            <a:r>
              <a:rPr lang="en-US" altLang="en-US" sz="2800" smtClean="0"/>
              <a:t>Ricardo's law of comparative advantage showed that the answer is </a:t>
            </a:r>
            <a:r>
              <a:rPr lang="en-US" altLang="en-US" sz="2800" i="1" smtClean="0"/>
              <a:t>yes</a:t>
            </a:r>
            <a:r>
              <a:rPr lang="en-US" altLang="en-US" sz="280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mtClean="0"/>
              <a:t>Comparative Advantage</a:t>
            </a:r>
          </a:p>
        </p:txBody>
      </p:sp>
      <p:graphicFrame>
        <p:nvGraphicFramePr>
          <p:cNvPr id="5" name="Content Placeholder 4"/>
          <p:cNvGraphicFramePr>
            <a:graphicFrameLocks noGrp="1"/>
          </p:cNvGraphicFramePr>
          <p:nvPr>
            <p:ph idx="1"/>
          </p:nvPr>
        </p:nvGraphicFramePr>
        <p:xfrm>
          <a:off x="609600" y="1600200"/>
          <a:ext cx="10972800" cy="1482724"/>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2194560">
                  <a:extLst>
                    <a:ext uri="{9D8B030D-6E8A-4147-A177-3AD203B41FA5}">
                      <a16:colId xmlns:a16="http://schemas.microsoft.com/office/drawing/2014/main" val="20002"/>
                    </a:ext>
                  </a:extLst>
                </a:gridCol>
                <a:gridCol w="2194560">
                  <a:extLst>
                    <a:ext uri="{9D8B030D-6E8A-4147-A177-3AD203B41FA5}">
                      <a16:colId xmlns:a16="http://schemas.microsoft.com/office/drawing/2014/main" val="20003"/>
                    </a:ext>
                  </a:extLst>
                </a:gridCol>
                <a:gridCol w="2194560">
                  <a:extLst>
                    <a:ext uri="{9D8B030D-6E8A-4147-A177-3AD203B41FA5}">
                      <a16:colId xmlns:a16="http://schemas.microsoft.com/office/drawing/2014/main" val="20004"/>
                    </a:ext>
                  </a:extLst>
                </a:gridCol>
              </a:tblGrid>
              <a:tr h="370681">
                <a:tc>
                  <a:txBody>
                    <a:bodyPr/>
                    <a:lstStyle/>
                    <a:p>
                      <a:endParaRPr lang="en-US" sz="1800" dirty="0">
                        <a:latin typeface="Calibri" pitchFamily="34" charset="0"/>
                      </a:endParaRPr>
                    </a:p>
                  </a:txBody>
                  <a:tcPr marL="121920" marR="121920" marT="45700" marB="45700"/>
                </a:tc>
                <a:tc gridSpan="2">
                  <a:txBody>
                    <a:bodyPr/>
                    <a:lstStyle/>
                    <a:p>
                      <a:pPr algn="ctr"/>
                      <a:r>
                        <a:rPr lang="en-US" sz="1800" dirty="0" smtClean="0">
                          <a:latin typeface="Calibri" pitchFamily="34" charset="0"/>
                        </a:rPr>
                        <a:t>Hours needed to make 1 unit of …</a:t>
                      </a:r>
                      <a:endParaRPr lang="en-US" sz="1800" dirty="0">
                        <a:latin typeface="Calibri" pitchFamily="34" charset="0"/>
                      </a:endParaRPr>
                    </a:p>
                  </a:txBody>
                  <a:tcPr marL="121920" marR="121920" marT="45700" marB="45700"/>
                </a:tc>
                <a:tc hMerge="1">
                  <a:txBody>
                    <a:bodyPr/>
                    <a:lstStyle/>
                    <a:p>
                      <a:endParaRPr lang="en-US" dirty="0"/>
                    </a:p>
                  </a:txBody>
                  <a:tcPr/>
                </a:tc>
                <a:tc gridSpan="2">
                  <a:txBody>
                    <a:bodyPr/>
                    <a:lstStyle/>
                    <a:p>
                      <a:pPr algn="ctr"/>
                      <a:r>
                        <a:rPr lang="en-US" sz="1800" dirty="0" smtClean="0">
                          <a:latin typeface="Calibri" pitchFamily="34" charset="0"/>
                        </a:rPr>
                        <a:t>Opportunity Cost of producing 1 unit of …</a:t>
                      </a:r>
                      <a:endParaRPr lang="en-US" sz="1800" dirty="0">
                        <a:latin typeface="Calibri" pitchFamily="34" charset="0"/>
                      </a:endParaRPr>
                    </a:p>
                  </a:txBody>
                  <a:tcPr marL="121920" marR="121920" marT="45700" marB="45700"/>
                </a:tc>
                <a:tc hMerge="1">
                  <a:txBody>
                    <a:bodyPr/>
                    <a:lstStyle/>
                    <a:p>
                      <a:endParaRPr lang="en-US" dirty="0"/>
                    </a:p>
                  </a:txBody>
                  <a:tcPr/>
                </a:tc>
                <a:extLst>
                  <a:ext uri="{0D108BD9-81ED-4DB2-BD59-A6C34878D82A}">
                    <a16:rowId xmlns:a16="http://schemas.microsoft.com/office/drawing/2014/main" val="10000"/>
                  </a:ext>
                </a:extLst>
              </a:tr>
              <a:tr h="370681">
                <a:tc>
                  <a:txBody>
                    <a:bodyPr/>
                    <a:lstStyle/>
                    <a:p>
                      <a:endParaRPr lang="en-US" sz="1800">
                        <a:latin typeface="Calibri" pitchFamily="34" charset="0"/>
                      </a:endParaRPr>
                    </a:p>
                  </a:txBody>
                  <a:tcPr marL="121920" marR="121920" marT="45700" marB="45700"/>
                </a:tc>
                <a:tc>
                  <a:txBody>
                    <a:bodyPr/>
                    <a:lstStyle/>
                    <a:p>
                      <a:pPr algn="ctr"/>
                      <a:r>
                        <a:rPr lang="en-US" sz="1800" dirty="0" smtClean="0">
                          <a:latin typeface="Calibri" pitchFamily="34" charset="0"/>
                        </a:rPr>
                        <a:t>Food</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Clothes</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Food</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Clothes</a:t>
                      </a:r>
                      <a:endParaRPr lang="en-US" sz="1800" dirty="0">
                        <a:latin typeface="Calibri" pitchFamily="34" charset="0"/>
                      </a:endParaRPr>
                    </a:p>
                  </a:txBody>
                  <a:tcPr marL="121920" marR="121920" marT="45700" marB="45700"/>
                </a:tc>
                <a:extLst>
                  <a:ext uri="{0D108BD9-81ED-4DB2-BD59-A6C34878D82A}">
                    <a16:rowId xmlns:a16="http://schemas.microsoft.com/office/drawing/2014/main" val="10001"/>
                  </a:ext>
                </a:extLst>
              </a:tr>
              <a:tr h="370681">
                <a:tc>
                  <a:txBody>
                    <a:bodyPr/>
                    <a:lstStyle/>
                    <a:p>
                      <a:r>
                        <a:rPr lang="en-US" sz="1800" dirty="0" smtClean="0">
                          <a:latin typeface="Calibri" pitchFamily="34" charset="0"/>
                        </a:rPr>
                        <a:t>Alex</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2</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1/2</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2</a:t>
                      </a:r>
                      <a:endParaRPr lang="en-US" sz="1800" dirty="0">
                        <a:latin typeface="Calibri" pitchFamily="34" charset="0"/>
                      </a:endParaRPr>
                    </a:p>
                  </a:txBody>
                  <a:tcPr marL="121920" marR="121920" marT="45700" marB="45700"/>
                </a:tc>
                <a:extLst>
                  <a:ext uri="{0D108BD9-81ED-4DB2-BD59-A6C34878D82A}">
                    <a16:rowId xmlns:a16="http://schemas.microsoft.com/office/drawing/2014/main" val="10002"/>
                  </a:ext>
                </a:extLst>
              </a:tr>
              <a:tr h="370681">
                <a:tc>
                  <a:txBody>
                    <a:bodyPr/>
                    <a:lstStyle/>
                    <a:p>
                      <a:r>
                        <a:rPr lang="en-US" sz="1800" dirty="0" smtClean="0">
                          <a:latin typeface="Calibri" pitchFamily="34" charset="0"/>
                        </a:rPr>
                        <a:t>Betty</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10</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10</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a:t>
                      </a:r>
                      <a:endParaRPr lang="en-US" sz="1800" dirty="0">
                        <a:latin typeface="Calibri" pitchFamily="34" charset="0"/>
                      </a:endParaRPr>
                    </a:p>
                  </a:txBody>
                  <a:tcPr marL="121920" marR="121920" marT="45700" marB="45700"/>
                </a:tc>
                <a:tc>
                  <a:txBody>
                    <a:bodyPr/>
                    <a:lstStyle/>
                    <a:p>
                      <a:pPr algn="ctr"/>
                      <a:r>
                        <a:rPr lang="en-US" sz="1800" dirty="0" smtClean="0">
                          <a:latin typeface="Calibri" pitchFamily="34" charset="0"/>
                        </a:rPr>
                        <a:t>1</a:t>
                      </a:r>
                      <a:endParaRPr lang="en-US" sz="1800" dirty="0">
                        <a:latin typeface="Calibri" pitchFamily="34" charset="0"/>
                      </a:endParaRPr>
                    </a:p>
                  </a:txBody>
                  <a:tcPr marL="121920" marR="121920" marT="45700" marB="45700"/>
                </a:tc>
                <a:extLst>
                  <a:ext uri="{0D108BD9-81ED-4DB2-BD59-A6C34878D82A}">
                    <a16:rowId xmlns:a16="http://schemas.microsoft.com/office/drawing/2014/main" val="10003"/>
                  </a:ext>
                </a:extLst>
              </a:tr>
            </a:tbl>
          </a:graphicData>
        </a:graphic>
      </p:graphicFrame>
      <p:sp>
        <p:nvSpPr>
          <p:cNvPr id="4918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DAVID RICARDO</a:t>
            </a:r>
          </a:p>
        </p:txBody>
      </p:sp>
      <p:sp>
        <p:nvSpPr>
          <p:cNvPr id="6" name="Rectangle 3"/>
          <p:cNvSpPr txBox="1">
            <a:spLocks noChangeArrowheads="1"/>
          </p:cNvSpPr>
          <p:nvPr/>
        </p:nvSpPr>
        <p:spPr bwMode="auto">
          <a:xfrm>
            <a:off x="609600" y="3590925"/>
            <a:ext cx="10972800" cy="2301875"/>
          </a:xfrm>
          <a:prstGeom prst="rect">
            <a:avLst/>
          </a:prstGeom>
          <a:noFill/>
          <a:ln w="9525">
            <a:noFill/>
            <a:miter lim="800000"/>
            <a:headEnd/>
            <a:tailEnd/>
          </a:ln>
          <a:effectLst/>
        </p:spPr>
        <p:txBody>
          <a:bodyPr/>
          <a:lstStyle/>
          <a:p>
            <a:pPr marL="342900" indent="-342900" eaLnBrk="1" hangingPunct="1">
              <a:lnSpc>
                <a:spcPct val="80000"/>
              </a:lnSpc>
              <a:spcBef>
                <a:spcPct val="20000"/>
              </a:spcBef>
              <a:buFontTx/>
              <a:buChar char="•"/>
              <a:defRPr/>
            </a:pPr>
            <a:r>
              <a:rPr lang="en-US" sz="2400" kern="0" dirty="0">
                <a:latin typeface="Calibri" pitchFamily="34" charset="0"/>
              </a:rPr>
              <a:t>Let’s say that Alex is currently making all of his own Food and Clothes. </a:t>
            </a:r>
          </a:p>
          <a:p>
            <a:pPr marL="342900" indent="-342900" eaLnBrk="1" hangingPunct="1">
              <a:lnSpc>
                <a:spcPct val="80000"/>
              </a:lnSpc>
              <a:spcBef>
                <a:spcPct val="20000"/>
              </a:spcBef>
              <a:buFontTx/>
              <a:buChar char="•"/>
              <a:defRPr/>
            </a:pPr>
            <a:r>
              <a:rPr lang="en-US" sz="2400" kern="0" dirty="0">
                <a:latin typeface="Calibri" pitchFamily="34" charset="0"/>
              </a:rPr>
              <a:t>If so, Betty can offer 1.5 units of Food to Alex in return for 1 unit of Clothes and Alex will gladly accept. </a:t>
            </a:r>
          </a:p>
          <a:p>
            <a:pPr marL="342900" indent="-342900" eaLnBrk="1" hangingPunct="1">
              <a:lnSpc>
                <a:spcPct val="80000"/>
              </a:lnSpc>
              <a:spcBef>
                <a:spcPct val="20000"/>
              </a:spcBef>
              <a:buFontTx/>
              <a:buChar char="•"/>
              <a:defRPr/>
            </a:pPr>
            <a:r>
              <a:rPr lang="en-US" sz="2400" kern="0" dirty="0">
                <a:latin typeface="Calibri" pitchFamily="34" charset="0"/>
              </a:rPr>
              <a:t>This deal will clearly benefit both Alex and Betty even though Alex is advanced and Betty is backward.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10243" name="Rectangle 2"/>
          <p:cNvSpPr>
            <a:spLocks noGrp="1" noChangeArrowheads="1"/>
          </p:cNvSpPr>
          <p:nvPr>
            <p:ph type="title"/>
          </p:nvPr>
        </p:nvSpPr>
        <p:spPr/>
        <p:txBody>
          <a:bodyPr/>
          <a:lstStyle/>
          <a:p>
            <a:pPr eaLnBrk="1" hangingPunct="1"/>
            <a:r>
              <a:rPr lang="en-US" altLang="en-US" smtClean="0"/>
              <a:t>David Ricardo (1772-1823) </a:t>
            </a:r>
          </a:p>
        </p:txBody>
      </p:sp>
      <p:sp>
        <p:nvSpPr>
          <p:cNvPr id="10244" name="Rectangle 3"/>
          <p:cNvSpPr>
            <a:spLocks noGrp="1" noChangeArrowheads="1"/>
          </p:cNvSpPr>
          <p:nvPr>
            <p:ph type="body" idx="1"/>
          </p:nvPr>
        </p:nvSpPr>
        <p:spPr/>
        <p:txBody>
          <a:bodyPr/>
          <a:lstStyle/>
          <a:p>
            <a:pPr eaLnBrk="1" hangingPunct="1"/>
            <a:r>
              <a:rPr lang="en-US" altLang="en-US" smtClean="0"/>
              <a:t>Important topics:</a:t>
            </a:r>
          </a:p>
          <a:p>
            <a:pPr lvl="1" eaLnBrk="1" hangingPunct="1"/>
            <a:r>
              <a:rPr lang="en-US" altLang="en-US" smtClean="0"/>
              <a:t>Income Distribution</a:t>
            </a:r>
          </a:p>
          <a:p>
            <a:pPr lvl="1" eaLnBrk="1" hangingPunct="1"/>
            <a:r>
              <a:rPr lang="en-US" altLang="en-US" smtClean="0"/>
              <a:t>Theory of Value</a:t>
            </a:r>
          </a:p>
          <a:p>
            <a:pPr lvl="1" eaLnBrk="1" hangingPunct="1"/>
            <a:r>
              <a:rPr lang="en-US" altLang="en-US" smtClean="0"/>
              <a:t>Law of Comparative Advantage</a:t>
            </a:r>
          </a:p>
          <a:p>
            <a:pPr lvl="1" eaLnBrk="1" hangingPunct="1"/>
            <a:r>
              <a:rPr lang="en-US" altLang="en-US" smtClean="0"/>
              <a:t>Ricardian Equivalence</a:t>
            </a:r>
          </a:p>
          <a:p>
            <a:pPr lvl="1" eaLnBrk="1" hangingPunct="1"/>
            <a:r>
              <a:rPr lang="en-US" altLang="en-US" smtClean="0"/>
              <a:t>Deductive Analysis</a:t>
            </a:r>
          </a:p>
        </p:txBody>
      </p:sp>
      <p:pic>
        <p:nvPicPr>
          <p:cNvPr id="10245" name="Picture 4" descr="ricar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3075" y="1600200"/>
            <a:ext cx="274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0179" name="Rectangle 2"/>
          <p:cNvSpPr>
            <a:spLocks noGrp="1" noChangeArrowheads="1"/>
          </p:cNvSpPr>
          <p:nvPr>
            <p:ph type="title"/>
          </p:nvPr>
        </p:nvSpPr>
        <p:spPr/>
        <p:txBody>
          <a:bodyPr/>
          <a:lstStyle/>
          <a:p>
            <a:pPr eaLnBrk="1" hangingPunct="1"/>
            <a:r>
              <a:rPr lang="en-US" altLang="en-US" smtClean="0"/>
              <a:t>Comparative Advantage</a:t>
            </a:r>
          </a:p>
        </p:txBody>
      </p:sp>
      <p:sp>
        <p:nvSpPr>
          <p:cNvPr id="50180" name="Rectangle 3"/>
          <p:cNvSpPr>
            <a:spLocks noGrp="1" noChangeArrowheads="1"/>
          </p:cNvSpPr>
          <p:nvPr>
            <p:ph type="body" idx="1"/>
          </p:nvPr>
        </p:nvSpPr>
        <p:spPr/>
        <p:txBody>
          <a:bodyPr/>
          <a:lstStyle/>
          <a:p>
            <a:pPr eaLnBrk="1" hangingPunct="1"/>
            <a:r>
              <a:rPr lang="en-US" altLang="en-US" dirty="0" smtClean="0"/>
              <a:t>Ricardo’s </a:t>
            </a:r>
            <a:r>
              <a:rPr lang="en-US" altLang="en-US" dirty="0" smtClean="0"/>
              <a:t>disagreement with </a:t>
            </a:r>
            <a:r>
              <a:rPr lang="en-US" altLang="en-US" dirty="0" smtClean="0">
                <a:hlinkClick r:id="rId2"/>
              </a:rPr>
              <a:t>Thomas Malthus</a:t>
            </a:r>
            <a:r>
              <a:rPr lang="en-US" altLang="en-US" dirty="0" smtClean="0"/>
              <a:t> on the import tariffs embedded in the Corn </a:t>
            </a:r>
            <a:r>
              <a:rPr lang="en-US" altLang="en-US" dirty="0" smtClean="0"/>
              <a:t>Laws was </a:t>
            </a:r>
            <a:r>
              <a:rPr lang="en-US" altLang="en-US" dirty="0" smtClean="0"/>
              <a:t>rooted in his theory of trade</a:t>
            </a:r>
            <a:r>
              <a:rPr lang="en-US" altLang="en-US" dirty="0" smtClean="0"/>
              <a:t>.</a:t>
            </a:r>
          </a:p>
          <a:p>
            <a:pPr lvl="1" eaLnBrk="1" hangingPunct="1"/>
            <a:r>
              <a:rPr lang="en-US" altLang="en-US" dirty="0" smtClean="0"/>
              <a:t>Ricardo </a:t>
            </a:r>
            <a:r>
              <a:rPr lang="en-US" altLang="en-US" dirty="0"/>
              <a:t>was against the tariffs, of </a:t>
            </a:r>
            <a:r>
              <a:rPr lang="en-US" altLang="en-US" dirty="0" smtClean="0"/>
              <a:t>course</a:t>
            </a:r>
            <a:endParaRPr lang="en-US" alt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1203" name="Rectangle 2"/>
          <p:cNvSpPr>
            <a:spLocks noGrp="1" noChangeArrowheads="1"/>
          </p:cNvSpPr>
          <p:nvPr>
            <p:ph type="title"/>
          </p:nvPr>
        </p:nvSpPr>
        <p:spPr/>
        <p:txBody>
          <a:bodyPr/>
          <a:lstStyle/>
          <a:p>
            <a:pPr eaLnBrk="1" hangingPunct="1"/>
            <a:r>
              <a:rPr lang="en-US" altLang="en-US" smtClean="0"/>
              <a:t>Public Finance: Ricardian Equivalence</a:t>
            </a:r>
          </a:p>
        </p:txBody>
      </p:sp>
      <p:sp>
        <p:nvSpPr>
          <p:cNvPr id="51204" name="Rectangle 3"/>
          <p:cNvSpPr>
            <a:spLocks noGrp="1" noChangeArrowheads="1"/>
          </p:cNvSpPr>
          <p:nvPr>
            <p:ph type="body" idx="1"/>
          </p:nvPr>
        </p:nvSpPr>
        <p:spPr/>
        <p:txBody>
          <a:bodyPr/>
          <a:lstStyle/>
          <a:p>
            <a:pPr eaLnBrk="1" hangingPunct="1"/>
            <a:r>
              <a:rPr lang="en-US" altLang="en-US" smtClean="0"/>
              <a:t>This idea says that, under certain conditions, </a:t>
            </a:r>
            <a:r>
              <a:rPr lang="en-US" altLang="en-US" i="1" smtClean="0"/>
              <a:t>it does not matter whether a government pays for its expenditures through taxes or through debt</a:t>
            </a:r>
            <a:r>
              <a:rPr lang="en-US" altLang="en-US" smtClean="0"/>
              <a:t>.</a:t>
            </a:r>
          </a:p>
          <a:p>
            <a:pPr lvl="1" eaLnBrk="1" hangingPunct="1"/>
            <a:r>
              <a:rPr lang="en-US" altLang="en-US" smtClean="0"/>
              <a:t>This idea of Ricardo on public finance has, under the name of </a:t>
            </a:r>
            <a:r>
              <a:rPr lang="en-US" altLang="en-US" smtClean="0">
                <a:hlinkClick r:id="rId2"/>
              </a:rPr>
              <a:t>Ricardian Equivalence</a:t>
            </a:r>
            <a:r>
              <a:rPr lang="en-US" altLang="en-US" smtClean="0"/>
              <a:t>, become an important player even in contemporary debates on how governments should pay for their expenditures.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2227" name="Rectangle 2"/>
          <p:cNvSpPr>
            <a:spLocks noGrp="1" noChangeArrowheads="1"/>
          </p:cNvSpPr>
          <p:nvPr>
            <p:ph type="title"/>
          </p:nvPr>
        </p:nvSpPr>
        <p:spPr/>
        <p:txBody>
          <a:bodyPr/>
          <a:lstStyle/>
          <a:p>
            <a:pPr eaLnBrk="1" hangingPunct="1"/>
            <a:r>
              <a:rPr lang="en-US" altLang="en-US" sz="4000" smtClean="0"/>
              <a:t>Tax-Financed Government Spending</a:t>
            </a:r>
          </a:p>
        </p:txBody>
      </p:sp>
      <p:sp>
        <p:nvSpPr>
          <p:cNvPr id="52228" name="Rectangle 3"/>
          <p:cNvSpPr>
            <a:spLocks noGrp="1" noChangeArrowheads="1"/>
          </p:cNvSpPr>
          <p:nvPr>
            <p:ph type="body" idx="1"/>
          </p:nvPr>
        </p:nvSpPr>
        <p:spPr/>
        <p:txBody>
          <a:bodyPr/>
          <a:lstStyle/>
          <a:p>
            <a:pPr eaLnBrk="1" hangingPunct="1"/>
            <a:r>
              <a:rPr lang="en-US" altLang="en-US" smtClean="0"/>
              <a:t>Suppose the government spends one dollar this year and charges Ms. Citizen a tax of one dollar to pay for the spending. </a:t>
            </a:r>
          </a:p>
          <a:p>
            <a:pPr eaLnBrk="1" hangingPunct="1"/>
            <a:r>
              <a:rPr lang="en-US" altLang="en-US" smtClean="0"/>
              <a:t>The dollar leaves Ms. Citizen’s purse, never to return.</a:t>
            </a:r>
          </a:p>
          <a:p>
            <a:pPr eaLnBrk="1" hangingPunct="1"/>
            <a:r>
              <a:rPr lang="en-US" altLang="en-US" smtClean="0"/>
              <a:t>Saving decreases.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3251" name="Rectangle 2"/>
          <p:cNvSpPr>
            <a:spLocks noGrp="1" noChangeArrowheads="1"/>
          </p:cNvSpPr>
          <p:nvPr>
            <p:ph type="title"/>
          </p:nvPr>
        </p:nvSpPr>
        <p:spPr/>
        <p:txBody>
          <a:bodyPr/>
          <a:lstStyle/>
          <a:p>
            <a:pPr eaLnBrk="1" hangingPunct="1"/>
            <a:r>
              <a:rPr lang="en-US" altLang="en-US" sz="4000" smtClean="0"/>
              <a:t>Debt-Financed Government Spending</a:t>
            </a:r>
          </a:p>
        </p:txBody>
      </p:sp>
      <p:sp>
        <p:nvSpPr>
          <p:cNvPr id="53252" name="Rectangle 3"/>
          <p:cNvSpPr>
            <a:spLocks noGrp="1" noChangeArrowheads="1"/>
          </p:cNvSpPr>
          <p:nvPr>
            <p:ph type="body" idx="1"/>
          </p:nvPr>
        </p:nvSpPr>
        <p:spPr/>
        <p:txBody>
          <a:bodyPr/>
          <a:lstStyle/>
          <a:p>
            <a:pPr eaLnBrk="1" hangingPunct="1">
              <a:lnSpc>
                <a:spcPct val="80000"/>
              </a:lnSpc>
            </a:pPr>
            <a:r>
              <a:rPr lang="en-US" altLang="en-US" sz="2000" smtClean="0"/>
              <a:t>The government pays for its expenditures by </a:t>
            </a:r>
            <a:r>
              <a:rPr lang="en-US" altLang="en-US" sz="2000" i="1" smtClean="0"/>
              <a:t>borrowing</a:t>
            </a:r>
            <a:r>
              <a:rPr lang="en-US" altLang="en-US" sz="2000" smtClean="0"/>
              <a:t> one dollar. </a:t>
            </a:r>
          </a:p>
          <a:p>
            <a:pPr eaLnBrk="1" hangingPunct="1">
              <a:lnSpc>
                <a:spcPct val="80000"/>
              </a:lnSpc>
            </a:pPr>
            <a:r>
              <a:rPr lang="en-US" altLang="en-US" sz="2000" smtClean="0"/>
              <a:t>Ms. Citizen breathes a sigh of relief at not having to pay taxes. </a:t>
            </a:r>
          </a:p>
          <a:p>
            <a:pPr eaLnBrk="1" hangingPunct="1">
              <a:lnSpc>
                <a:spcPct val="80000"/>
              </a:lnSpc>
            </a:pPr>
            <a:r>
              <a:rPr lang="en-US" altLang="en-US" sz="2000" smtClean="0"/>
              <a:t>But she quickly realizes that next year the government will have to pay the borrowed money back with interest. </a:t>
            </a:r>
          </a:p>
          <a:p>
            <a:pPr eaLnBrk="1" hangingPunct="1">
              <a:lnSpc>
                <a:spcPct val="80000"/>
              </a:lnSpc>
            </a:pPr>
            <a:r>
              <a:rPr lang="en-US" altLang="en-US" sz="2000" smtClean="0"/>
              <a:t>As the interest rate is 10%, the government will need $1.10 next year. </a:t>
            </a:r>
          </a:p>
          <a:p>
            <a:pPr lvl="1" eaLnBrk="1" hangingPunct="1">
              <a:lnSpc>
                <a:spcPct val="80000"/>
              </a:lnSpc>
            </a:pPr>
            <a:r>
              <a:rPr lang="en-US" altLang="en-US" sz="1600" smtClean="0"/>
              <a:t>As it can’t keep incurring new debts to repay old debts, there will come a time when the government will have to raise taxes to repay its debts. </a:t>
            </a:r>
          </a:p>
          <a:p>
            <a:pPr eaLnBrk="1" hangingPunct="1">
              <a:lnSpc>
                <a:spcPct val="80000"/>
              </a:lnSpc>
            </a:pPr>
            <a:r>
              <a:rPr lang="en-US" altLang="en-US" sz="2000" smtClean="0"/>
              <a:t>Let’s say the government will be forced to raise taxes by $1.10 to repay the debt it incurred this year. </a:t>
            </a:r>
          </a:p>
          <a:p>
            <a:pPr eaLnBrk="1" hangingPunct="1">
              <a:lnSpc>
                <a:spcPct val="80000"/>
              </a:lnSpc>
            </a:pPr>
            <a:r>
              <a:rPr lang="en-US" altLang="en-US" sz="2000" smtClean="0"/>
              <a:t>Ms. Citizen sees the tax coming. She puts one dollar in her bank account </a:t>
            </a:r>
            <a:r>
              <a:rPr lang="en-US" altLang="en-US" sz="2000" i="1" smtClean="0"/>
              <a:t>today</a:t>
            </a:r>
            <a:r>
              <a:rPr lang="en-US" altLang="en-US" sz="2000" smtClean="0"/>
              <a:t>. That way she will have $1.10 in her account a year later, and that will be just enough to pay next year’s anticipated tax.</a:t>
            </a:r>
          </a:p>
          <a:p>
            <a:pPr eaLnBrk="1" hangingPunct="1">
              <a:lnSpc>
                <a:spcPct val="80000"/>
              </a:lnSpc>
            </a:pPr>
            <a:r>
              <a:rPr lang="en-US" altLang="en-US" sz="2000" smtClean="0"/>
              <a:t>Ms. Citizen’s initial relief at having escaped the tax this year is, therefore, replaced with the realization that even in this case a dollar has left her purse, never to return.</a:t>
            </a:r>
          </a:p>
          <a:p>
            <a:pPr eaLnBrk="1" hangingPunct="1">
              <a:lnSpc>
                <a:spcPct val="80000"/>
              </a:lnSpc>
            </a:pPr>
            <a:r>
              <a:rPr lang="en-US" altLang="en-US" sz="2000" smtClean="0"/>
              <a:t>Saving decreases.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4275" name="Rectangle 2"/>
          <p:cNvSpPr>
            <a:spLocks noGrp="1" noChangeArrowheads="1"/>
          </p:cNvSpPr>
          <p:nvPr>
            <p:ph type="title"/>
          </p:nvPr>
        </p:nvSpPr>
        <p:spPr/>
        <p:txBody>
          <a:bodyPr/>
          <a:lstStyle/>
          <a:p>
            <a:pPr eaLnBrk="1" hangingPunct="1"/>
            <a:r>
              <a:rPr lang="en-US" altLang="en-US" smtClean="0"/>
              <a:t>Ricardian Equivalence</a:t>
            </a:r>
          </a:p>
        </p:txBody>
      </p:sp>
      <p:sp>
        <p:nvSpPr>
          <p:cNvPr id="54276" name="Rectangle 3"/>
          <p:cNvSpPr>
            <a:spLocks noGrp="1" noChangeArrowheads="1"/>
          </p:cNvSpPr>
          <p:nvPr>
            <p:ph type="body" idx="1"/>
          </p:nvPr>
        </p:nvSpPr>
        <p:spPr/>
        <p:txBody>
          <a:bodyPr/>
          <a:lstStyle/>
          <a:p>
            <a:pPr eaLnBrk="1" hangingPunct="1"/>
            <a:r>
              <a:rPr lang="en-US" altLang="en-US" smtClean="0"/>
              <a:t>Equivalence: Tax-financed government spending therefore has the same effect on Ms. Citizen as debt-financed government spending. </a:t>
            </a:r>
          </a:p>
          <a:p>
            <a:pPr eaLnBrk="1" hangingPunct="1"/>
            <a:r>
              <a:rPr lang="en-US" altLang="en-US" smtClean="0"/>
              <a:t>Therefore, both the government and Ms. Citizen behave the same in the two regimes and the economic outcome is identical.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5299" name="Rectangle 2"/>
          <p:cNvSpPr>
            <a:spLocks noGrp="1" noChangeArrowheads="1"/>
          </p:cNvSpPr>
          <p:nvPr>
            <p:ph type="title"/>
          </p:nvPr>
        </p:nvSpPr>
        <p:spPr/>
        <p:txBody>
          <a:bodyPr/>
          <a:lstStyle/>
          <a:p>
            <a:pPr eaLnBrk="1" hangingPunct="1"/>
            <a:r>
              <a:rPr lang="en-US" altLang="en-US" smtClean="0"/>
              <a:t>Deductive Analysis</a:t>
            </a:r>
          </a:p>
        </p:txBody>
      </p:sp>
      <p:sp>
        <p:nvSpPr>
          <p:cNvPr id="55300" name="Rectangle 3"/>
          <p:cNvSpPr>
            <a:spLocks noGrp="1" noChangeArrowheads="1"/>
          </p:cNvSpPr>
          <p:nvPr>
            <p:ph type="body" idx="1"/>
          </p:nvPr>
        </p:nvSpPr>
        <p:spPr/>
        <p:txBody>
          <a:bodyPr/>
          <a:lstStyle/>
          <a:p>
            <a:pPr eaLnBrk="1" hangingPunct="1">
              <a:lnSpc>
                <a:spcPct val="90000"/>
              </a:lnSpc>
            </a:pPr>
            <a:r>
              <a:rPr lang="en-US" altLang="en-US" sz="2400" smtClean="0"/>
              <a:t>Ricardo’s analytical style was deductive. </a:t>
            </a:r>
          </a:p>
          <a:p>
            <a:pPr eaLnBrk="1" hangingPunct="1">
              <a:lnSpc>
                <a:spcPct val="90000"/>
              </a:lnSpc>
            </a:pPr>
            <a:r>
              <a:rPr lang="en-US" altLang="en-US" sz="2400" smtClean="0"/>
              <a:t>In deductive analysis, one first imagines a model economy (as it is usually much simpler to think about than an actual economy) and then figures out how that model economy would behave under alternative economic policies. </a:t>
            </a:r>
          </a:p>
          <a:p>
            <a:pPr eaLnBrk="1" hangingPunct="1">
              <a:lnSpc>
                <a:spcPct val="90000"/>
              </a:lnSpc>
            </a:pPr>
            <a:r>
              <a:rPr lang="en-US" altLang="en-US" sz="2400" smtClean="0"/>
              <a:t>If the model economy is essentially similar to actual economies, policies that are effective in the model economy will also be effective in actual economies. </a:t>
            </a:r>
          </a:p>
          <a:p>
            <a:pPr eaLnBrk="1" hangingPunct="1">
              <a:lnSpc>
                <a:spcPct val="90000"/>
              </a:lnSpc>
            </a:pPr>
            <a:r>
              <a:rPr lang="en-US" altLang="en-US" sz="2400" smtClean="0"/>
              <a:t>Ricardo’s analytical style is very modern in the sense that it is similar to the way an economic theorist today may think through a problem.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56323" name="Rectangle 2"/>
          <p:cNvSpPr>
            <a:spLocks noGrp="1" noChangeArrowheads="1"/>
          </p:cNvSpPr>
          <p:nvPr>
            <p:ph type="title"/>
          </p:nvPr>
        </p:nvSpPr>
        <p:spPr>
          <a:xfrm>
            <a:off x="1981200" y="160338"/>
            <a:ext cx="8229600" cy="1143000"/>
          </a:xfrm>
        </p:spPr>
        <p:txBody>
          <a:bodyPr/>
          <a:lstStyle/>
          <a:p>
            <a:pPr eaLnBrk="1" hangingPunct="1"/>
            <a:r>
              <a:rPr lang="en-US" altLang="en-US" smtClean="0"/>
              <a:t>Any Questions?</a:t>
            </a:r>
          </a:p>
        </p:txBody>
      </p:sp>
      <p:sp>
        <p:nvSpPr>
          <p:cNvPr id="56324" name="Rectangle 3"/>
          <p:cNvSpPr>
            <a:spLocks noGrp="1" noChangeArrowheads="1"/>
          </p:cNvSpPr>
          <p:nvPr>
            <p:ph type="body" idx="1"/>
          </p:nvPr>
        </p:nvSpPr>
        <p:spPr/>
        <p:txBody>
          <a:bodyPr/>
          <a:lstStyle/>
          <a:p>
            <a:pPr eaLnBrk="1" hangingPunct="1"/>
            <a:endParaRPr lang="en-US" altLang="en-US" smtClean="0"/>
          </a:p>
        </p:txBody>
      </p:sp>
      <p:pic>
        <p:nvPicPr>
          <p:cNvPr id="56325" name="Picture 4" descr="Ask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588" y="1057275"/>
            <a:ext cx="27908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smtClean="0"/>
              <a:t>Functional Distribution of Income</a:t>
            </a:r>
          </a:p>
        </p:txBody>
      </p:sp>
      <p:sp>
        <p:nvSpPr>
          <p:cNvPr id="12291"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Ricardo considered a world with </a:t>
            </a:r>
          </a:p>
          <a:p>
            <a:pPr lvl="1" eaLnBrk="1" hangingPunct="1">
              <a:lnSpc>
                <a:spcPct val="90000"/>
              </a:lnSpc>
              <a:defRPr/>
            </a:pPr>
            <a:r>
              <a:rPr lang="en-US" dirty="0" smtClean="0"/>
              <a:t>three </a:t>
            </a:r>
            <a:r>
              <a:rPr lang="en-US" i="1" dirty="0" smtClean="0"/>
              <a:t>factors of production</a:t>
            </a:r>
          </a:p>
          <a:p>
            <a:pPr lvl="2" eaLnBrk="1" hangingPunct="1">
              <a:lnSpc>
                <a:spcPct val="90000"/>
              </a:lnSpc>
              <a:defRPr/>
            </a:pPr>
            <a:r>
              <a:rPr lang="en-US" i="1" dirty="0" smtClean="0"/>
              <a:t>land</a:t>
            </a:r>
            <a:r>
              <a:rPr lang="en-US" dirty="0" smtClean="0"/>
              <a:t>, </a:t>
            </a:r>
          </a:p>
          <a:p>
            <a:pPr lvl="2" eaLnBrk="1" hangingPunct="1">
              <a:lnSpc>
                <a:spcPct val="90000"/>
              </a:lnSpc>
              <a:defRPr/>
            </a:pPr>
            <a:r>
              <a:rPr lang="en-US" i="1" dirty="0" smtClean="0"/>
              <a:t>labor</a:t>
            </a:r>
            <a:r>
              <a:rPr lang="en-US" dirty="0" smtClean="0"/>
              <a:t>, and </a:t>
            </a:r>
          </a:p>
          <a:p>
            <a:pPr lvl="2" eaLnBrk="1" hangingPunct="1">
              <a:lnSpc>
                <a:spcPct val="90000"/>
              </a:lnSpc>
              <a:defRPr/>
            </a:pPr>
            <a:r>
              <a:rPr lang="en-US" i="1" dirty="0" smtClean="0"/>
              <a:t>capital</a:t>
            </a:r>
            <a:r>
              <a:rPr lang="en-US" dirty="0" smtClean="0"/>
              <a:t> goods (such as shovels) </a:t>
            </a:r>
          </a:p>
          <a:p>
            <a:pPr lvl="1" eaLnBrk="1" hangingPunct="1">
              <a:lnSpc>
                <a:spcPct val="90000"/>
              </a:lnSpc>
              <a:defRPr/>
            </a:pPr>
            <a:r>
              <a:rPr lang="en-US" dirty="0" smtClean="0"/>
              <a:t>and three classes of people: </a:t>
            </a:r>
          </a:p>
          <a:p>
            <a:pPr lvl="2" eaLnBrk="1" hangingPunct="1">
              <a:lnSpc>
                <a:spcPct val="90000"/>
              </a:lnSpc>
              <a:defRPr/>
            </a:pPr>
            <a:r>
              <a:rPr lang="en-US" i="1" dirty="0" smtClean="0"/>
              <a:t>landlords</a:t>
            </a:r>
            <a:r>
              <a:rPr lang="en-US" dirty="0" smtClean="0"/>
              <a:t>, </a:t>
            </a:r>
          </a:p>
          <a:p>
            <a:pPr lvl="2" eaLnBrk="1" hangingPunct="1">
              <a:lnSpc>
                <a:spcPct val="90000"/>
              </a:lnSpc>
              <a:defRPr/>
            </a:pPr>
            <a:r>
              <a:rPr lang="en-US" i="1" dirty="0" smtClean="0"/>
              <a:t>workers</a:t>
            </a:r>
            <a:r>
              <a:rPr lang="en-US" dirty="0" smtClean="0"/>
              <a:t>, and </a:t>
            </a:r>
          </a:p>
          <a:p>
            <a:pPr lvl="2" eaLnBrk="1" hangingPunct="1">
              <a:lnSpc>
                <a:spcPct val="90000"/>
              </a:lnSpc>
              <a:defRPr/>
            </a:pPr>
            <a:r>
              <a:rPr lang="en-US" i="1" dirty="0" smtClean="0"/>
              <a:t>capitalists</a:t>
            </a:r>
            <a:r>
              <a:rPr lang="en-US" dirty="0" smtClean="0"/>
              <a:t>. </a:t>
            </a:r>
          </a:p>
          <a:p>
            <a:pPr eaLnBrk="1" hangingPunct="1">
              <a:lnSpc>
                <a:spcPct val="90000"/>
              </a:lnSpc>
              <a:defRPr/>
            </a:pPr>
            <a:r>
              <a:rPr lang="en-US" dirty="0" smtClean="0"/>
              <a:t>Ricardo focused on income distribution among the three classes</a:t>
            </a:r>
          </a:p>
        </p:txBody>
      </p:sp>
      <p:sp>
        <p:nvSpPr>
          <p:cNvPr id="112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smtClean="0"/>
              <a:t>Functional Distribution of Income</a:t>
            </a:r>
          </a:p>
        </p:txBody>
      </p:sp>
      <p:sp>
        <p:nvSpPr>
          <p:cNvPr id="12291" name="Rectangle 3"/>
          <p:cNvSpPr>
            <a:spLocks noGrp="1" noChangeArrowheads="1"/>
          </p:cNvSpPr>
          <p:nvPr>
            <p:ph idx="1"/>
          </p:nvPr>
        </p:nvSpPr>
        <p:spPr/>
        <p:txBody>
          <a:bodyPr/>
          <a:lstStyle/>
          <a:p>
            <a:pPr eaLnBrk="1" hangingPunct="1">
              <a:lnSpc>
                <a:spcPct val="90000"/>
              </a:lnSpc>
            </a:pPr>
            <a:r>
              <a:rPr lang="en-US" altLang="en-US" smtClean="0"/>
              <a:t>Landlords earn </a:t>
            </a:r>
            <a:r>
              <a:rPr lang="en-US" altLang="en-US" i="1" smtClean="0"/>
              <a:t>rent</a:t>
            </a:r>
            <a:r>
              <a:rPr lang="en-US" altLang="en-US" smtClean="0"/>
              <a:t>, </a:t>
            </a:r>
          </a:p>
          <a:p>
            <a:pPr eaLnBrk="1" hangingPunct="1">
              <a:lnSpc>
                <a:spcPct val="90000"/>
              </a:lnSpc>
            </a:pPr>
            <a:r>
              <a:rPr lang="en-US" altLang="en-US" smtClean="0"/>
              <a:t>workers earn </a:t>
            </a:r>
            <a:r>
              <a:rPr lang="en-US" altLang="en-US" i="1" smtClean="0"/>
              <a:t>wages</a:t>
            </a:r>
            <a:r>
              <a:rPr lang="en-US" altLang="en-US" smtClean="0"/>
              <a:t>, and </a:t>
            </a:r>
          </a:p>
          <a:p>
            <a:pPr eaLnBrk="1" hangingPunct="1">
              <a:lnSpc>
                <a:spcPct val="90000"/>
              </a:lnSpc>
            </a:pPr>
            <a:r>
              <a:rPr lang="en-US" altLang="en-US" smtClean="0"/>
              <a:t>capitalists earn </a:t>
            </a:r>
            <a:r>
              <a:rPr lang="en-US" altLang="en-US" i="1" smtClean="0"/>
              <a:t>profits</a:t>
            </a:r>
            <a:r>
              <a:rPr lang="en-US" altLang="en-US" smtClean="0"/>
              <a:t>. </a:t>
            </a:r>
          </a:p>
          <a:p>
            <a:pPr eaLnBrk="1" hangingPunct="1">
              <a:lnSpc>
                <a:spcPct val="90000"/>
              </a:lnSpc>
            </a:pPr>
            <a:r>
              <a:rPr lang="en-US" altLang="en-US" smtClean="0"/>
              <a:t>Ricardo wanted to show how the total output of a society is distributed among wages, rent, and profits.</a:t>
            </a:r>
          </a:p>
        </p:txBody>
      </p:sp>
      <p:sp>
        <p:nvSpPr>
          <p:cNvPr id="122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Production Technology</a:t>
            </a:r>
          </a:p>
        </p:txBody>
      </p:sp>
      <p:graphicFrame>
        <p:nvGraphicFramePr>
          <p:cNvPr id="5526" name="Group 406"/>
          <p:cNvGraphicFramePr>
            <a:graphicFrameLocks noGrp="1"/>
          </p:cNvGraphicFramePr>
          <p:nvPr>
            <p:ph idx="1"/>
          </p:nvPr>
        </p:nvGraphicFramePr>
        <p:xfrm>
          <a:off x="609600" y="1600200"/>
          <a:ext cx="10972799" cy="3536952"/>
        </p:xfrm>
        <a:graphic>
          <a:graphicData uri="http://schemas.openxmlformats.org/drawingml/2006/table">
            <a:tbl>
              <a:tblPr/>
              <a:tblGrid>
                <a:gridCol w="4144599">
                  <a:extLst>
                    <a:ext uri="{9D8B030D-6E8A-4147-A177-3AD203B41FA5}">
                      <a16:colId xmlns:a16="http://schemas.microsoft.com/office/drawing/2014/main" val="20000"/>
                    </a:ext>
                  </a:extLst>
                </a:gridCol>
                <a:gridCol w="1241491">
                  <a:extLst>
                    <a:ext uri="{9D8B030D-6E8A-4147-A177-3AD203B41FA5}">
                      <a16:colId xmlns:a16="http://schemas.microsoft.com/office/drawing/2014/main" val="20001"/>
                    </a:ext>
                  </a:extLst>
                </a:gridCol>
                <a:gridCol w="1118758">
                  <a:extLst>
                    <a:ext uri="{9D8B030D-6E8A-4147-A177-3AD203B41FA5}">
                      <a16:colId xmlns:a16="http://schemas.microsoft.com/office/drawing/2014/main" val="20002"/>
                    </a:ext>
                  </a:extLst>
                </a:gridCol>
                <a:gridCol w="1116397">
                  <a:extLst>
                    <a:ext uri="{9D8B030D-6E8A-4147-A177-3AD203B41FA5}">
                      <a16:colId xmlns:a16="http://schemas.microsoft.com/office/drawing/2014/main" val="20003"/>
                    </a:ext>
                  </a:extLst>
                </a:gridCol>
                <a:gridCol w="1116399">
                  <a:extLst>
                    <a:ext uri="{9D8B030D-6E8A-4147-A177-3AD203B41FA5}">
                      <a16:colId xmlns:a16="http://schemas.microsoft.com/office/drawing/2014/main" val="20004"/>
                    </a:ext>
                  </a:extLst>
                </a:gridCol>
                <a:gridCol w="1118758">
                  <a:extLst>
                    <a:ext uri="{9D8B030D-6E8A-4147-A177-3AD203B41FA5}">
                      <a16:colId xmlns:a16="http://schemas.microsoft.com/office/drawing/2014/main" val="20005"/>
                    </a:ext>
                  </a:extLst>
                </a:gridCol>
                <a:gridCol w="1116397">
                  <a:extLst>
                    <a:ext uri="{9D8B030D-6E8A-4147-A177-3AD203B41FA5}">
                      <a16:colId xmlns:a16="http://schemas.microsoft.com/office/drawing/2014/main" val="20006"/>
                    </a:ext>
                  </a:extLst>
                </a:gridCol>
              </a:tblGrid>
              <a:tr h="640054">
                <a:tc gridSpan="7">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Table 1: Increases in output of corn, in pounds per week (in plots of land of decreasing quality)</a:t>
                      </a:r>
                      <a:endParaRPr kumimoji="0" lang="en-US" sz="1800" b="0" i="0" u="none" strike="noStrike" cap="none" normalizeH="0" baseline="0" dirty="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005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No. of workers (each with one shovel)</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A</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C</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E</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F</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4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1</a:t>
                      </a:r>
                      <a:endParaRPr kumimoji="0" lang="en-US" sz="1800" b="0" i="0" u="none" strike="noStrike" cap="none" normalizeH="0" baseline="0" dirty="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800000"/>
                          </a:solidFill>
                          <a:effectLst/>
                          <a:latin typeface="Calibri" pitchFamily="34" charset="0"/>
                          <a:cs typeface="Times New Roman" pitchFamily="18" charset="0"/>
                        </a:rPr>
                        <a:t>100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Calibri" pitchFamily="34" charset="0"/>
                          <a:cs typeface="Times New Roman" pitchFamily="18" charset="0"/>
                        </a:rPr>
                        <a:t>90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9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8000"/>
                          </a:solidFill>
                          <a:effectLst/>
                          <a:latin typeface="Calibri" pitchFamily="34" charset="0"/>
                          <a:cs typeface="Times New Roman" pitchFamily="18" charset="0"/>
                        </a:rPr>
                        <a:t>90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52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FF"/>
                          </a:solidFill>
                          <a:effectLst/>
                          <a:latin typeface="Calibri" pitchFamily="34" charset="0"/>
                          <a:cs typeface="Times New Roman" pitchFamily="18" charset="0"/>
                        </a:rPr>
                        <a:t>80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09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70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09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5</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60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574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6</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50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40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30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20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Times New Roman" pitchFamily="18" charset="0"/>
                        </a:rPr>
                        <a:t>10</a:t>
                      </a:r>
                      <a:endParaRPr kumimoji="0" lang="en-US" sz="1800" b="0" i="0" u="none" strike="noStrike" cap="none" normalizeH="0" baseline="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Calibri" pitchFamily="34" charset="0"/>
                      </a:endParaRPr>
                    </a:p>
                  </a:txBody>
                  <a:tcPr marL="135950" marR="135950"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33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14339" name="Rectangle 2"/>
          <p:cNvSpPr>
            <a:spLocks noGrp="1" noChangeArrowheads="1"/>
          </p:cNvSpPr>
          <p:nvPr>
            <p:ph type="title"/>
          </p:nvPr>
        </p:nvSpPr>
        <p:spPr/>
        <p:txBody>
          <a:bodyPr/>
          <a:lstStyle/>
          <a:p>
            <a:pPr eaLnBrk="1" hangingPunct="1"/>
            <a:r>
              <a:rPr lang="en-US" altLang="en-US" smtClean="0"/>
              <a:t>Diminishing Returns</a:t>
            </a:r>
          </a:p>
        </p:txBody>
      </p:sp>
      <p:sp>
        <p:nvSpPr>
          <p:cNvPr id="14340" name="Rectangle 3"/>
          <p:cNvSpPr>
            <a:spLocks noGrp="1" noChangeArrowheads="1"/>
          </p:cNvSpPr>
          <p:nvPr>
            <p:ph type="body" idx="1"/>
          </p:nvPr>
        </p:nvSpPr>
        <p:spPr/>
        <p:txBody>
          <a:bodyPr/>
          <a:lstStyle/>
          <a:p>
            <a:pPr eaLnBrk="1" hangingPunct="1"/>
            <a:r>
              <a:rPr lang="en-US" altLang="en-US" smtClean="0"/>
              <a:t>Following </a:t>
            </a:r>
            <a:r>
              <a:rPr lang="en-US" altLang="en-US" smtClean="0">
                <a:hlinkClick r:id="rId2"/>
              </a:rPr>
              <a:t>Turgot</a:t>
            </a:r>
            <a:r>
              <a:rPr lang="en-US" altLang="en-US" smtClean="0"/>
              <a:t> and others, Ricardo assumed that the increase in output from each additional worker </a:t>
            </a:r>
            <a:r>
              <a:rPr lang="en-US" altLang="en-US" i="1" smtClean="0"/>
              <a:t>decreases</a:t>
            </a:r>
            <a:r>
              <a:rPr lang="en-US" altLang="en-US" smtClean="0"/>
              <a:t> as the number of workers </a:t>
            </a:r>
            <a:r>
              <a:rPr lang="en-US" altLang="en-US" i="1" smtClean="0"/>
              <a:t>increases</a:t>
            </a:r>
            <a:r>
              <a:rPr lang="en-US" altLang="en-US" smtClean="0"/>
              <a:t>. </a:t>
            </a:r>
          </a:p>
          <a:p>
            <a:pPr lvl="1" eaLnBrk="1" hangingPunct="1"/>
            <a:r>
              <a:rPr lang="en-US" altLang="en-US" smtClean="0"/>
              <a:t>This is the assumption of diminishing returns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DAVID RICARDO</a:t>
            </a:r>
          </a:p>
        </p:txBody>
      </p:sp>
      <p:sp>
        <p:nvSpPr>
          <p:cNvPr id="15363" name="Rectangle 2"/>
          <p:cNvSpPr>
            <a:spLocks noGrp="1" noChangeArrowheads="1"/>
          </p:cNvSpPr>
          <p:nvPr>
            <p:ph type="title"/>
          </p:nvPr>
        </p:nvSpPr>
        <p:spPr/>
        <p:txBody>
          <a:bodyPr/>
          <a:lstStyle/>
          <a:p>
            <a:pPr eaLnBrk="1" hangingPunct="1"/>
            <a:r>
              <a:rPr lang="en-US" altLang="en-US" smtClean="0"/>
              <a:t>Wages</a:t>
            </a:r>
          </a:p>
        </p:txBody>
      </p:sp>
      <p:sp>
        <p:nvSpPr>
          <p:cNvPr id="15364" name="Rectangle 3"/>
          <p:cNvSpPr>
            <a:spLocks noGrp="1" noChangeArrowheads="1"/>
          </p:cNvSpPr>
          <p:nvPr>
            <p:ph type="body" idx="1"/>
          </p:nvPr>
        </p:nvSpPr>
        <p:spPr/>
        <p:txBody>
          <a:bodyPr/>
          <a:lstStyle/>
          <a:p>
            <a:pPr eaLnBrk="1" hangingPunct="1"/>
            <a:r>
              <a:rPr lang="en-US" altLang="en-US" dirty="0" smtClean="0"/>
              <a:t>Ricardo used the Iron Law of Wages</a:t>
            </a:r>
          </a:p>
          <a:p>
            <a:pPr lvl="1" eaLnBrk="1" hangingPunct="1"/>
            <a:r>
              <a:rPr lang="en-US" altLang="en-US" dirty="0" smtClean="0"/>
              <a:t>This idea argued that the wage would in the long run equal the subsistence wage, which is the bare minimum necessary for survival.</a:t>
            </a:r>
          </a:p>
          <a:p>
            <a:pPr lvl="1" eaLnBrk="1" hangingPunct="1"/>
            <a:r>
              <a:rPr lang="en-US" altLang="en-US" dirty="0" smtClean="0"/>
              <a:t>This assumption was also made by </a:t>
            </a:r>
            <a:r>
              <a:rPr lang="en-US" altLang="en-US" dirty="0" err="1" smtClean="0"/>
              <a:t>Cantillon</a:t>
            </a:r>
            <a:r>
              <a:rPr lang="en-US" altLang="en-US" dirty="0" smtClean="0"/>
              <a:t>, Smith and Malthus</a:t>
            </a:r>
          </a:p>
          <a:p>
            <a:pPr lvl="2" eaLnBrk="1" hangingPunct="1"/>
            <a:r>
              <a:rPr lang="en-US" altLang="en-US" dirty="0" smtClean="0"/>
              <a:t>I will assume the subsistence wage per worker is </a:t>
            </a:r>
            <a:r>
              <a:rPr lang="en-US" altLang="en-US" dirty="0" smtClean="0">
                <a:solidFill>
                  <a:srgbClr val="FF0000"/>
                </a:solidFill>
              </a:rPr>
              <a:t>25 pounds of corn </a:t>
            </a:r>
            <a:r>
              <a:rPr lang="en-US" altLang="en-US" dirty="0" smtClean="0"/>
              <a:t>per week.</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3540</Words>
  <Application>Microsoft Office PowerPoint</Application>
  <PresentationFormat>Widescreen</PresentationFormat>
  <Paragraphs>482</Paragraphs>
  <Slides>46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Symbol</vt:lpstr>
      <vt:lpstr>Times New Roman</vt:lpstr>
      <vt:lpstr>Default Design</vt:lpstr>
      <vt:lpstr>David Ricardo</vt:lpstr>
      <vt:lpstr>David Ricardo (1772-1823)</vt:lpstr>
      <vt:lpstr>David Ricardo (1772-1823) </vt:lpstr>
      <vt:lpstr>David Ricardo (1772-1823) </vt:lpstr>
      <vt:lpstr>Functional Distribution of Income</vt:lpstr>
      <vt:lpstr>Functional Distribution of Income</vt:lpstr>
      <vt:lpstr>Production Technology</vt:lpstr>
      <vt:lpstr>Diminishing Returns</vt:lpstr>
      <vt:lpstr>Wages</vt:lpstr>
      <vt:lpstr>Rents</vt:lpstr>
      <vt:lpstr>Case 1: One Worker</vt:lpstr>
      <vt:lpstr>Case 1: One Worker</vt:lpstr>
      <vt:lpstr>Zero-Rent Land</vt:lpstr>
      <vt:lpstr>Profits</vt:lpstr>
      <vt:lpstr>Profits</vt:lpstr>
      <vt:lpstr>Income distribution</vt:lpstr>
      <vt:lpstr>Extensive Margin Rent</vt:lpstr>
      <vt:lpstr>Case 2: Three Workers</vt:lpstr>
      <vt:lpstr>Case 2: Three Workers</vt:lpstr>
      <vt:lpstr>Case 2: Three Workers</vt:lpstr>
      <vt:lpstr>Intensive Margin Rent</vt:lpstr>
      <vt:lpstr>Case 3: Six Workers</vt:lpstr>
      <vt:lpstr>Summary of all 3 cases</vt:lpstr>
      <vt:lpstr>Functional Distribution of Income</vt:lpstr>
      <vt:lpstr>Falling Rate of Profit</vt:lpstr>
      <vt:lpstr>Steady State</vt:lpstr>
      <vt:lpstr>Main Issue in Economics</vt:lpstr>
      <vt:lpstr>Main Issue in Economics</vt:lpstr>
      <vt:lpstr>Theory of Value</vt:lpstr>
      <vt:lpstr>Labor Theory of Value</vt:lpstr>
      <vt:lpstr>Labor Theory of Value</vt:lpstr>
      <vt:lpstr>Labor Theory of Value</vt:lpstr>
      <vt:lpstr>Labor Theory of Value</vt:lpstr>
      <vt:lpstr>Labor Theory of Value</vt:lpstr>
      <vt:lpstr>Labor Theory of Value</vt:lpstr>
      <vt:lpstr>Labor Theory of Value</vt:lpstr>
      <vt:lpstr>Labor Theory of Value</vt:lpstr>
      <vt:lpstr>Trade: Law of Comparative Advantage</vt:lpstr>
      <vt:lpstr>Comparative Advantage</vt:lpstr>
      <vt:lpstr>Comparative Advantage</vt:lpstr>
      <vt:lpstr>Public Finance: Ricardian Equivalence</vt:lpstr>
      <vt:lpstr>Tax-Financed Government Spending</vt:lpstr>
      <vt:lpstr>Debt-Financed Government Spending</vt:lpstr>
      <vt:lpstr>Ricardian Equivalence</vt:lpstr>
      <vt:lpstr>Deductive Analysis</vt:lpstr>
      <vt:lpstr>Any Questions?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Ricardo</dc:title>
  <dc:creator>Udayan Roy</dc:creator>
  <cp:lastModifiedBy>Udayan Roy</cp:lastModifiedBy>
  <cp:revision>37</cp:revision>
  <dcterms:created xsi:type="dcterms:W3CDTF">2007-02-21T01:33:50Z</dcterms:created>
  <dcterms:modified xsi:type="dcterms:W3CDTF">2019-10-16T03:50:12Z</dcterms:modified>
</cp:coreProperties>
</file>