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11" r:id="rId4"/>
    <p:sldId id="25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59" r:id="rId25"/>
    <p:sldId id="260" r:id="rId26"/>
    <p:sldId id="261" r:id="rId27"/>
    <p:sldId id="262" r:id="rId28"/>
    <p:sldId id="263" r:id="rId29"/>
    <p:sldId id="264" r:id="rId30"/>
    <p:sldId id="265" r:id="rId31"/>
    <p:sldId id="266" r:id="rId32"/>
    <p:sldId id="267" r:id="rId33"/>
    <p:sldId id="290" r:id="rId34"/>
    <p:sldId id="291" r:id="rId35"/>
    <p:sldId id="309" r:id="rId36"/>
    <p:sldId id="308" r:id="rId37"/>
    <p:sldId id="310" r:id="rId38"/>
    <p:sldId id="292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7" autoAdjust="0"/>
    <p:restoredTop sz="94660"/>
  </p:normalViewPr>
  <p:slideViewPr>
    <p:cSldViewPr>
      <p:cViewPr varScale="1">
        <p:scale>
          <a:sx n="65" d="100"/>
          <a:sy n="65" d="100"/>
        </p:scale>
        <p:origin x="50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3A82F-B16C-4C71-9F93-CEA3FC47165E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4771D-82B4-4A84-8C72-1A85FD0B8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3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A850A-4978-448A-9D15-1D4247EF03C3}" type="slidenum">
              <a:rPr lang="en-US"/>
              <a:pPr/>
              <a:t>39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Backhouse page 147 Thunen formalized profit maximization as a mathematical problem and solved it using differential calculus. The first-order condition of profit maximization gave Thunen the marginal productivity theory of distribution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8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5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2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4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2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7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8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6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8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A4892-68A6-42DF-9159-953475CE72BA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320B-A387-4397-B0DB-CEF1AA07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index.html" TargetMode="External"/><Relationship Id="rId2" Type="http://schemas.openxmlformats.org/officeDocument/2006/relationships/hyperlink" Target="http://myweb.liu.edu/~uroy/eco54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hetwebsite.net/het/profiles/cournot.htm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Marginalists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ECO54 History of Economic Thought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Udayan</a:t>
            </a:r>
            <a:r>
              <a:rPr lang="en-US" dirty="0" smtClean="0">
                <a:hlinkClick r:id="rId3"/>
              </a:rPr>
              <a:t> Roy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71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/>
              <a:t>Profit Maximization by a Monopoly</a:t>
            </a:r>
          </a:p>
        </p:txBody>
      </p:sp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Antoine Augustin Cournot</a:t>
            </a:r>
          </a:p>
        </p:txBody>
      </p:sp>
      <p:sp>
        <p:nvSpPr>
          <p:cNvPr id="11268" name="Freeform 3"/>
          <p:cNvSpPr>
            <a:spLocks/>
          </p:cNvSpPr>
          <p:nvPr/>
        </p:nvSpPr>
        <p:spPr bwMode="auto">
          <a:xfrm>
            <a:off x="2971800" y="1068388"/>
            <a:ext cx="6769100" cy="4519612"/>
          </a:xfrm>
          <a:custGeom>
            <a:avLst/>
            <a:gdLst>
              <a:gd name="T0" fmla="*/ 0 w 4264"/>
              <a:gd name="T1" fmla="*/ 0 h 2847"/>
              <a:gd name="T2" fmla="*/ 0 w 4264"/>
              <a:gd name="T3" fmla="*/ 4519612 h 2847"/>
              <a:gd name="T4" fmla="*/ 6769100 w 4264"/>
              <a:gd name="T5" fmla="*/ 4519612 h 28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64" h="2847">
                <a:moveTo>
                  <a:pt x="0" y="0"/>
                </a:moveTo>
                <a:lnTo>
                  <a:pt x="0" y="2847"/>
                </a:lnTo>
                <a:lnTo>
                  <a:pt x="4264" y="2847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8939214" y="5724525"/>
            <a:ext cx="7946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2768600" y="5730875"/>
            <a:ext cx="1106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1873251" y="1077913"/>
            <a:ext cx="8695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Costs and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2009776" y="1339850"/>
            <a:ext cx="78072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Revenue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2974975" y="2078039"/>
            <a:ext cx="5207000" cy="3032125"/>
            <a:chOff x="914" y="1444"/>
            <a:chExt cx="3280" cy="1910"/>
          </a:xfrm>
        </p:grpSpPr>
        <p:sp>
          <p:nvSpPr>
            <p:cNvPr id="11295" name="Line 9"/>
            <p:cNvSpPr>
              <a:spLocks noChangeShapeType="1"/>
            </p:cNvSpPr>
            <p:nvPr/>
          </p:nvSpPr>
          <p:spPr bwMode="auto">
            <a:xfrm>
              <a:off x="914" y="1444"/>
              <a:ext cx="2743" cy="1782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Rectangle 10"/>
            <p:cNvSpPr>
              <a:spLocks noChangeArrowheads="1"/>
            </p:cNvSpPr>
            <p:nvPr/>
          </p:nvSpPr>
          <p:spPr bwMode="auto">
            <a:xfrm>
              <a:off x="3721" y="3189"/>
              <a:ext cx="4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2967038" y="2081214"/>
            <a:ext cx="3149600" cy="3309937"/>
            <a:chOff x="909" y="1446"/>
            <a:chExt cx="1984" cy="2085"/>
          </a:xfrm>
        </p:grpSpPr>
        <p:sp>
          <p:nvSpPr>
            <p:cNvPr id="11292" name="Line 12"/>
            <p:cNvSpPr>
              <a:spLocks noChangeShapeType="1"/>
            </p:cNvSpPr>
            <p:nvPr/>
          </p:nvSpPr>
          <p:spPr bwMode="auto">
            <a:xfrm>
              <a:off x="909" y="1446"/>
              <a:ext cx="1449" cy="1866"/>
            </a:xfrm>
            <a:prstGeom prst="line">
              <a:avLst/>
            </a:prstGeom>
            <a:noFill/>
            <a:ln w="587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Rectangle 13"/>
            <p:cNvSpPr>
              <a:spLocks noChangeArrowheads="1"/>
            </p:cNvSpPr>
            <p:nvPr/>
          </p:nvSpPr>
          <p:spPr bwMode="auto">
            <a:xfrm>
              <a:off x="2400" y="3201"/>
              <a:ext cx="4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Marginal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94" name="Rectangle 14"/>
            <p:cNvSpPr>
              <a:spLocks noChangeArrowheads="1"/>
            </p:cNvSpPr>
            <p:nvPr/>
          </p:nvSpPr>
          <p:spPr bwMode="auto">
            <a:xfrm>
              <a:off x="2417" y="3366"/>
              <a:ext cx="45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revenue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1275" name="Group 38"/>
          <p:cNvGrpSpPr>
            <a:grpSpLocks/>
          </p:cNvGrpSpPr>
          <p:nvPr/>
        </p:nvGrpSpPr>
        <p:grpSpPr bwMode="auto">
          <a:xfrm>
            <a:off x="2408239" y="3067051"/>
            <a:ext cx="2809875" cy="3186113"/>
            <a:chOff x="557" y="2067"/>
            <a:chExt cx="1770" cy="2007"/>
          </a:xfrm>
        </p:grpSpPr>
        <p:sp>
          <p:nvSpPr>
            <p:cNvPr id="11287" name="Freeform 16"/>
            <p:cNvSpPr>
              <a:spLocks/>
            </p:cNvSpPr>
            <p:nvPr/>
          </p:nvSpPr>
          <p:spPr bwMode="auto">
            <a:xfrm>
              <a:off x="912" y="2170"/>
              <a:ext cx="1127" cy="1485"/>
            </a:xfrm>
            <a:custGeom>
              <a:avLst/>
              <a:gdLst>
                <a:gd name="T0" fmla="*/ 1127 w 1127"/>
                <a:gd name="T1" fmla="*/ 1485 h 1485"/>
                <a:gd name="T2" fmla="*/ 1127 w 1127"/>
                <a:gd name="T3" fmla="*/ 0 h 1485"/>
                <a:gd name="T4" fmla="*/ 0 w 1127"/>
                <a:gd name="T5" fmla="*/ 0 h 1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7" h="1485">
                  <a:moveTo>
                    <a:pt x="1127" y="1485"/>
                  </a:moveTo>
                  <a:lnTo>
                    <a:pt x="1127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Oval 17"/>
            <p:cNvSpPr>
              <a:spLocks noChangeArrowheads="1"/>
            </p:cNvSpPr>
            <p:nvPr/>
          </p:nvSpPr>
          <p:spPr bwMode="auto">
            <a:xfrm>
              <a:off x="2002" y="2134"/>
              <a:ext cx="86" cy="8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18"/>
            <p:cNvSpPr>
              <a:spLocks noChangeArrowheads="1"/>
            </p:cNvSpPr>
            <p:nvPr/>
          </p:nvSpPr>
          <p:spPr bwMode="auto">
            <a:xfrm>
              <a:off x="557" y="2067"/>
              <a:ext cx="2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Price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90" name="Rectangle 21"/>
            <p:cNvSpPr>
              <a:spLocks noChangeArrowheads="1"/>
            </p:cNvSpPr>
            <p:nvPr/>
          </p:nvSpPr>
          <p:spPr bwMode="auto">
            <a:xfrm>
              <a:off x="1754" y="3745"/>
              <a:ext cx="5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Monopoly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91" name="Rectangle 22"/>
            <p:cNvSpPr>
              <a:spLocks noChangeArrowheads="1"/>
            </p:cNvSpPr>
            <p:nvPr/>
          </p:nvSpPr>
          <p:spPr bwMode="auto">
            <a:xfrm>
              <a:off x="1808" y="3909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1276" name="Group 37"/>
          <p:cNvGrpSpPr>
            <a:grpSpLocks/>
          </p:cNvGrpSpPr>
          <p:nvPr/>
        </p:nvGrpSpPr>
        <p:grpSpPr bwMode="auto">
          <a:xfrm>
            <a:off x="2971800" y="4202114"/>
            <a:ext cx="6502400" cy="522287"/>
            <a:chOff x="912" y="2782"/>
            <a:chExt cx="4096" cy="329"/>
          </a:xfrm>
        </p:grpSpPr>
        <p:grpSp>
          <p:nvGrpSpPr>
            <p:cNvPr id="11282" name="Group 27"/>
            <p:cNvGrpSpPr>
              <a:grpSpLocks/>
            </p:cNvGrpSpPr>
            <p:nvPr/>
          </p:nvGrpSpPr>
          <p:grpSpPr bwMode="auto">
            <a:xfrm>
              <a:off x="912" y="2782"/>
              <a:ext cx="4096" cy="329"/>
              <a:chOff x="912" y="2782"/>
              <a:chExt cx="4096" cy="329"/>
            </a:xfrm>
          </p:grpSpPr>
          <p:sp>
            <p:nvSpPr>
              <p:cNvPr id="11284" name="Line 28"/>
              <p:cNvSpPr>
                <a:spLocks noChangeShapeType="1"/>
              </p:cNvSpPr>
              <p:nvPr/>
            </p:nvSpPr>
            <p:spPr bwMode="auto">
              <a:xfrm flipV="1">
                <a:off x="912" y="2919"/>
                <a:ext cx="3517" cy="0"/>
              </a:xfrm>
              <a:prstGeom prst="line">
                <a:avLst/>
              </a:prstGeom>
              <a:noFill/>
              <a:ln w="58801">
                <a:solidFill>
                  <a:srgbClr val="AD0D1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Rectangle 29"/>
              <p:cNvSpPr>
                <a:spLocks noChangeArrowheads="1"/>
              </p:cNvSpPr>
              <p:nvPr/>
            </p:nvSpPr>
            <p:spPr bwMode="auto">
              <a:xfrm>
                <a:off x="4515" y="2782"/>
                <a:ext cx="49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Marginal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86" name="Rectangle 30"/>
              <p:cNvSpPr>
                <a:spLocks noChangeArrowheads="1"/>
              </p:cNvSpPr>
              <p:nvPr/>
            </p:nvSpPr>
            <p:spPr bwMode="auto">
              <a:xfrm>
                <a:off x="4515" y="2946"/>
                <a:ext cx="229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cost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11283" name="Oval 31"/>
            <p:cNvSpPr>
              <a:spLocks noChangeArrowheads="1"/>
            </p:cNvSpPr>
            <p:nvPr/>
          </p:nvSpPr>
          <p:spPr bwMode="auto">
            <a:xfrm>
              <a:off x="2002" y="288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48" name="Group 32"/>
          <p:cNvGrpSpPr>
            <a:grpSpLocks/>
          </p:cNvGrpSpPr>
          <p:nvPr/>
        </p:nvGrpSpPr>
        <p:grpSpPr bwMode="auto">
          <a:xfrm>
            <a:off x="6053139" y="4360863"/>
            <a:ext cx="1081087" cy="1892300"/>
            <a:chOff x="2853" y="2882"/>
            <a:chExt cx="681" cy="1192"/>
          </a:xfrm>
        </p:grpSpPr>
        <p:sp>
          <p:nvSpPr>
            <p:cNvPr id="11278" name="Line 33"/>
            <p:cNvSpPr>
              <a:spLocks noChangeShapeType="1"/>
            </p:cNvSpPr>
            <p:nvPr/>
          </p:nvSpPr>
          <p:spPr bwMode="auto">
            <a:xfrm flipV="1">
              <a:off x="3191" y="2931"/>
              <a:ext cx="1" cy="7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Oval 34"/>
            <p:cNvSpPr>
              <a:spLocks noChangeArrowheads="1"/>
            </p:cNvSpPr>
            <p:nvPr/>
          </p:nvSpPr>
          <p:spPr bwMode="auto">
            <a:xfrm>
              <a:off x="3146" y="288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Rectangle 35"/>
            <p:cNvSpPr>
              <a:spLocks noChangeArrowheads="1"/>
            </p:cNvSpPr>
            <p:nvPr/>
          </p:nvSpPr>
          <p:spPr bwMode="auto">
            <a:xfrm>
              <a:off x="2853" y="3745"/>
              <a:ext cx="6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Competitive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81" name="Rectangle 36"/>
            <p:cNvSpPr>
              <a:spLocks noChangeArrowheads="1"/>
            </p:cNvSpPr>
            <p:nvPr/>
          </p:nvSpPr>
          <p:spPr bwMode="auto">
            <a:xfrm>
              <a:off x="2968" y="3909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23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Monopoly and Costs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Cournot showed that an increase in production cost (more precisely, the cost of producing an additional unit, the marginal cost) would raise the price charged by the monopolist</a:t>
            </a:r>
            <a:r>
              <a:rPr lang="en-US" smtClean="0">
                <a:sym typeface="Symbol" pitchFamily="18" charset="2"/>
              </a:rPr>
              <a:t>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</a:t>
            </a:r>
            <a:r>
              <a:rPr lang="en-US" smtClean="0"/>
              <a:t> and that the price increase could be smaller than or greater than the increase in cost.</a:t>
            </a:r>
          </a:p>
        </p:txBody>
      </p:sp>
    </p:spTree>
    <p:extLst>
      <p:ext uri="{BB962C8B-B14F-4D97-AF65-F5344CB8AC3E}">
        <p14:creationId xmlns:p14="http://schemas.microsoft.com/office/powerpoint/2010/main" val="13860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/>
              <a:t>Profit Maximization by a Monopoly and Cost Increase</a:t>
            </a:r>
          </a:p>
        </p:txBody>
      </p:sp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Antoine Augustin Cournot</a:t>
            </a:r>
          </a:p>
        </p:txBody>
      </p:sp>
      <p:sp>
        <p:nvSpPr>
          <p:cNvPr id="13316" name="Freeform 3"/>
          <p:cNvSpPr>
            <a:spLocks/>
          </p:cNvSpPr>
          <p:nvPr/>
        </p:nvSpPr>
        <p:spPr bwMode="auto">
          <a:xfrm>
            <a:off x="2971800" y="1068388"/>
            <a:ext cx="6769100" cy="4519612"/>
          </a:xfrm>
          <a:custGeom>
            <a:avLst/>
            <a:gdLst>
              <a:gd name="T0" fmla="*/ 0 w 4264"/>
              <a:gd name="T1" fmla="*/ 0 h 2847"/>
              <a:gd name="T2" fmla="*/ 0 w 4264"/>
              <a:gd name="T3" fmla="*/ 4519612 h 2847"/>
              <a:gd name="T4" fmla="*/ 6769100 w 4264"/>
              <a:gd name="T5" fmla="*/ 4519612 h 28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64" h="2847">
                <a:moveTo>
                  <a:pt x="0" y="0"/>
                </a:moveTo>
                <a:lnTo>
                  <a:pt x="0" y="2847"/>
                </a:lnTo>
                <a:lnTo>
                  <a:pt x="4264" y="2847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8939214" y="5724525"/>
            <a:ext cx="7946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2768600" y="5730875"/>
            <a:ext cx="1106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1873251" y="1077913"/>
            <a:ext cx="8695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Costs and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2009776" y="1339850"/>
            <a:ext cx="78072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Revenue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3321" name="Group 8"/>
          <p:cNvGrpSpPr>
            <a:grpSpLocks/>
          </p:cNvGrpSpPr>
          <p:nvPr/>
        </p:nvGrpSpPr>
        <p:grpSpPr bwMode="auto">
          <a:xfrm>
            <a:off x="2974975" y="2078039"/>
            <a:ext cx="5207000" cy="3032125"/>
            <a:chOff x="914" y="1309"/>
            <a:chExt cx="3280" cy="1910"/>
          </a:xfrm>
        </p:grpSpPr>
        <p:sp>
          <p:nvSpPr>
            <p:cNvPr id="13346" name="Line 9"/>
            <p:cNvSpPr>
              <a:spLocks noChangeShapeType="1"/>
            </p:cNvSpPr>
            <p:nvPr/>
          </p:nvSpPr>
          <p:spPr bwMode="auto">
            <a:xfrm>
              <a:off x="914" y="1309"/>
              <a:ext cx="2743" cy="1782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Rectangle 10"/>
            <p:cNvSpPr>
              <a:spLocks noChangeArrowheads="1"/>
            </p:cNvSpPr>
            <p:nvPr/>
          </p:nvSpPr>
          <p:spPr bwMode="auto">
            <a:xfrm>
              <a:off x="3721" y="3054"/>
              <a:ext cx="4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3322" name="Group 11"/>
          <p:cNvGrpSpPr>
            <a:grpSpLocks/>
          </p:cNvGrpSpPr>
          <p:nvPr/>
        </p:nvGrpSpPr>
        <p:grpSpPr bwMode="auto">
          <a:xfrm>
            <a:off x="2967038" y="2081214"/>
            <a:ext cx="3149600" cy="3309937"/>
            <a:chOff x="909" y="1311"/>
            <a:chExt cx="1984" cy="2085"/>
          </a:xfrm>
        </p:grpSpPr>
        <p:sp>
          <p:nvSpPr>
            <p:cNvPr id="13343" name="Line 12"/>
            <p:cNvSpPr>
              <a:spLocks noChangeShapeType="1"/>
            </p:cNvSpPr>
            <p:nvPr/>
          </p:nvSpPr>
          <p:spPr bwMode="auto">
            <a:xfrm>
              <a:off x="909" y="1311"/>
              <a:ext cx="1449" cy="1866"/>
            </a:xfrm>
            <a:prstGeom prst="line">
              <a:avLst/>
            </a:prstGeom>
            <a:noFill/>
            <a:ln w="587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Rectangle 13"/>
            <p:cNvSpPr>
              <a:spLocks noChangeArrowheads="1"/>
            </p:cNvSpPr>
            <p:nvPr/>
          </p:nvSpPr>
          <p:spPr bwMode="auto">
            <a:xfrm>
              <a:off x="2400" y="3066"/>
              <a:ext cx="4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Marginal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45" name="Rectangle 14"/>
            <p:cNvSpPr>
              <a:spLocks noChangeArrowheads="1"/>
            </p:cNvSpPr>
            <p:nvPr/>
          </p:nvSpPr>
          <p:spPr bwMode="auto">
            <a:xfrm>
              <a:off x="2417" y="3231"/>
              <a:ext cx="45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revenue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3323" name="Group 15"/>
          <p:cNvGrpSpPr>
            <a:grpSpLocks/>
          </p:cNvGrpSpPr>
          <p:nvPr/>
        </p:nvGrpSpPr>
        <p:grpSpPr bwMode="auto">
          <a:xfrm>
            <a:off x="2408239" y="3067051"/>
            <a:ext cx="2809875" cy="3186113"/>
            <a:chOff x="557" y="2067"/>
            <a:chExt cx="1770" cy="2007"/>
          </a:xfrm>
        </p:grpSpPr>
        <p:sp>
          <p:nvSpPr>
            <p:cNvPr id="13338" name="Freeform 16"/>
            <p:cNvSpPr>
              <a:spLocks/>
            </p:cNvSpPr>
            <p:nvPr/>
          </p:nvSpPr>
          <p:spPr bwMode="auto">
            <a:xfrm>
              <a:off x="912" y="2170"/>
              <a:ext cx="1127" cy="1485"/>
            </a:xfrm>
            <a:custGeom>
              <a:avLst/>
              <a:gdLst>
                <a:gd name="T0" fmla="*/ 1127 w 1127"/>
                <a:gd name="T1" fmla="*/ 1485 h 1485"/>
                <a:gd name="T2" fmla="*/ 1127 w 1127"/>
                <a:gd name="T3" fmla="*/ 0 h 1485"/>
                <a:gd name="T4" fmla="*/ 0 w 1127"/>
                <a:gd name="T5" fmla="*/ 0 h 1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7" h="1485">
                  <a:moveTo>
                    <a:pt x="1127" y="1485"/>
                  </a:moveTo>
                  <a:lnTo>
                    <a:pt x="1127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Oval 17"/>
            <p:cNvSpPr>
              <a:spLocks noChangeArrowheads="1"/>
            </p:cNvSpPr>
            <p:nvPr/>
          </p:nvSpPr>
          <p:spPr bwMode="auto">
            <a:xfrm>
              <a:off x="2002" y="2134"/>
              <a:ext cx="86" cy="8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18"/>
            <p:cNvSpPr>
              <a:spLocks noChangeArrowheads="1"/>
            </p:cNvSpPr>
            <p:nvPr/>
          </p:nvSpPr>
          <p:spPr bwMode="auto">
            <a:xfrm>
              <a:off x="557" y="2067"/>
              <a:ext cx="2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Price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41" name="Rectangle 19"/>
            <p:cNvSpPr>
              <a:spLocks noChangeArrowheads="1"/>
            </p:cNvSpPr>
            <p:nvPr/>
          </p:nvSpPr>
          <p:spPr bwMode="auto">
            <a:xfrm>
              <a:off x="1754" y="3745"/>
              <a:ext cx="5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Monopoly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42" name="Rectangle 20"/>
            <p:cNvSpPr>
              <a:spLocks noChangeArrowheads="1"/>
            </p:cNvSpPr>
            <p:nvPr/>
          </p:nvSpPr>
          <p:spPr bwMode="auto">
            <a:xfrm>
              <a:off x="1808" y="3909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3324" name="Group 21"/>
          <p:cNvGrpSpPr>
            <a:grpSpLocks/>
          </p:cNvGrpSpPr>
          <p:nvPr/>
        </p:nvGrpSpPr>
        <p:grpSpPr bwMode="auto">
          <a:xfrm>
            <a:off x="2971800" y="4202114"/>
            <a:ext cx="6502400" cy="522287"/>
            <a:chOff x="912" y="2647"/>
            <a:chExt cx="4096" cy="329"/>
          </a:xfrm>
        </p:grpSpPr>
        <p:sp>
          <p:nvSpPr>
            <p:cNvPr id="13335" name="Line 22"/>
            <p:cNvSpPr>
              <a:spLocks noChangeShapeType="1"/>
            </p:cNvSpPr>
            <p:nvPr/>
          </p:nvSpPr>
          <p:spPr bwMode="auto">
            <a:xfrm flipV="1">
              <a:off x="912" y="2784"/>
              <a:ext cx="3517" cy="0"/>
            </a:xfrm>
            <a:prstGeom prst="line">
              <a:avLst/>
            </a:prstGeom>
            <a:noFill/>
            <a:ln w="58801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Rectangle 23"/>
            <p:cNvSpPr>
              <a:spLocks noChangeArrowheads="1"/>
            </p:cNvSpPr>
            <p:nvPr/>
          </p:nvSpPr>
          <p:spPr bwMode="auto">
            <a:xfrm>
              <a:off x="4515" y="2647"/>
              <a:ext cx="4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Marginal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37" name="Rectangle 24"/>
            <p:cNvSpPr>
              <a:spLocks noChangeArrowheads="1"/>
            </p:cNvSpPr>
            <p:nvPr/>
          </p:nvSpPr>
          <p:spPr bwMode="auto">
            <a:xfrm>
              <a:off x="4515" y="2811"/>
              <a:ext cx="22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cost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3325" name="Oval 25"/>
          <p:cNvSpPr>
            <a:spLocks noChangeArrowheads="1"/>
          </p:cNvSpPr>
          <p:nvPr/>
        </p:nvSpPr>
        <p:spPr bwMode="auto">
          <a:xfrm>
            <a:off x="4702176" y="4360864"/>
            <a:ext cx="136525" cy="1365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26" name="Group 26"/>
          <p:cNvGrpSpPr>
            <a:grpSpLocks/>
          </p:cNvGrpSpPr>
          <p:nvPr/>
        </p:nvGrpSpPr>
        <p:grpSpPr bwMode="auto">
          <a:xfrm>
            <a:off x="6053139" y="4360863"/>
            <a:ext cx="1081087" cy="1892300"/>
            <a:chOff x="2853" y="2882"/>
            <a:chExt cx="681" cy="1192"/>
          </a:xfrm>
        </p:grpSpPr>
        <p:sp>
          <p:nvSpPr>
            <p:cNvPr id="13331" name="Line 27"/>
            <p:cNvSpPr>
              <a:spLocks noChangeShapeType="1"/>
            </p:cNvSpPr>
            <p:nvPr/>
          </p:nvSpPr>
          <p:spPr bwMode="auto">
            <a:xfrm flipV="1">
              <a:off x="3191" y="2931"/>
              <a:ext cx="1" cy="7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Oval 28"/>
            <p:cNvSpPr>
              <a:spLocks noChangeArrowheads="1"/>
            </p:cNvSpPr>
            <p:nvPr/>
          </p:nvSpPr>
          <p:spPr bwMode="auto">
            <a:xfrm>
              <a:off x="3146" y="288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Rectangle 29"/>
            <p:cNvSpPr>
              <a:spLocks noChangeArrowheads="1"/>
            </p:cNvSpPr>
            <p:nvPr/>
          </p:nvSpPr>
          <p:spPr bwMode="auto">
            <a:xfrm>
              <a:off x="2853" y="3745"/>
              <a:ext cx="6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Competitive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34" name="Rectangle 30"/>
            <p:cNvSpPr>
              <a:spLocks noChangeArrowheads="1"/>
            </p:cNvSpPr>
            <p:nvPr/>
          </p:nvSpPr>
          <p:spPr bwMode="auto">
            <a:xfrm>
              <a:off x="2968" y="3909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3327" name="Line 31"/>
          <p:cNvSpPr>
            <a:spLocks noChangeShapeType="1"/>
          </p:cNvSpPr>
          <p:nvPr/>
        </p:nvSpPr>
        <p:spPr bwMode="auto">
          <a:xfrm flipV="1">
            <a:off x="2967039" y="3771900"/>
            <a:ext cx="5583237" cy="0"/>
          </a:xfrm>
          <a:prstGeom prst="line">
            <a:avLst/>
          </a:prstGeom>
          <a:noFill/>
          <a:ln w="58801">
            <a:solidFill>
              <a:srgbClr val="D911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33"/>
          <p:cNvSpPr>
            <a:spLocks noChangeShapeType="1"/>
          </p:cNvSpPr>
          <p:nvPr/>
        </p:nvSpPr>
        <p:spPr bwMode="auto">
          <a:xfrm>
            <a:off x="4252913" y="2889250"/>
            <a:ext cx="0" cy="269875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37"/>
          <p:cNvSpPr>
            <a:spLocks noChangeShapeType="1"/>
          </p:cNvSpPr>
          <p:nvPr/>
        </p:nvSpPr>
        <p:spPr bwMode="auto">
          <a:xfrm flipV="1">
            <a:off x="8201025" y="3860801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38"/>
          <p:cNvSpPr>
            <a:spLocks noChangeShapeType="1"/>
          </p:cNvSpPr>
          <p:nvPr/>
        </p:nvSpPr>
        <p:spPr bwMode="auto">
          <a:xfrm flipH="1">
            <a:off x="2960689" y="2903538"/>
            <a:ext cx="12922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Monopoly and Taxes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Lump-sum taxes (that is, taxes that are not dependent on the monopolist’s decisions) do not affect the monopolist’s decisions.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This may sound simpler than it really is!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Cournot showed that an excise tax (on sellers) and a sales tax (on buyers) are equivalent.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These are in turn equivalent to an increase in cost or a decrease in demand.</a:t>
            </a:r>
          </a:p>
        </p:txBody>
      </p:sp>
    </p:spTree>
    <p:extLst>
      <p:ext uri="{BB962C8B-B14F-4D97-AF65-F5344CB8AC3E}">
        <p14:creationId xmlns:p14="http://schemas.microsoft.com/office/powerpoint/2010/main" val="12775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/>
              <a:t>Profit Maximization by a Monopoly</a:t>
            </a:r>
          </a:p>
        </p:txBody>
      </p:sp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Antoine Augustin Cournot</a:t>
            </a:r>
          </a:p>
        </p:txBody>
      </p:sp>
      <p:sp>
        <p:nvSpPr>
          <p:cNvPr id="15364" name="Freeform 3"/>
          <p:cNvSpPr>
            <a:spLocks/>
          </p:cNvSpPr>
          <p:nvPr/>
        </p:nvSpPr>
        <p:spPr bwMode="auto">
          <a:xfrm>
            <a:off x="2971800" y="1068388"/>
            <a:ext cx="6769100" cy="4519612"/>
          </a:xfrm>
          <a:custGeom>
            <a:avLst/>
            <a:gdLst>
              <a:gd name="T0" fmla="*/ 0 w 4264"/>
              <a:gd name="T1" fmla="*/ 0 h 2847"/>
              <a:gd name="T2" fmla="*/ 0 w 4264"/>
              <a:gd name="T3" fmla="*/ 4519612 h 2847"/>
              <a:gd name="T4" fmla="*/ 6769100 w 4264"/>
              <a:gd name="T5" fmla="*/ 4519612 h 28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64" h="2847">
                <a:moveTo>
                  <a:pt x="0" y="0"/>
                </a:moveTo>
                <a:lnTo>
                  <a:pt x="0" y="2847"/>
                </a:lnTo>
                <a:lnTo>
                  <a:pt x="4264" y="2847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8939214" y="5724525"/>
            <a:ext cx="7946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768600" y="5730875"/>
            <a:ext cx="1106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1873251" y="1077913"/>
            <a:ext cx="8695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Costs and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2009776" y="1339850"/>
            <a:ext cx="78072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Revenue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5369" name="Group 38"/>
          <p:cNvGrpSpPr>
            <a:grpSpLocks/>
          </p:cNvGrpSpPr>
          <p:nvPr/>
        </p:nvGrpSpPr>
        <p:grpSpPr bwMode="auto">
          <a:xfrm>
            <a:off x="2974975" y="2078039"/>
            <a:ext cx="5207000" cy="3032125"/>
            <a:chOff x="914" y="1309"/>
            <a:chExt cx="3280" cy="1910"/>
          </a:xfrm>
        </p:grpSpPr>
        <p:sp>
          <p:nvSpPr>
            <p:cNvPr id="15397" name="Line 9"/>
            <p:cNvSpPr>
              <a:spLocks noChangeShapeType="1"/>
            </p:cNvSpPr>
            <p:nvPr/>
          </p:nvSpPr>
          <p:spPr bwMode="auto">
            <a:xfrm>
              <a:off x="914" y="1309"/>
              <a:ext cx="2743" cy="1782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Rectangle 10"/>
            <p:cNvSpPr>
              <a:spLocks noChangeArrowheads="1"/>
            </p:cNvSpPr>
            <p:nvPr/>
          </p:nvSpPr>
          <p:spPr bwMode="auto">
            <a:xfrm>
              <a:off x="3721" y="3054"/>
              <a:ext cx="4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5370" name="Group 35"/>
          <p:cNvGrpSpPr>
            <a:grpSpLocks/>
          </p:cNvGrpSpPr>
          <p:nvPr/>
        </p:nvGrpSpPr>
        <p:grpSpPr bwMode="auto">
          <a:xfrm>
            <a:off x="2967038" y="2081214"/>
            <a:ext cx="3149600" cy="3309937"/>
            <a:chOff x="909" y="1311"/>
            <a:chExt cx="1984" cy="2085"/>
          </a:xfrm>
        </p:grpSpPr>
        <p:sp>
          <p:nvSpPr>
            <p:cNvPr id="15394" name="Line 12"/>
            <p:cNvSpPr>
              <a:spLocks noChangeShapeType="1"/>
            </p:cNvSpPr>
            <p:nvPr/>
          </p:nvSpPr>
          <p:spPr bwMode="auto">
            <a:xfrm>
              <a:off x="909" y="1311"/>
              <a:ext cx="1449" cy="1866"/>
            </a:xfrm>
            <a:prstGeom prst="line">
              <a:avLst/>
            </a:prstGeom>
            <a:noFill/>
            <a:ln w="587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Rectangle 13"/>
            <p:cNvSpPr>
              <a:spLocks noChangeArrowheads="1"/>
            </p:cNvSpPr>
            <p:nvPr/>
          </p:nvSpPr>
          <p:spPr bwMode="auto">
            <a:xfrm>
              <a:off x="2400" y="3066"/>
              <a:ext cx="4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Marginal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96" name="Rectangle 14"/>
            <p:cNvSpPr>
              <a:spLocks noChangeArrowheads="1"/>
            </p:cNvSpPr>
            <p:nvPr/>
          </p:nvSpPr>
          <p:spPr bwMode="auto">
            <a:xfrm>
              <a:off x="2417" y="3231"/>
              <a:ext cx="45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revenue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5371" name="Group 15"/>
          <p:cNvGrpSpPr>
            <a:grpSpLocks/>
          </p:cNvGrpSpPr>
          <p:nvPr/>
        </p:nvGrpSpPr>
        <p:grpSpPr bwMode="auto">
          <a:xfrm>
            <a:off x="2408239" y="3067051"/>
            <a:ext cx="2809875" cy="3186113"/>
            <a:chOff x="557" y="2067"/>
            <a:chExt cx="1770" cy="2007"/>
          </a:xfrm>
        </p:grpSpPr>
        <p:sp>
          <p:nvSpPr>
            <p:cNvPr id="15389" name="Freeform 16"/>
            <p:cNvSpPr>
              <a:spLocks/>
            </p:cNvSpPr>
            <p:nvPr/>
          </p:nvSpPr>
          <p:spPr bwMode="auto">
            <a:xfrm>
              <a:off x="912" y="2170"/>
              <a:ext cx="1127" cy="1485"/>
            </a:xfrm>
            <a:custGeom>
              <a:avLst/>
              <a:gdLst>
                <a:gd name="T0" fmla="*/ 1127 w 1127"/>
                <a:gd name="T1" fmla="*/ 1485 h 1485"/>
                <a:gd name="T2" fmla="*/ 1127 w 1127"/>
                <a:gd name="T3" fmla="*/ 0 h 1485"/>
                <a:gd name="T4" fmla="*/ 0 w 1127"/>
                <a:gd name="T5" fmla="*/ 0 h 1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7" h="1485">
                  <a:moveTo>
                    <a:pt x="1127" y="1485"/>
                  </a:moveTo>
                  <a:lnTo>
                    <a:pt x="1127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Oval 17"/>
            <p:cNvSpPr>
              <a:spLocks noChangeArrowheads="1"/>
            </p:cNvSpPr>
            <p:nvPr/>
          </p:nvSpPr>
          <p:spPr bwMode="auto">
            <a:xfrm>
              <a:off x="2002" y="2134"/>
              <a:ext cx="86" cy="8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Rectangle 18"/>
            <p:cNvSpPr>
              <a:spLocks noChangeArrowheads="1"/>
            </p:cNvSpPr>
            <p:nvPr/>
          </p:nvSpPr>
          <p:spPr bwMode="auto">
            <a:xfrm>
              <a:off x="557" y="2067"/>
              <a:ext cx="2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Price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92" name="Rectangle 19"/>
            <p:cNvSpPr>
              <a:spLocks noChangeArrowheads="1"/>
            </p:cNvSpPr>
            <p:nvPr/>
          </p:nvSpPr>
          <p:spPr bwMode="auto">
            <a:xfrm>
              <a:off x="1754" y="3745"/>
              <a:ext cx="5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Monopoly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93" name="Rectangle 20"/>
            <p:cNvSpPr>
              <a:spLocks noChangeArrowheads="1"/>
            </p:cNvSpPr>
            <p:nvPr/>
          </p:nvSpPr>
          <p:spPr bwMode="auto">
            <a:xfrm>
              <a:off x="1808" y="3909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5372" name="Group 33"/>
          <p:cNvGrpSpPr>
            <a:grpSpLocks/>
          </p:cNvGrpSpPr>
          <p:nvPr/>
        </p:nvGrpSpPr>
        <p:grpSpPr bwMode="auto">
          <a:xfrm>
            <a:off x="2971800" y="4202114"/>
            <a:ext cx="6502400" cy="522287"/>
            <a:chOff x="912" y="2647"/>
            <a:chExt cx="4096" cy="329"/>
          </a:xfrm>
        </p:grpSpPr>
        <p:sp>
          <p:nvSpPr>
            <p:cNvPr id="15386" name="Line 23"/>
            <p:cNvSpPr>
              <a:spLocks noChangeShapeType="1"/>
            </p:cNvSpPr>
            <p:nvPr/>
          </p:nvSpPr>
          <p:spPr bwMode="auto">
            <a:xfrm flipV="1">
              <a:off x="912" y="2784"/>
              <a:ext cx="3517" cy="0"/>
            </a:xfrm>
            <a:prstGeom prst="line">
              <a:avLst/>
            </a:prstGeom>
            <a:noFill/>
            <a:ln w="58801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Rectangle 24"/>
            <p:cNvSpPr>
              <a:spLocks noChangeArrowheads="1"/>
            </p:cNvSpPr>
            <p:nvPr/>
          </p:nvSpPr>
          <p:spPr bwMode="auto">
            <a:xfrm>
              <a:off x="4515" y="2647"/>
              <a:ext cx="4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Marginal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88" name="Rectangle 25"/>
            <p:cNvSpPr>
              <a:spLocks noChangeArrowheads="1"/>
            </p:cNvSpPr>
            <p:nvPr/>
          </p:nvSpPr>
          <p:spPr bwMode="auto">
            <a:xfrm>
              <a:off x="4515" y="2811"/>
              <a:ext cx="22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cost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5373" name="Oval 26"/>
          <p:cNvSpPr>
            <a:spLocks noChangeArrowheads="1"/>
          </p:cNvSpPr>
          <p:nvPr/>
        </p:nvSpPr>
        <p:spPr bwMode="auto">
          <a:xfrm>
            <a:off x="4702176" y="4360864"/>
            <a:ext cx="136525" cy="1365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4" name="Group 27"/>
          <p:cNvGrpSpPr>
            <a:grpSpLocks/>
          </p:cNvGrpSpPr>
          <p:nvPr/>
        </p:nvGrpSpPr>
        <p:grpSpPr bwMode="auto">
          <a:xfrm>
            <a:off x="6053139" y="4360863"/>
            <a:ext cx="1081087" cy="1892300"/>
            <a:chOff x="2853" y="2882"/>
            <a:chExt cx="681" cy="1192"/>
          </a:xfrm>
        </p:grpSpPr>
        <p:sp>
          <p:nvSpPr>
            <p:cNvPr id="15382" name="Line 28"/>
            <p:cNvSpPr>
              <a:spLocks noChangeShapeType="1"/>
            </p:cNvSpPr>
            <p:nvPr/>
          </p:nvSpPr>
          <p:spPr bwMode="auto">
            <a:xfrm flipV="1">
              <a:off x="3191" y="2931"/>
              <a:ext cx="1" cy="7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Oval 29"/>
            <p:cNvSpPr>
              <a:spLocks noChangeArrowheads="1"/>
            </p:cNvSpPr>
            <p:nvPr/>
          </p:nvSpPr>
          <p:spPr bwMode="auto">
            <a:xfrm>
              <a:off x="3146" y="288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Rectangle 30"/>
            <p:cNvSpPr>
              <a:spLocks noChangeArrowheads="1"/>
            </p:cNvSpPr>
            <p:nvPr/>
          </p:nvSpPr>
          <p:spPr bwMode="auto">
            <a:xfrm>
              <a:off x="2853" y="3745"/>
              <a:ext cx="6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Competitive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85" name="Rectangle 31"/>
            <p:cNvSpPr>
              <a:spLocks noChangeArrowheads="1"/>
            </p:cNvSpPr>
            <p:nvPr/>
          </p:nvSpPr>
          <p:spPr bwMode="auto">
            <a:xfrm>
              <a:off x="2968" y="3909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5375" name="Line 32"/>
          <p:cNvSpPr>
            <a:spLocks noChangeShapeType="1"/>
          </p:cNvSpPr>
          <p:nvPr/>
        </p:nvSpPr>
        <p:spPr bwMode="auto">
          <a:xfrm flipV="1">
            <a:off x="2967039" y="3771900"/>
            <a:ext cx="5583237" cy="0"/>
          </a:xfrm>
          <a:prstGeom prst="line">
            <a:avLst/>
          </a:prstGeom>
          <a:noFill/>
          <a:ln w="58801">
            <a:solidFill>
              <a:srgbClr val="D911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34"/>
          <p:cNvSpPr>
            <a:spLocks noChangeShapeType="1"/>
          </p:cNvSpPr>
          <p:nvPr/>
        </p:nvSpPr>
        <p:spPr bwMode="auto">
          <a:xfrm>
            <a:off x="2962276" y="2762251"/>
            <a:ext cx="2212975" cy="2860675"/>
          </a:xfrm>
          <a:prstGeom prst="line">
            <a:avLst/>
          </a:prstGeom>
          <a:noFill/>
          <a:ln w="58801">
            <a:solidFill>
              <a:srgbClr val="D911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36"/>
          <p:cNvSpPr>
            <a:spLocks noChangeShapeType="1"/>
          </p:cNvSpPr>
          <p:nvPr/>
        </p:nvSpPr>
        <p:spPr bwMode="auto">
          <a:xfrm>
            <a:off x="4252913" y="3773488"/>
            <a:ext cx="0" cy="181451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37"/>
          <p:cNvSpPr>
            <a:spLocks noChangeShapeType="1"/>
          </p:cNvSpPr>
          <p:nvPr/>
        </p:nvSpPr>
        <p:spPr bwMode="auto">
          <a:xfrm>
            <a:off x="2955926" y="2744789"/>
            <a:ext cx="4354513" cy="2828925"/>
          </a:xfrm>
          <a:prstGeom prst="line">
            <a:avLst/>
          </a:prstGeom>
          <a:noFill/>
          <a:ln w="58801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39"/>
          <p:cNvSpPr>
            <a:spLocks noChangeShapeType="1"/>
          </p:cNvSpPr>
          <p:nvPr/>
        </p:nvSpPr>
        <p:spPr bwMode="auto">
          <a:xfrm>
            <a:off x="7126288" y="4905376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40"/>
          <p:cNvSpPr>
            <a:spLocks noChangeShapeType="1"/>
          </p:cNvSpPr>
          <p:nvPr/>
        </p:nvSpPr>
        <p:spPr bwMode="auto">
          <a:xfrm>
            <a:off x="5145088" y="5000626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41"/>
          <p:cNvSpPr>
            <a:spLocks noChangeShapeType="1"/>
          </p:cNvSpPr>
          <p:nvPr/>
        </p:nvSpPr>
        <p:spPr bwMode="auto">
          <a:xfrm flipV="1">
            <a:off x="8201025" y="3860801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Duopoly Problem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Two firms sell the same product.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If they together produce a high output, the price of the product will be low; if they together produce a low output, the price will be high.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Each firm independently decides what amount to produce.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That is, no firm knows the other firm’s output decision before making its own.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So, what reasoning would each firm use to decide what output to produce?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And, how will the duopoly outcome differ from the monopoly outcome? 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</p:spTree>
    <p:extLst>
      <p:ext uri="{BB962C8B-B14F-4D97-AF65-F5344CB8AC3E}">
        <p14:creationId xmlns:p14="http://schemas.microsoft.com/office/powerpoint/2010/main" val="14946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/>
              <a:t>Profit Maximizing Duopolists</a:t>
            </a:r>
          </a:p>
        </p:txBody>
      </p:sp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Antoine Augustin Cournot</a:t>
            </a:r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>
            <a:off x="2974975" y="2649538"/>
            <a:ext cx="3506788" cy="2278062"/>
          </a:xfrm>
          <a:prstGeom prst="line">
            <a:avLst/>
          </a:prstGeom>
          <a:noFill/>
          <a:ln w="5880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Freeform 3"/>
          <p:cNvSpPr>
            <a:spLocks/>
          </p:cNvSpPr>
          <p:nvPr/>
        </p:nvSpPr>
        <p:spPr bwMode="auto">
          <a:xfrm>
            <a:off x="2971800" y="1068388"/>
            <a:ext cx="6769100" cy="4519612"/>
          </a:xfrm>
          <a:custGeom>
            <a:avLst/>
            <a:gdLst>
              <a:gd name="T0" fmla="*/ 0 w 4264"/>
              <a:gd name="T1" fmla="*/ 0 h 2847"/>
              <a:gd name="T2" fmla="*/ 0 w 4264"/>
              <a:gd name="T3" fmla="*/ 4519612 h 2847"/>
              <a:gd name="T4" fmla="*/ 6769100 w 4264"/>
              <a:gd name="T5" fmla="*/ 4519612 h 28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64" h="2847">
                <a:moveTo>
                  <a:pt x="0" y="0"/>
                </a:moveTo>
                <a:lnTo>
                  <a:pt x="0" y="2847"/>
                </a:lnTo>
                <a:lnTo>
                  <a:pt x="4264" y="2847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8939214" y="5724525"/>
            <a:ext cx="7946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2768600" y="5730875"/>
            <a:ext cx="1106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1873251" y="1077913"/>
            <a:ext cx="8695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Costs and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009776" y="1339850"/>
            <a:ext cx="78072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Revenue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8442" name="Group 8"/>
          <p:cNvGrpSpPr>
            <a:grpSpLocks/>
          </p:cNvGrpSpPr>
          <p:nvPr/>
        </p:nvGrpSpPr>
        <p:grpSpPr bwMode="auto">
          <a:xfrm>
            <a:off x="2974976" y="2078039"/>
            <a:ext cx="5280025" cy="3032125"/>
            <a:chOff x="914" y="1444"/>
            <a:chExt cx="3326" cy="1910"/>
          </a:xfrm>
        </p:grpSpPr>
        <p:sp>
          <p:nvSpPr>
            <p:cNvPr id="18468" name="Line 9"/>
            <p:cNvSpPr>
              <a:spLocks noChangeShapeType="1"/>
            </p:cNvSpPr>
            <p:nvPr/>
          </p:nvSpPr>
          <p:spPr bwMode="auto">
            <a:xfrm>
              <a:off x="914" y="1444"/>
              <a:ext cx="2743" cy="1782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Rectangle 10"/>
            <p:cNvSpPr>
              <a:spLocks noChangeArrowheads="1"/>
            </p:cNvSpPr>
            <p:nvPr/>
          </p:nvSpPr>
          <p:spPr bwMode="auto">
            <a:xfrm>
              <a:off x="3721" y="3189"/>
              <a:ext cx="5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r>
                <a:rPr lang="en-US" sz="1700" baseline="-25000">
                  <a:solidFill>
                    <a:srgbClr val="000000"/>
                  </a:solidFill>
                </a:rPr>
                <a:t>1</a:t>
              </a:r>
              <a:endParaRPr lang="en-US" sz="2400" baseline="-25000">
                <a:latin typeface="Times New Roman" pitchFamily="18" charset="0"/>
              </a:endParaRPr>
            </a:p>
          </p:txBody>
        </p:sp>
      </p:grp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2967038" y="2081214"/>
            <a:ext cx="3149600" cy="3309937"/>
            <a:chOff x="909" y="1311"/>
            <a:chExt cx="1984" cy="2085"/>
          </a:xfrm>
        </p:grpSpPr>
        <p:sp>
          <p:nvSpPr>
            <p:cNvPr id="18465" name="Line 12"/>
            <p:cNvSpPr>
              <a:spLocks noChangeShapeType="1"/>
            </p:cNvSpPr>
            <p:nvPr/>
          </p:nvSpPr>
          <p:spPr bwMode="auto">
            <a:xfrm>
              <a:off x="909" y="1311"/>
              <a:ext cx="1449" cy="1866"/>
            </a:xfrm>
            <a:prstGeom prst="line">
              <a:avLst/>
            </a:prstGeom>
            <a:noFill/>
            <a:ln w="587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Rectangle 13"/>
            <p:cNvSpPr>
              <a:spLocks noChangeArrowheads="1"/>
            </p:cNvSpPr>
            <p:nvPr/>
          </p:nvSpPr>
          <p:spPr bwMode="auto">
            <a:xfrm>
              <a:off x="2400" y="3066"/>
              <a:ext cx="4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Marginal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67" name="Rectangle 14"/>
            <p:cNvSpPr>
              <a:spLocks noChangeArrowheads="1"/>
            </p:cNvSpPr>
            <p:nvPr/>
          </p:nvSpPr>
          <p:spPr bwMode="auto">
            <a:xfrm>
              <a:off x="2417" y="3231"/>
              <a:ext cx="45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revenue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8444" name="Group 15"/>
          <p:cNvGrpSpPr>
            <a:grpSpLocks/>
          </p:cNvGrpSpPr>
          <p:nvPr/>
        </p:nvGrpSpPr>
        <p:grpSpPr bwMode="auto">
          <a:xfrm>
            <a:off x="2408239" y="3067051"/>
            <a:ext cx="2809875" cy="3186113"/>
            <a:chOff x="557" y="2067"/>
            <a:chExt cx="1770" cy="2007"/>
          </a:xfrm>
        </p:grpSpPr>
        <p:sp>
          <p:nvSpPr>
            <p:cNvPr id="18460" name="Freeform 16"/>
            <p:cNvSpPr>
              <a:spLocks/>
            </p:cNvSpPr>
            <p:nvPr/>
          </p:nvSpPr>
          <p:spPr bwMode="auto">
            <a:xfrm>
              <a:off x="912" y="2170"/>
              <a:ext cx="1127" cy="1485"/>
            </a:xfrm>
            <a:custGeom>
              <a:avLst/>
              <a:gdLst>
                <a:gd name="T0" fmla="*/ 1127 w 1127"/>
                <a:gd name="T1" fmla="*/ 1485 h 1485"/>
                <a:gd name="T2" fmla="*/ 1127 w 1127"/>
                <a:gd name="T3" fmla="*/ 0 h 1485"/>
                <a:gd name="T4" fmla="*/ 0 w 1127"/>
                <a:gd name="T5" fmla="*/ 0 h 1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7" h="1485">
                  <a:moveTo>
                    <a:pt x="1127" y="1485"/>
                  </a:moveTo>
                  <a:lnTo>
                    <a:pt x="1127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Oval 17"/>
            <p:cNvSpPr>
              <a:spLocks noChangeArrowheads="1"/>
            </p:cNvSpPr>
            <p:nvPr/>
          </p:nvSpPr>
          <p:spPr bwMode="auto">
            <a:xfrm>
              <a:off x="2002" y="2134"/>
              <a:ext cx="86" cy="8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Rectangle 18"/>
            <p:cNvSpPr>
              <a:spLocks noChangeArrowheads="1"/>
            </p:cNvSpPr>
            <p:nvPr/>
          </p:nvSpPr>
          <p:spPr bwMode="auto">
            <a:xfrm>
              <a:off x="557" y="2067"/>
              <a:ext cx="2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Price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63" name="Rectangle 19"/>
            <p:cNvSpPr>
              <a:spLocks noChangeArrowheads="1"/>
            </p:cNvSpPr>
            <p:nvPr/>
          </p:nvSpPr>
          <p:spPr bwMode="auto">
            <a:xfrm>
              <a:off x="1754" y="3745"/>
              <a:ext cx="5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Monopoly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64" name="Rectangle 20"/>
            <p:cNvSpPr>
              <a:spLocks noChangeArrowheads="1"/>
            </p:cNvSpPr>
            <p:nvPr/>
          </p:nvSpPr>
          <p:spPr bwMode="auto">
            <a:xfrm>
              <a:off x="1808" y="3909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8445" name="Group 21"/>
          <p:cNvGrpSpPr>
            <a:grpSpLocks/>
          </p:cNvGrpSpPr>
          <p:nvPr/>
        </p:nvGrpSpPr>
        <p:grpSpPr bwMode="auto">
          <a:xfrm>
            <a:off x="2971800" y="4202114"/>
            <a:ext cx="6502400" cy="522287"/>
            <a:chOff x="912" y="2782"/>
            <a:chExt cx="4096" cy="329"/>
          </a:xfrm>
        </p:grpSpPr>
        <p:grpSp>
          <p:nvGrpSpPr>
            <p:cNvPr id="18455" name="Group 22"/>
            <p:cNvGrpSpPr>
              <a:grpSpLocks/>
            </p:cNvGrpSpPr>
            <p:nvPr/>
          </p:nvGrpSpPr>
          <p:grpSpPr bwMode="auto">
            <a:xfrm>
              <a:off x="912" y="2782"/>
              <a:ext cx="4096" cy="329"/>
              <a:chOff x="912" y="2782"/>
              <a:chExt cx="4096" cy="329"/>
            </a:xfrm>
          </p:grpSpPr>
          <p:sp>
            <p:nvSpPr>
              <p:cNvPr id="18457" name="Line 23"/>
              <p:cNvSpPr>
                <a:spLocks noChangeShapeType="1"/>
              </p:cNvSpPr>
              <p:nvPr/>
            </p:nvSpPr>
            <p:spPr bwMode="auto">
              <a:xfrm flipV="1">
                <a:off x="912" y="2919"/>
                <a:ext cx="3517" cy="0"/>
              </a:xfrm>
              <a:prstGeom prst="line">
                <a:avLst/>
              </a:prstGeom>
              <a:noFill/>
              <a:ln w="58801">
                <a:solidFill>
                  <a:srgbClr val="AD0D1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Rectangle 24"/>
              <p:cNvSpPr>
                <a:spLocks noChangeArrowheads="1"/>
              </p:cNvSpPr>
              <p:nvPr/>
            </p:nvSpPr>
            <p:spPr bwMode="auto">
              <a:xfrm>
                <a:off x="4515" y="2782"/>
                <a:ext cx="49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Marginal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8459" name="Rectangle 25"/>
              <p:cNvSpPr>
                <a:spLocks noChangeArrowheads="1"/>
              </p:cNvSpPr>
              <p:nvPr/>
            </p:nvSpPr>
            <p:spPr bwMode="auto">
              <a:xfrm>
                <a:off x="4515" y="2946"/>
                <a:ext cx="229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cost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18456" name="Oval 26"/>
            <p:cNvSpPr>
              <a:spLocks noChangeArrowheads="1"/>
            </p:cNvSpPr>
            <p:nvPr/>
          </p:nvSpPr>
          <p:spPr bwMode="auto">
            <a:xfrm>
              <a:off x="2002" y="288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2944814" y="2662239"/>
            <a:ext cx="2300287" cy="2962275"/>
          </a:xfrm>
          <a:prstGeom prst="line">
            <a:avLst/>
          </a:prstGeom>
          <a:noFill/>
          <a:ln w="58801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2971801" y="3968751"/>
            <a:ext cx="1211263" cy="1577975"/>
          </a:xfrm>
          <a:prstGeom prst="line">
            <a:avLst/>
          </a:prstGeom>
          <a:noFill/>
          <a:ln w="58801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6"/>
          <p:cNvSpPr>
            <a:spLocks noChangeShapeType="1"/>
          </p:cNvSpPr>
          <p:nvPr/>
        </p:nvSpPr>
        <p:spPr bwMode="auto">
          <a:xfrm>
            <a:off x="2962276" y="5446713"/>
            <a:ext cx="176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2974976" y="4699000"/>
            <a:ext cx="1330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2959101" y="4545013"/>
            <a:ext cx="334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Oval 39"/>
          <p:cNvSpPr>
            <a:spLocks noChangeArrowheads="1"/>
          </p:cNvSpPr>
          <p:nvPr/>
        </p:nvSpPr>
        <p:spPr bwMode="auto">
          <a:xfrm>
            <a:off x="3254375" y="4343400"/>
            <a:ext cx="122238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40"/>
          <p:cNvSpPr>
            <a:spLocks noChangeArrowheads="1"/>
          </p:cNvSpPr>
          <p:nvPr/>
        </p:nvSpPr>
        <p:spPr bwMode="auto">
          <a:xfrm>
            <a:off x="4256089" y="4346575"/>
            <a:ext cx="122237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Text Box 43"/>
          <p:cNvSpPr txBox="1">
            <a:spLocks noChangeArrowheads="1"/>
          </p:cNvSpPr>
          <p:nvPr/>
        </p:nvSpPr>
        <p:spPr bwMode="auto">
          <a:xfrm>
            <a:off x="8326437" y="841375"/>
            <a:ext cx="3789363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/>
              <a:t>There are two firms: A and B. This picture shows Firm A.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/>
              <a:t>If Firm B produces nothing, Firm A’s demand is Demand</a:t>
            </a:r>
            <a:r>
              <a:rPr lang="en-US" sz="1600" b="1" baseline="-25000" dirty="0"/>
              <a:t>1</a:t>
            </a:r>
            <a:r>
              <a:rPr lang="en-US" sz="1600" b="1" dirty="0"/>
              <a:t>. It produces the monopoly output.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/>
              <a:t>If Firm B begins to produce, Firm A will respond by producing less.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/>
              <a:t>If Firm B produces even more, Firm A will produce even less.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/>
              <a:t>The bigger is Firm B’s output, the smaller is Firm A’s production.</a:t>
            </a:r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2974975" y="3995739"/>
            <a:ext cx="1341438" cy="871537"/>
          </a:xfrm>
          <a:prstGeom prst="line">
            <a:avLst/>
          </a:prstGeom>
          <a:noFill/>
          <a:ln w="5880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6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1" grpId="0" animBg="1"/>
      <p:bldP spid="24609" grpId="0" animBg="1"/>
      <p:bldP spid="24611" grpId="0" animBg="1"/>
      <p:bldP spid="24613" grpId="0" animBg="1"/>
      <p:bldP spid="24614" grpId="0" animBg="1"/>
      <p:bldP spid="24615" grpId="0" animBg="1"/>
      <p:bldP spid="24616" grpId="0" animBg="1"/>
      <p:bldP spid="246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Duopoly</a:t>
            </a:r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Antoine Augustin Cournot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106738" y="5878513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V="1">
            <a:off x="3106738" y="1363663"/>
            <a:ext cx="0" cy="451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3106739" y="3513139"/>
            <a:ext cx="3976687" cy="236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3106739" y="1755775"/>
            <a:ext cx="2306637" cy="412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4572000" y="4383089"/>
            <a:ext cx="0" cy="1495425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H="1">
            <a:off x="3106738" y="4397375"/>
            <a:ext cx="1465262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Oval 9"/>
          <p:cNvSpPr>
            <a:spLocks noChangeArrowheads="1"/>
          </p:cNvSpPr>
          <p:nvPr/>
        </p:nvSpPr>
        <p:spPr bwMode="auto">
          <a:xfrm>
            <a:off x="4508500" y="4318000"/>
            <a:ext cx="122238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8201026" y="5718176"/>
            <a:ext cx="227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Firm A’s production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997076" y="892176"/>
            <a:ext cx="227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Firm B’s production</a:t>
            </a:r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3679825" y="2241551"/>
            <a:ext cx="270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Firm A’s reaction curve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5908675" y="4803776"/>
            <a:ext cx="270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Firm B’s reaction curve</a:t>
            </a: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2166939" y="3122613"/>
            <a:ext cx="10890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Firm B’s monopoly output</a:t>
            </a: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2205039" y="4089400"/>
            <a:ext cx="10890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Firm B’s duopoly output</a:t>
            </a:r>
          </a:p>
        </p:txBody>
      </p:sp>
    </p:spTree>
    <p:extLst>
      <p:ext uri="{BB962C8B-B14F-4D97-AF65-F5344CB8AC3E}">
        <p14:creationId xmlns:p14="http://schemas.microsoft.com/office/powerpoint/2010/main" val="34947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Duopoly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Cournot’s solution to this duopoly problem is the same as the solution now called </a:t>
            </a:r>
            <a:r>
              <a:rPr lang="en-US" smtClean="0">
                <a:solidFill>
                  <a:srgbClr val="FF0000"/>
                </a:solidFill>
              </a:rPr>
              <a:t>Nash Equilibrium</a:t>
            </a:r>
            <a:r>
              <a:rPr lang="en-US" smtClean="0"/>
              <a:t> in modern game theory. </a:t>
            </a:r>
          </a:p>
          <a:p>
            <a:pPr lvl="1" eaLnBrk="1" hangingPunct="1"/>
            <a:r>
              <a:rPr lang="en-US" smtClean="0"/>
              <a:t>Keep in mind that Cournot wrote in 1838.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</p:spTree>
    <p:extLst>
      <p:ext uri="{BB962C8B-B14F-4D97-AF65-F5344CB8AC3E}">
        <p14:creationId xmlns:p14="http://schemas.microsoft.com/office/powerpoint/2010/main" val="40098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Duopoly and Monopoly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Cournot showed that the output will be higher and the price will be lower in duopoly than in monopoly.</a:t>
            </a:r>
          </a:p>
        </p:txBody>
      </p:sp>
    </p:spTree>
    <p:extLst>
      <p:ext uri="{BB962C8B-B14F-4D97-AF65-F5344CB8AC3E}">
        <p14:creationId xmlns:p14="http://schemas.microsoft.com/office/powerpoint/2010/main" val="7249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Marginalists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Antoine </a:t>
            </a:r>
            <a:r>
              <a:rPr lang="en-US" dirty="0" err="1" smtClean="0"/>
              <a:t>Augustin</a:t>
            </a:r>
            <a:r>
              <a:rPr lang="en-US" dirty="0" smtClean="0"/>
              <a:t> </a:t>
            </a:r>
            <a:r>
              <a:rPr lang="en-US" dirty="0" err="1" smtClean="0"/>
              <a:t>Cournot</a:t>
            </a:r>
            <a:r>
              <a:rPr lang="en-US" dirty="0" smtClean="0"/>
              <a:t> (1801 – 1877)</a:t>
            </a:r>
          </a:p>
          <a:p>
            <a:r>
              <a:rPr lang="en-US" dirty="0" err="1" smtClean="0"/>
              <a:t>Arsene</a:t>
            </a:r>
            <a:r>
              <a:rPr lang="en-US" dirty="0" smtClean="0"/>
              <a:t>-Jules-Emile </a:t>
            </a:r>
            <a:r>
              <a:rPr lang="en-US" dirty="0" err="1" smtClean="0"/>
              <a:t>Dupuit</a:t>
            </a:r>
            <a:r>
              <a:rPr lang="en-US" dirty="0" smtClean="0"/>
              <a:t> (1804 – 1866)</a:t>
            </a:r>
          </a:p>
          <a:p>
            <a:r>
              <a:rPr lang="en-US" dirty="0" smtClean="0"/>
              <a:t>Herman </a:t>
            </a:r>
            <a:r>
              <a:rPr lang="en-US" dirty="0" err="1" smtClean="0"/>
              <a:t>Heindrich</a:t>
            </a:r>
            <a:r>
              <a:rPr lang="en-US" dirty="0" smtClean="0"/>
              <a:t> </a:t>
            </a:r>
            <a:r>
              <a:rPr lang="en-US" dirty="0" err="1" smtClean="0"/>
              <a:t>Gossen</a:t>
            </a:r>
            <a:r>
              <a:rPr lang="en-US" dirty="0" smtClean="0"/>
              <a:t> (1810 – 1858)</a:t>
            </a:r>
          </a:p>
          <a:p>
            <a:r>
              <a:rPr lang="en-US" dirty="0" smtClean="0"/>
              <a:t>Johann Heinrich von </a:t>
            </a:r>
            <a:r>
              <a:rPr lang="en-US" dirty="0" err="1" smtClean="0"/>
              <a:t>Thunen</a:t>
            </a:r>
            <a:r>
              <a:rPr lang="en-US" dirty="0" smtClean="0"/>
              <a:t> (1783 – 1850)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08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Cartel Formation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The total profit of the two firms in a duopoly will be </a:t>
            </a:r>
            <a:r>
              <a:rPr lang="en-US" sz="2800" i="1"/>
              <a:t>lower</a:t>
            </a:r>
            <a:r>
              <a:rPr lang="en-US" sz="2800"/>
              <a:t> than profit of the one firm in a monopoly.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Why?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Nevertheless, the duopolists will not be able to coordinate their decisions to simulate the monopoly outcome.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Even if they agree to restrict their joint output to the monopoly output, they will have huge incentives to secretly renege on the agreement.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This was an early example of the Prisoners’ Dilemma.</a:t>
            </a:r>
          </a:p>
        </p:txBody>
      </p:sp>
    </p:spTree>
    <p:extLst>
      <p:ext uri="{BB962C8B-B14F-4D97-AF65-F5344CB8AC3E}">
        <p14:creationId xmlns:p14="http://schemas.microsoft.com/office/powerpoint/2010/main" val="1558186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Pure Competition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Cournot derived the familiar profit-maximization condition: </a:t>
            </a:r>
            <a:r>
              <a:rPr lang="en-US" b="1" smtClean="0"/>
              <a:t>Price = Marginal Cost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779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/>
              <a:t>Profit Maximization for a Competitive Firm</a:t>
            </a:r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Antoine Augustin Cournot</a:t>
            </a:r>
          </a:p>
        </p:txBody>
      </p:sp>
      <p:sp>
        <p:nvSpPr>
          <p:cNvPr id="24580" name="Freeform 3"/>
          <p:cNvSpPr>
            <a:spLocks/>
          </p:cNvSpPr>
          <p:nvPr/>
        </p:nvSpPr>
        <p:spPr bwMode="auto">
          <a:xfrm>
            <a:off x="3319463" y="1203326"/>
            <a:ext cx="6323012" cy="4848225"/>
          </a:xfrm>
          <a:custGeom>
            <a:avLst/>
            <a:gdLst>
              <a:gd name="T0" fmla="*/ 0 w 3983"/>
              <a:gd name="T1" fmla="*/ 0 h 3054"/>
              <a:gd name="T2" fmla="*/ 0 w 3983"/>
              <a:gd name="T3" fmla="*/ 4848225 h 3054"/>
              <a:gd name="T4" fmla="*/ 6323012 w 3983"/>
              <a:gd name="T5" fmla="*/ 4848225 h 30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83" h="3054">
                <a:moveTo>
                  <a:pt x="0" y="0"/>
                </a:moveTo>
                <a:lnTo>
                  <a:pt x="0" y="3054"/>
                </a:lnTo>
                <a:lnTo>
                  <a:pt x="3983" y="305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8863014" y="6092826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3143250" y="6099176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700338" y="1158876"/>
            <a:ext cx="45134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Costs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2900363" y="1408114"/>
            <a:ext cx="3222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and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2420939" y="1657351"/>
            <a:ext cx="7362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Revenue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4143376" y="1993900"/>
            <a:ext cx="3998913" cy="3365500"/>
            <a:chOff x="1650" y="1256"/>
            <a:chExt cx="2519" cy="2120"/>
          </a:xfrm>
        </p:grpSpPr>
        <p:sp>
          <p:nvSpPr>
            <p:cNvPr id="24634" name="Line 10"/>
            <p:cNvSpPr>
              <a:spLocks noChangeShapeType="1"/>
            </p:cNvSpPr>
            <p:nvPr/>
          </p:nvSpPr>
          <p:spPr bwMode="auto">
            <a:xfrm flipV="1">
              <a:off x="1650" y="1347"/>
              <a:ext cx="2310" cy="2029"/>
            </a:xfrm>
            <a:prstGeom prst="line">
              <a:avLst/>
            </a:pr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Rectangle 11"/>
            <p:cNvSpPr>
              <a:spLocks noChangeArrowheads="1"/>
            </p:cNvSpPr>
            <p:nvPr/>
          </p:nvSpPr>
          <p:spPr bwMode="auto">
            <a:xfrm>
              <a:off x="3991" y="1256"/>
              <a:ext cx="1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</a:rPr>
                <a:t>MC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3713164" y="2681289"/>
            <a:ext cx="4557713" cy="2509837"/>
            <a:chOff x="1379" y="1689"/>
            <a:chExt cx="2871" cy="1581"/>
          </a:xfrm>
        </p:grpSpPr>
        <p:sp>
          <p:nvSpPr>
            <p:cNvPr id="24632" name="Freeform 13"/>
            <p:cNvSpPr>
              <a:spLocks/>
            </p:cNvSpPr>
            <p:nvPr/>
          </p:nvSpPr>
          <p:spPr bwMode="auto">
            <a:xfrm>
              <a:off x="1379" y="1689"/>
              <a:ext cx="2639" cy="1581"/>
            </a:xfrm>
            <a:custGeom>
              <a:avLst/>
              <a:gdLst>
                <a:gd name="T0" fmla="*/ 0 w 224"/>
                <a:gd name="T1" fmla="*/ 0 h 134"/>
                <a:gd name="T2" fmla="*/ 2639 w 224"/>
                <a:gd name="T3" fmla="*/ 437 h 1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4" h="134">
                  <a:moveTo>
                    <a:pt x="0" y="0"/>
                  </a:moveTo>
                  <a:cubicBezTo>
                    <a:pt x="0" y="0"/>
                    <a:pt x="32" y="134"/>
                    <a:pt x="224" y="37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Rectangle 14"/>
            <p:cNvSpPr>
              <a:spLocks noChangeArrowheads="1"/>
            </p:cNvSpPr>
            <p:nvPr/>
          </p:nvSpPr>
          <p:spPr bwMode="auto">
            <a:xfrm>
              <a:off x="4058" y="2060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</a:rPr>
                <a:t>ATC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3713164" y="3819525"/>
            <a:ext cx="4162425" cy="1689100"/>
            <a:chOff x="1379" y="2406"/>
            <a:chExt cx="2622" cy="1064"/>
          </a:xfrm>
        </p:grpSpPr>
        <p:sp>
          <p:nvSpPr>
            <p:cNvPr id="24630" name="Freeform 16"/>
            <p:cNvSpPr>
              <a:spLocks/>
            </p:cNvSpPr>
            <p:nvPr/>
          </p:nvSpPr>
          <p:spPr bwMode="auto">
            <a:xfrm>
              <a:off x="1379" y="2479"/>
              <a:ext cx="2392" cy="991"/>
            </a:xfrm>
            <a:custGeom>
              <a:avLst/>
              <a:gdLst>
                <a:gd name="T0" fmla="*/ 0 w 203"/>
                <a:gd name="T1" fmla="*/ 319 h 84"/>
                <a:gd name="T2" fmla="*/ 2392 w 203"/>
                <a:gd name="T3" fmla="*/ 0 h 8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3" h="84">
                  <a:moveTo>
                    <a:pt x="0" y="27"/>
                  </a:moveTo>
                  <a:cubicBezTo>
                    <a:pt x="19" y="51"/>
                    <a:pt x="35" y="84"/>
                    <a:pt x="203" y="0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Rectangle 17"/>
            <p:cNvSpPr>
              <a:spLocks noChangeArrowheads="1"/>
            </p:cNvSpPr>
            <p:nvPr/>
          </p:nvSpPr>
          <p:spPr bwMode="auto">
            <a:xfrm>
              <a:off x="3795" y="2406"/>
              <a:ext cx="2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</a:rPr>
                <a:t>AVC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2868613" y="4535489"/>
            <a:ext cx="2184400" cy="1798638"/>
            <a:chOff x="847" y="2857"/>
            <a:chExt cx="1376" cy="1133"/>
          </a:xfrm>
        </p:grpSpPr>
        <p:sp>
          <p:nvSpPr>
            <p:cNvPr id="24625" name="Freeform 19"/>
            <p:cNvSpPr>
              <a:spLocks/>
            </p:cNvSpPr>
            <p:nvPr/>
          </p:nvSpPr>
          <p:spPr bwMode="auto">
            <a:xfrm>
              <a:off x="1131" y="2928"/>
              <a:ext cx="1014" cy="884"/>
            </a:xfrm>
            <a:custGeom>
              <a:avLst/>
              <a:gdLst>
                <a:gd name="T0" fmla="*/ 1014 w 1014"/>
                <a:gd name="T1" fmla="*/ 884 h 884"/>
                <a:gd name="T2" fmla="*/ 1014 w 1014"/>
                <a:gd name="T3" fmla="*/ 0 h 884"/>
                <a:gd name="T4" fmla="*/ 0 w 1014"/>
                <a:gd name="T5" fmla="*/ 0 h 8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4" h="884">
                  <a:moveTo>
                    <a:pt x="1014" y="884"/>
                  </a:moveTo>
                  <a:lnTo>
                    <a:pt x="1014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Rectangle 20"/>
            <p:cNvSpPr>
              <a:spLocks noChangeArrowheads="1"/>
            </p:cNvSpPr>
            <p:nvPr/>
          </p:nvSpPr>
          <p:spPr bwMode="auto">
            <a:xfrm>
              <a:off x="847" y="2857"/>
              <a:ext cx="1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</a:rPr>
                <a:t>MC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627" name="Rectangle 21"/>
            <p:cNvSpPr>
              <a:spLocks noChangeArrowheads="1"/>
            </p:cNvSpPr>
            <p:nvPr/>
          </p:nvSpPr>
          <p:spPr bwMode="auto">
            <a:xfrm>
              <a:off x="1044" y="2919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628" name="Rectangle 22"/>
            <p:cNvSpPr>
              <a:spLocks noChangeArrowheads="1"/>
            </p:cNvSpPr>
            <p:nvPr/>
          </p:nvSpPr>
          <p:spPr bwMode="auto">
            <a:xfrm>
              <a:off x="2084" y="3830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</a:rPr>
                <a:t>Q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629" name="Rectangle 23"/>
            <p:cNvSpPr>
              <a:spLocks noChangeArrowheads="1"/>
            </p:cNvSpPr>
            <p:nvPr/>
          </p:nvSpPr>
          <p:spPr bwMode="auto">
            <a:xfrm>
              <a:off x="2182" y="3893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3576" name="Group 24"/>
          <p:cNvGrpSpPr>
            <a:grpSpLocks/>
          </p:cNvGrpSpPr>
          <p:nvPr/>
        </p:nvGrpSpPr>
        <p:grpSpPr bwMode="auto">
          <a:xfrm>
            <a:off x="2868614" y="2690814"/>
            <a:ext cx="4314825" cy="3643313"/>
            <a:chOff x="847" y="1695"/>
            <a:chExt cx="2718" cy="2295"/>
          </a:xfrm>
        </p:grpSpPr>
        <p:sp>
          <p:nvSpPr>
            <p:cNvPr id="24620" name="Freeform 25"/>
            <p:cNvSpPr>
              <a:spLocks/>
            </p:cNvSpPr>
            <p:nvPr/>
          </p:nvSpPr>
          <p:spPr bwMode="auto">
            <a:xfrm>
              <a:off x="1131" y="1760"/>
              <a:ext cx="2345" cy="2052"/>
            </a:xfrm>
            <a:custGeom>
              <a:avLst/>
              <a:gdLst>
                <a:gd name="T0" fmla="*/ 2345 w 2345"/>
                <a:gd name="T1" fmla="*/ 2052 h 2052"/>
                <a:gd name="T2" fmla="*/ 2345 w 2345"/>
                <a:gd name="T3" fmla="*/ 0 h 2052"/>
                <a:gd name="T4" fmla="*/ 0 w 2345"/>
                <a:gd name="T5" fmla="*/ 0 h 20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45" h="2052">
                  <a:moveTo>
                    <a:pt x="2345" y="2052"/>
                  </a:moveTo>
                  <a:lnTo>
                    <a:pt x="2345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Rectangle 26"/>
            <p:cNvSpPr>
              <a:spLocks noChangeArrowheads="1"/>
            </p:cNvSpPr>
            <p:nvPr/>
          </p:nvSpPr>
          <p:spPr bwMode="auto">
            <a:xfrm>
              <a:off x="847" y="1695"/>
              <a:ext cx="1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</a:rPr>
                <a:t>MC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622" name="Rectangle 27"/>
            <p:cNvSpPr>
              <a:spLocks noChangeArrowheads="1"/>
            </p:cNvSpPr>
            <p:nvPr/>
          </p:nvSpPr>
          <p:spPr bwMode="auto">
            <a:xfrm>
              <a:off x="1044" y="1758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623" name="Rectangle 28"/>
            <p:cNvSpPr>
              <a:spLocks noChangeArrowheads="1"/>
            </p:cNvSpPr>
            <p:nvPr/>
          </p:nvSpPr>
          <p:spPr bwMode="auto">
            <a:xfrm>
              <a:off x="3430" y="3830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</a:rPr>
                <a:t>Q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624" name="Rectangle 29"/>
            <p:cNvSpPr>
              <a:spLocks noChangeArrowheads="1"/>
            </p:cNvSpPr>
            <p:nvPr/>
          </p:nvSpPr>
          <p:spPr bwMode="auto">
            <a:xfrm>
              <a:off x="3524" y="3893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3582" name="Group 30"/>
          <p:cNvGrpSpPr>
            <a:grpSpLocks/>
          </p:cNvGrpSpPr>
          <p:nvPr/>
        </p:nvGrpSpPr>
        <p:grpSpPr bwMode="auto">
          <a:xfrm>
            <a:off x="3638550" y="1277939"/>
            <a:ext cx="2319338" cy="2339975"/>
            <a:chOff x="1332" y="805"/>
            <a:chExt cx="1461" cy="1474"/>
          </a:xfrm>
        </p:grpSpPr>
        <p:sp>
          <p:nvSpPr>
            <p:cNvPr id="24612" name="Line 31"/>
            <p:cNvSpPr>
              <a:spLocks noChangeShapeType="1"/>
            </p:cNvSpPr>
            <p:nvPr/>
          </p:nvSpPr>
          <p:spPr bwMode="auto">
            <a:xfrm flipH="1" flipV="1">
              <a:off x="2428" y="1595"/>
              <a:ext cx="365" cy="6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13" name="Group 32"/>
            <p:cNvGrpSpPr>
              <a:grpSpLocks/>
            </p:cNvGrpSpPr>
            <p:nvPr/>
          </p:nvGrpSpPr>
          <p:grpSpPr bwMode="auto">
            <a:xfrm>
              <a:off x="1332" y="805"/>
              <a:ext cx="1272" cy="849"/>
              <a:chOff x="1332" y="805"/>
              <a:chExt cx="1272" cy="849"/>
            </a:xfrm>
          </p:grpSpPr>
          <p:sp>
            <p:nvSpPr>
              <p:cNvPr id="24614" name="Rectangle 33"/>
              <p:cNvSpPr>
                <a:spLocks noChangeArrowheads="1"/>
              </p:cNvSpPr>
              <p:nvPr/>
            </p:nvSpPr>
            <p:spPr bwMode="auto">
              <a:xfrm>
                <a:off x="1332" y="805"/>
                <a:ext cx="1272" cy="84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5" name="Rectangle 34"/>
              <p:cNvSpPr>
                <a:spLocks noChangeArrowheads="1"/>
              </p:cNvSpPr>
              <p:nvPr/>
            </p:nvSpPr>
            <p:spPr bwMode="auto">
              <a:xfrm>
                <a:off x="1384" y="848"/>
                <a:ext cx="101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</a:rPr>
                  <a:t>The firm maximizes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16" name="Rectangle 35"/>
              <p:cNvSpPr>
                <a:spLocks noChangeArrowheads="1"/>
              </p:cNvSpPr>
              <p:nvPr/>
            </p:nvSpPr>
            <p:spPr bwMode="auto">
              <a:xfrm>
                <a:off x="1384" y="1005"/>
                <a:ext cx="103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</a:rPr>
                  <a:t>profit by producing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17" name="Rectangle 36"/>
              <p:cNvSpPr>
                <a:spLocks noChangeArrowheads="1"/>
              </p:cNvSpPr>
              <p:nvPr/>
            </p:nvSpPr>
            <p:spPr bwMode="auto">
              <a:xfrm>
                <a:off x="1384" y="1162"/>
                <a:ext cx="111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</a:rPr>
                  <a:t>the quantity at which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18" name="Rectangle 37"/>
              <p:cNvSpPr>
                <a:spLocks noChangeArrowheads="1"/>
              </p:cNvSpPr>
              <p:nvPr/>
            </p:nvSpPr>
            <p:spPr bwMode="auto">
              <a:xfrm>
                <a:off x="1384" y="1319"/>
                <a:ext cx="107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</a:rPr>
                  <a:t>marginal cost equals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19" name="Rectangle 38"/>
              <p:cNvSpPr>
                <a:spLocks noChangeArrowheads="1"/>
              </p:cNvSpPr>
              <p:nvPr/>
            </p:nvSpPr>
            <p:spPr bwMode="auto">
              <a:xfrm>
                <a:off x="1384" y="1475"/>
                <a:ext cx="29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</a:rPr>
                  <a:t>price.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3591" name="Group 39"/>
          <p:cNvGrpSpPr>
            <a:grpSpLocks/>
          </p:cNvGrpSpPr>
          <p:nvPr/>
        </p:nvGrpSpPr>
        <p:grpSpPr bwMode="auto">
          <a:xfrm>
            <a:off x="3319463" y="3711577"/>
            <a:ext cx="2890838" cy="2622551"/>
            <a:chOff x="1131" y="2338"/>
            <a:chExt cx="1821" cy="1652"/>
          </a:xfrm>
        </p:grpSpPr>
        <p:sp>
          <p:nvSpPr>
            <p:cNvPr id="24609" name="Freeform 40"/>
            <p:cNvSpPr>
              <a:spLocks/>
            </p:cNvSpPr>
            <p:nvPr/>
          </p:nvSpPr>
          <p:spPr bwMode="auto">
            <a:xfrm>
              <a:off x="1131" y="2338"/>
              <a:ext cx="1697" cy="1474"/>
            </a:xfrm>
            <a:custGeom>
              <a:avLst/>
              <a:gdLst>
                <a:gd name="T0" fmla="*/ 1697 w 1697"/>
                <a:gd name="T1" fmla="*/ 1474 h 1474"/>
                <a:gd name="T2" fmla="*/ 1697 w 1697"/>
                <a:gd name="T3" fmla="*/ 0 h 1474"/>
                <a:gd name="T4" fmla="*/ 0 w 1697"/>
                <a:gd name="T5" fmla="*/ 0 h 14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7" h="1474">
                  <a:moveTo>
                    <a:pt x="1697" y="1474"/>
                  </a:moveTo>
                  <a:lnTo>
                    <a:pt x="1697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Rectangle 41"/>
            <p:cNvSpPr>
              <a:spLocks noChangeArrowheads="1"/>
            </p:cNvSpPr>
            <p:nvPr/>
          </p:nvSpPr>
          <p:spPr bwMode="auto">
            <a:xfrm>
              <a:off x="2696" y="3830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</a:rPr>
                <a:t>Q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611" name="Rectangle 42"/>
            <p:cNvSpPr>
              <a:spLocks noChangeArrowheads="1"/>
            </p:cNvSpPr>
            <p:nvPr/>
          </p:nvSpPr>
          <p:spPr bwMode="auto">
            <a:xfrm>
              <a:off x="2794" y="3893"/>
              <a:ext cx="1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MAX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3595" name="Group 43"/>
          <p:cNvGrpSpPr>
            <a:grpSpLocks/>
          </p:cNvGrpSpPr>
          <p:nvPr/>
        </p:nvGrpSpPr>
        <p:grpSpPr bwMode="auto">
          <a:xfrm>
            <a:off x="1822451" y="3562356"/>
            <a:ext cx="7370763" cy="282576"/>
            <a:chOff x="188" y="2244"/>
            <a:chExt cx="4643" cy="178"/>
          </a:xfrm>
        </p:grpSpPr>
        <p:grpSp>
          <p:nvGrpSpPr>
            <p:cNvPr id="24594" name="Group 44"/>
            <p:cNvGrpSpPr>
              <a:grpSpLocks/>
            </p:cNvGrpSpPr>
            <p:nvPr/>
          </p:nvGrpSpPr>
          <p:grpSpPr bwMode="auto">
            <a:xfrm>
              <a:off x="188" y="2244"/>
              <a:ext cx="4643" cy="178"/>
              <a:chOff x="188" y="2244"/>
              <a:chExt cx="4643" cy="178"/>
            </a:xfrm>
          </p:grpSpPr>
          <p:sp>
            <p:nvSpPr>
              <p:cNvPr id="24596" name="Line 45"/>
              <p:cNvSpPr>
                <a:spLocks noChangeShapeType="1"/>
              </p:cNvSpPr>
              <p:nvPr/>
            </p:nvSpPr>
            <p:spPr bwMode="auto">
              <a:xfrm>
                <a:off x="1131" y="2338"/>
                <a:ext cx="2935" cy="1"/>
              </a:xfrm>
              <a:prstGeom prst="line">
                <a:avLst/>
              </a:prstGeom>
              <a:noFill/>
              <a:ln w="55563">
                <a:solidFill>
                  <a:srgbClr val="AD0D1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Rectangle 46"/>
              <p:cNvSpPr>
                <a:spLocks noChangeArrowheads="1"/>
              </p:cNvSpPr>
              <p:nvPr/>
            </p:nvSpPr>
            <p:spPr bwMode="auto">
              <a:xfrm>
                <a:off x="188" y="2260"/>
                <a:ext cx="12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 i="1">
                    <a:solidFill>
                      <a:srgbClr val="000000"/>
                    </a:solidFill>
                  </a:rPr>
                  <a:t> P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598" name="Rectangle 47"/>
              <p:cNvSpPr>
                <a:spLocks noChangeArrowheads="1"/>
              </p:cNvSpPr>
              <p:nvPr/>
            </p:nvSpPr>
            <p:spPr bwMode="auto">
              <a:xfrm>
                <a:off x="341" y="2244"/>
                <a:ext cx="10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=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599" name="Rectangle 48"/>
              <p:cNvSpPr>
                <a:spLocks noChangeArrowheads="1"/>
              </p:cNvSpPr>
              <p:nvPr/>
            </p:nvSpPr>
            <p:spPr bwMode="auto">
              <a:xfrm>
                <a:off x="463" y="2260"/>
                <a:ext cx="18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 i="1">
                    <a:solidFill>
                      <a:srgbClr val="000000"/>
                    </a:solidFill>
                  </a:rPr>
                  <a:t>MR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00" name="Rectangle 49"/>
              <p:cNvSpPr>
                <a:spLocks noChangeArrowheads="1"/>
              </p:cNvSpPr>
              <p:nvPr/>
            </p:nvSpPr>
            <p:spPr bwMode="auto">
              <a:xfrm>
                <a:off x="659" y="2323"/>
                <a:ext cx="6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>
                    <a:solidFill>
                      <a:srgbClr val="000000"/>
                    </a:solidFill>
                  </a:rPr>
                  <a:t>1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01" name="Rectangle 50"/>
              <p:cNvSpPr>
                <a:spLocks noChangeArrowheads="1"/>
              </p:cNvSpPr>
              <p:nvPr/>
            </p:nvSpPr>
            <p:spPr bwMode="auto">
              <a:xfrm>
                <a:off x="726" y="2244"/>
                <a:ext cx="10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=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02" name="Rectangle 51"/>
              <p:cNvSpPr>
                <a:spLocks noChangeArrowheads="1"/>
              </p:cNvSpPr>
              <p:nvPr/>
            </p:nvSpPr>
            <p:spPr bwMode="auto">
              <a:xfrm>
                <a:off x="847" y="2260"/>
                <a:ext cx="18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 i="1">
                    <a:solidFill>
                      <a:srgbClr val="000000"/>
                    </a:solidFill>
                  </a:rPr>
                  <a:t>MR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03" name="Rectangle 52"/>
              <p:cNvSpPr>
                <a:spLocks noChangeArrowheads="1"/>
              </p:cNvSpPr>
              <p:nvPr/>
            </p:nvSpPr>
            <p:spPr bwMode="auto">
              <a:xfrm>
                <a:off x="1044" y="2323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>
                    <a:solidFill>
                      <a:srgbClr val="000000"/>
                    </a:solidFill>
                  </a:rPr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04" name="Rectangle 53"/>
              <p:cNvSpPr>
                <a:spLocks noChangeArrowheads="1"/>
              </p:cNvSpPr>
              <p:nvPr/>
            </p:nvSpPr>
            <p:spPr bwMode="auto">
              <a:xfrm>
                <a:off x="4042" y="2264"/>
                <a:ext cx="12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 i="1">
                    <a:solidFill>
                      <a:srgbClr val="000000"/>
                    </a:solidFill>
                  </a:rPr>
                  <a:t> P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05" name="Rectangle 54"/>
              <p:cNvSpPr>
                <a:spLocks noChangeArrowheads="1"/>
              </p:cNvSpPr>
              <p:nvPr/>
            </p:nvSpPr>
            <p:spPr bwMode="auto">
              <a:xfrm>
                <a:off x="4195" y="2248"/>
                <a:ext cx="10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=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06" name="Rectangle 55"/>
              <p:cNvSpPr>
                <a:spLocks noChangeArrowheads="1"/>
              </p:cNvSpPr>
              <p:nvPr/>
            </p:nvSpPr>
            <p:spPr bwMode="auto">
              <a:xfrm>
                <a:off x="4317" y="2264"/>
                <a:ext cx="17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 i="1">
                    <a:solidFill>
                      <a:srgbClr val="000000"/>
                    </a:solidFill>
                  </a:rPr>
                  <a:t>AR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07" name="Rectangle 56"/>
              <p:cNvSpPr>
                <a:spLocks noChangeArrowheads="1"/>
              </p:cNvSpPr>
              <p:nvPr/>
            </p:nvSpPr>
            <p:spPr bwMode="auto">
              <a:xfrm>
                <a:off x="4529" y="2248"/>
                <a:ext cx="10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=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4608" name="Rectangle 57"/>
              <p:cNvSpPr>
                <a:spLocks noChangeArrowheads="1"/>
              </p:cNvSpPr>
              <p:nvPr/>
            </p:nvSpPr>
            <p:spPr bwMode="auto">
              <a:xfrm>
                <a:off x="4650" y="2264"/>
                <a:ext cx="18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 i="1">
                    <a:solidFill>
                      <a:srgbClr val="000000"/>
                    </a:solidFill>
                  </a:rPr>
                  <a:t>MR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24595" name="Oval 58"/>
            <p:cNvSpPr>
              <a:spLocks noChangeArrowheads="1"/>
            </p:cNvSpPr>
            <p:nvPr/>
          </p:nvSpPr>
          <p:spPr bwMode="auto">
            <a:xfrm>
              <a:off x="2781" y="2302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33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Price Theory Pioneer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Way back in 1838, Cournot single-handedly created most of the price theory that economics relies on today.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3810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Arsene</a:t>
            </a:r>
            <a:r>
              <a:rPr lang="en-US" dirty="0" smtClean="0"/>
              <a:t>-Jules-Emile </a:t>
            </a:r>
            <a:r>
              <a:rPr lang="en-US" dirty="0" err="1" smtClean="0"/>
              <a:t>Dupuit</a:t>
            </a:r>
            <a:r>
              <a:rPr lang="en-US" dirty="0" smtClean="0"/>
              <a:t> (1804 – 1866)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75" y="152400"/>
            <a:ext cx="2181225" cy="277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7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Willingness-to-pay and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Dupuit</a:t>
            </a:r>
            <a:r>
              <a:rPr lang="en-US" dirty="0" smtClean="0"/>
              <a:t> argued that utility </a:t>
            </a:r>
            <a:r>
              <a:rPr lang="en-US" dirty="0"/>
              <a:t>(or, happiness) </a:t>
            </a:r>
            <a:r>
              <a:rPr lang="en-US" dirty="0" smtClean="0"/>
              <a:t>can be measured </a:t>
            </a:r>
            <a:r>
              <a:rPr lang="en-US" dirty="0"/>
              <a:t>by willingness to pay. </a:t>
            </a:r>
            <a:endParaRPr lang="en-US" dirty="0" smtClean="0"/>
          </a:p>
          <a:p>
            <a:pPr lvl="1"/>
            <a:r>
              <a:rPr lang="en-US" dirty="0" smtClean="0"/>
              <a:t>Marginal </a:t>
            </a:r>
            <a:r>
              <a:rPr lang="en-US" dirty="0"/>
              <a:t>utility of money implicitly assumed to be constant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61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Willingness-to-pay and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Dupuit</a:t>
            </a:r>
            <a:r>
              <a:rPr lang="en-US" dirty="0" smtClean="0"/>
              <a:t> derived the downward-sloping </a:t>
            </a:r>
            <a:r>
              <a:rPr lang="en-US" dirty="0"/>
              <a:t>demand curve </a:t>
            </a:r>
            <a:r>
              <a:rPr lang="en-US" dirty="0" smtClean="0"/>
              <a:t>from </a:t>
            </a:r>
            <a:r>
              <a:rPr lang="en-US" dirty="0"/>
              <a:t>willingness to </a:t>
            </a:r>
            <a:r>
              <a:rPr lang="en-US" dirty="0" smtClean="0"/>
              <a:t>pay</a:t>
            </a:r>
          </a:p>
          <a:p>
            <a:pPr lvl="0"/>
            <a:r>
              <a:rPr lang="en-US" dirty="0" smtClean="0"/>
              <a:t>The height </a:t>
            </a:r>
            <a:r>
              <a:rPr lang="en-US" dirty="0"/>
              <a:t>of </a:t>
            </a:r>
            <a:r>
              <a:rPr lang="en-US" dirty="0" err="1" smtClean="0"/>
              <a:t>Dupuit’s</a:t>
            </a:r>
            <a:r>
              <a:rPr lang="en-US" dirty="0" smtClean="0"/>
              <a:t> demand </a:t>
            </a:r>
            <a:r>
              <a:rPr lang="en-US" dirty="0"/>
              <a:t>curve equals marginal </a:t>
            </a:r>
            <a:r>
              <a:rPr lang="en-US" dirty="0" smtClean="0"/>
              <a:t>utility</a:t>
            </a:r>
          </a:p>
          <a:p>
            <a:pPr lvl="1"/>
            <a:r>
              <a:rPr lang="en-US" dirty="0" smtClean="0"/>
              <a:t>So, his demand curve is the marginal utility curve</a:t>
            </a:r>
          </a:p>
          <a:p>
            <a:pPr lvl="1"/>
            <a:r>
              <a:rPr lang="en-US" dirty="0" smtClean="0"/>
              <a:t>Leon </a:t>
            </a:r>
            <a:r>
              <a:rPr lang="en-US" dirty="0" err="1" smtClean="0"/>
              <a:t>Walras</a:t>
            </a:r>
            <a:r>
              <a:rPr lang="en-US" dirty="0" smtClean="0"/>
              <a:t> criticized </a:t>
            </a:r>
            <a:r>
              <a:rPr lang="en-US" dirty="0" err="1" smtClean="0"/>
              <a:t>Dupuit</a:t>
            </a:r>
            <a:r>
              <a:rPr lang="en-US" dirty="0" smtClean="0"/>
              <a:t> later for not clarifying the difference between the demand curve and the marginal utility curve</a:t>
            </a:r>
          </a:p>
          <a:p>
            <a:pPr lvl="1"/>
            <a:r>
              <a:rPr lang="en-US" dirty="0" err="1" smtClean="0"/>
              <a:t>Dupuit</a:t>
            </a:r>
            <a:r>
              <a:rPr lang="en-US" dirty="0" smtClean="0"/>
              <a:t> implicitly assumed the existence of a product with constant marginal utility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56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Willingness-to-pay and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area </a:t>
            </a:r>
            <a:r>
              <a:rPr lang="en-US" dirty="0"/>
              <a:t>under </a:t>
            </a:r>
            <a:r>
              <a:rPr lang="en-US" dirty="0" err="1" smtClean="0"/>
              <a:t>Dupuit’s</a:t>
            </a:r>
            <a:r>
              <a:rPr lang="en-US" dirty="0" smtClean="0"/>
              <a:t> demand </a:t>
            </a:r>
            <a:r>
              <a:rPr lang="en-US" dirty="0"/>
              <a:t>curve is a measure of total utility. </a:t>
            </a:r>
            <a:endParaRPr lang="en-US" dirty="0" smtClean="0"/>
          </a:p>
          <a:p>
            <a:pPr lvl="0"/>
            <a:r>
              <a:rPr lang="en-US" dirty="0" smtClean="0"/>
              <a:t>In this way the link </a:t>
            </a:r>
            <a:r>
              <a:rPr lang="en-US" dirty="0"/>
              <a:t>between marginal </a:t>
            </a:r>
            <a:r>
              <a:rPr lang="en-US" dirty="0" smtClean="0"/>
              <a:t>utility (height) and </a:t>
            </a:r>
            <a:r>
              <a:rPr lang="en-US" dirty="0"/>
              <a:t>total utility </a:t>
            </a:r>
            <a:r>
              <a:rPr lang="en-US" dirty="0" smtClean="0"/>
              <a:t>(area) was clarified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52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Surplus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Dupuit</a:t>
            </a:r>
            <a:r>
              <a:rPr lang="en-US" dirty="0" smtClean="0"/>
              <a:t> defined consumer </a:t>
            </a:r>
            <a:r>
              <a:rPr lang="en-US" dirty="0"/>
              <a:t>surplus </a:t>
            </a:r>
            <a:r>
              <a:rPr lang="en-US" dirty="0" smtClean="0"/>
              <a:t>as the excess of the total utility from a purchase over the consumer’s payment for the purchase</a:t>
            </a:r>
            <a:endParaRPr lang="en-US" dirty="0"/>
          </a:p>
          <a:p>
            <a:pPr lvl="0"/>
            <a:r>
              <a:rPr lang="en-US" dirty="0" err="1" smtClean="0"/>
              <a:t>Dupuit</a:t>
            </a:r>
            <a:r>
              <a:rPr lang="en-US" dirty="0" smtClean="0"/>
              <a:t> showed that increases in price reduce the consumer surplus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73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Deadweight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Dupuit</a:t>
            </a:r>
            <a:r>
              <a:rPr lang="en-US" dirty="0" smtClean="0"/>
              <a:t> defined the deadweight </a:t>
            </a:r>
            <a:r>
              <a:rPr lang="en-US" dirty="0"/>
              <a:t>loss </a:t>
            </a:r>
            <a:r>
              <a:rPr lang="en-US" dirty="0" smtClean="0"/>
              <a:t>of an outcome as the extent to which total utility in the outcome is less than the maximum attainable total utility</a:t>
            </a:r>
            <a:endParaRPr lang="en-US" dirty="0"/>
          </a:p>
          <a:p>
            <a:pPr lvl="0"/>
            <a:r>
              <a:rPr lang="en-US" dirty="0" smtClean="0"/>
              <a:t>The deadweight </a:t>
            </a:r>
            <a:r>
              <a:rPr lang="en-US" dirty="0"/>
              <a:t>loss of </a:t>
            </a:r>
            <a:r>
              <a:rPr lang="en-US" dirty="0" smtClean="0"/>
              <a:t>a tax was </a:t>
            </a:r>
            <a:r>
              <a:rPr lang="en-US" dirty="0"/>
              <a:t>graphically </a:t>
            </a:r>
            <a:r>
              <a:rPr lang="en-US" dirty="0" smtClean="0"/>
              <a:t>described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5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Marginalism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Dupuit</a:t>
            </a:r>
            <a:r>
              <a:rPr lang="en-US" dirty="0" smtClean="0"/>
              <a:t> showed that, to </a:t>
            </a:r>
            <a:r>
              <a:rPr lang="en-US" dirty="0"/>
              <a:t>reach a tax target, it is better to have low taxes on many goods rather than high taxes on a few goods.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because the deadweight loss of a tax increases very rapidly as the size of the tax increases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err="1" smtClean="0"/>
              <a:t>Dupuit</a:t>
            </a:r>
            <a:r>
              <a:rPr lang="en-US" dirty="0" smtClean="0"/>
              <a:t> explained the logic underlying what today is called the “</a:t>
            </a:r>
            <a:r>
              <a:rPr lang="en-US" dirty="0" err="1" smtClean="0"/>
              <a:t>Laffer</a:t>
            </a:r>
            <a:r>
              <a:rPr lang="en-US" dirty="0" smtClean="0"/>
              <a:t> </a:t>
            </a:r>
            <a:r>
              <a:rPr lang="en-US" dirty="0"/>
              <a:t>Curve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6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Price Discrimination Boosts Welfare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For </a:t>
            </a:r>
            <a:r>
              <a:rPr lang="en-US" dirty="0"/>
              <a:t>a natural monopoly, price discrimination can reduce deadweight </a:t>
            </a:r>
            <a:r>
              <a:rPr lang="en-US" dirty="0" smtClean="0"/>
              <a:t>losses</a:t>
            </a:r>
          </a:p>
          <a:p>
            <a:pPr lvl="1"/>
            <a:r>
              <a:rPr lang="en-US" dirty="0" err="1" smtClean="0"/>
              <a:t>Dupuit</a:t>
            </a:r>
            <a:r>
              <a:rPr lang="en-US" dirty="0" smtClean="0"/>
              <a:t> was an engineer, working for the government and building public works, such as the water supply, roads, and bridges</a:t>
            </a:r>
          </a:p>
          <a:p>
            <a:pPr lvl="1"/>
            <a:r>
              <a:rPr lang="en-US" dirty="0" smtClean="0"/>
              <a:t>Naturally, he wondered what price should be charged for the public services and how the benefit to the public could be measured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5989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Cost-Benefit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Dupuit</a:t>
            </a:r>
            <a:r>
              <a:rPr lang="en-US" dirty="0" smtClean="0"/>
              <a:t> pioneered </a:t>
            </a:r>
            <a:r>
              <a:rPr lang="en-US" dirty="0"/>
              <a:t>cost-benefit approach to the optimum provision of public goods</a:t>
            </a:r>
          </a:p>
          <a:p>
            <a:pPr lvl="0"/>
            <a:r>
              <a:rPr lang="en-US" dirty="0" smtClean="0"/>
              <a:t>He used no </a:t>
            </a:r>
            <a:r>
              <a:rPr lang="en-US" dirty="0"/>
              <a:t>formal optimization; </a:t>
            </a:r>
            <a:r>
              <a:rPr lang="en-US" dirty="0" smtClean="0"/>
              <a:t>his results were usually </a:t>
            </a:r>
            <a:r>
              <a:rPr lang="en-US" dirty="0"/>
              <a:t>established through numerical examples</a:t>
            </a:r>
          </a:p>
          <a:p>
            <a:pPr lvl="0"/>
            <a:r>
              <a:rPr lang="en-US" dirty="0" err="1" smtClean="0"/>
              <a:t>Dupuit’s</a:t>
            </a:r>
            <a:r>
              <a:rPr lang="en-US" dirty="0" smtClean="0"/>
              <a:t> implicit </a:t>
            </a:r>
            <a:r>
              <a:rPr lang="en-US" dirty="0"/>
              <a:t>assumption of constant marginal utility of money obscures the trade-offs consumers deal with in making choices.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99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Herman </a:t>
            </a:r>
            <a:r>
              <a:rPr lang="en-US" dirty="0" err="1" smtClean="0"/>
              <a:t>Heindrich</a:t>
            </a:r>
            <a:r>
              <a:rPr lang="en-US" dirty="0" smtClean="0"/>
              <a:t> </a:t>
            </a:r>
            <a:r>
              <a:rPr lang="en-US" dirty="0" err="1" smtClean="0"/>
              <a:t>Gossen</a:t>
            </a:r>
            <a:r>
              <a:rPr lang="en-US" dirty="0" smtClean="0"/>
              <a:t> (1810 – 1858)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442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Equimarginal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Gossen</a:t>
            </a:r>
            <a:r>
              <a:rPr lang="en-US" dirty="0"/>
              <a:t> introduced the </a:t>
            </a:r>
            <a:r>
              <a:rPr lang="en-US" dirty="0" err="1"/>
              <a:t>equimarginal</a:t>
            </a:r>
            <a:r>
              <a:rPr lang="en-US" dirty="0"/>
              <a:t> </a:t>
            </a:r>
            <a:r>
              <a:rPr lang="en-US" dirty="0" smtClean="0"/>
              <a:t>principle—also called </a:t>
            </a:r>
            <a:r>
              <a:rPr lang="en-US" dirty="0" err="1" smtClean="0"/>
              <a:t>Gossen’s</a:t>
            </a:r>
            <a:r>
              <a:rPr lang="en-US" dirty="0" smtClean="0"/>
              <a:t> Second Law—of </a:t>
            </a:r>
            <a:r>
              <a:rPr lang="en-US" dirty="0"/>
              <a:t>the theory of consumer behavior.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a rule that a consumer can follow to decide how much of each good to consume.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consumer would then do so in a way that maximizes his or her utility without going over-budget.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1474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Equimarginal</a:t>
            </a:r>
            <a:r>
              <a:rPr lang="en-US" dirty="0" smtClean="0"/>
              <a:t> Principle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dirty="0" err="1" smtClean="0"/>
                  <a:t>equimarginal</a:t>
                </a:r>
                <a:r>
                  <a:rPr lang="en-US" dirty="0" smtClean="0"/>
                  <a:t> principle says that the consumer must spend his or her money in such a way that the utility of the last dollar spent on a good is the </a:t>
                </a:r>
                <a:r>
                  <a:rPr lang="en-US" dirty="0" smtClean="0"/>
                  <a:t>same for all goods.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𝑀𝑈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𝑀𝑈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𝑀𝑈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⋯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752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49869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Applying the </a:t>
            </a:r>
            <a:r>
              <a:rPr lang="en-US" dirty="0" err="1" smtClean="0"/>
              <a:t>Equimarginal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Gossen</a:t>
            </a:r>
            <a:r>
              <a:rPr lang="en-US" dirty="0" smtClean="0"/>
              <a:t> applied the </a:t>
            </a:r>
            <a:r>
              <a:rPr lang="en-US" dirty="0" err="1" smtClean="0"/>
              <a:t>equimarginal</a:t>
            </a:r>
            <a:r>
              <a:rPr lang="en-US" dirty="0" smtClean="0"/>
              <a:t> principle to a problem in which an individual figures out how to allocate a limited amount of time among various activities so as to maximize utility. </a:t>
            </a:r>
          </a:p>
          <a:p>
            <a:r>
              <a:rPr lang="en-US" dirty="0" smtClean="0"/>
              <a:t>This exercise served as a precursor for Gary Becker’s extension of economic analysis to sociological issues in the 1960s.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531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Gossen</a:t>
            </a:r>
            <a:r>
              <a:rPr lang="en-US" dirty="0" smtClean="0"/>
              <a:t> had written in German, and in a highly mathematical manner</a:t>
            </a:r>
          </a:p>
          <a:p>
            <a:r>
              <a:rPr lang="en-US" dirty="0" smtClean="0"/>
              <a:t>He went unnoticed, until his book was rediscovered by William Stanley Jevons, who found that many of his own discoveries were already known to </a:t>
            </a:r>
            <a:r>
              <a:rPr lang="en-US" dirty="0" err="1" smtClean="0"/>
              <a:t>Gossen</a:t>
            </a:r>
            <a:endParaRPr lang="en-US" dirty="0" smtClean="0"/>
          </a:p>
          <a:p>
            <a:r>
              <a:rPr lang="en-US" dirty="0" err="1" smtClean="0"/>
              <a:t>Gossen’s</a:t>
            </a:r>
            <a:r>
              <a:rPr lang="en-US" dirty="0" smtClean="0"/>
              <a:t> </a:t>
            </a:r>
            <a:r>
              <a:rPr lang="en-US" dirty="0" err="1" smtClean="0"/>
              <a:t>equimarginal</a:t>
            </a:r>
            <a:r>
              <a:rPr lang="en-US" dirty="0" smtClean="0"/>
              <a:t> principle was further developed by Jevons and Carl </a:t>
            </a:r>
            <a:r>
              <a:rPr lang="en-US" dirty="0" err="1" smtClean="0"/>
              <a:t>Menger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34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Johann Heinrich von </a:t>
            </a:r>
            <a:r>
              <a:rPr lang="en-US" dirty="0" err="1" smtClean="0"/>
              <a:t>Thunen</a:t>
            </a:r>
            <a:r>
              <a:rPr lang="en-US" dirty="0" smtClean="0"/>
              <a:t> (1783 – 1850)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hu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163513"/>
            <a:ext cx="21463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1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Johann Heinrich von Thünen (1783-1850)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Isolated State (1826, 1863)</a:t>
            </a:r>
          </a:p>
        </p:txBody>
      </p:sp>
    </p:spTree>
    <p:extLst>
      <p:ext uri="{BB962C8B-B14F-4D97-AF65-F5344CB8AC3E}">
        <p14:creationId xmlns:p14="http://schemas.microsoft.com/office/powerpoint/2010/main" val="35938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Antoine </a:t>
            </a:r>
            <a:r>
              <a:rPr lang="en-US" dirty="0" err="1" smtClean="0"/>
              <a:t>Augustin</a:t>
            </a:r>
            <a:r>
              <a:rPr lang="en-US" dirty="0" smtClean="0"/>
              <a:t> </a:t>
            </a:r>
            <a:r>
              <a:rPr lang="en-US" dirty="0" err="1" smtClean="0"/>
              <a:t>Cournot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(1801-1877)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066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Theory of Resource Allocation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Thünen pioneered the marginalist theory of the allocation of resources to production. </a:t>
            </a:r>
          </a:p>
          <a:p>
            <a:r>
              <a:rPr lang="en-US" sz="2800"/>
              <a:t>Assume that the prices of goods and of the resources used in production are given. </a:t>
            </a:r>
          </a:p>
          <a:p>
            <a:r>
              <a:rPr lang="en-US" sz="2800"/>
              <a:t>Then, how much of a good will be produced? </a:t>
            </a:r>
          </a:p>
          <a:p>
            <a:r>
              <a:rPr lang="en-US" sz="2800"/>
              <a:t>What amounts of the various productive resources will be used in the production of the produced good? </a:t>
            </a:r>
          </a:p>
          <a:p>
            <a:r>
              <a:rPr lang="en-US" sz="2800"/>
              <a:t>These are the questions that Thünen tried to answer.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</p:spTree>
    <p:extLst>
      <p:ext uri="{BB962C8B-B14F-4D97-AF65-F5344CB8AC3E}">
        <p14:creationId xmlns:p14="http://schemas.microsoft.com/office/powerpoint/2010/main" val="16362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good case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Assume a central marketplace surrounded by agricultural land, all of equal fertility</a:t>
            </a:r>
          </a:p>
          <a:p>
            <a:pPr>
              <a:lnSpc>
                <a:spcPct val="90000"/>
              </a:lnSpc>
            </a:pPr>
            <a:r>
              <a:rPr lang="en-US" sz="2800"/>
              <a:t>There is one agricultural good, wheat</a:t>
            </a:r>
          </a:p>
          <a:p>
            <a:pPr>
              <a:lnSpc>
                <a:spcPct val="90000"/>
              </a:lnSpc>
            </a:pPr>
            <a:r>
              <a:rPr lang="en-US" sz="2800"/>
              <a:t>Landowners hire workers to produce wheat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L</a:t>
            </a:r>
            <a:r>
              <a:rPr lang="en-US" sz="2400"/>
              <a:t> workers make </a:t>
            </a:r>
            <a:r>
              <a:rPr lang="en-US" sz="2400" i="1"/>
              <a:t>Q</a:t>
            </a:r>
            <a:r>
              <a:rPr lang="en-US" sz="2400"/>
              <a:t>(</a:t>
            </a:r>
            <a:r>
              <a:rPr lang="en-US" sz="2400" i="1"/>
              <a:t>L</a:t>
            </a:r>
            <a:r>
              <a:rPr lang="en-US" sz="2400"/>
              <a:t>) units of wheat</a:t>
            </a:r>
            <a:endParaRPr lang="en-US" sz="2400" i="1"/>
          </a:p>
          <a:p>
            <a:pPr>
              <a:lnSpc>
                <a:spcPct val="90000"/>
              </a:lnSpc>
            </a:pPr>
            <a:r>
              <a:rPr lang="en-US" sz="2800"/>
              <a:t>The cost of transporting wheat to the market is </a:t>
            </a:r>
            <a:r>
              <a:rPr lang="en-US" sz="2800" i="1"/>
              <a:t>t</a:t>
            </a:r>
            <a:r>
              <a:rPr lang="en-US" sz="2800"/>
              <a:t> dollars per mile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market price of wheat is </a:t>
            </a:r>
            <a:r>
              <a:rPr lang="en-US" sz="2400" i="1"/>
              <a:t>P</a:t>
            </a:r>
            <a:r>
              <a:rPr lang="en-US" sz="2400"/>
              <a:t> dollars per ton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Therefore, wheat grown </a:t>
            </a:r>
            <a:r>
              <a:rPr lang="en-US" sz="2400" i="1"/>
              <a:t>d</a:t>
            </a:r>
            <a:r>
              <a:rPr lang="en-US" sz="2400"/>
              <a:t> miles away from the market will earn </a:t>
            </a:r>
            <a:r>
              <a:rPr lang="en-US" sz="2400" i="1"/>
              <a:t>P</a:t>
            </a:r>
            <a:r>
              <a:rPr lang="en-US" sz="2400"/>
              <a:t> – (</a:t>
            </a:r>
            <a:r>
              <a:rPr lang="en-US" sz="2400" i="1"/>
              <a:t>t </a:t>
            </a:r>
            <a:r>
              <a:rPr lang="en-US" sz="2400">
                <a:cs typeface="Arial" charset="0"/>
              </a:rPr>
              <a:t>×</a:t>
            </a:r>
            <a:r>
              <a:rPr lang="en-US" sz="2400" i="1">
                <a:cs typeface="Arial" charset="0"/>
              </a:rPr>
              <a:t> </a:t>
            </a:r>
            <a:r>
              <a:rPr lang="en-US" sz="2400" i="1"/>
              <a:t>d</a:t>
            </a:r>
            <a:r>
              <a:rPr lang="en-US" sz="2400"/>
              <a:t>) dollars per ton</a:t>
            </a:r>
          </a:p>
        </p:txBody>
      </p:sp>
    </p:spTree>
    <p:extLst>
      <p:ext uri="{BB962C8B-B14F-4D97-AF65-F5344CB8AC3E}">
        <p14:creationId xmlns:p14="http://schemas.microsoft.com/office/powerpoint/2010/main" val="9962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good case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Revenue earned = [</a:t>
            </a:r>
            <a:r>
              <a:rPr lang="en-US" i="1"/>
              <a:t>P</a:t>
            </a:r>
            <a:r>
              <a:rPr lang="en-US"/>
              <a:t> – (</a:t>
            </a:r>
            <a:r>
              <a:rPr lang="en-US" i="1"/>
              <a:t>t </a:t>
            </a:r>
            <a:r>
              <a:rPr lang="en-US">
                <a:cs typeface="Arial" charset="0"/>
              </a:rPr>
              <a:t>×</a:t>
            </a:r>
            <a:r>
              <a:rPr lang="en-US" i="1">
                <a:cs typeface="Arial" charset="0"/>
              </a:rPr>
              <a:t> </a:t>
            </a:r>
            <a:r>
              <a:rPr lang="en-US" i="1"/>
              <a:t>d</a:t>
            </a:r>
            <a:r>
              <a:rPr lang="en-US"/>
              <a:t>)] </a:t>
            </a:r>
            <a:r>
              <a:rPr lang="en-US">
                <a:cs typeface="Arial" charset="0"/>
              </a:rPr>
              <a:t>×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(</a:t>
            </a:r>
            <a:r>
              <a:rPr lang="en-US" i="1"/>
              <a:t>L</a:t>
            </a:r>
            <a:r>
              <a:rPr lang="en-US"/>
              <a:t>)</a:t>
            </a:r>
          </a:p>
          <a:p>
            <a:r>
              <a:rPr lang="en-US"/>
              <a:t>Landowners pay each worker the wage </a:t>
            </a:r>
            <a:r>
              <a:rPr lang="en-US" i="1"/>
              <a:t>w</a:t>
            </a:r>
            <a:r>
              <a:rPr lang="en-US"/>
              <a:t> dollars</a:t>
            </a:r>
          </a:p>
          <a:p>
            <a:pPr lvl="1"/>
            <a:r>
              <a:rPr lang="en-US"/>
              <a:t>Therefore, total wage payment = </a:t>
            </a:r>
            <a:r>
              <a:rPr lang="en-US" i="1"/>
              <a:t>w</a:t>
            </a:r>
            <a:r>
              <a:rPr lang="en-US"/>
              <a:t> </a:t>
            </a:r>
            <a:r>
              <a:rPr lang="en-US">
                <a:cs typeface="Arial" charset="0"/>
              </a:rPr>
              <a:t>× </a:t>
            </a:r>
            <a:r>
              <a:rPr lang="en-US" i="1">
                <a:cs typeface="Arial" charset="0"/>
              </a:rPr>
              <a:t>L</a:t>
            </a:r>
            <a:endParaRPr lang="en-US"/>
          </a:p>
          <a:p>
            <a:r>
              <a:rPr lang="en-US"/>
              <a:t>Therefore, the landowner’s rent (or, profit) = [</a:t>
            </a:r>
            <a:r>
              <a:rPr lang="en-US" i="1"/>
              <a:t>P</a:t>
            </a:r>
            <a:r>
              <a:rPr lang="en-US"/>
              <a:t> – (</a:t>
            </a:r>
            <a:r>
              <a:rPr lang="en-US" i="1"/>
              <a:t>t </a:t>
            </a:r>
            <a:r>
              <a:rPr lang="en-US">
                <a:cs typeface="Arial" charset="0"/>
              </a:rPr>
              <a:t>×</a:t>
            </a:r>
            <a:r>
              <a:rPr lang="en-US" i="1">
                <a:cs typeface="Arial" charset="0"/>
              </a:rPr>
              <a:t> </a:t>
            </a:r>
            <a:r>
              <a:rPr lang="en-US" i="1"/>
              <a:t>d</a:t>
            </a:r>
            <a:r>
              <a:rPr lang="en-US"/>
              <a:t>)] </a:t>
            </a:r>
            <a:r>
              <a:rPr lang="en-US">
                <a:cs typeface="Arial" charset="0"/>
              </a:rPr>
              <a:t>×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(</a:t>
            </a:r>
            <a:r>
              <a:rPr lang="en-US" i="1"/>
              <a:t>L</a:t>
            </a:r>
            <a:r>
              <a:rPr lang="en-US"/>
              <a:t>) – </a:t>
            </a:r>
            <a:r>
              <a:rPr lang="en-US" i="1"/>
              <a:t>w</a:t>
            </a:r>
            <a:r>
              <a:rPr lang="en-US"/>
              <a:t> </a:t>
            </a:r>
            <a:r>
              <a:rPr lang="en-US">
                <a:cs typeface="Arial" charset="0"/>
              </a:rPr>
              <a:t>× </a:t>
            </a:r>
            <a:r>
              <a:rPr lang="en-US" i="1">
                <a:cs typeface="Arial" charset="0"/>
              </a:rPr>
              <a:t>L</a:t>
            </a:r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The landowner chooses </a:t>
            </a:r>
            <a:r>
              <a:rPr lang="en-US" i="1">
                <a:cs typeface="Arial" charset="0"/>
              </a:rPr>
              <a:t>L</a:t>
            </a:r>
            <a:r>
              <a:rPr lang="en-US">
                <a:cs typeface="Arial" charset="0"/>
              </a:rPr>
              <a:t> to maximize this rent (or, profit)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</p:spTree>
    <p:extLst>
      <p:ext uri="{BB962C8B-B14F-4D97-AF65-F5344CB8AC3E}">
        <p14:creationId xmlns:p14="http://schemas.microsoft.com/office/powerpoint/2010/main" val="40657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good case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Adam Smith had discussed the idea of profit maximization. </a:t>
            </a:r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It </a:t>
            </a:r>
            <a:r>
              <a:rPr lang="en-US" dirty="0">
                <a:cs typeface="Arial" charset="0"/>
              </a:rPr>
              <a:t>was </a:t>
            </a:r>
            <a:r>
              <a:rPr lang="en-US" dirty="0" err="1"/>
              <a:t>Thünen</a:t>
            </a:r>
            <a:r>
              <a:rPr lang="en-US" dirty="0"/>
              <a:t> </a:t>
            </a:r>
            <a:r>
              <a:rPr lang="en-US" dirty="0" smtClean="0"/>
              <a:t>who: </a:t>
            </a:r>
          </a:p>
          <a:p>
            <a:pPr lvl="1"/>
            <a:r>
              <a:rPr lang="en-US" dirty="0" smtClean="0"/>
              <a:t>expressed </a:t>
            </a:r>
            <a:r>
              <a:rPr lang="en-US" dirty="0"/>
              <a:t>the idea as a mathematical problem, </a:t>
            </a:r>
            <a:endParaRPr lang="en-US" dirty="0" smtClean="0"/>
          </a:p>
          <a:p>
            <a:pPr lvl="1"/>
            <a:r>
              <a:rPr lang="en-US" dirty="0" smtClean="0"/>
              <a:t>solved </a:t>
            </a:r>
            <a:r>
              <a:rPr lang="en-US" dirty="0"/>
              <a:t>it using differential calculus, and </a:t>
            </a:r>
            <a:endParaRPr lang="en-US" dirty="0" smtClean="0"/>
          </a:p>
          <a:p>
            <a:pPr lvl="1"/>
            <a:r>
              <a:rPr lang="en-US" dirty="0" smtClean="0"/>
              <a:t>derived </a:t>
            </a:r>
            <a:r>
              <a:rPr lang="en-US" dirty="0"/>
              <a:t>testable hypotheses from profit maximization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good case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Thünen defined the </a:t>
            </a:r>
            <a:r>
              <a:rPr lang="en-US" sz="2800">
                <a:solidFill>
                  <a:srgbClr val="FF0000"/>
                </a:solidFill>
              </a:rPr>
              <a:t>marginal product of labor</a:t>
            </a:r>
            <a:r>
              <a:rPr lang="en-US" sz="2800"/>
              <a:t> </a:t>
            </a:r>
            <a:r>
              <a:rPr lang="en-US" sz="2800" i="1"/>
              <a:t>MPL</a:t>
            </a:r>
            <a:r>
              <a:rPr lang="en-US" sz="2800"/>
              <a:t> as the increase in output </a:t>
            </a:r>
            <a:r>
              <a:rPr lang="en-US" sz="2800" i="1"/>
              <a:t>Q</a:t>
            </a:r>
            <a:r>
              <a:rPr lang="en-US" sz="2800"/>
              <a:t> when labor </a:t>
            </a:r>
            <a:r>
              <a:rPr lang="en-US" sz="2800" i="1"/>
              <a:t>L</a:t>
            </a:r>
            <a:r>
              <a:rPr lang="en-US" sz="2800"/>
              <a:t> increases by one worker</a:t>
            </a:r>
          </a:p>
          <a:p>
            <a:r>
              <a:rPr lang="en-US" sz="2800"/>
              <a:t>He also assumed diminishing returns</a:t>
            </a:r>
          </a:p>
          <a:p>
            <a:pPr lvl="1"/>
            <a:r>
              <a:rPr lang="en-US" sz="2400"/>
              <a:t>That is, </a:t>
            </a:r>
            <a:r>
              <a:rPr lang="en-US" sz="2400" i="1"/>
              <a:t>MPL</a:t>
            </a:r>
            <a:r>
              <a:rPr lang="en-US" sz="2400"/>
              <a:t> decreases as </a:t>
            </a:r>
            <a:r>
              <a:rPr lang="en-US" sz="2400" i="1"/>
              <a:t>L</a:t>
            </a:r>
            <a:r>
              <a:rPr lang="en-US" sz="2400"/>
              <a:t> increases</a:t>
            </a:r>
          </a:p>
          <a:p>
            <a:r>
              <a:rPr lang="en-US" sz="2800"/>
              <a:t>He then showed that profit-maximizing landowners will choose </a:t>
            </a:r>
            <a:r>
              <a:rPr lang="en-US" sz="2800" i="1"/>
              <a:t>L</a:t>
            </a:r>
            <a:r>
              <a:rPr lang="en-US" sz="2800"/>
              <a:t> to make </a:t>
            </a:r>
            <a:br>
              <a:rPr lang="en-US" sz="2800"/>
            </a:br>
            <a:r>
              <a:rPr lang="en-US" sz="2800" b="1">
                <a:solidFill>
                  <a:srgbClr val="FF0000"/>
                </a:solidFill>
              </a:rPr>
              <a:t>[</a:t>
            </a:r>
            <a:r>
              <a:rPr lang="en-US" sz="2800" b="1" i="1">
                <a:solidFill>
                  <a:srgbClr val="FF0000"/>
                </a:solidFill>
              </a:rPr>
              <a:t>P</a:t>
            </a:r>
            <a:r>
              <a:rPr lang="en-US" sz="2800" b="1">
                <a:solidFill>
                  <a:srgbClr val="FF0000"/>
                </a:solidFill>
              </a:rPr>
              <a:t> – (</a:t>
            </a:r>
            <a:r>
              <a:rPr lang="en-US" sz="2800" b="1" i="1">
                <a:solidFill>
                  <a:srgbClr val="FF0000"/>
                </a:solidFill>
              </a:rPr>
              <a:t>t </a:t>
            </a:r>
            <a:r>
              <a:rPr lang="en-US" sz="2800" b="1">
                <a:solidFill>
                  <a:srgbClr val="FF0000"/>
                </a:solidFill>
                <a:cs typeface="Arial" charset="0"/>
              </a:rPr>
              <a:t>×</a:t>
            </a:r>
            <a:r>
              <a:rPr lang="en-US" sz="2800" b="1" i="1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i="1">
                <a:solidFill>
                  <a:srgbClr val="FF0000"/>
                </a:solidFill>
              </a:rPr>
              <a:t>d</a:t>
            </a:r>
            <a:r>
              <a:rPr lang="en-US" sz="2800" b="1">
                <a:solidFill>
                  <a:srgbClr val="FF0000"/>
                </a:solidFill>
              </a:rPr>
              <a:t>)] </a:t>
            </a:r>
            <a:r>
              <a:rPr lang="en-US" sz="2800" b="1">
                <a:solidFill>
                  <a:srgbClr val="FF0000"/>
                </a:solidFill>
                <a:cs typeface="Arial" charset="0"/>
              </a:rPr>
              <a:t>×</a:t>
            </a:r>
            <a:r>
              <a:rPr lang="en-US" sz="2800" b="1">
                <a:solidFill>
                  <a:srgbClr val="FF0000"/>
                </a:solidFill>
              </a:rPr>
              <a:t> </a:t>
            </a:r>
            <a:r>
              <a:rPr lang="en-US" sz="2800" b="1" i="1">
                <a:solidFill>
                  <a:srgbClr val="FF0000"/>
                </a:solidFill>
              </a:rPr>
              <a:t>MPL</a:t>
            </a:r>
            <a:r>
              <a:rPr lang="en-US" sz="2800" b="1">
                <a:solidFill>
                  <a:srgbClr val="FF0000"/>
                </a:solidFill>
              </a:rPr>
              <a:t> = </a:t>
            </a:r>
            <a:r>
              <a:rPr lang="en-US" sz="2800" b="1" i="1">
                <a:solidFill>
                  <a:srgbClr val="FF0000"/>
                </a:solidFill>
              </a:rPr>
              <a:t>w</a:t>
            </a:r>
          </a:p>
          <a:p>
            <a:r>
              <a:rPr lang="en-US" sz="2800"/>
              <a:t>This is the key idea of the </a:t>
            </a:r>
            <a:r>
              <a:rPr lang="en-US" sz="2800">
                <a:solidFill>
                  <a:srgbClr val="FF0000"/>
                </a:solidFill>
              </a:rPr>
              <a:t>marginal productivity theory of distribution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</p:spTree>
    <p:extLst>
      <p:ext uri="{BB962C8B-B14F-4D97-AF65-F5344CB8AC3E}">
        <p14:creationId xmlns:p14="http://schemas.microsoft.com/office/powerpoint/2010/main" val="37927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Profit Maximization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is a firm to decide how much of a resource to use? </a:t>
            </a:r>
          </a:p>
          <a:p>
            <a:r>
              <a:rPr lang="en-US"/>
              <a:t>Profit maximization implies that the firm should follow this rule: </a:t>
            </a:r>
          </a:p>
          <a:p>
            <a:pPr lvl="1"/>
            <a:r>
              <a:rPr lang="en-US"/>
              <a:t>Marginal Product of a resource = Factor Price of the resource (measured in units of the produced good). </a:t>
            </a:r>
          </a:p>
        </p:txBody>
      </p:sp>
    </p:spTree>
    <p:extLst>
      <p:ext uri="{BB962C8B-B14F-4D97-AF65-F5344CB8AC3E}">
        <p14:creationId xmlns:p14="http://schemas.microsoft.com/office/powerpoint/2010/main" val="2978341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good case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the farm’s distance to the market </a:t>
            </a:r>
            <a:r>
              <a:rPr lang="en-US" i="1"/>
              <a:t>d</a:t>
            </a:r>
            <a:r>
              <a:rPr lang="en-US"/>
              <a:t> is greater, </a:t>
            </a:r>
            <a:r>
              <a:rPr lang="en-US" i="1"/>
              <a:t>P</a:t>
            </a:r>
            <a:r>
              <a:rPr lang="en-US"/>
              <a:t> – (</a:t>
            </a:r>
            <a:r>
              <a:rPr lang="en-US" i="1"/>
              <a:t>t </a:t>
            </a:r>
            <a:r>
              <a:rPr lang="en-US">
                <a:cs typeface="Arial" charset="0"/>
              </a:rPr>
              <a:t>×</a:t>
            </a:r>
            <a:r>
              <a:rPr lang="en-US" i="1">
                <a:cs typeface="Arial" charset="0"/>
              </a:rPr>
              <a:t> </a:t>
            </a:r>
            <a:r>
              <a:rPr lang="en-US" i="1"/>
              <a:t>d</a:t>
            </a:r>
            <a:r>
              <a:rPr lang="en-US"/>
              <a:t>) is smaller</a:t>
            </a:r>
          </a:p>
          <a:p>
            <a:pPr>
              <a:lnSpc>
                <a:spcPct val="90000"/>
              </a:lnSpc>
            </a:pPr>
            <a:r>
              <a:rPr lang="en-US"/>
              <a:t>As [</a:t>
            </a:r>
            <a:r>
              <a:rPr lang="en-US" i="1"/>
              <a:t>P</a:t>
            </a:r>
            <a:r>
              <a:rPr lang="en-US"/>
              <a:t> – (</a:t>
            </a:r>
            <a:r>
              <a:rPr lang="en-US" i="1"/>
              <a:t>t </a:t>
            </a:r>
            <a:r>
              <a:rPr lang="en-US">
                <a:cs typeface="Arial" charset="0"/>
              </a:rPr>
              <a:t>×</a:t>
            </a:r>
            <a:r>
              <a:rPr lang="en-US" i="1">
                <a:cs typeface="Arial" charset="0"/>
              </a:rPr>
              <a:t> </a:t>
            </a:r>
            <a:r>
              <a:rPr lang="en-US" i="1"/>
              <a:t>d</a:t>
            </a:r>
            <a:r>
              <a:rPr lang="en-US"/>
              <a:t>)] </a:t>
            </a:r>
            <a:r>
              <a:rPr lang="en-US">
                <a:cs typeface="Arial" charset="0"/>
              </a:rPr>
              <a:t>×</a:t>
            </a:r>
            <a:r>
              <a:rPr lang="en-US"/>
              <a:t> </a:t>
            </a:r>
            <a:r>
              <a:rPr lang="en-US" i="1"/>
              <a:t>MPL</a:t>
            </a:r>
            <a:r>
              <a:rPr lang="en-US"/>
              <a:t> = </a:t>
            </a:r>
            <a:r>
              <a:rPr lang="en-US" i="1"/>
              <a:t>w</a:t>
            </a:r>
            <a:r>
              <a:rPr lang="en-US"/>
              <a:t>, </a:t>
            </a:r>
            <a:r>
              <a:rPr lang="en-US" i="1"/>
              <a:t>MPL</a:t>
            </a:r>
            <a:r>
              <a:rPr lang="en-US"/>
              <a:t> must be higher when </a:t>
            </a:r>
            <a:r>
              <a:rPr lang="en-US" i="1"/>
              <a:t>d</a:t>
            </a:r>
            <a:r>
              <a:rPr lang="en-US"/>
              <a:t> is greater</a:t>
            </a:r>
          </a:p>
          <a:p>
            <a:pPr>
              <a:lnSpc>
                <a:spcPct val="90000"/>
              </a:lnSpc>
            </a:pPr>
            <a:r>
              <a:rPr lang="en-US"/>
              <a:t>Diminishing </a:t>
            </a:r>
            <a:r>
              <a:rPr lang="en-US" i="1"/>
              <a:t>MPL</a:t>
            </a:r>
            <a:r>
              <a:rPr lang="en-US"/>
              <a:t> then implies that </a:t>
            </a:r>
            <a:r>
              <a:rPr lang="en-US" i="1">
                <a:solidFill>
                  <a:srgbClr val="FF0000"/>
                </a:solidFill>
              </a:rPr>
              <a:t>L</a:t>
            </a:r>
            <a:r>
              <a:rPr lang="en-US">
                <a:solidFill>
                  <a:srgbClr val="FF0000"/>
                </a:solidFill>
              </a:rPr>
              <a:t> must be smaller when </a:t>
            </a:r>
            <a:r>
              <a:rPr lang="en-US" i="1">
                <a:solidFill>
                  <a:srgbClr val="FF0000"/>
                </a:solidFill>
              </a:rPr>
              <a:t>d</a:t>
            </a:r>
            <a:r>
              <a:rPr lang="en-US">
                <a:solidFill>
                  <a:srgbClr val="FF0000"/>
                </a:solidFill>
              </a:rPr>
              <a:t> is greater</a:t>
            </a:r>
          </a:p>
          <a:p>
            <a:pPr>
              <a:lnSpc>
                <a:spcPct val="90000"/>
              </a:lnSpc>
            </a:pPr>
            <a:r>
              <a:rPr lang="en-US"/>
              <a:t>Notice that Thünen has used the idea of profit maximization to derive a </a:t>
            </a:r>
            <a:r>
              <a:rPr lang="en-US" i="1"/>
              <a:t>testable</a:t>
            </a:r>
            <a:r>
              <a:rPr lang="en-US"/>
              <a:t> hypothesis: farms that are farther away from the market will have fewer workers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</p:spTree>
    <p:extLst>
      <p:ext uri="{BB962C8B-B14F-4D97-AF65-F5344CB8AC3E}">
        <p14:creationId xmlns:p14="http://schemas.microsoft.com/office/powerpoint/2010/main" val="15194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good case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Moreover, </a:t>
            </a:r>
            <a:r>
              <a:rPr lang="en-US" dirty="0">
                <a:solidFill>
                  <a:srgbClr val="FF0000"/>
                </a:solidFill>
              </a:rPr>
              <a:t>farms that are farther away from the market will earn lower rent</a:t>
            </a:r>
            <a:r>
              <a:rPr lang="en-US" dirty="0"/>
              <a:t> (or, profit)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They pay more in transport cost </a:t>
            </a:r>
            <a:r>
              <a:rPr lang="en-US" i="1" dirty="0"/>
              <a:t>t </a:t>
            </a:r>
            <a:r>
              <a:rPr lang="en-US" dirty="0">
                <a:cs typeface="Arial" charset="0"/>
              </a:rPr>
              <a:t>×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/>
              <a:t>d</a:t>
            </a:r>
            <a:r>
              <a:rPr lang="en-US" dirty="0"/>
              <a:t> and, therefore, earn a </a:t>
            </a:r>
            <a:r>
              <a:rPr lang="en-US" dirty="0" smtClean="0"/>
              <a:t>lower transportation-adjusted </a:t>
            </a:r>
            <a:r>
              <a:rPr lang="en-US" dirty="0"/>
              <a:t>price </a:t>
            </a:r>
            <a:r>
              <a:rPr lang="en-US" i="1" dirty="0"/>
              <a:t>P</a:t>
            </a:r>
            <a:r>
              <a:rPr lang="en-US" dirty="0"/>
              <a:t> – (</a:t>
            </a:r>
            <a:r>
              <a:rPr lang="en-US" i="1" dirty="0"/>
              <a:t>t </a:t>
            </a:r>
            <a:r>
              <a:rPr lang="en-US" dirty="0">
                <a:cs typeface="Arial" charset="0"/>
              </a:rPr>
              <a:t>×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/>
              <a:t>d</a:t>
            </a:r>
            <a:r>
              <a:rPr lang="en-US" dirty="0"/>
              <a:t>) for wheat</a:t>
            </a:r>
          </a:p>
        </p:txBody>
      </p:sp>
    </p:spTree>
    <p:extLst>
      <p:ext uri="{BB962C8B-B14F-4D97-AF65-F5344CB8AC3E}">
        <p14:creationId xmlns:p14="http://schemas.microsoft.com/office/powerpoint/2010/main" val="29547797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good case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</a:t>
            </a:r>
            <a:r>
              <a:rPr lang="en-US" sz="2000" i="1" dirty="0"/>
              <a:t>P</a:t>
            </a:r>
            <a:r>
              <a:rPr lang="en-US" sz="2000" dirty="0"/>
              <a:t> – (</a:t>
            </a:r>
            <a:r>
              <a:rPr lang="en-US" sz="2000" i="1" dirty="0"/>
              <a:t>t </a:t>
            </a:r>
            <a:r>
              <a:rPr lang="en-US" sz="2000" dirty="0">
                <a:cs typeface="Arial" charset="0"/>
              </a:rPr>
              <a:t>×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i="1" dirty="0"/>
              <a:t>d</a:t>
            </a:r>
            <a:r>
              <a:rPr lang="en-US" sz="2000" dirty="0"/>
              <a:t>)] </a:t>
            </a:r>
            <a:r>
              <a:rPr lang="en-US" sz="2000" dirty="0">
                <a:cs typeface="Arial" charset="0"/>
              </a:rPr>
              <a:t>×</a:t>
            </a:r>
            <a:r>
              <a:rPr lang="en-US" sz="2000" dirty="0"/>
              <a:t> </a:t>
            </a:r>
            <a:r>
              <a:rPr lang="en-US" sz="2000" i="1" dirty="0"/>
              <a:t>MPL</a:t>
            </a:r>
            <a:r>
              <a:rPr lang="en-US" sz="2000" dirty="0"/>
              <a:t> = </a:t>
            </a:r>
            <a:r>
              <a:rPr lang="en-US" sz="2000" i="1" dirty="0"/>
              <a:t>w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6977063" y="5661025"/>
            <a:ext cx="412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6977062" y="2105025"/>
            <a:ext cx="0" cy="355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962774" y="3251200"/>
            <a:ext cx="3600450" cy="223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6958012" y="2803525"/>
            <a:ext cx="3600450" cy="223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972299" y="2332038"/>
            <a:ext cx="3600450" cy="223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962775" y="4021138"/>
            <a:ext cx="3832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8907462" y="4021139"/>
            <a:ext cx="0" cy="163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9688512" y="4016375"/>
            <a:ext cx="0" cy="163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0756900" y="5651501"/>
            <a:ext cx="727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L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0509250" y="5246688"/>
            <a:ext cx="727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MPL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0260012" y="4618038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[</a:t>
            </a:r>
            <a:r>
              <a:rPr lang="en-US" sz="1600" i="1"/>
              <a:t>P</a:t>
            </a:r>
            <a:r>
              <a:rPr lang="en-US" sz="1600"/>
              <a:t>-(</a:t>
            </a:r>
            <a:r>
              <a:rPr lang="en-US" sz="1600" i="1"/>
              <a:t>t</a:t>
            </a:r>
            <a:r>
              <a:rPr lang="en-US" sz="1600"/>
              <a:t> </a:t>
            </a:r>
            <a:r>
              <a:rPr lang="en-US" sz="1600">
                <a:cs typeface="Arial" charset="0"/>
              </a:rPr>
              <a:t>× </a:t>
            </a:r>
            <a:r>
              <a:rPr lang="en-US" sz="1600" i="1">
                <a:cs typeface="Arial" charset="0"/>
              </a:rPr>
              <a:t>d</a:t>
            </a:r>
            <a:r>
              <a:rPr lang="en-US" sz="1600" baseline="-25000">
                <a:cs typeface="Arial" charset="0"/>
              </a:rPr>
              <a:t>f</a:t>
            </a:r>
            <a:r>
              <a:rPr lang="en-US" sz="1600">
                <a:cs typeface="Arial" charset="0"/>
              </a:rPr>
              <a:t>)] </a:t>
            </a:r>
            <a:r>
              <a:rPr lang="en-US" sz="1600"/>
              <a:t>× </a:t>
            </a:r>
            <a:r>
              <a:rPr lang="en-US" sz="1600" i="1"/>
              <a:t>MPL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0240963" y="4084638"/>
            <a:ext cx="1874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[</a:t>
            </a:r>
            <a:r>
              <a:rPr lang="en-US" sz="1600" i="1"/>
              <a:t>P</a:t>
            </a:r>
            <a:r>
              <a:rPr lang="en-US" sz="1600"/>
              <a:t>-(</a:t>
            </a:r>
            <a:r>
              <a:rPr lang="en-US" sz="1600" i="1"/>
              <a:t>t </a:t>
            </a:r>
            <a:r>
              <a:rPr lang="en-US" sz="1600">
                <a:cs typeface="Arial" charset="0"/>
              </a:rPr>
              <a:t>× </a:t>
            </a:r>
            <a:r>
              <a:rPr lang="en-US" sz="1600" i="1">
                <a:cs typeface="Arial" charset="0"/>
              </a:rPr>
              <a:t>d</a:t>
            </a:r>
            <a:r>
              <a:rPr lang="en-US" sz="1600" baseline="-25000">
                <a:cs typeface="Arial" charset="0"/>
              </a:rPr>
              <a:t>n</a:t>
            </a:r>
            <a:r>
              <a:rPr lang="en-US" sz="1600">
                <a:cs typeface="Arial" charset="0"/>
              </a:rPr>
              <a:t>)] </a:t>
            </a:r>
            <a:r>
              <a:rPr lang="en-US" sz="1600"/>
              <a:t>× </a:t>
            </a:r>
            <a:r>
              <a:rPr lang="en-US" sz="1600" i="1"/>
              <a:t>MPL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8116887" y="3175001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en-US" i="1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540624" y="3327401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en-US" i="1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7054849" y="3613151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en-US" i="1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537325" y="3827463"/>
            <a:ext cx="563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w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483350" y="1749426"/>
            <a:ext cx="233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Quantity of Wheat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9580563" y="5646738"/>
            <a:ext cx="727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L</a:t>
            </a:r>
            <a:r>
              <a:rPr lang="en-US" baseline="-25000"/>
              <a:t>n</a:t>
            </a:r>
            <a:endParaRPr lang="en-US" i="1" baseline="-25000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8794750" y="5632451"/>
            <a:ext cx="727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L</a:t>
            </a:r>
            <a:r>
              <a:rPr lang="en-US" baseline="-25000"/>
              <a:t>f</a:t>
            </a:r>
            <a:endParaRPr lang="en-US" i="1" baseline="-25000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9528175" y="1444626"/>
            <a:ext cx="2365375" cy="206210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There are two farms: near (n) and far (f). The near farm hires more workers and earns more in rent. The near farm earns ABC in rent, whereas the far farm earns only BC.</a:t>
            </a:r>
          </a:p>
        </p:txBody>
      </p:sp>
    </p:spTree>
    <p:extLst>
      <p:ext uri="{BB962C8B-B14F-4D97-AF65-F5344CB8AC3E}">
        <p14:creationId xmlns:p14="http://schemas.microsoft.com/office/powerpoint/2010/main" val="20487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good case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7069137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Graphically, the greater the distance between the farm and the central market/city, the lower the rent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Note that this theory of differential rent does not assume that land varies by quality, as Ricardo did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8113712" y="5646738"/>
            <a:ext cx="3817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8113712" y="2235200"/>
            <a:ext cx="0" cy="341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8113713" y="3149600"/>
            <a:ext cx="1668463" cy="2497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736262" y="5692776"/>
            <a:ext cx="1379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Distance, </a:t>
            </a:r>
            <a:r>
              <a:rPr lang="en-US" i="1"/>
              <a:t>d</a:t>
            </a:r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678737" y="1781176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Rent</a:t>
            </a:r>
          </a:p>
        </p:txBody>
      </p:sp>
    </p:spTree>
    <p:extLst>
      <p:ext uri="{BB962C8B-B14F-4D97-AF65-F5344CB8AC3E}">
        <p14:creationId xmlns:p14="http://schemas.microsoft.com/office/powerpoint/2010/main" val="35530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Antoine </a:t>
            </a:r>
            <a:r>
              <a:rPr lang="en-US" sz="4000" dirty="0" err="1"/>
              <a:t>Augustin</a:t>
            </a:r>
            <a:r>
              <a:rPr lang="en-US" sz="4000" dirty="0"/>
              <a:t> </a:t>
            </a:r>
            <a:r>
              <a:rPr lang="en-US" sz="4000" dirty="0" err="1"/>
              <a:t>Cournot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(1801-1877)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9372600" cy="4525963"/>
          </a:xfrm>
        </p:spPr>
        <p:txBody>
          <a:bodyPr/>
          <a:lstStyle/>
          <a:p>
            <a:pPr eaLnBrk="1" hangingPunct="1"/>
            <a:r>
              <a:rPr lang="en-US" i="1" dirty="0" smtClean="0"/>
              <a:t>Researches into the Mathematical Principles of Wealth</a:t>
            </a:r>
            <a:r>
              <a:rPr lang="en-US" dirty="0" smtClean="0"/>
              <a:t> (1838) </a:t>
            </a:r>
          </a:p>
          <a:p>
            <a:pPr eaLnBrk="1" hangingPunct="1"/>
            <a:r>
              <a:rPr lang="en-US" dirty="0" smtClean="0">
                <a:hlinkClick r:id="rId2"/>
              </a:rPr>
              <a:t>HET page</a:t>
            </a:r>
            <a:endParaRPr lang="en-US" dirty="0" smtClean="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pic>
        <p:nvPicPr>
          <p:cNvPr id="6149" name="Picture 4" descr="courn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1785939"/>
            <a:ext cx="21336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0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good case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7069136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Thünen</a:t>
            </a:r>
            <a:r>
              <a:rPr lang="en-US" dirty="0"/>
              <a:t> also showed that if transportation cost </a:t>
            </a:r>
            <a:r>
              <a:rPr lang="en-US" i="1" dirty="0"/>
              <a:t>t</a:t>
            </a:r>
            <a:r>
              <a:rPr lang="en-US" dirty="0"/>
              <a:t> decreases, fields that are farther off would be brought into cultivation: another testable hypothesis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8113712" y="5646738"/>
            <a:ext cx="3817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8113712" y="2235200"/>
            <a:ext cx="0" cy="341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8113713" y="3149600"/>
            <a:ext cx="1668463" cy="2497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736262" y="5692776"/>
            <a:ext cx="1379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Distance, </a:t>
            </a:r>
            <a:r>
              <a:rPr lang="en-US" i="1"/>
              <a:t>d</a:t>
            </a:r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678737" y="1781176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Rent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8113713" y="2582864"/>
            <a:ext cx="2060575" cy="306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798051" y="5805488"/>
            <a:ext cx="376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goods case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7092951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What if there are three goods: wheat, corn, and rice?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three crops will be cultivated in concentric circles around the central market/city—another testable hypothesis.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This was the birth of location economics or geographical economics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8113712" y="5646738"/>
            <a:ext cx="3817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8113712" y="2235200"/>
            <a:ext cx="0" cy="341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8113713" y="2511426"/>
            <a:ext cx="1668463" cy="313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736262" y="5978526"/>
            <a:ext cx="1379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Distance, </a:t>
            </a:r>
            <a:r>
              <a:rPr lang="en-US" i="1"/>
              <a:t>d</a:t>
            </a:r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678737" y="1781176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Rent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8113712" y="3106738"/>
            <a:ext cx="2598738" cy="254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8113713" y="4106864"/>
            <a:ext cx="3584575" cy="153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8751887" y="3730626"/>
            <a:ext cx="0" cy="1916113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9928225" y="4891089"/>
            <a:ext cx="0" cy="769937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8113713" y="5864225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8780463" y="5859463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9977437" y="5842000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8245475" y="2447926"/>
            <a:ext cx="944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Wheat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9224963" y="3819526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Corn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0488613" y="4776788"/>
            <a:ext cx="944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Rice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8077200" y="5867400"/>
            <a:ext cx="944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Wheat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8986838" y="5834063"/>
            <a:ext cx="9445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Corn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0188575" y="5818188"/>
            <a:ext cx="944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Rice</a:t>
            </a:r>
          </a:p>
        </p:txBody>
      </p:sp>
    </p:spTree>
    <p:extLst>
      <p:ext uri="{BB962C8B-B14F-4D97-AF65-F5344CB8AC3E}">
        <p14:creationId xmlns:p14="http://schemas.microsoft.com/office/powerpoint/2010/main" val="206617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Thünen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Capital Theory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the right time to chop a tree? </a:t>
            </a:r>
          </a:p>
          <a:p>
            <a:pPr>
              <a:lnSpc>
                <a:spcPct val="90000"/>
              </a:lnSpc>
            </a:pPr>
            <a:r>
              <a:rPr lang="en-US"/>
              <a:t>Maximization of land rent income implies that the landowner should follow this rule: </a:t>
            </a:r>
          </a:p>
          <a:p>
            <a:pPr lvl="1">
              <a:lnSpc>
                <a:spcPct val="90000"/>
              </a:lnSpc>
            </a:pPr>
            <a:r>
              <a:rPr lang="en-US"/>
              <a:t>Chop the tree when the highest possible Present Value obtainable from the tree = Salvage Price of Tree.</a:t>
            </a:r>
          </a:p>
          <a:p>
            <a:pPr lvl="2">
              <a:lnSpc>
                <a:spcPct val="90000"/>
              </a:lnSpc>
            </a:pPr>
            <a:r>
              <a:rPr lang="en-US"/>
              <a:t>Thünen was analyzing actual problems of forestry when he derived this idea. This an example of the importance of practical problem solving in the progress of economics</a:t>
            </a:r>
          </a:p>
        </p:txBody>
      </p:sp>
    </p:spTree>
    <p:extLst>
      <p:ext uri="{BB962C8B-B14F-4D97-AF65-F5344CB8AC3E}">
        <p14:creationId xmlns:p14="http://schemas.microsoft.com/office/powerpoint/2010/main" val="8302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of the Firm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Cournot pioneered the modern price theory for industries consisting of profit-maximizing firms.</a:t>
            </a:r>
          </a:p>
          <a:p>
            <a:pPr lvl="1" eaLnBrk="1" hangingPunct="1"/>
            <a:r>
              <a:rPr lang="en-US" smtClean="0"/>
              <a:t>This is basically the theory taught today in introductory microeconomics courses</a:t>
            </a:r>
          </a:p>
        </p:txBody>
      </p:sp>
    </p:spTree>
    <p:extLst>
      <p:ext uri="{BB962C8B-B14F-4D97-AF65-F5344CB8AC3E}">
        <p14:creationId xmlns:p14="http://schemas.microsoft.com/office/powerpoint/2010/main" val="123231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Mathematical Methods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 introduced differential calculus and the associated mathematics of maximization into economic analysis.</a:t>
            </a:r>
          </a:p>
          <a:p>
            <a:pPr eaLnBrk="1" hangingPunct="1"/>
            <a:r>
              <a:rPr lang="en-US" smtClean="0"/>
              <a:t>These eventually became the indispensable tools of economic analysis.</a:t>
            </a:r>
          </a:p>
        </p:txBody>
      </p:sp>
    </p:spTree>
    <p:extLst>
      <p:ext uri="{BB962C8B-B14F-4D97-AF65-F5344CB8AC3E}">
        <p14:creationId xmlns:p14="http://schemas.microsoft.com/office/powerpoint/2010/main" val="275823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Demand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Cournot introduced the demand function</a:t>
            </a:r>
            <a:r>
              <a:rPr lang="en-US" smtClean="0">
                <a:cs typeface="Arial" charset="0"/>
              </a:rPr>
              <a:t>…</a:t>
            </a:r>
          </a:p>
          <a:p>
            <a:pPr lvl="1" eaLnBrk="1" hangingPunct="1"/>
            <a:r>
              <a:rPr lang="en-US" smtClean="0">
                <a:cs typeface="Arial" charset="0"/>
              </a:rPr>
              <a:t>This is a mathematical function, F(p), that represents the idea that the quantity demanded depends on the price</a:t>
            </a:r>
          </a:p>
          <a:p>
            <a:pPr eaLnBrk="1" hangingPunct="1"/>
            <a:r>
              <a:rPr lang="en-US" smtClean="0">
                <a:cs typeface="Arial" charset="0"/>
              </a:rPr>
              <a:t>…</a:t>
            </a:r>
            <a:r>
              <a:rPr lang="en-US" smtClean="0"/>
              <a:t>and the familiar demand curve.</a:t>
            </a:r>
          </a:p>
        </p:txBody>
      </p:sp>
    </p:spTree>
    <p:extLst>
      <p:ext uri="{BB962C8B-B14F-4D97-AF65-F5344CB8AC3E}">
        <p14:creationId xmlns:p14="http://schemas.microsoft.com/office/powerpoint/2010/main" val="508995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Antoine Augustin Cournot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Monopoly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Cournot derived the rule that a profit-maximizing monopolist would follow in deciding what price to charge. </a:t>
            </a:r>
          </a:p>
          <a:p>
            <a:pPr lvl="1" eaLnBrk="1" hangingPunct="1"/>
            <a:r>
              <a:rPr lang="en-US" smtClean="0"/>
              <a:t>This one-good-at-a-time approach is called partial equilibrium analysis.</a:t>
            </a:r>
          </a:p>
          <a:p>
            <a:pPr eaLnBrk="1" hangingPunct="1"/>
            <a:r>
              <a:rPr lang="en-US" smtClean="0"/>
              <a:t>The monopoly pricing rule is the familiar condition that the price must be such that </a:t>
            </a:r>
            <a:r>
              <a:rPr lang="en-US" b="1" smtClean="0"/>
              <a:t>Marginal Revenue = Marginal Cost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708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2319</Words>
  <Application>Microsoft Office PowerPoint</Application>
  <PresentationFormat>Widescreen</PresentationFormat>
  <Paragraphs>332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Calibri</vt:lpstr>
      <vt:lpstr>Cambria Math</vt:lpstr>
      <vt:lpstr>Symbol</vt:lpstr>
      <vt:lpstr>Times New Roman</vt:lpstr>
      <vt:lpstr>Office Theme</vt:lpstr>
      <vt:lpstr>Early Marginalists</vt:lpstr>
      <vt:lpstr>Early Marginalists</vt:lpstr>
      <vt:lpstr>Marginalism</vt:lpstr>
      <vt:lpstr>Antoine Augustin Cournot  (1801-1877)</vt:lpstr>
      <vt:lpstr>Antoine Augustin Cournot  (1801-1877)</vt:lpstr>
      <vt:lpstr>Theory of the Firm</vt:lpstr>
      <vt:lpstr>Mathematical Methods</vt:lpstr>
      <vt:lpstr>Demand</vt:lpstr>
      <vt:lpstr>Monopoly</vt:lpstr>
      <vt:lpstr>Profit Maximization by a Monopoly</vt:lpstr>
      <vt:lpstr>Monopoly and Costs</vt:lpstr>
      <vt:lpstr>Profit Maximization by a Monopoly and Cost Increase</vt:lpstr>
      <vt:lpstr>Monopoly and Taxes</vt:lpstr>
      <vt:lpstr>Profit Maximization by a Monopoly</vt:lpstr>
      <vt:lpstr>The Duopoly Problem</vt:lpstr>
      <vt:lpstr>Profit Maximizing Duopolists</vt:lpstr>
      <vt:lpstr>Duopoly</vt:lpstr>
      <vt:lpstr>Duopoly</vt:lpstr>
      <vt:lpstr>Duopoly and Monopoly</vt:lpstr>
      <vt:lpstr>Cartel Formation</vt:lpstr>
      <vt:lpstr>Pure Competition</vt:lpstr>
      <vt:lpstr>Profit Maximization for a Competitive Firm</vt:lpstr>
      <vt:lpstr>Price Theory Pioneer</vt:lpstr>
      <vt:lpstr>Arsene-Jules-Emile Dupuit (1804 – 1866)</vt:lpstr>
      <vt:lpstr>Willingness-to-pay and utility</vt:lpstr>
      <vt:lpstr>Willingness-to-pay and demand</vt:lpstr>
      <vt:lpstr>Willingness-to-pay and demand</vt:lpstr>
      <vt:lpstr>Consumer Surplus</vt:lpstr>
      <vt:lpstr>Deadweight Loss</vt:lpstr>
      <vt:lpstr>Tax Policy</vt:lpstr>
      <vt:lpstr>Price Discrimination Boosts Welfare</vt:lpstr>
      <vt:lpstr>Cost-Benefit Analysis</vt:lpstr>
      <vt:lpstr>Herman Heindrich Gossen (1810 – 1858)</vt:lpstr>
      <vt:lpstr>Equimarginal Principle</vt:lpstr>
      <vt:lpstr>Equimarginal Principle</vt:lpstr>
      <vt:lpstr>Applying the Equimarginal Principle</vt:lpstr>
      <vt:lpstr>Further Developments</vt:lpstr>
      <vt:lpstr>Johann Heinrich von Thunen (1783 – 1850)</vt:lpstr>
      <vt:lpstr>Johann Heinrich von Thünen (1783-1850) </vt:lpstr>
      <vt:lpstr>Theory of Resource Allocation</vt:lpstr>
      <vt:lpstr>One good case</vt:lpstr>
      <vt:lpstr>One good case</vt:lpstr>
      <vt:lpstr>One good case</vt:lpstr>
      <vt:lpstr>One good case</vt:lpstr>
      <vt:lpstr>Profit Maximization</vt:lpstr>
      <vt:lpstr>One good case</vt:lpstr>
      <vt:lpstr>One good case</vt:lpstr>
      <vt:lpstr>One good case</vt:lpstr>
      <vt:lpstr>One good case</vt:lpstr>
      <vt:lpstr>One good case</vt:lpstr>
      <vt:lpstr>Multiple goods case</vt:lpstr>
      <vt:lpstr>Capital Theory</vt:lpstr>
    </vt:vector>
  </TitlesOfParts>
  <Company>Long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Marginalists</dc:title>
  <dc:creator>FTRC</dc:creator>
  <cp:lastModifiedBy>Udayan Roy</cp:lastModifiedBy>
  <cp:revision>14</cp:revision>
  <dcterms:created xsi:type="dcterms:W3CDTF">2013-03-27T19:40:27Z</dcterms:created>
  <dcterms:modified xsi:type="dcterms:W3CDTF">2019-11-04T04:54:51Z</dcterms:modified>
</cp:coreProperties>
</file>