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80" r:id="rId10"/>
    <p:sldId id="265" r:id="rId11"/>
    <p:sldId id="266" r:id="rId12"/>
    <p:sldId id="267" r:id="rId13"/>
    <p:sldId id="268" r:id="rId14"/>
    <p:sldId id="269" r:id="rId15"/>
    <p:sldId id="271" r:id="rId16"/>
    <p:sldId id="270" r:id="rId17"/>
    <p:sldId id="272" r:id="rId18"/>
    <p:sldId id="258" r:id="rId19"/>
    <p:sldId id="273" r:id="rId20"/>
    <p:sldId id="274" r:id="rId21"/>
    <p:sldId id="275" r:id="rId22"/>
    <p:sldId id="277" r:id="rId23"/>
    <p:sldId id="276" r:id="rId24"/>
    <p:sldId id="279"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4660"/>
  </p:normalViewPr>
  <p:slideViewPr>
    <p:cSldViewPr>
      <p:cViewPr varScale="1">
        <p:scale>
          <a:sx n="65" d="100"/>
          <a:sy n="65" d="100"/>
        </p:scale>
        <p:origin x="540" y="4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9D641B-E62E-40AF-BE66-076A1022126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1326538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D641B-E62E-40AF-BE66-076A1022126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4998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D641B-E62E-40AF-BE66-076A1022126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179864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D641B-E62E-40AF-BE66-076A1022126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363815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D641B-E62E-40AF-BE66-076A1022126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183653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9D641B-E62E-40AF-BE66-076A10221260}"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171682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D641B-E62E-40AF-BE66-076A10221260}" type="datetimeFigureOut">
              <a:rPr lang="en-US" smtClean="0"/>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149543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D641B-E62E-40AF-BE66-076A10221260}" type="datetimeFigureOut">
              <a:rPr lang="en-US" smtClean="0"/>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278012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D641B-E62E-40AF-BE66-076A10221260}" type="datetimeFigureOut">
              <a:rPr lang="en-US" smtClean="0"/>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276856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D641B-E62E-40AF-BE66-076A10221260}"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399231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D641B-E62E-40AF-BE66-076A10221260}"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1B46E-C0B2-431D-9837-CA306AFDAFA1}" type="slidenum">
              <a:rPr lang="en-US" smtClean="0"/>
              <a:t>‹#›</a:t>
            </a:fld>
            <a:endParaRPr lang="en-US"/>
          </a:p>
        </p:txBody>
      </p:sp>
    </p:spTree>
    <p:extLst>
      <p:ext uri="{BB962C8B-B14F-4D97-AF65-F5344CB8AC3E}">
        <p14:creationId xmlns:p14="http://schemas.microsoft.com/office/powerpoint/2010/main" val="3487670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D641B-E62E-40AF-BE66-076A10221260}" type="datetimeFigureOut">
              <a:rPr lang="en-US" smtClean="0"/>
              <a:t>12/1/2019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1B46E-C0B2-431D-9837-CA306AFDAFA1}" type="slidenum">
              <a:rPr lang="en-US" smtClean="0"/>
              <a:t>‹#›</a:t>
            </a:fld>
            <a:endParaRPr lang="en-US"/>
          </a:p>
        </p:txBody>
      </p:sp>
    </p:spTree>
    <p:extLst>
      <p:ext uri="{BB962C8B-B14F-4D97-AF65-F5344CB8AC3E}">
        <p14:creationId xmlns:p14="http://schemas.microsoft.com/office/powerpoint/2010/main" val="69183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inneapolisfed.org/publications_papers/pub_display.cfm?id=368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nobelprize.org/nobel_prizes/economics/laureates/1986/press.html" TargetMode="External"/><Relationship Id="rId3" Type="http://schemas.openxmlformats.org/officeDocument/2006/relationships/hyperlink" Target="http://www.econlib.org/library/Enc/PublicChoiceTheory.html" TargetMode="External"/><Relationship Id="rId7" Type="http://schemas.openxmlformats.org/officeDocument/2006/relationships/hyperlink" Target="http://www.nobelprize.org/nobel_prizes/economics/laureates/1986/" TargetMode="External"/><Relationship Id="rId2" Type="http://schemas.openxmlformats.org/officeDocument/2006/relationships/hyperlink" Target="http://en.wikipedia.org/wiki/James_M._Buchanan" TargetMode="External"/><Relationship Id="rId1" Type="http://schemas.openxmlformats.org/officeDocument/2006/relationships/slideLayout" Target="../slideLayouts/slideLayout2.xml"/><Relationship Id="rId6" Type="http://schemas.openxmlformats.org/officeDocument/2006/relationships/hyperlink" Target="http://www.econlib.org/library/Enc/bios/Stigler.html" TargetMode="External"/><Relationship Id="rId11" Type="http://schemas.openxmlformats.org/officeDocument/2006/relationships/hyperlink" Target="http://www.hetwebsite.org/het/profiles/buchanan.htm" TargetMode="External"/><Relationship Id="rId5" Type="http://schemas.openxmlformats.org/officeDocument/2006/relationships/hyperlink" Target="http://www.econlib.org/library/Enc/bios/Buchanan.html" TargetMode="External"/><Relationship Id="rId10" Type="http://schemas.openxmlformats.org/officeDocument/2006/relationships/hyperlink" Target="http://www.minneapolisfed.org/publications_papers/pub_display.cfm?id=3682" TargetMode="External"/><Relationship Id="rId4" Type="http://schemas.openxmlformats.org/officeDocument/2006/relationships/hyperlink" Target="http://www.econlib.org/library/Enc/PoliticalBehavior.html" TargetMode="External"/><Relationship Id="rId9" Type="http://schemas.openxmlformats.org/officeDocument/2006/relationships/hyperlink" Target="http://www.nobelprize.org/nobel_prizes/economics/laureates/1986/buchanan-lecture.html"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George_Stigler" TargetMode="External"/><Relationship Id="rId2" Type="http://schemas.openxmlformats.org/officeDocument/2006/relationships/hyperlink" Target="http://en.wikipedia.org/wiki/Knut_Wicksell" TargetMode="External"/><Relationship Id="rId1" Type="http://schemas.openxmlformats.org/officeDocument/2006/relationships/slideLayout" Target="../slideLayouts/slideLayout2.xml"/><Relationship Id="rId6" Type="http://schemas.openxmlformats.org/officeDocument/2006/relationships/hyperlink" Target="https://en.wikipedia.org/wiki/Mancur_Olson" TargetMode="External"/><Relationship Id="rId5" Type="http://schemas.openxmlformats.org/officeDocument/2006/relationships/hyperlink" Target="http://en.wikipedia.org/wiki/Gordon_Tullock" TargetMode="External"/><Relationship Id="rId4" Type="http://schemas.openxmlformats.org/officeDocument/2006/relationships/hyperlink" Target="http://en.wikipedia.org/wiki/James_M._Buchana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n.wikipedia.org/wiki/George_Stigl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www.nobelprize.org/nobel_prizes/economics/laureates/1982/" TargetMode="External"/><Relationship Id="rId2" Type="http://schemas.openxmlformats.org/officeDocument/2006/relationships/hyperlink" Target="https://en.wikipedia.org/wiki/Regulatory_capture"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Public_choi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nneapolisfed.org/publications_papers/pub_display.cfm?id=368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Economics and Politics</a:t>
            </a:r>
            <a:endParaRPr lang="en-US" dirty="0"/>
          </a:p>
        </p:txBody>
      </p:sp>
      <p:sp>
        <p:nvSpPr>
          <p:cNvPr id="3" name="Subtitle 2"/>
          <p:cNvSpPr>
            <a:spLocks noGrp="1"/>
          </p:cNvSpPr>
          <p:nvPr>
            <p:ph type="subTitle" idx="1"/>
          </p:nvPr>
        </p:nvSpPr>
        <p:spPr/>
        <p:txBody>
          <a:bodyPr/>
          <a:lstStyle/>
          <a:p>
            <a:r>
              <a:rPr lang="en-US" dirty="0" smtClean="0"/>
              <a:t>ECO54 History of Economic Thought</a:t>
            </a:r>
          </a:p>
          <a:p>
            <a:r>
              <a:rPr lang="en-US" dirty="0" smtClean="0"/>
              <a:t>Udayan Roy</a:t>
            </a:r>
            <a:endParaRPr lang="en-US" dirty="0"/>
          </a:p>
        </p:txBody>
      </p:sp>
    </p:spTree>
    <p:extLst>
      <p:ext uri="{BB962C8B-B14F-4D97-AF65-F5344CB8AC3E}">
        <p14:creationId xmlns:p14="http://schemas.microsoft.com/office/powerpoint/2010/main" val="365667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 Choice Theory: Budget Deficits</a:t>
            </a:r>
            <a:endParaRPr lang="en-US" dirty="0"/>
          </a:p>
        </p:txBody>
      </p:sp>
      <p:sp>
        <p:nvSpPr>
          <p:cNvPr id="3" name="Content Placeholder 2"/>
          <p:cNvSpPr>
            <a:spLocks noGrp="1"/>
          </p:cNvSpPr>
          <p:nvPr>
            <p:ph idx="1"/>
          </p:nvPr>
        </p:nvSpPr>
        <p:spPr/>
        <p:txBody>
          <a:bodyPr>
            <a:noAutofit/>
          </a:bodyPr>
          <a:lstStyle/>
          <a:p>
            <a:r>
              <a:rPr lang="en-US" dirty="0"/>
              <a:t>Why has the US had such a long stretch of budget deficits? </a:t>
            </a:r>
            <a:endParaRPr lang="en-US" dirty="0" smtClean="0"/>
          </a:p>
          <a:p>
            <a:r>
              <a:rPr lang="en-US" dirty="0" smtClean="0"/>
              <a:t>First</a:t>
            </a:r>
            <a:r>
              <a:rPr lang="en-US" dirty="0"/>
              <a:t>, the negative future effects of budget </a:t>
            </a:r>
            <a:r>
              <a:rPr lang="en-US" dirty="0" smtClean="0"/>
              <a:t>deficits </a:t>
            </a:r>
            <a:r>
              <a:rPr lang="en-US" dirty="0" smtClean="0"/>
              <a:t>are</a:t>
            </a:r>
            <a:r>
              <a:rPr lang="en-US" dirty="0"/>
              <a:t>, for most voters, hard to imagine, whereas the positive current effects are very easy to see. </a:t>
            </a:r>
            <a:endParaRPr lang="en-US" dirty="0" smtClean="0"/>
          </a:p>
          <a:p>
            <a:pPr lvl="1"/>
            <a:r>
              <a:rPr lang="en-US" dirty="0" smtClean="0"/>
              <a:t>Politicians </a:t>
            </a:r>
            <a:r>
              <a:rPr lang="en-US" dirty="0"/>
              <a:t>realize this and press for tax cuts and spending increases. </a:t>
            </a:r>
            <a:endParaRPr lang="en-US" dirty="0" smtClean="0"/>
          </a:p>
          <a:p>
            <a:pPr lvl="1"/>
            <a:r>
              <a:rPr lang="en-US" dirty="0" smtClean="0"/>
              <a:t>This </a:t>
            </a:r>
            <a:r>
              <a:rPr lang="en-US" dirty="0"/>
              <a:t>explanation echoes the ideas of behavioral economics</a:t>
            </a:r>
            <a:r>
              <a:rPr lang="en-US" dirty="0" smtClean="0"/>
              <a:t>.</a:t>
            </a:r>
            <a:endParaRPr lang="en-US" dirty="0"/>
          </a:p>
        </p:txBody>
      </p:sp>
    </p:spTree>
    <p:extLst>
      <p:ext uri="{BB962C8B-B14F-4D97-AF65-F5344CB8AC3E}">
        <p14:creationId xmlns:p14="http://schemas.microsoft.com/office/powerpoint/2010/main" val="962906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 Choice Theory: Budget Deficits</a:t>
            </a:r>
            <a:endParaRPr lang="en-US" dirty="0"/>
          </a:p>
        </p:txBody>
      </p:sp>
      <p:sp>
        <p:nvSpPr>
          <p:cNvPr id="3" name="Content Placeholder 2"/>
          <p:cNvSpPr>
            <a:spLocks noGrp="1"/>
          </p:cNvSpPr>
          <p:nvPr>
            <p:ph idx="1"/>
          </p:nvPr>
        </p:nvSpPr>
        <p:spPr/>
        <p:txBody>
          <a:bodyPr/>
          <a:lstStyle/>
          <a:p>
            <a:r>
              <a:rPr lang="en-US" dirty="0" smtClean="0"/>
              <a:t>Second, budget deficits shift the burden of government spending from current generations to future generations and future generations do not vote in today’s elections.</a:t>
            </a:r>
          </a:p>
          <a:p>
            <a:endParaRPr lang="en-US" dirty="0"/>
          </a:p>
        </p:txBody>
      </p:sp>
    </p:spTree>
    <p:extLst>
      <p:ext uri="{BB962C8B-B14F-4D97-AF65-F5344CB8AC3E}">
        <p14:creationId xmlns:p14="http://schemas.microsoft.com/office/powerpoint/2010/main" val="4167682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Buchanan and Constitutional Reform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Buchanan sought </a:t>
            </a:r>
            <a:r>
              <a:rPr lang="en-US" dirty="0"/>
              <a:t>to prevent harmful policies by tying politicians’ hands rather than by pleading with politicians to be more public-spirited. </a:t>
            </a:r>
            <a:endParaRPr lang="en-US" dirty="0" smtClean="0"/>
          </a:p>
          <a:p>
            <a:r>
              <a:rPr lang="en-US" dirty="0" smtClean="0"/>
              <a:t>And </a:t>
            </a:r>
            <a:r>
              <a:rPr lang="en-US" dirty="0"/>
              <a:t>to tie politicians’ hands Buchanan championed constitutional reform. </a:t>
            </a:r>
            <a:endParaRPr lang="en-US" dirty="0" smtClean="0"/>
          </a:p>
          <a:p>
            <a:r>
              <a:rPr lang="en-US" dirty="0" smtClean="0"/>
              <a:t>He </a:t>
            </a:r>
            <a:r>
              <a:rPr lang="en-US" dirty="0"/>
              <a:t>believed that only binding, enforceable constitutional rules can prevent misbehavior by politicians. </a:t>
            </a:r>
            <a:endParaRPr lang="en-US" dirty="0" smtClean="0"/>
          </a:p>
          <a:p>
            <a:r>
              <a:rPr lang="en-US" dirty="0" smtClean="0"/>
              <a:t>Unfortunately</a:t>
            </a:r>
            <a:r>
              <a:rPr lang="en-US" dirty="0"/>
              <a:t>, the constitutional reform that Buchanan advocated would require the cooperation of the very politicians who would be weakened by the reform. </a:t>
            </a:r>
          </a:p>
          <a:p>
            <a:endParaRPr lang="en-US" dirty="0"/>
          </a:p>
        </p:txBody>
      </p:sp>
    </p:spTree>
    <p:extLst>
      <p:ext uri="{BB962C8B-B14F-4D97-AF65-F5344CB8AC3E}">
        <p14:creationId xmlns:p14="http://schemas.microsoft.com/office/powerpoint/2010/main" val="150026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Buchanan and Libertarianism</a:t>
            </a:r>
            <a:endParaRPr lang="en-US" dirty="0"/>
          </a:p>
        </p:txBody>
      </p:sp>
      <p:sp>
        <p:nvSpPr>
          <p:cNvPr id="3" name="Content Placeholder 2"/>
          <p:cNvSpPr>
            <a:spLocks noGrp="1"/>
          </p:cNvSpPr>
          <p:nvPr>
            <p:ph idx="1"/>
          </p:nvPr>
        </p:nvSpPr>
        <p:spPr/>
        <p:txBody>
          <a:bodyPr/>
          <a:lstStyle/>
          <a:p>
            <a:r>
              <a:rPr lang="en-US" dirty="0"/>
              <a:t>Buchanan got his PhD in economics at the University of Chicago, and his skeptical view of government puts him in the libertarian tradition of the Chicago school of economics.</a:t>
            </a:r>
          </a:p>
          <a:p>
            <a:endParaRPr lang="en-US" dirty="0"/>
          </a:p>
        </p:txBody>
      </p:sp>
    </p:spTree>
    <p:extLst>
      <p:ext uri="{BB962C8B-B14F-4D97-AF65-F5344CB8AC3E}">
        <p14:creationId xmlns:p14="http://schemas.microsoft.com/office/powerpoint/2010/main" val="2915557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Choice Theory and Keynes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Public choice theory can also be seen as a criticism of Keynesian countercyclical fiscal policy. </a:t>
            </a:r>
            <a:endParaRPr lang="en-US" dirty="0" smtClean="0"/>
          </a:p>
          <a:p>
            <a:r>
              <a:rPr lang="en-US" dirty="0" smtClean="0"/>
              <a:t>Keynesians </a:t>
            </a:r>
            <a:r>
              <a:rPr lang="en-US" dirty="0"/>
              <a:t>argue that government should attempt to stabilize an economy that has fallen into a recession by cutting taxes and boosting government spending. </a:t>
            </a:r>
            <a:endParaRPr lang="en-US" dirty="0" smtClean="0"/>
          </a:p>
          <a:p>
            <a:r>
              <a:rPr lang="en-US" dirty="0" smtClean="0"/>
              <a:t>However</a:t>
            </a:r>
            <a:r>
              <a:rPr lang="en-US" dirty="0"/>
              <a:t>, as both policies would require increases in the budget deficit and the national debt, Keynesians also argue that taxes should be raised and government spending should be cut when the economy recovers. </a:t>
            </a:r>
            <a:endParaRPr lang="en-US" dirty="0" smtClean="0"/>
          </a:p>
          <a:p>
            <a:r>
              <a:rPr lang="en-US" dirty="0" smtClean="0"/>
              <a:t>Buchanan’s </a:t>
            </a:r>
            <a:r>
              <a:rPr lang="en-US" dirty="0"/>
              <a:t>public choice theory argues that it is naïve to believe that politicians would raise taxes and cut government spending when a recession ends and a recovery begins. </a:t>
            </a:r>
            <a:endParaRPr lang="en-US" dirty="0" smtClean="0"/>
          </a:p>
          <a:p>
            <a:endParaRPr lang="en-US" dirty="0"/>
          </a:p>
        </p:txBody>
      </p:sp>
    </p:spTree>
    <p:extLst>
      <p:ext uri="{BB962C8B-B14F-4D97-AF65-F5344CB8AC3E}">
        <p14:creationId xmlns:p14="http://schemas.microsoft.com/office/powerpoint/2010/main" val="365461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Choice Theory and Keynes</a:t>
            </a:r>
            <a:endParaRPr lang="en-US" dirty="0"/>
          </a:p>
        </p:txBody>
      </p:sp>
      <p:sp>
        <p:nvSpPr>
          <p:cNvPr id="3" name="Content Placeholder 2"/>
          <p:cNvSpPr>
            <a:spLocks noGrp="1"/>
          </p:cNvSpPr>
          <p:nvPr>
            <p:ph idx="1"/>
          </p:nvPr>
        </p:nvSpPr>
        <p:spPr/>
        <p:txBody>
          <a:bodyPr>
            <a:normAutofit/>
          </a:bodyPr>
          <a:lstStyle/>
          <a:p>
            <a:r>
              <a:rPr lang="en-US" dirty="0" smtClean="0"/>
              <a:t>“A politician who’s seeking office or seeking to remain in office is responsible, as he should be, to constituents. He wants to go back to a constituency and tell them that he’s either lowered their taxes, or he’s brought them program benefits. You plug that into politics and you have a natural proclivity of a politician to create deficits.”</a:t>
            </a:r>
          </a:p>
          <a:p>
            <a:pPr marL="742950" lvl="2" indent="-342900"/>
            <a:r>
              <a:rPr lang="en-US" dirty="0" smtClean="0"/>
              <a:t>James Buchanan, in an </a:t>
            </a:r>
            <a:r>
              <a:rPr lang="en-US" dirty="0" smtClean="0">
                <a:hlinkClick r:id="rId2"/>
              </a:rPr>
              <a:t>interview</a:t>
            </a:r>
            <a:r>
              <a:rPr lang="en-US" dirty="0" smtClean="0"/>
              <a:t> in </a:t>
            </a:r>
            <a:r>
              <a:rPr lang="en-US" i="1" dirty="0" smtClean="0"/>
              <a:t>The Region</a:t>
            </a:r>
            <a:r>
              <a:rPr lang="en-US" dirty="0" smtClean="0"/>
              <a:t>, September 1, 1995</a:t>
            </a:r>
            <a:endParaRPr lang="en-US" dirty="0"/>
          </a:p>
        </p:txBody>
      </p:sp>
    </p:spTree>
    <p:extLst>
      <p:ext uri="{BB962C8B-B14F-4D97-AF65-F5344CB8AC3E}">
        <p14:creationId xmlns:p14="http://schemas.microsoft.com/office/powerpoint/2010/main" val="699247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Budget Amendment</a:t>
            </a:r>
            <a:endParaRPr lang="en-US" dirty="0"/>
          </a:p>
        </p:txBody>
      </p:sp>
      <p:sp>
        <p:nvSpPr>
          <p:cNvPr id="3" name="Content Placeholder 2"/>
          <p:cNvSpPr>
            <a:spLocks noGrp="1"/>
          </p:cNvSpPr>
          <p:nvPr>
            <p:ph idx="1"/>
          </p:nvPr>
        </p:nvSpPr>
        <p:spPr/>
        <p:txBody>
          <a:bodyPr>
            <a:normAutofit/>
          </a:bodyPr>
          <a:lstStyle/>
          <a:p>
            <a:r>
              <a:rPr lang="en-US" dirty="0" smtClean="0"/>
              <a:t>In this way, public choice theory weakens the appeal of Keynesian countercyclical fiscal policy. </a:t>
            </a:r>
          </a:p>
          <a:p>
            <a:r>
              <a:rPr lang="en-US" dirty="0" smtClean="0"/>
              <a:t>Indeed, Buchanan has advocated for a balanced budget amendment, which would require the government to balance every budget</a:t>
            </a:r>
          </a:p>
          <a:p>
            <a:r>
              <a:rPr lang="en-US" dirty="0" smtClean="0"/>
              <a:t>There is very little chance that this proposal will succeed</a:t>
            </a:r>
          </a:p>
          <a:p>
            <a:endParaRPr lang="en-US" dirty="0"/>
          </a:p>
        </p:txBody>
      </p:sp>
    </p:spTree>
    <p:extLst>
      <p:ext uri="{BB962C8B-B14F-4D97-AF65-F5344CB8AC3E}">
        <p14:creationId xmlns:p14="http://schemas.microsoft.com/office/powerpoint/2010/main" val="3902323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Buchanan’s Nobel</a:t>
            </a:r>
            <a:endParaRPr lang="en-US" dirty="0"/>
          </a:p>
        </p:txBody>
      </p:sp>
      <p:sp>
        <p:nvSpPr>
          <p:cNvPr id="3" name="Content Placeholder 2"/>
          <p:cNvSpPr>
            <a:spLocks noGrp="1"/>
          </p:cNvSpPr>
          <p:nvPr>
            <p:ph idx="1"/>
          </p:nvPr>
        </p:nvSpPr>
        <p:spPr/>
        <p:txBody>
          <a:bodyPr/>
          <a:lstStyle/>
          <a:p>
            <a:r>
              <a:rPr lang="en-US" dirty="0"/>
              <a:t>Buchanan won the Nobel Memorial Prize in Economics in 1986 “for his development of the contractual and constitutional bases for the theory of economic and political decision-making”. </a:t>
            </a:r>
          </a:p>
          <a:p>
            <a:endParaRPr lang="en-US" dirty="0"/>
          </a:p>
        </p:txBody>
      </p:sp>
    </p:spTree>
    <p:extLst>
      <p:ext uri="{BB962C8B-B14F-4D97-AF65-F5344CB8AC3E}">
        <p14:creationId xmlns:p14="http://schemas.microsoft.com/office/powerpoint/2010/main" val="3707257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James M. </a:t>
            </a:r>
            <a:r>
              <a:rPr lang="en-US" dirty="0" smtClean="0"/>
              <a:t>Buchanan: Sources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Chapter </a:t>
            </a:r>
            <a:r>
              <a:rPr lang="en-US" dirty="0"/>
              <a:t>XI of </a:t>
            </a:r>
            <a:r>
              <a:rPr lang="en-US" i="1" dirty="0"/>
              <a:t>New Ideas from Dead Economists</a:t>
            </a:r>
            <a:r>
              <a:rPr lang="en-US" dirty="0"/>
              <a:t> by Todd Buchholz</a:t>
            </a:r>
          </a:p>
          <a:p>
            <a:r>
              <a:rPr lang="en-US" dirty="0"/>
              <a:t>Chapters 12 (page 284) and 14 (page 312) of </a:t>
            </a:r>
            <a:r>
              <a:rPr lang="en-US" i="1" dirty="0"/>
              <a:t>The Ordinary Business of Life</a:t>
            </a:r>
            <a:r>
              <a:rPr lang="en-US" dirty="0"/>
              <a:t> by Roger Backhouse</a:t>
            </a:r>
          </a:p>
          <a:p>
            <a:r>
              <a:rPr lang="en-US" u="sng" dirty="0">
                <a:hlinkClick r:id="rId2"/>
              </a:rPr>
              <a:t>http://en.wikipedia.org/wiki/James_M._Buchanan</a:t>
            </a:r>
            <a:endParaRPr lang="en-US" dirty="0"/>
          </a:p>
          <a:p>
            <a:r>
              <a:rPr lang="en-US" u="sng" dirty="0">
                <a:hlinkClick r:id="rId3"/>
              </a:rPr>
              <a:t>http://www.econlib.org/library/Enc/PublicChoiceTheory.html</a:t>
            </a:r>
            <a:endParaRPr lang="en-US" dirty="0"/>
          </a:p>
          <a:p>
            <a:r>
              <a:rPr lang="en-US" u="sng" dirty="0">
                <a:hlinkClick r:id="rId4"/>
              </a:rPr>
              <a:t>http://www.econlib.org/library/Enc/PoliticalBehavior.html</a:t>
            </a:r>
            <a:endParaRPr lang="en-US" dirty="0"/>
          </a:p>
          <a:p>
            <a:r>
              <a:rPr lang="en-US" u="sng" dirty="0">
                <a:hlinkClick r:id="rId5"/>
              </a:rPr>
              <a:t>http://www.econlib.org/library/Enc/bios/Buchanan.html</a:t>
            </a:r>
            <a:r>
              <a:rPr lang="en-US" dirty="0"/>
              <a:t> </a:t>
            </a:r>
          </a:p>
          <a:p>
            <a:r>
              <a:rPr lang="en-US" u="sng" dirty="0">
                <a:hlinkClick r:id="rId6"/>
              </a:rPr>
              <a:t>http://www.econlib.org/library/Enc/bios/Stigler.html</a:t>
            </a:r>
            <a:r>
              <a:rPr lang="en-US" dirty="0"/>
              <a:t> </a:t>
            </a:r>
          </a:p>
          <a:p>
            <a:r>
              <a:rPr lang="en-US" u="sng" dirty="0">
                <a:hlinkClick r:id="rId7"/>
              </a:rPr>
              <a:t>http://www.nobelprize.org/nobel_prizes/economics/laureates/1986/</a:t>
            </a:r>
            <a:endParaRPr lang="en-US" dirty="0"/>
          </a:p>
          <a:p>
            <a:r>
              <a:rPr lang="en-US" u="sng" dirty="0">
                <a:hlinkClick r:id="rId8"/>
              </a:rPr>
              <a:t>http://www.nobelprize.org/nobel_prizes/economics/laureates/1986/press.html</a:t>
            </a:r>
            <a:endParaRPr lang="en-US" dirty="0"/>
          </a:p>
          <a:p>
            <a:r>
              <a:rPr lang="en-US" u="sng" dirty="0">
                <a:hlinkClick r:id="rId9"/>
              </a:rPr>
              <a:t>http://www.nobelprize.org/nobel_prizes/economics/laureates/1986/buchanan-lecture.html</a:t>
            </a:r>
            <a:endParaRPr lang="en-US" dirty="0"/>
          </a:p>
          <a:p>
            <a:r>
              <a:rPr lang="en-US" u="sng" dirty="0">
                <a:hlinkClick r:id="rId10"/>
              </a:rPr>
              <a:t>Interview with James Buchanan</a:t>
            </a:r>
            <a:r>
              <a:rPr lang="en-US" dirty="0"/>
              <a:t>, </a:t>
            </a:r>
            <a:r>
              <a:rPr lang="en-US" i="1" dirty="0"/>
              <a:t>The Region</a:t>
            </a:r>
            <a:r>
              <a:rPr lang="en-US" dirty="0"/>
              <a:t>, September 1, </a:t>
            </a:r>
            <a:r>
              <a:rPr lang="en-US" dirty="0" smtClean="0"/>
              <a:t>1995</a:t>
            </a:r>
            <a:endParaRPr lang="en-US" dirty="0" smtClean="0">
              <a:hlinkClick r:id="rId11"/>
            </a:endParaRPr>
          </a:p>
          <a:p>
            <a:endParaRPr lang="en-US" dirty="0"/>
          </a:p>
        </p:txBody>
      </p:sp>
    </p:spTree>
    <p:extLst>
      <p:ext uri="{BB962C8B-B14F-4D97-AF65-F5344CB8AC3E}">
        <p14:creationId xmlns:p14="http://schemas.microsoft.com/office/powerpoint/2010/main" val="3952190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Mancur</a:t>
            </a:r>
            <a:r>
              <a:rPr lang="en-US" dirty="0" smtClean="0"/>
              <a:t> Olson</a:t>
            </a:r>
            <a:endParaRPr lang="en-US" dirty="0"/>
          </a:p>
        </p:txBody>
      </p:sp>
      <p:sp>
        <p:nvSpPr>
          <p:cNvPr id="3" name="Content Placeholder 2"/>
          <p:cNvSpPr>
            <a:spLocks noGrp="1"/>
          </p:cNvSpPr>
          <p:nvPr>
            <p:ph idx="1"/>
          </p:nvPr>
        </p:nvSpPr>
        <p:spPr>
          <a:xfrm>
            <a:off x="609600" y="1600201"/>
            <a:ext cx="9896475" cy="4525963"/>
          </a:xfrm>
        </p:spPr>
        <p:txBody>
          <a:bodyPr>
            <a:normAutofit/>
          </a:bodyPr>
          <a:lstStyle/>
          <a:p>
            <a:r>
              <a:rPr lang="en-US" dirty="0"/>
              <a:t>Why do governments use price supports, import tariffs, subsidies, etc. for various industries even though such policies can easily be shown to be against the national interest? </a:t>
            </a:r>
            <a:endParaRPr lang="en-US" dirty="0" smtClean="0"/>
          </a:p>
          <a:p>
            <a:r>
              <a:rPr lang="en-US" dirty="0" smtClean="0"/>
              <a:t>To </a:t>
            </a:r>
            <a:r>
              <a:rPr lang="en-US" dirty="0"/>
              <a:t>take another example, why do cities such as New York and Boston limit the number of taxi cabs even though those cities would be better off with greater competition among cabbies?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6075" y="1600201"/>
            <a:ext cx="1609725" cy="2047875"/>
          </a:xfrm>
          <a:prstGeom prst="rect">
            <a:avLst/>
          </a:prstGeom>
        </p:spPr>
      </p:pic>
    </p:spTree>
    <p:extLst>
      <p:ext uri="{BB962C8B-B14F-4D97-AF65-F5344CB8AC3E}">
        <p14:creationId xmlns:p14="http://schemas.microsoft.com/office/powerpoint/2010/main" val="2411444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 and Politics</a:t>
            </a:r>
            <a:endParaRPr lang="en-US" dirty="0"/>
          </a:p>
        </p:txBody>
      </p:sp>
      <p:sp>
        <p:nvSpPr>
          <p:cNvPr id="3" name="Content Placeholder 2"/>
          <p:cNvSpPr>
            <a:spLocks noGrp="1"/>
          </p:cNvSpPr>
          <p:nvPr>
            <p:ph idx="1"/>
          </p:nvPr>
        </p:nvSpPr>
        <p:spPr/>
        <p:txBody>
          <a:bodyPr/>
          <a:lstStyle/>
          <a:p>
            <a:r>
              <a:rPr lang="en-US" dirty="0" smtClean="0">
                <a:hlinkClick r:id="rId2"/>
              </a:rPr>
              <a:t>Knut Wicksell</a:t>
            </a:r>
            <a:r>
              <a:rPr lang="en-US" dirty="0" smtClean="0"/>
              <a:t> (1851 – 1926)</a:t>
            </a:r>
          </a:p>
          <a:p>
            <a:r>
              <a:rPr lang="en-US" dirty="0" smtClean="0">
                <a:hlinkClick r:id="rId3"/>
              </a:rPr>
              <a:t>George Stigler</a:t>
            </a:r>
            <a:r>
              <a:rPr lang="en-US" dirty="0" smtClean="0"/>
              <a:t> (1911 – 1991)</a:t>
            </a:r>
          </a:p>
          <a:p>
            <a:r>
              <a:rPr lang="en-US" dirty="0" smtClean="0">
                <a:hlinkClick r:id="rId4"/>
              </a:rPr>
              <a:t>James </a:t>
            </a:r>
            <a:r>
              <a:rPr lang="en-US" dirty="0" smtClean="0">
                <a:hlinkClick r:id="rId4"/>
              </a:rPr>
              <a:t>M. Buchanan</a:t>
            </a:r>
            <a:r>
              <a:rPr lang="en-US" dirty="0" smtClean="0"/>
              <a:t> (1919 – 2013)</a:t>
            </a:r>
          </a:p>
          <a:p>
            <a:r>
              <a:rPr lang="en-US" dirty="0" smtClean="0">
                <a:hlinkClick r:id="rId5"/>
              </a:rPr>
              <a:t>Gordon </a:t>
            </a:r>
            <a:r>
              <a:rPr lang="en-US" dirty="0" err="1" smtClean="0">
                <a:hlinkClick r:id="rId5"/>
              </a:rPr>
              <a:t>Tullock</a:t>
            </a:r>
            <a:r>
              <a:rPr lang="en-US" dirty="0" smtClean="0"/>
              <a:t> (1922 – 2014)</a:t>
            </a:r>
          </a:p>
          <a:p>
            <a:r>
              <a:rPr lang="en-US" dirty="0" err="1" smtClean="0">
                <a:hlinkClick r:id="rId6"/>
              </a:rPr>
              <a:t>Mancur</a:t>
            </a:r>
            <a:r>
              <a:rPr lang="en-US" dirty="0" smtClean="0">
                <a:hlinkClick r:id="rId6"/>
              </a:rPr>
              <a:t> </a:t>
            </a:r>
            <a:r>
              <a:rPr lang="en-US" dirty="0" smtClean="0">
                <a:hlinkClick r:id="rId6"/>
              </a:rPr>
              <a:t>Olson</a:t>
            </a:r>
            <a:r>
              <a:rPr lang="en-US" dirty="0" smtClean="0"/>
              <a:t> (1932 – 1998</a:t>
            </a:r>
            <a:r>
              <a:rPr lang="en-US" dirty="0" smtClean="0"/>
              <a:t>)</a:t>
            </a:r>
            <a:endParaRPr lang="en-US" dirty="0" smtClean="0"/>
          </a:p>
        </p:txBody>
      </p:sp>
    </p:spTree>
    <p:extLst>
      <p:ext uri="{BB962C8B-B14F-4D97-AF65-F5344CB8AC3E}">
        <p14:creationId xmlns:p14="http://schemas.microsoft.com/office/powerpoint/2010/main" val="612724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Mancur</a:t>
            </a:r>
            <a:r>
              <a:rPr lang="en-US" dirty="0" smtClean="0"/>
              <a:t> Olson: Special Interests</a:t>
            </a:r>
            <a:endParaRPr lang="en-US" dirty="0"/>
          </a:p>
        </p:txBody>
      </p:sp>
      <p:sp>
        <p:nvSpPr>
          <p:cNvPr id="3" name="Content Placeholder 2"/>
          <p:cNvSpPr>
            <a:spLocks noGrp="1"/>
          </p:cNvSpPr>
          <p:nvPr>
            <p:ph idx="1"/>
          </p:nvPr>
        </p:nvSpPr>
        <p:spPr/>
        <p:txBody>
          <a:bodyPr>
            <a:normAutofit/>
          </a:bodyPr>
          <a:lstStyle/>
          <a:p>
            <a:r>
              <a:rPr lang="en-US" dirty="0" err="1" smtClean="0"/>
              <a:t>Mancur</a:t>
            </a:r>
            <a:r>
              <a:rPr lang="en-US" dirty="0" smtClean="0"/>
              <a:t> Olson </a:t>
            </a:r>
            <a:r>
              <a:rPr lang="en-US" dirty="0"/>
              <a:t>argued that although the total </a:t>
            </a:r>
            <a:r>
              <a:rPr lang="en-US" dirty="0" smtClean="0"/>
              <a:t>costs of </a:t>
            </a:r>
            <a:r>
              <a:rPr lang="en-US" dirty="0"/>
              <a:t>such harmful policies may be large, they tend to affect such large numbers of people that </a:t>
            </a:r>
            <a:r>
              <a:rPr lang="en-US" dirty="0">
                <a:solidFill>
                  <a:srgbClr val="0070C0"/>
                </a:solidFill>
              </a:rPr>
              <a:t>the losses per affected person are typically quite small</a:t>
            </a:r>
            <a:r>
              <a:rPr lang="en-US" dirty="0"/>
              <a:t>. </a:t>
            </a:r>
            <a:endParaRPr lang="en-US" dirty="0" smtClean="0"/>
          </a:p>
          <a:p>
            <a:r>
              <a:rPr lang="en-US" dirty="0" smtClean="0"/>
              <a:t>On </a:t>
            </a:r>
            <a:r>
              <a:rPr lang="en-US" dirty="0"/>
              <a:t>the other hand, although the total benefits of such harmful policies are small, they tend to be enjoyed by such small numbers of beneficiaries that </a:t>
            </a:r>
            <a:r>
              <a:rPr lang="en-US" dirty="0">
                <a:solidFill>
                  <a:srgbClr val="0070C0"/>
                </a:solidFill>
              </a:rPr>
              <a:t>the benefits per beneficiary can be quite large</a:t>
            </a:r>
            <a:r>
              <a:rPr lang="en-US" dirty="0"/>
              <a:t>. </a:t>
            </a:r>
            <a:endParaRPr lang="en-US" dirty="0" smtClean="0"/>
          </a:p>
          <a:p>
            <a:endParaRPr lang="en-US" dirty="0"/>
          </a:p>
        </p:txBody>
      </p:sp>
    </p:spTree>
    <p:extLst>
      <p:ext uri="{BB962C8B-B14F-4D97-AF65-F5344CB8AC3E}">
        <p14:creationId xmlns:p14="http://schemas.microsoft.com/office/powerpoint/2010/main" val="3936558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Mancur</a:t>
            </a:r>
            <a:r>
              <a:rPr lang="en-US" dirty="0" smtClean="0"/>
              <a:t> Olson: Special Interests</a:t>
            </a:r>
            <a:endParaRPr lang="en-US" dirty="0"/>
          </a:p>
        </p:txBody>
      </p:sp>
      <p:sp>
        <p:nvSpPr>
          <p:cNvPr id="3" name="Content Placeholder 2"/>
          <p:cNvSpPr>
            <a:spLocks noGrp="1"/>
          </p:cNvSpPr>
          <p:nvPr>
            <p:ph idx="1"/>
          </p:nvPr>
        </p:nvSpPr>
        <p:spPr/>
        <p:txBody>
          <a:bodyPr>
            <a:normAutofit/>
          </a:bodyPr>
          <a:lstStyle/>
          <a:p>
            <a:r>
              <a:rPr lang="en-US" dirty="0" smtClean="0"/>
              <a:t>As a result, the harmed people have no incentive to put pressure on their elected representatives to repeal harmful policies, whereas the beneficiaries would very probably get together, form a special-interest pressure group, contribute to politicians’ re-election funds, and otherwise force them to support polices that, while good for those belonging to the pressure group, are bad for the country as a whole.</a:t>
            </a:r>
          </a:p>
          <a:p>
            <a:endParaRPr lang="en-US" dirty="0"/>
          </a:p>
        </p:txBody>
      </p:sp>
    </p:spTree>
    <p:extLst>
      <p:ext uri="{BB962C8B-B14F-4D97-AF65-F5344CB8AC3E}">
        <p14:creationId xmlns:p14="http://schemas.microsoft.com/office/powerpoint/2010/main" val="1649812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Olson on Economic Development</a:t>
            </a:r>
            <a:endParaRPr lang="en-US" dirty="0"/>
          </a:p>
        </p:txBody>
      </p:sp>
      <p:sp>
        <p:nvSpPr>
          <p:cNvPr id="3" name="Content Placeholder 2"/>
          <p:cNvSpPr>
            <a:spLocks noGrp="1"/>
          </p:cNvSpPr>
          <p:nvPr>
            <p:ph idx="1"/>
          </p:nvPr>
        </p:nvSpPr>
        <p:spPr/>
        <p:txBody>
          <a:bodyPr>
            <a:normAutofit/>
          </a:bodyPr>
          <a:lstStyle/>
          <a:p>
            <a:r>
              <a:rPr lang="en-US" dirty="0"/>
              <a:t>Olson extended his ideas about the power of special-interest groups into a theory of long-run economic development. </a:t>
            </a:r>
            <a:endParaRPr lang="en-US" dirty="0" smtClean="0"/>
          </a:p>
          <a:p>
            <a:r>
              <a:rPr lang="en-US" dirty="0" smtClean="0"/>
              <a:t>Electorates </a:t>
            </a:r>
            <a:r>
              <a:rPr lang="en-US" dirty="0"/>
              <a:t>in stable societies are more complacent than electorates in less stable societies. </a:t>
            </a:r>
            <a:endParaRPr lang="en-US" dirty="0" smtClean="0"/>
          </a:p>
          <a:p>
            <a:r>
              <a:rPr lang="en-US" dirty="0" smtClean="0"/>
              <a:t>As </a:t>
            </a:r>
            <a:r>
              <a:rPr lang="en-US" dirty="0"/>
              <a:t>a result, the former are more likely to be sucked dry by special-interest groups. </a:t>
            </a:r>
            <a:endParaRPr lang="en-US" dirty="0" smtClean="0"/>
          </a:p>
          <a:p>
            <a:r>
              <a:rPr lang="en-US" dirty="0" smtClean="0"/>
              <a:t>Revolutions </a:t>
            </a:r>
            <a:r>
              <a:rPr lang="en-US" dirty="0"/>
              <a:t>can be good for a country when they reduce the power of entrenched special-interest groups.</a:t>
            </a:r>
          </a:p>
          <a:p>
            <a:endParaRPr lang="en-US" dirty="0"/>
          </a:p>
        </p:txBody>
      </p:sp>
    </p:spTree>
    <p:extLst>
      <p:ext uri="{BB962C8B-B14F-4D97-AF65-F5344CB8AC3E}">
        <p14:creationId xmlns:p14="http://schemas.microsoft.com/office/powerpoint/2010/main" val="14189424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George Stigler and </a:t>
            </a:r>
            <a:r>
              <a:rPr lang="en-US" dirty="0"/>
              <a:t>R</a:t>
            </a:r>
            <a:r>
              <a:rPr lang="en-US" dirty="0" smtClean="0"/>
              <a:t>egulatory Capture</a:t>
            </a:r>
            <a:endParaRPr lang="en-US" dirty="0"/>
          </a:p>
        </p:txBody>
      </p:sp>
      <p:sp>
        <p:nvSpPr>
          <p:cNvPr id="3" name="Content Placeholder 2"/>
          <p:cNvSpPr>
            <a:spLocks noGrp="1"/>
          </p:cNvSpPr>
          <p:nvPr>
            <p:ph idx="1"/>
          </p:nvPr>
        </p:nvSpPr>
        <p:spPr/>
        <p:txBody>
          <a:bodyPr>
            <a:normAutofit lnSpcReduction="10000"/>
          </a:bodyPr>
          <a:lstStyle/>
          <a:p>
            <a:r>
              <a:rPr lang="en-US" dirty="0"/>
              <a:t>An extension of </a:t>
            </a:r>
            <a:r>
              <a:rPr lang="en-US" dirty="0" err="1" smtClean="0"/>
              <a:t>Mancur</a:t>
            </a:r>
            <a:r>
              <a:rPr lang="en-US" dirty="0" smtClean="0"/>
              <a:t> Olson’s analysis of special interests is </a:t>
            </a:r>
            <a:r>
              <a:rPr lang="en-US" dirty="0"/>
              <a:t>the theory of </a:t>
            </a:r>
            <a:r>
              <a:rPr lang="en-US" b="1" dirty="0"/>
              <a:t>regulatory capture</a:t>
            </a:r>
            <a:r>
              <a:rPr lang="en-US" dirty="0"/>
              <a:t> due to </a:t>
            </a:r>
            <a:r>
              <a:rPr lang="en-US" u="sng" dirty="0">
                <a:hlinkClick r:id="rId2"/>
              </a:rPr>
              <a:t>George Stigler</a:t>
            </a:r>
            <a:r>
              <a:rPr lang="en-US" dirty="0"/>
              <a:t> (1911-1991). </a:t>
            </a:r>
            <a:endParaRPr lang="en-US" dirty="0" smtClean="0"/>
          </a:p>
          <a:p>
            <a:r>
              <a:rPr lang="en-US" i="1" dirty="0" smtClean="0"/>
              <a:t>Q</a:t>
            </a:r>
            <a:r>
              <a:rPr lang="en-US" dirty="0"/>
              <a:t>: Why do governments regulate certain industries, such as utilities? </a:t>
            </a:r>
            <a:endParaRPr lang="en-US" dirty="0" smtClean="0"/>
          </a:p>
          <a:p>
            <a:r>
              <a:rPr lang="en-US" i="1" dirty="0" smtClean="0"/>
              <a:t>A</a:t>
            </a:r>
            <a:r>
              <a:rPr lang="en-US" dirty="0"/>
              <a:t>: Because government regulations make it expensive for new competitors to enter the industry, thereby making things easy and profitable for the existing firms who, after all, are funding the re-election campaigns of the incumbent politicians.</a:t>
            </a:r>
          </a:p>
          <a:p>
            <a:endParaRPr lang="en-US" dirty="0"/>
          </a:p>
        </p:txBody>
      </p:sp>
    </p:spTree>
    <p:extLst>
      <p:ext uri="{BB962C8B-B14F-4D97-AF65-F5344CB8AC3E}">
        <p14:creationId xmlns:p14="http://schemas.microsoft.com/office/powerpoint/2010/main" val="911945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Regulatory Capture</a:t>
            </a: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380722"/>
            <a:ext cx="9144000" cy="5401078"/>
          </a:xfrm>
          <a:prstGeom prst="rect">
            <a:avLst/>
          </a:prstGeom>
        </p:spPr>
      </p:pic>
    </p:spTree>
    <p:extLst>
      <p:ext uri="{BB962C8B-B14F-4D97-AF65-F5344CB8AC3E}">
        <p14:creationId xmlns:p14="http://schemas.microsoft.com/office/powerpoint/2010/main" val="1319147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George Stigler Wins Nobel</a:t>
            </a:r>
            <a:endParaRPr lang="en-US" dirty="0"/>
          </a:p>
        </p:txBody>
      </p:sp>
      <p:sp>
        <p:nvSpPr>
          <p:cNvPr id="3" name="Content Placeholder 2"/>
          <p:cNvSpPr>
            <a:spLocks noGrp="1"/>
          </p:cNvSpPr>
          <p:nvPr>
            <p:ph idx="1"/>
          </p:nvPr>
        </p:nvSpPr>
        <p:spPr>
          <a:xfrm>
            <a:off x="609600" y="1600201"/>
            <a:ext cx="8839200" cy="4525963"/>
          </a:xfrm>
        </p:spPr>
        <p:txBody>
          <a:bodyPr/>
          <a:lstStyle/>
          <a:p>
            <a:r>
              <a:rPr lang="en-US" dirty="0" smtClean="0"/>
              <a:t>For his work on </a:t>
            </a:r>
            <a:r>
              <a:rPr lang="en-US" dirty="0" smtClean="0">
                <a:hlinkClick r:id="rId2"/>
              </a:rPr>
              <a:t>regulatory capture</a:t>
            </a:r>
            <a:r>
              <a:rPr lang="en-US" dirty="0" smtClean="0"/>
              <a:t> and other topics, Stigler received the 1982 Nobel Memorial Prize in Economics</a:t>
            </a:r>
          </a:p>
          <a:p>
            <a:pPr lvl="1"/>
            <a:r>
              <a:rPr lang="en-US" sz="2400" dirty="0">
                <a:hlinkClick r:id="rId3"/>
              </a:rPr>
              <a:t>http://www.nobelprize.org/nobel_prizes/economics/laureates/1982/</a:t>
            </a:r>
            <a:endParaRPr lang="en-US" sz="2400" dirty="0"/>
          </a:p>
          <a:p>
            <a:pPr lvl="1"/>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8800" y="1600200"/>
            <a:ext cx="2667000"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0726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Choice Theory</a:t>
            </a:r>
            <a:endParaRPr lang="en-US" dirty="0"/>
          </a:p>
        </p:txBody>
      </p:sp>
      <p:sp>
        <p:nvSpPr>
          <p:cNvPr id="3" name="Content Placeholder 2"/>
          <p:cNvSpPr>
            <a:spLocks noGrp="1"/>
          </p:cNvSpPr>
          <p:nvPr>
            <p:ph idx="1"/>
          </p:nvPr>
        </p:nvSpPr>
        <p:spPr>
          <a:xfrm>
            <a:off x="609600" y="1600201"/>
            <a:ext cx="8829675" cy="4525963"/>
          </a:xfrm>
        </p:spPr>
        <p:txBody>
          <a:bodyPr>
            <a:normAutofit/>
          </a:bodyPr>
          <a:lstStyle/>
          <a:p>
            <a:r>
              <a:rPr lang="en-US" dirty="0"/>
              <a:t>James McGill Buchanan, Jr., </a:t>
            </a:r>
            <a:r>
              <a:rPr lang="en-US" dirty="0" smtClean="0"/>
              <a:t>founded</a:t>
            </a:r>
            <a:r>
              <a:rPr lang="en-US" b="1" dirty="0" smtClean="0"/>
              <a:t> </a:t>
            </a:r>
            <a:r>
              <a:rPr lang="en-US" b="1" dirty="0">
                <a:hlinkClick r:id="rId2"/>
              </a:rPr>
              <a:t>public choice theory</a:t>
            </a:r>
            <a:r>
              <a:rPr lang="en-US" dirty="0"/>
              <a:t>, which seeks to analyze politics with the methods of economics. </a:t>
            </a:r>
            <a:endParaRPr lang="en-US" dirty="0" smtClean="0"/>
          </a:p>
          <a:p>
            <a:r>
              <a:rPr lang="en-US" dirty="0" smtClean="0"/>
              <a:t>The </a:t>
            </a:r>
            <a:r>
              <a:rPr lang="en-US" dirty="0"/>
              <a:t>main idea is that governments consist of people who are motivated by their own interests and not by the national interest.</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9275" y="1541464"/>
            <a:ext cx="2676525" cy="378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8694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Gordon </a:t>
            </a:r>
            <a:r>
              <a:rPr lang="en-US" dirty="0" err="1" smtClean="0"/>
              <a:t>Tullock</a:t>
            </a:r>
            <a:endParaRPr lang="en-US" dirty="0"/>
          </a:p>
        </p:txBody>
      </p:sp>
      <p:sp>
        <p:nvSpPr>
          <p:cNvPr id="3" name="Content Placeholder 2"/>
          <p:cNvSpPr>
            <a:spLocks noGrp="1"/>
          </p:cNvSpPr>
          <p:nvPr>
            <p:ph idx="1"/>
          </p:nvPr>
        </p:nvSpPr>
        <p:spPr>
          <a:xfrm>
            <a:off x="609600" y="1600201"/>
            <a:ext cx="7887323" cy="4525963"/>
          </a:xfrm>
        </p:spPr>
        <p:txBody>
          <a:bodyPr/>
          <a:lstStyle/>
          <a:p>
            <a:r>
              <a:rPr lang="en-US" dirty="0" smtClean="0"/>
              <a:t>A lot of Buchanan’s work was co-authored with Gordon </a:t>
            </a:r>
            <a:r>
              <a:rPr lang="en-US" dirty="0" err="1" smtClean="0"/>
              <a:t>Tullock</a:t>
            </a:r>
            <a:r>
              <a:rPr lang="en-US" dirty="0" smtClean="0"/>
              <a:t>, who also made crucial independent contributions to public choice theory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923" y="1447800"/>
            <a:ext cx="3618877" cy="5105400"/>
          </a:xfrm>
          <a:prstGeom prst="rect">
            <a:avLst/>
          </a:prstGeom>
        </p:spPr>
      </p:pic>
    </p:spTree>
    <p:extLst>
      <p:ext uri="{BB962C8B-B14F-4D97-AF65-F5344CB8AC3E}">
        <p14:creationId xmlns:p14="http://schemas.microsoft.com/office/powerpoint/2010/main" val="451264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Knut </a:t>
            </a:r>
            <a:r>
              <a:rPr lang="en-US" dirty="0" err="1" smtClean="0"/>
              <a:t>Wicksell</a:t>
            </a:r>
            <a:endParaRPr lang="en-US" dirty="0"/>
          </a:p>
        </p:txBody>
      </p:sp>
      <p:sp>
        <p:nvSpPr>
          <p:cNvPr id="3" name="Content Placeholder 2"/>
          <p:cNvSpPr>
            <a:spLocks noGrp="1"/>
          </p:cNvSpPr>
          <p:nvPr>
            <p:ph idx="1"/>
          </p:nvPr>
        </p:nvSpPr>
        <p:spPr>
          <a:xfrm>
            <a:off x="609600" y="1600201"/>
            <a:ext cx="8227529" cy="4525963"/>
          </a:xfrm>
        </p:spPr>
        <p:txBody>
          <a:bodyPr>
            <a:normAutofit/>
          </a:bodyPr>
          <a:lstStyle/>
          <a:p>
            <a:r>
              <a:rPr lang="en-US" dirty="0" smtClean="0"/>
              <a:t>Buchanan has given credit to Knut </a:t>
            </a:r>
            <a:r>
              <a:rPr lang="en-US" dirty="0" err="1" smtClean="0"/>
              <a:t>Wicksell</a:t>
            </a:r>
            <a:r>
              <a:rPr lang="en-US" dirty="0" smtClean="0"/>
              <a:t> for the general notion that governments consist of people who are motivated by their own interests and not by the national interest</a:t>
            </a:r>
          </a:p>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7129" y="1752600"/>
            <a:ext cx="3278671"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2752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Knut </a:t>
            </a:r>
            <a:r>
              <a:rPr lang="en-US" dirty="0" err="1" smtClean="0"/>
              <a:t>Wicksell</a:t>
            </a:r>
            <a:endParaRPr lang="en-US" dirty="0"/>
          </a:p>
        </p:txBody>
      </p:sp>
      <p:sp>
        <p:nvSpPr>
          <p:cNvPr id="3" name="Content Placeholder 2"/>
          <p:cNvSpPr>
            <a:spLocks noGrp="1"/>
          </p:cNvSpPr>
          <p:nvPr>
            <p:ph idx="1"/>
          </p:nvPr>
        </p:nvSpPr>
        <p:spPr/>
        <p:txBody>
          <a:bodyPr>
            <a:normAutofit/>
          </a:bodyPr>
          <a:lstStyle/>
          <a:p>
            <a:r>
              <a:rPr lang="en-US" dirty="0" smtClean="0"/>
              <a:t>“I was influenced by the Swedish economist </a:t>
            </a:r>
            <a:r>
              <a:rPr lang="en-US" dirty="0" err="1" smtClean="0"/>
              <a:t>Wicksell</a:t>
            </a:r>
            <a:r>
              <a:rPr lang="en-US" dirty="0" smtClean="0"/>
              <a:t>, who said if you want to improve politics, improve the rules, improve the structure. Don’t expect politicians to behave differently. They behave according to their interests.”</a:t>
            </a:r>
          </a:p>
          <a:p>
            <a:pPr lvl="1"/>
            <a:r>
              <a:rPr lang="en-US" dirty="0" smtClean="0"/>
              <a:t>James Buchanan, in an </a:t>
            </a:r>
            <a:r>
              <a:rPr lang="en-US" dirty="0" smtClean="0">
                <a:hlinkClick r:id="rId2"/>
              </a:rPr>
              <a:t>interview</a:t>
            </a:r>
            <a:r>
              <a:rPr lang="en-US" dirty="0" smtClean="0"/>
              <a:t> in </a:t>
            </a:r>
            <a:r>
              <a:rPr lang="en-US" i="1" dirty="0" smtClean="0"/>
              <a:t>The Region</a:t>
            </a:r>
            <a:r>
              <a:rPr lang="en-US" dirty="0" smtClean="0"/>
              <a:t>, September 1, 1995</a:t>
            </a:r>
          </a:p>
          <a:p>
            <a:endParaRPr lang="en-US" dirty="0"/>
          </a:p>
        </p:txBody>
      </p:sp>
    </p:spTree>
    <p:extLst>
      <p:ext uri="{BB962C8B-B14F-4D97-AF65-F5344CB8AC3E}">
        <p14:creationId xmlns:p14="http://schemas.microsoft.com/office/powerpoint/2010/main" val="18808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Choice Theory</a:t>
            </a:r>
            <a:endParaRPr lang="en-US" dirty="0"/>
          </a:p>
        </p:txBody>
      </p:sp>
      <p:sp>
        <p:nvSpPr>
          <p:cNvPr id="3" name="Content Placeholder 2"/>
          <p:cNvSpPr>
            <a:spLocks noGrp="1"/>
          </p:cNvSpPr>
          <p:nvPr>
            <p:ph idx="1"/>
          </p:nvPr>
        </p:nvSpPr>
        <p:spPr/>
        <p:txBody>
          <a:bodyPr>
            <a:normAutofit/>
          </a:bodyPr>
          <a:lstStyle/>
          <a:p>
            <a:r>
              <a:rPr lang="en-US" dirty="0"/>
              <a:t>Politicians seek only to be elected and, if elected, re-elected. </a:t>
            </a:r>
            <a:endParaRPr lang="en-US" dirty="0" smtClean="0"/>
          </a:p>
          <a:p>
            <a:r>
              <a:rPr lang="en-US" dirty="0" smtClean="0"/>
              <a:t>This </a:t>
            </a:r>
            <a:r>
              <a:rPr lang="en-US" dirty="0"/>
              <a:t>makes them fight on behalf of the special interest groups that contribute to their campaign funds. </a:t>
            </a:r>
            <a:endParaRPr lang="en-US" dirty="0" smtClean="0"/>
          </a:p>
          <a:p>
            <a:endParaRPr lang="en-US" dirty="0"/>
          </a:p>
        </p:txBody>
      </p:sp>
    </p:spTree>
    <p:extLst>
      <p:ext uri="{BB962C8B-B14F-4D97-AF65-F5344CB8AC3E}">
        <p14:creationId xmlns:p14="http://schemas.microsoft.com/office/powerpoint/2010/main" val="597410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Choice Theory</a:t>
            </a:r>
            <a:endParaRPr lang="en-US" dirty="0"/>
          </a:p>
        </p:txBody>
      </p:sp>
      <p:sp>
        <p:nvSpPr>
          <p:cNvPr id="3" name="Content Placeholder 2"/>
          <p:cNvSpPr>
            <a:spLocks noGrp="1"/>
          </p:cNvSpPr>
          <p:nvPr>
            <p:ph idx="1"/>
          </p:nvPr>
        </p:nvSpPr>
        <p:spPr/>
        <p:txBody>
          <a:bodyPr>
            <a:normAutofit/>
          </a:bodyPr>
          <a:lstStyle/>
          <a:p>
            <a:r>
              <a:rPr lang="en-US" dirty="0" smtClean="0"/>
              <a:t>Thus </a:t>
            </a:r>
            <a:r>
              <a:rPr lang="en-US" dirty="0"/>
              <a:t>government policies—such as those that determine tax and expenditure policies—are the result of the tussle between various special interest groups. </a:t>
            </a:r>
            <a:endParaRPr lang="en-US" dirty="0" smtClean="0"/>
          </a:p>
          <a:p>
            <a:r>
              <a:rPr lang="en-US" dirty="0" smtClean="0"/>
              <a:t>This </a:t>
            </a:r>
            <a:r>
              <a:rPr lang="en-US" dirty="0"/>
              <a:t>is one more reason why we should not rely on the government to fix our problems and why we should strip the government of most of its power.</a:t>
            </a:r>
          </a:p>
          <a:p>
            <a:endParaRPr lang="en-US" dirty="0"/>
          </a:p>
        </p:txBody>
      </p:sp>
    </p:spTree>
    <p:extLst>
      <p:ext uri="{BB962C8B-B14F-4D97-AF65-F5344CB8AC3E}">
        <p14:creationId xmlns:p14="http://schemas.microsoft.com/office/powerpoint/2010/main" val="2086888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1046" y="1447801"/>
            <a:ext cx="8649908" cy="5334745"/>
          </a:xfrm>
          <a:prstGeom prst="rect">
            <a:avLst/>
          </a:prstGeom>
        </p:spPr>
      </p:pic>
      <p:sp>
        <p:nvSpPr>
          <p:cNvPr id="3" name="Title 1"/>
          <p:cNvSpPr txBox="1">
            <a:spLocks/>
          </p:cNvSpPr>
          <p:nvPr/>
        </p:nvSpPr>
        <p:spPr>
          <a:xfrm>
            <a:off x="1981200" y="274638"/>
            <a:ext cx="8229600" cy="1143000"/>
          </a:xfrm>
          <a:prstGeom prst="rect">
            <a:avLst/>
          </a:prstGeom>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Public Choice Theory: Budget Deficits</a:t>
            </a:r>
            <a:endParaRPr lang="en-US" dirty="0"/>
          </a:p>
        </p:txBody>
      </p:sp>
    </p:spTree>
    <p:extLst>
      <p:ext uri="{BB962C8B-B14F-4D97-AF65-F5344CB8AC3E}">
        <p14:creationId xmlns:p14="http://schemas.microsoft.com/office/powerpoint/2010/main" val="3250606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1271</Words>
  <Application>Microsoft Office PowerPoint</Application>
  <PresentationFormat>Widescreen</PresentationFormat>
  <Paragraphs>87</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Economics and Politics</vt:lpstr>
      <vt:lpstr>Economics and Politics</vt:lpstr>
      <vt:lpstr>Public Choice Theory</vt:lpstr>
      <vt:lpstr>Gordon Tullock</vt:lpstr>
      <vt:lpstr>Knut Wicksell</vt:lpstr>
      <vt:lpstr>Knut Wicksell</vt:lpstr>
      <vt:lpstr>Public Choice Theory</vt:lpstr>
      <vt:lpstr>Public Choice Theory</vt:lpstr>
      <vt:lpstr>PowerPoint Presentation</vt:lpstr>
      <vt:lpstr>Public Choice Theory: Budget Deficits</vt:lpstr>
      <vt:lpstr>Public Choice Theory: Budget Deficits</vt:lpstr>
      <vt:lpstr>Buchanan and Constitutional Reform</vt:lpstr>
      <vt:lpstr>Buchanan and Libertarianism</vt:lpstr>
      <vt:lpstr>Public Choice Theory and Keynes</vt:lpstr>
      <vt:lpstr>Public Choice Theory and Keynes</vt:lpstr>
      <vt:lpstr>Balanced Budget Amendment</vt:lpstr>
      <vt:lpstr>Buchanan’s Nobel</vt:lpstr>
      <vt:lpstr>James M. Buchanan: Sources</vt:lpstr>
      <vt:lpstr>Mancur Olson</vt:lpstr>
      <vt:lpstr>Mancur Olson: Special Interests</vt:lpstr>
      <vt:lpstr>Mancur Olson: Special Interests</vt:lpstr>
      <vt:lpstr>Olson on Economic Development</vt:lpstr>
      <vt:lpstr>George Stigler and Regulatory Capture</vt:lpstr>
      <vt:lpstr>Regulatory Capture</vt:lpstr>
      <vt:lpstr>George Stigler Wins Nobel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and Politics</dc:title>
  <dc:creator>Udayan Roy</dc:creator>
  <cp:lastModifiedBy>Udayan Roy</cp:lastModifiedBy>
  <cp:revision>18</cp:revision>
  <dcterms:created xsi:type="dcterms:W3CDTF">2013-04-17T20:45:11Z</dcterms:created>
  <dcterms:modified xsi:type="dcterms:W3CDTF">2019-12-02T03:20:54Z</dcterms:modified>
</cp:coreProperties>
</file>