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2" r:id="rId6"/>
    <p:sldId id="267" r:id="rId7"/>
    <p:sldId id="268" r:id="rId8"/>
    <p:sldId id="269" r:id="rId9"/>
    <p:sldId id="259" r:id="rId10"/>
    <p:sldId id="266" r:id="rId11"/>
    <p:sldId id="261" r:id="rId12"/>
    <p:sldId id="263" r:id="rId13"/>
    <p:sldId id="271" r:id="rId14"/>
    <p:sldId id="272" r:id="rId15"/>
    <p:sldId id="264" r:id="rId16"/>
    <p:sldId id="270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613" autoAdjust="0"/>
  </p:normalViewPr>
  <p:slideViewPr>
    <p:cSldViewPr snapToGrid="0">
      <p:cViewPr varScale="1">
        <p:scale>
          <a:sx n="61" d="100"/>
          <a:sy n="61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6AE86-54F2-4FA2-B1B6-11167AFCF563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CD425-73F3-40B7-97CD-BFB48B0A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6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aving_Wall_Street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Special:BookSources/0-471-12198-3" TargetMode="External"/><Relationship Id="rId4" Type="http://schemas.openxmlformats.org/officeDocument/2006/relationships/hyperlink" Target="https://en.wikipedia.org/wiki/International_Standard_Book_Number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an_Robinson#/media/File:Joan_Robinson_Ramsey_Muspratt.jpg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of quotation from Wikipedia: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Ross Miller (2002). 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Paving Wall Street"/>
              </a:rPr>
              <a:t>Paving Wall Street: Experimental Economics and the Quest for the Perfect Market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New York: John Wiley &amp; Sons. pp. 73–74.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International Standard Book Number"/>
              </a:rPr>
              <a:t>ISBN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Special:BookSources/0-471-12198-3"/>
              </a:rPr>
              <a:t>0-471-12198-3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D425-73F3-40B7-97CD-BFB48B0A03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6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“Minimum Wages and Employment: A Case Study of the Fast-Food Industry in New Jersey and Pennsylvania” by David Card and Alan B. Krueger, American Economic Review, Vol. 84, No. 4, September 1994.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D425-73F3-40B7-97CD-BFB48B0A03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35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source: </a:t>
            </a:r>
            <a:r>
              <a:rPr lang="en-US" dirty="0" smtClean="0">
                <a:hlinkClick r:id="rId3"/>
              </a:rPr>
              <a:t>https://en.wikipedia.org/wiki/Joan_Robinson#/media/File:Joan_Robinson_Ramsey_Muspratt.jpg</a:t>
            </a:r>
            <a:r>
              <a:rPr lang="en-US" dirty="0" smtClean="0"/>
              <a:t>. “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Joan Robinson in the 1920s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D425-73F3-40B7-97CD-BFB48B0A03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4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4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6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3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2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2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5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3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0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5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6A6A7-4D9B-49F0-8A6A-8E92C24D46D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D7B5B-2D7D-4C38-8E43-7792E3D61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eco54/index.html" TargetMode="External"/><Relationship Id="rId2" Type="http://schemas.openxmlformats.org/officeDocument/2006/relationships/hyperlink" Target="http://myweb.liu.edu/~uroy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n_Essay_on_Marxian_Economi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an_Robinson" TargetMode="External"/><Relationship Id="rId2" Type="http://schemas.openxmlformats.org/officeDocument/2006/relationships/hyperlink" Target="https://en.wikipedia.org/wiki/Edward_Chamberl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arold_Hotell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seph_Stiglitz" TargetMode="External"/><Relationship Id="rId2" Type="http://schemas.openxmlformats.org/officeDocument/2006/relationships/hyperlink" Target="https://en.wikipedia.org/wiki/Avinash_Dixi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Monopolistic Competition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Udayan Roy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ECO 54 History of Economic Thought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Edward Chamberlin: Other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Chamberlin is thought to have conducted </a:t>
            </a:r>
            <a:r>
              <a:rPr lang="en-US" dirty="0" smtClean="0"/>
              <a:t>“not </a:t>
            </a:r>
            <a:r>
              <a:rPr lang="en-US" dirty="0"/>
              <a:t>only the first market experiment, but also the first economic experiment of any kind</a:t>
            </a:r>
            <a:r>
              <a:rPr lang="en-US" dirty="0" smtClean="0"/>
              <a:t>,” </a:t>
            </a:r>
            <a:r>
              <a:rPr lang="en-US" dirty="0"/>
              <a:t>with experiments he used in the classroom to illustrate how prices don't necessarily reach </a:t>
            </a:r>
            <a:r>
              <a:rPr lang="en-US" dirty="0" smtClean="0"/>
              <a:t>equilibrium.</a:t>
            </a:r>
          </a:p>
          <a:p>
            <a:r>
              <a:rPr lang="en-US" dirty="0" smtClean="0"/>
              <a:t>Chamberlin concluded </a:t>
            </a:r>
            <a:r>
              <a:rPr lang="en-US" dirty="0"/>
              <a:t>that most market prices are determined by monopolistic and competitive aspects.</a:t>
            </a:r>
          </a:p>
        </p:txBody>
      </p:sp>
    </p:spTree>
    <p:extLst>
      <p:ext uri="{BB962C8B-B14F-4D97-AF65-F5344CB8AC3E}">
        <p14:creationId xmlns:p14="http://schemas.microsoft.com/office/powerpoint/2010/main" val="367991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Monopsonistic</a:t>
            </a:r>
            <a:r>
              <a:rPr lang="en-US" dirty="0" smtClean="0"/>
              <a:t>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Edward Chamberlin discussed an industry that produced a good under monopolistic conditions, Joan Robinson looked at the labor market under </a:t>
            </a:r>
            <a:r>
              <a:rPr lang="en-US" dirty="0" err="1" smtClean="0"/>
              <a:t>monopsonistic</a:t>
            </a:r>
            <a:r>
              <a:rPr lang="en-US" dirty="0" smtClean="0"/>
              <a:t> conditions</a:t>
            </a:r>
          </a:p>
          <a:p>
            <a:r>
              <a:rPr lang="en-US" dirty="0" smtClean="0"/>
              <a:t>Earlier analyses of the labor market assumed perfect competition.</a:t>
            </a:r>
          </a:p>
          <a:p>
            <a:r>
              <a:rPr lang="en-US" dirty="0" smtClean="0"/>
              <a:t>That is, it was assumed that there were many firms hiring labor</a:t>
            </a:r>
          </a:p>
          <a:p>
            <a:r>
              <a:rPr lang="en-US" dirty="0" smtClean="0"/>
              <a:t>As a result, if one firm paid even slightly less than the prevailing wage that other firms were paying, all its workers would quit</a:t>
            </a:r>
          </a:p>
          <a:p>
            <a:r>
              <a:rPr lang="en-US" dirty="0" smtClean="0"/>
              <a:t>Robinson asked, “What if there was only one firm in a town? What would determine the workers’ wages in such a situation?”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Monopsonistic</a:t>
            </a:r>
            <a:r>
              <a:rPr lang="en-US" dirty="0" smtClean="0"/>
              <a:t> </a:t>
            </a:r>
            <a:r>
              <a:rPr lang="en-US" dirty="0" smtClean="0"/>
              <a:t>Competition and the Minimum Wage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139545" cy="4351338"/>
          </a:xfrm>
        </p:spPr>
        <p:txBody>
          <a:bodyPr/>
          <a:lstStyle/>
          <a:p>
            <a:r>
              <a:rPr lang="en-US" dirty="0" smtClean="0"/>
              <a:t>In the traditional analysis of perfectly competitive labor markets, a minimum wage reduces hiring and causes unemployment. The higher the minimum wage the higher the job loss.</a:t>
            </a:r>
          </a:p>
          <a:p>
            <a:r>
              <a:rPr lang="en-US" dirty="0" smtClean="0"/>
              <a:t>Robinson’s </a:t>
            </a:r>
            <a:r>
              <a:rPr lang="en-US" dirty="0"/>
              <a:t>analysis </a:t>
            </a:r>
            <a:r>
              <a:rPr lang="en-US" dirty="0" smtClean="0"/>
              <a:t>of a </a:t>
            </a:r>
            <a:r>
              <a:rPr lang="en-US" dirty="0" err="1" smtClean="0"/>
              <a:t>monopsonistic</a:t>
            </a:r>
            <a:r>
              <a:rPr lang="en-US" dirty="0" smtClean="0"/>
              <a:t> labor market gave </a:t>
            </a:r>
            <a:r>
              <a:rPr lang="en-US" dirty="0"/>
              <a:t>a rational justification for the establishment of a </a:t>
            </a:r>
            <a:r>
              <a:rPr lang="en-US" i="1" dirty="0"/>
              <a:t>minimum wage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Robinson’s analysis, a higher minimum wage may </a:t>
            </a:r>
            <a:r>
              <a:rPr lang="en-US" i="1" dirty="0" smtClean="0"/>
              <a:t>increase</a:t>
            </a:r>
            <a:r>
              <a:rPr lang="en-US" dirty="0" smtClean="0"/>
              <a:t> employment!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robin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745" y="1825625"/>
            <a:ext cx="3126653" cy="440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1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Monopsonistic</a:t>
            </a:r>
            <a:r>
              <a:rPr lang="en-US" dirty="0"/>
              <a:t> Competition and the Minimum Wage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 monopsony, firms face a rising labor supply </a:t>
            </a:r>
          </a:p>
          <a:p>
            <a:r>
              <a:rPr lang="en-US" dirty="0" smtClean="0"/>
              <a:t>That is, they must pay higher wages to hire more workers</a:t>
            </a:r>
          </a:p>
          <a:p>
            <a:r>
              <a:rPr lang="en-US" dirty="0" smtClean="0"/>
              <a:t>This is a disincentive for hiring</a:t>
            </a:r>
          </a:p>
          <a:p>
            <a:r>
              <a:rPr lang="en-US" dirty="0" smtClean="0"/>
              <a:t>If a minimum wage is imposed, a firm may be able to hire more workers while paying the same minimum wage. </a:t>
            </a:r>
          </a:p>
          <a:p>
            <a:r>
              <a:rPr lang="en-US" dirty="0" smtClean="0"/>
              <a:t>The usual disincentive to hiring more workers goes away.</a:t>
            </a:r>
          </a:p>
        </p:txBody>
      </p:sp>
    </p:spTree>
    <p:extLst>
      <p:ext uri="{BB962C8B-B14F-4D97-AF65-F5344CB8AC3E}">
        <p14:creationId xmlns:p14="http://schemas.microsoft.com/office/powerpoint/2010/main" val="11808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Monopsonistic</a:t>
            </a:r>
            <a:r>
              <a:rPr lang="en-US" dirty="0"/>
              <a:t> Competition and the Minimum Wage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monopsonist</a:t>
            </a:r>
            <a:r>
              <a:rPr lang="en-US" dirty="0" smtClean="0"/>
              <a:t> hires as many workers as are available at the official minimum wage.</a:t>
            </a:r>
          </a:p>
          <a:p>
            <a:r>
              <a:rPr lang="en-US" dirty="0" smtClean="0"/>
              <a:t>And, as more workers wish to work at higher wages, a higher minimum wage may lead to more workers getting hired!</a:t>
            </a:r>
          </a:p>
          <a:p>
            <a:r>
              <a:rPr lang="en-US" dirty="0" smtClean="0"/>
              <a:t>Very unintuitive, but true!</a:t>
            </a:r>
          </a:p>
          <a:p>
            <a:endParaRPr lang="en-US" dirty="0"/>
          </a:p>
          <a:p>
            <a:r>
              <a:rPr lang="en-US" dirty="0" smtClean="0"/>
              <a:t>In 1994, the economists David Card and Alan Krueger published a landmark study that showed that hiring did not decrease when New Jersey raised its minimum wage in 1992.</a:t>
            </a:r>
          </a:p>
          <a:p>
            <a:r>
              <a:rPr lang="en-US" dirty="0" smtClean="0"/>
              <a:t>This was seen as support for Robinson’s monopsony analysis of the labor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Monopolistic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Robinson independently discovered pretty much all of Chamberlin’s results.</a:t>
            </a:r>
          </a:p>
          <a:p>
            <a:r>
              <a:rPr lang="en-US" dirty="0" smtClean="0"/>
              <a:t>Robinson </a:t>
            </a:r>
            <a:r>
              <a:rPr lang="en-US" dirty="0"/>
              <a:t>also extended the analysis of monopoly to the case of </a:t>
            </a:r>
            <a:r>
              <a:rPr lang="en-US" i="1" dirty="0"/>
              <a:t>price discrimination</a:t>
            </a:r>
            <a:r>
              <a:rPr lang="en-US" dirty="0"/>
              <a:t> in which the monopolist sells to several separate markets and charges a different price in each case. </a:t>
            </a:r>
            <a:endParaRPr lang="en-US" dirty="0" smtClean="0"/>
          </a:p>
          <a:p>
            <a:r>
              <a:rPr lang="en-US" dirty="0" smtClean="0"/>
              <a:t>Price discrimination allowed high prices in markets where demand was high or less elastic and low prices </a:t>
            </a:r>
            <a:r>
              <a:rPr lang="en-US" dirty="0"/>
              <a:t>w</a:t>
            </a:r>
            <a:r>
              <a:rPr lang="en-US" dirty="0" smtClean="0"/>
              <a:t>here demand was low or more elastic.</a:t>
            </a:r>
          </a:p>
          <a:p>
            <a:r>
              <a:rPr lang="en-US" dirty="0" smtClean="0"/>
              <a:t>This increased </a:t>
            </a:r>
            <a:r>
              <a:rPr lang="en-US" dirty="0" smtClean="0"/>
              <a:t>a monopolist’s </a:t>
            </a:r>
            <a:r>
              <a:rPr lang="en-US" dirty="0" smtClean="0"/>
              <a:t>overall output, reduced consumer surplus, and increased overall efficiency.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50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Monopolistic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Joan Robinson also </a:t>
            </a:r>
            <a:r>
              <a:rPr lang="en-US" dirty="0"/>
              <a:t>showed that the </a:t>
            </a:r>
            <a:r>
              <a:rPr lang="en-US" i="1" dirty="0"/>
              <a:t>monopolist’s markup </a:t>
            </a:r>
            <a:r>
              <a:rPr lang="en-US" dirty="0"/>
              <a:t>rate—which is equal to (Price – Marginal Cost) / Price—for a particular market </a:t>
            </a:r>
            <a:r>
              <a:rPr lang="en-US" dirty="0" smtClean="0"/>
              <a:t>is inversely </a:t>
            </a:r>
            <a:r>
              <a:rPr lang="en-US" dirty="0"/>
              <a:t>related to the elasticity of demand in that market.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is, the monopolist will charge a higher price in the market that has the lower elasticity of demand and a lower price in the market that has the higher elasticity of demand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Recall that Alfred Marshall, Joan Robinson’s teacher, had popularized the concept of price elasticity.</a:t>
            </a:r>
          </a:p>
          <a:p>
            <a:r>
              <a:rPr lang="en-US" dirty="0" smtClean="0"/>
              <a:t>Chamberlin and Robinson extended Marshall’s analysis of competitive markets to include imperfect competition.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3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Joan Robinson: Other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64094" cy="4351338"/>
          </a:xfrm>
        </p:spPr>
        <p:txBody>
          <a:bodyPr/>
          <a:lstStyle/>
          <a:p>
            <a:r>
              <a:rPr lang="en-US" i="1" dirty="0" smtClean="0">
                <a:hlinkClick r:id="rId3" tooltip="An Essay on Marxian Economics"/>
              </a:rPr>
              <a:t>An </a:t>
            </a:r>
            <a:r>
              <a:rPr lang="en-US" i="1" dirty="0">
                <a:hlinkClick r:id="rId3" tooltip="An Essay on Marxian Economics"/>
              </a:rPr>
              <a:t>Essay on Marxian </a:t>
            </a:r>
            <a:r>
              <a:rPr lang="en-US" i="1" dirty="0" smtClean="0">
                <a:hlinkClick r:id="rId3" tooltip="An Essay on Marxian Economics"/>
              </a:rPr>
              <a:t>Economics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1942</a:t>
            </a:r>
          </a:p>
          <a:p>
            <a:pPr lvl="1"/>
            <a:r>
              <a:rPr lang="en-US" dirty="0" smtClean="0"/>
              <a:t>Re-evaluated the legacy of Karl Marx. Robinson was a Marxist.</a:t>
            </a:r>
            <a:endParaRPr lang="en-US" dirty="0"/>
          </a:p>
          <a:p>
            <a:r>
              <a:rPr lang="en-US" i="1" dirty="0" smtClean="0"/>
              <a:t>The </a:t>
            </a:r>
            <a:r>
              <a:rPr lang="en-US" i="1" dirty="0"/>
              <a:t>Accumulation of Capital</a:t>
            </a:r>
            <a:r>
              <a:rPr lang="en-US" dirty="0"/>
              <a:t>, </a:t>
            </a:r>
            <a:r>
              <a:rPr lang="en-US" dirty="0" smtClean="0"/>
              <a:t>1956</a:t>
            </a:r>
          </a:p>
          <a:p>
            <a:pPr lvl="1"/>
            <a:r>
              <a:rPr lang="en-US" dirty="0" smtClean="0"/>
              <a:t>extended Keynesian economics </a:t>
            </a:r>
            <a:r>
              <a:rPr lang="en-US" dirty="0"/>
              <a:t>into the long-run.</a:t>
            </a:r>
          </a:p>
          <a:p>
            <a:r>
              <a:rPr lang="en-US" i="1" dirty="0" smtClean="0"/>
              <a:t>Essays </a:t>
            </a:r>
            <a:r>
              <a:rPr lang="en-US" i="1" dirty="0"/>
              <a:t>in the Theory of Economic Growth</a:t>
            </a:r>
            <a:r>
              <a:rPr lang="en-US" dirty="0" smtClean="0"/>
              <a:t>, 1962</a:t>
            </a:r>
          </a:p>
          <a:p>
            <a:pPr lvl="1"/>
            <a:r>
              <a:rPr lang="en-US" dirty="0" smtClean="0"/>
              <a:t>on</a:t>
            </a:r>
            <a:r>
              <a:rPr lang="en-US" dirty="0"/>
              <a:t> </a:t>
            </a:r>
            <a:r>
              <a:rPr lang="en-US" dirty="0" smtClean="0"/>
              <a:t>long-run growth theory</a:t>
            </a:r>
            <a:endParaRPr lang="en-US" dirty="0"/>
          </a:p>
        </p:txBody>
      </p:sp>
      <p:pic>
        <p:nvPicPr>
          <p:cNvPr id="3074" name="Picture 2" descr="https://upload.wikimedia.org/wikipedia/commons/6/64/Joan_Robinson_Ramsey_Musprat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096" y="1690688"/>
            <a:ext cx="3789647" cy="499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9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Monopolistic and </a:t>
            </a:r>
            <a:r>
              <a:rPr lang="en-US" dirty="0" err="1" smtClean="0"/>
              <a:t>Monopsonistic</a:t>
            </a:r>
            <a:r>
              <a:rPr lang="en-US" dirty="0" smtClean="0"/>
              <a:t>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hlinkClick r:id="rId2"/>
              </a:rPr>
              <a:t>Edward Chamberlin</a:t>
            </a:r>
            <a:r>
              <a:rPr lang="en-US" dirty="0" smtClean="0"/>
              <a:t> (1899 – 1967)</a:t>
            </a:r>
          </a:p>
          <a:p>
            <a:r>
              <a:rPr lang="en-US" dirty="0" smtClean="0">
                <a:hlinkClick r:id="rId3"/>
              </a:rPr>
              <a:t>Joan Robinson</a:t>
            </a:r>
            <a:r>
              <a:rPr lang="en-US" dirty="0" smtClean="0"/>
              <a:t> (1903 – 1983)</a:t>
            </a:r>
          </a:p>
          <a:p>
            <a:endParaRPr lang="en-US" dirty="0" smtClean="0"/>
          </a:p>
          <a:p>
            <a:r>
              <a:rPr lang="en-US" dirty="0" smtClean="0"/>
              <a:t>Key works:</a:t>
            </a:r>
            <a:endParaRPr lang="en-US" dirty="0"/>
          </a:p>
          <a:p>
            <a:pPr lvl="1"/>
            <a:r>
              <a:rPr lang="en-US" i="1" dirty="0"/>
              <a:t>The Theory of Monopolistic </a:t>
            </a:r>
            <a:r>
              <a:rPr lang="en-US" i="1" dirty="0" smtClean="0"/>
              <a:t>Competition</a:t>
            </a:r>
            <a:r>
              <a:rPr lang="en-US" dirty="0" smtClean="0"/>
              <a:t> by Edward Chamberlin, 1933</a:t>
            </a:r>
          </a:p>
          <a:p>
            <a:pPr lvl="1"/>
            <a:r>
              <a:rPr lang="en-US" i="1" dirty="0"/>
              <a:t>The Economics of Imperfect </a:t>
            </a:r>
            <a:r>
              <a:rPr lang="en-US" i="1" dirty="0" smtClean="0"/>
              <a:t>Competition</a:t>
            </a:r>
            <a:r>
              <a:rPr lang="en-US" dirty="0" smtClean="0"/>
              <a:t> by Joan Robinson, 1933</a:t>
            </a:r>
          </a:p>
          <a:p>
            <a:endParaRPr lang="en-US" dirty="0"/>
          </a:p>
          <a:p>
            <a:r>
              <a:rPr lang="en-US" dirty="0" smtClean="0"/>
              <a:t>For their near-simultaneous contributions, these </a:t>
            </a:r>
            <a:r>
              <a:rPr lang="en-US" dirty="0"/>
              <a:t>two economists </a:t>
            </a:r>
            <a:r>
              <a:rPr lang="en-US" dirty="0" smtClean="0"/>
              <a:t>are </a:t>
            </a:r>
            <a:r>
              <a:rPr lang="en-US" dirty="0"/>
              <a:t>regarded as the parents of the modern study of imperfect competition.</a:t>
            </a:r>
          </a:p>
        </p:txBody>
      </p:sp>
    </p:spTree>
    <p:extLst>
      <p:ext uri="{BB962C8B-B14F-4D97-AF65-F5344CB8AC3E}">
        <p14:creationId xmlns:p14="http://schemas.microsoft.com/office/powerpoint/2010/main" val="198570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Monopolistic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Augustin </a:t>
            </a:r>
            <a:r>
              <a:rPr lang="en-US" dirty="0" err="1"/>
              <a:t>Cournot’s</a:t>
            </a:r>
            <a:r>
              <a:rPr lang="en-US" dirty="0"/>
              <a:t> analysis of oligopoly, the number of firms is assumed fixed; new firms can’t enter and existing firms can’t leave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Besides</a:t>
            </a:r>
            <a:r>
              <a:rPr lang="en-US" dirty="0"/>
              <a:t>, </a:t>
            </a:r>
            <a:r>
              <a:rPr lang="en-US" dirty="0" err="1"/>
              <a:t>Cournot</a:t>
            </a:r>
            <a:r>
              <a:rPr lang="en-US" dirty="0"/>
              <a:t> assumed that all firms produced the exact same product.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Harold </a:t>
            </a:r>
            <a:r>
              <a:rPr lang="en-US" dirty="0" err="1">
                <a:hlinkClick r:id="rId2"/>
              </a:rPr>
              <a:t>Hotelling</a:t>
            </a:r>
            <a:r>
              <a:rPr lang="en-US" dirty="0"/>
              <a:t> had shown what would happen if a fixed number of firms produced goods that </a:t>
            </a:r>
            <a:r>
              <a:rPr lang="en-US" dirty="0" smtClean="0"/>
              <a:t>were </a:t>
            </a:r>
            <a:r>
              <a:rPr lang="en-US" dirty="0"/>
              <a:t>similar but not identical. </a:t>
            </a:r>
            <a:endParaRPr lang="en-US" dirty="0" smtClean="0"/>
          </a:p>
          <a:p>
            <a:r>
              <a:rPr lang="en-US" dirty="0" smtClean="0"/>
              <a:t>Chamberlin </a:t>
            </a:r>
            <a:r>
              <a:rPr lang="en-US" dirty="0"/>
              <a:t>then figured out what would happen </a:t>
            </a:r>
            <a:r>
              <a:rPr lang="en-US" dirty="0" smtClean="0"/>
              <a:t>in an industry in which firms produced similar but not identical goods and were </a:t>
            </a:r>
            <a:r>
              <a:rPr lang="en-US" dirty="0"/>
              <a:t>free to enter or </a:t>
            </a:r>
            <a:r>
              <a:rPr lang="en-US" dirty="0" smtClean="0"/>
              <a:t>leave the industry.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4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Monopolistic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Chamberlin showed </a:t>
            </a:r>
            <a:r>
              <a:rPr lang="en-US" sz="3200" dirty="0" smtClean="0"/>
              <a:t>that:</a:t>
            </a:r>
            <a:endParaRPr lang="en-US" sz="3200" dirty="0"/>
          </a:p>
          <a:p>
            <a:pPr lvl="1"/>
            <a:r>
              <a:rPr lang="en-US" sz="2800" dirty="0" smtClean="0"/>
              <a:t>Whether </a:t>
            </a:r>
            <a:r>
              <a:rPr lang="en-US" sz="2800" dirty="0"/>
              <a:t>a firm will earn profits or not has nothing to do with </a:t>
            </a:r>
            <a:r>
              <a:rPr lang="en-US" sz="2800" dirty="0" smtClean="0"/>
              <a:t>the </a:t>
            </a:r>
            <a:r>
              <a:rPr lang="en-US" sz="2800" dirty="0"/>
              <a:t>shape of its demand curve. </a:t>
            </a:r>
            <a:endParaRPr lang="en-US" sz="2800" dirty="0" smtClean="0"/>
          </a:p>
          <a:p>
            <a:pPr lvl="1"/>
            <a:r>
              <a:rPr lang="en-US" sz="2800" dirty="0" smtClean="0"/>
              <a:t>Profitability </a:t>
            </a:r>
            <a:r>
              <a:rPr lang="en-US" sz="2800" dirty="0"/>
              <a:t>depends entirely on the ease with which new firms can enter a profitable industry. </a:t>
            </a:r>
            <a:endParaRPr lang="en-US" sz="2800" dirty="0" smtClean="0"/>
          </a:p>
          <a:p>
            <a:pPr lvl="1"/>
            <a:r>
              <a:rPr lang="en-US" sz="2800" dirty="0" smtClean="0"/>
              <a:t>If </a:t>
            </a:r>
            <a:r>
              <a:rPr lang="en-US" sz="2800" dirty="0"/>
              <a:t>new firms can freely enter and compete with existing firms, profits will be zero in the long run irrespective of whether each firm has a horizontal demand curve (as in perfect competition) or a negatively sloped demand curve (as in monopoly).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Monopolistic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Chamberlin showed </a:t>
            </a:r>
            <a:r>
              <a:rPr lang="en-US" sz="3200" dirty="0" smtClean="0"/>
              <a:t>that:</a:t>
            </a:r>
            <a:endParaRPr lang="en-US" sz="3200" dirty="0"/>
          </a:p>
          <a:p>
            <a:pPr lvl="1"/>
            <a:r>
              <a:rPr lang="en-US" sz="2800" dirty="0"/>
              <a:t>The shape of the demand curve for each firm’s product does, however, affect the efficiency of the overall economy. </a:t>
            </a:r>
            <a:endParaRPr lang="en-US" sz="2800" dirty="0" smtClean="0"/>
          </a:p>
          <a:p>
            <a:pPr lvl="1"/>
            <a:r>
              <a:rPr lang="en-US" sz="2800" dirty="0" smtClean="0"/>
              <a:t>If </a:t>
            </a:r>
            <a:r>
              <a:rPr lang="en-US" sz="2800" dirty="0"/>
              <a:t>this demand curve is horizontal, the output produced will be equal to the ideal output. </a:t>
            </a:r>
            <a:endParaRPr lang="en-US" sz="2800" dirty="0" smtClean="0"/>
          </a:p>
          <a:p>
            <a:pPr lvl="1"/>
            <a:r>
              <a:rPr lang="en-US" sz="2800" dirty="0" smtClean="0"/>
              <a:t>If </a:t>
            </a:r>
            <a:r>
              <a:rPr lang="en-US" sz="2800" dirty="0"/>
              <a:t>this demand curve is negatively sloped, the output produced will be less than the ideal output.</a:t>
            </a:r>
          </a:p>
        </p:txBody>
      </p:sp>
    </p:spTree>
    <p:extLst>
      <p:ext uri="{BB962C8B-B14F-4D97-AF65-F5344CB8AC3E}">
        <p14:creationId xmlns:p14="http://schemas.microsoft.com/office/powerpoint/2010/main" val="7409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 smtClean="0">
                <a:solidFill>
                  <a:schemeClr val="tx1"/>
                </a:solidFill>
              </a:rPr>
              <a:t>Monopolistic </a:t>
            </a:r>
            <a:r>
              <a:rPr lang="en-US" altLang="en-US" sz="3200" dirty="0">
                <a:solidFill>
                  <a:schemeClr val="tx1"/>
                </a:solidFill>
              </a:rPr>
              <a:t>Competition in the Short Run</a:t>
            </a:r>
          </a:p>
        </p:txBody>
      </p:sp>
      <p:sp>
        <p:nvSpPr>
          <p:cNvPr id="12305" name="Slide Number Placeholder 3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292807-C376-4ED4-8AF1-803C5A32374C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2724150" y="1323975"/>
            <a:ext cx="5772771" cy="5316540"/>
            <a:chOff x="2724150" y="1323975"/>
            <a:chExt cx="5772771" cy="5316540"/>
          </a:xfrm>
        </p:grpSpPr>
        <p:sp>
          <p:nvSpPr>
            <p:cNvPr id="12291" name="Rectangle 17"/>
            <p:cNvSpPr>
              <a:spLocks noChangeArrowheads="1"/>
            </p:cNvSpPr>
            <p:nvPr/>
          </p:nvSpPr>
          <p:spPr bwMode="auto">
            <a:xfrm>
              <a:off x="3622676" y="3987801"/>
              <a:ext cx="1577975" cy="403225"/>
            </a:xfrm>
            <a:prstGeom prst="rect">
              <a:avLst/>
            </a:prstGeom>
            <a:solidFill>
              <a:srgbClr val="E7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2" name="Freeform 18"/>
            <p:cNvSpPr>
              <a:spLocks/>
            </p:cNvSpPr>
            <p:nvPr/>
          </p:nvSpPr>
          <p:spPr bwMode="auto">
            <a:xfrm>
              <a:off x="3643313" y="1846264"/>
              <a:ext cx="4832350" cy="3919537"/>
            </a:xfrm>
            <a:custGeom>
              <a:avLst/>
              <a:gdLst>
                <a:gd name="T0" fmla="*/ 0 w 3044"/>
                <a:gd name="T1" fmla="*/ 0 h 2469"/>
                <a:gd name="T2" fmla="*/ 0 w 3044"/>
                <a:gd name="T3" fmla="*/ 2147483647 h 2469"/>
                <a:gd name="T4" fmla="*/ 2147483647 w 3044"/>
                <a:gd name="T5" fmla="*/ 2147483647 h 2469"/>
                <a:gd name="T6" fmla="*/ 0 60000 65536"/>
                <a:gd name="T7" fmla="*/ 0 60000 65536"/>
                <a:gd name="T8" fmla="*/ 0 60000 65536"/>
                <a:gd name="T9" fmla="*/ 0 w 3044"/>
                <a:gd name="T10" fmla="*/ 0 h 2469"/>
                <a:gd name="T11" fmla="*/ 3044 w 3044"/>
                <a:gd name="T12" fmla="*/ 2469 h 24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4" h="2469">
                  <a:moveTo>
                    <a:pt x="0" y="0"/>
                  </a:moveTo>
                  <a:lnTo>
                    <a:pt x="0" y="2469"/>
                  </a:lnTo>
                  <a:lnTo>
                    <a:pt x="3044" y="2469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Rectangle 19"/>
            <p:cNvSpPr>
              <a:spLocks noChangeArrowheads="1"/>
            </p:cNvSpPr>
            <p:nvPr/>
          </p:nvSpPr>
          <p:spPr bwMode="auto">
            <a:xfrm>
              <a:off x="7612063" y="5835650"/>
              <a:ext cx="88485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</a:rPr>
                <a:t>Quantity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294" name="Rectangle 20"/>
            <p:cNvSpPr>
              <a:spLocks noChangeArrowheads="1"/>
            </p:cNvSpPr>
            <p:nvPr/>
          </p:nvSpPr>
          <p:spPr bwMode="auto">
            <a:xfrm>
              <a:off x="3462338" y="5842000"/>
              <a:ext cx="1218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295" name="Rectangle 21"/>
            <p:cNvSpPr>
              <a:spLocks noChangeArrowheads="1"/>
            </p:cNvSpPr>
            <p:nvPr/>
          </p:nvSpPr>
          <p:spPr bwMode="auto">
            <a:xfrm>
              <a:off x="3059114" y="1800225"/>
              <a:ext cx="53540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</a:rPr>
                <a:t>Price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2296" name="Group 22"/>
            <p:cNvGrpSpPr>
              <a:grpSpLocks/>
            </p:cNvGrpSpPr>
            <p:nvPr/>
          </p:nvGrpSpPr>
          <p:grpSpPr bwMode="auto">
            <a:xfrm>
              <a:off x="3094039" y="3848102"/>
              <a:ext cx="2693987" cy="2792413"/>
              <a:chOff x="989" y="2424"/>
              <a:chExt cx="1697" cy="1759"/>
            </a:xfrm>
          </p:grpSpPr>
          <p:sp>
            <p:nvSpPr>
              <p:cNvPr id="12324" name="Freeform 23"/>
              <p:cNvSpPr>
                <a:spLocks/>
              </p:cNvSpPr>
              <p:nvPr/>
            </p:nvSpPr>
            <p:spPr bwMode="auto">
              <a:xfrm>
                <a:off x="1335" y="2512"/>
                <a:ext cx="981" cy="1120"/>
              </a:xfrm>
              <a:custGeom>
                <a:avLst/>
                <a:gdLst>
                  <a:gd name="T0" fmla="*/ 0 w 981"/>
                  <a:gd name="T1" fmla="*/ 0 h 1120"/>
                  <a:gd name="T2" fmla="*/ 981 w 981"/>
                  <a:gd name="T3" fmla="*/ 0 h 1120"/>
                  <a:gd name="T4" fmla="*/ 981 w 981"/>
                  <a:gd name="T5" fmla="*/ 1120 h 1120"/>
                  <a:gd name="T6" fmla="*/ 0 60000 65536"/>
                  <a:gd name="T7" fmla="*/ 0 60000 65536"/>
                  <a:gd name="T8" fmla="*/ 0 60000 65536"/>
                  <a:gd name="T9" fmla="*/ 0 w 981"/>
                  <a:gd name="T10" fmla="*/ 0 h 1120"/>
                  <a:gd name="T11" fmla="*/ 981 w 981"/>
                  <a:gd name="T12" fmla="*/ 1120 h 11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81" h="1120">
                    <a:moveTo>
                      <a:pt x="0" y="0"/>
                    </a:moveTo>
                    <a:lnTo>
                      <a:pt x="981" y="0"/>
                    </a:lnTo>
                    <a:lnTo>
                      <a:pt x="981" y="1120"/>
                    </a:lnTo>
                  </a:path>
                </a:pathLst>
              </a:cu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5" name="Rectangle 24"/>
              <p:cNvSpPr>
                <a:spLocks noChangeArrowheads="1"/>
              </p:cNvSpPr>
              <p:nvPr/>
            </p:nvSpPr>
            <p:spPr bwMode="auto">
              <a:xfrm>
                <a:off x="2156" y="3680"/>
                <a:ext cx="36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000000"/>
                    </a:solidFill>
                  </a:rPr>
                  <a:t>Profit-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26" name="Rectangle 25"/>
              <p:cNvSpPr>
                <a:spLocks noChangeArrowheads="1"/>
              </p:cNvSpPr>
              <p:nvPr/>
            </p:nvSpPr>
            <p:spPr bwMode="auto">
              <a:xfrm>
                <a:off x="1999" y="3849"/>
                <a:ext cx="68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000000"/>
                    </a:solidFill>
                  </a:rPr>
                  <a:t>maximizing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27" name="Rectangle 26"/>
              <p:cNvSpPr>
                <a:spLocks noChangeArrowheads="1"/>
              </p:cNvSpPr>
              <p:nvPr/>
            </p:nvSpPr>
            <p:spPr bwMode="auto">
              <a:xfrm>
                <a:off x="2101" y="4018"/>
                <a:ext cx="48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000000"/>
                    </a:solidFill>
                  </a:rPr>
                  <a:t>quantity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28" name="Rectangle 27"/>
              <p:cNvSpPr>
                <a:spLocks noChangeArrowheads="1"/>
              </p:cNvSpPr>
              <p:nvPr/>
            </p:nvSpPr>
            <p:spPr bwMode="auto">
              <a:xfrm>
                <a:off x="989" y="2424"/>
                <a:ext cx="31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000000"/>
                    </a:solidFill>
                  </a:rPr>
                  <a:t>Price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297" name="Group 28"/>
            <p:cNvGrpSpPr>
              <a:grpSpLocks/>
            </p:cNvGrpSpPr>
            <p:nvPr/>
          </p:nvGrpSpPr>
          <p:grpSpPr bwMode="auto">
            <a:xfrm>
              <a:off x="3784601" y="3441701"/>
              <a:ext cx="4310063" cy="1481138"/>
              <a:chOff x="1424" y="2168"/>
              <a:chExt cx="2715" cy="933"/>
            </a:xfrm>
          </p:grpSpPr>
          <p:sp>
            <p:nvSpPr>
              <p:cNvPr id="12322" name="Line 29"/>
              <p:cNvSpPr>
                <a:spLocks noChangeShapeType="1"/>
              </p:cNvSpPr>
              <p:nvPr/>
            </p:nvSpPr>
            <p:spPr bwMode="auto">
              <a:xfrm>
                <a:off x="1424" y="2168"/>
                <a:ext cx="2140" cy="840"/>
              </a:xfrm>
              <a:prstGeom prst="line">
                <a:avLst/>
              </a:prstGeom>
              <a:noFill/>
              <a:ln w="60325">
                <a:solidFill>
                  <a:srgbClr val="003F9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3" name="Rectangle 30"/>
              <p:cNvSpPr>
                <a:spLocks noChangeArrowheads="1"/>
              </p:cNvSpPr>
              <p:nvPr/>
            </p:nvSpPr>
            <p:spPr bwMode="auto">
              <a:xfrm>
                <a:off x="3619" y="2936"/>
                <a:ext cx="52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000000"/>
                    </a:solidFill>
                  </a:rPr>
                  <a:t>Demand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298" name="Group 31"/>
            <p:cNvGrpSpPr>
              <a:grpSpLocks/>
            </p:cNvGrpSpPr>
            <p:nvPr/>
          </p:nvGrpSpPr>
          <p:grpSpPr bwMode="auto">
            <a:xfrm>
              <a:off x="4006850" y="3684589"/>
              <a:ext cx="2419350" cy="1735137"/>
              <a:chOff x="1564" y="2321"/>
              <a:chExt cx="1524" cy="1093"/>
            </a:xfrm>
          </p:grpSpPr>
          <p:sp>
            <p:nvSpPr>
              <p:cNvPr id="12320" name="Line 32"/>
              <p:cNvSpPr>
                <a:spLocks noChangeShapeType="1"/>
              </p:cNvSpPr>
              <p:nvPr/>
            </p:nvSpPr>
            <p:spPr bwMode="auto">
              <a:xfrm>
                <a:off x="1564" y="2321"/>
                <a:ext cx="1248" cy="980"/>
              </a:xfrm>
              <a:prstGeom prst="line">
                <a:avLst/>
              </a:prstGeom>
              <a:noFill/>
              <a:ln w="60325">
                <a:solidFill>
                  <a:srgbClr val="AD0D1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1" name="Rectangle 33"/>
              <p:cNvSpPr>
                <a:spLocks noChangeArrowheads="1"/>
              </p:cNvSpPr>
              <p:nvPr/>
            </p:nvSpPr>
            <p:spPr bwMode="auto">
              <a:xfrm>
                <a:off x="2875" y="3249"/>
                <a:ext cx="21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700" i="1">
                    <a:solidFill>
                      <a:srgbClr val="000000"/>
                    </a:solidFill>
                  </a:rPr>
                  <a:t>MR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299" name="Group 34"/>
            <p:cNvGrpSpPr>
              <a:grpSpLocks/>
            </p:cNvGrpSpPr>
            <p:nvPr/>
          </p:nvGrpSpPr>
          <p:grpSpPr bwMode="auto">
            <a:xfrm>
              <a:off x="4006850" y="2686051"/>
              <a:ext cx="4084638" cy="2068513"/>
              <a:chOff x="1564" y="1692"/>
              <a:chExt cx="2573" cy="1303"/>
            </a:xfrm>
          </p:grpSpPr>
          <p:sp>
            <p:nvSpPr>
              <p:cNvPr id="12318" name="Freeform 35"/>
              <p:cNvSpPr>
                <a:spLocks/>
              </p:cNvSpPr>
              <p:nvPr/>
            </p:nvSpPr>
            <p:spPr bwMode="auto">
              <a:xfrm>
                <a:off x="1564" y="1838"/>
                <a:ext cx="2229" cy="1157"/>
              </a:xfrm>
              <a:custGeom>
                <a:avLst/>
                <a:gdLst>
                  <a:gd name="T0" fmla="*/ 0 w 175"/>
                  <a:gd name="T1" fmla="*/ 600216 h 91"/>
                  <a:gd name="T2" fmla="*/ 1343144 w 175"/>
                  <a:gd name="T3" fmla="*/ 1829268 h 91"/>
                  <a:gd name="T4" fmla="*/ 4606006 w 175"/>
                  <a:gd name="T5" fmla="*/ 0 h 91"/>
                  <a:gd name="T6" fmla="*/ 0 60000 65536"/>
                  <a:gd name="T7" fmla="*/ 0 60000 65536"/>
                  <a:gd name="T8" fmla="*/ 0 60000 65536"/>
                  <a:gd name="T9" fmla="*/ 0 w 175"/>
                  <a:gd name="T10" fmla="*/ 0 h 91"/>
                  <a:gd name="T11" fmla="*/ 175 w 175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5" h="91">
                    <a:moveTo>
                      <a:pt x="0" y="23"/>
                    </a:moveTo>
                    <a:cubicBezTo>
                      <a:pt x="8" y="34"/>
                      <a:pt x="26" y="55"/>
                      <a:pt x="51" y="70"/>
                    </a:cubicBezTo>
                    <a:cubicBezTo>
                      <a:pt x="86" y="91"/>
                      <a:pt x="145" y="39"/>
                      <a:pt x="175" y="0"/>
                    </a:cubicBezTo>
                  </a:path>
                </a:pathLst>
              </a:custGeom>
              <a:noFill/>
              <a:ln w="60325">
                <a:solidFill>
                  <a:srgbClr val="003F9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9" name="Rectangle 36"/>
              <p:cNvSpPr>
                <a:spLocks noChangeArrowheads="1"/>
              </p:cNvSpPr>
              <p:nvPr/>
            </p:nvSpPr>
            <p:spPr bwMode="auto">
              <a:xfrm>
                <a:off x="3873" y="1692"/>
                <a:ext cx="264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700" i="1">
                    <a:solidFill>
                      <a:srgbClr val="000000"/>
                    </a:solidFill>
                  </a:rPr>
                  <a:t>ATC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300" name="Rectangle 37"/>
            <p:cNvSpPr>
              <a:spLocks noChangeArrowheads="1"/>
            </p:cNvSpPr>
            <p:nvPr/>
          </p:nvSpPr>
          <p:spPr bwMode="auto">
            <a:xfrm>
              <a:off x="5013326" y="1323975"/>
              <a:ext cx="190436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 b="1" dirty="0" smtClean="0">
                  <a:solidFill>
                    <a:srgbClr val="000000"/>
                  </a:solidFill>
                </a:rPr>
                <a:t>Firm </a:t>
              </a:r>
              <a:r>
                <a:rPr lang="en-US" altLang="en-US" sz="1700" b="1" dirty="0">
                  <a:solidFill>
                    <a:srgbClr val="000000"/>
                  </a:solidFill>
                </a:rPr>
                <a:t>Makes Profit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2301" name="Group 38"/>
            <p:cNvGrpSpPr>
              <a:grpSpLocks/>
            </p:cNvGrpSpPr>
            <p:nvPr/>
          </p:nvGrpSpPr>
          <p:grpSpPr bwMode="auto">
            <a:xfrm>
              <a:off x="2724150" y="4264022"/>
              <a:ext cx="2476500" cy="530225"/>
              <a:chOff x="756" y="2686"/>
              <a:chExt cx="1560" cy="334"/>
            </a:xfrm>
          </p:grpSpPr>
          <p:sp>
            <p:nvSpPr>
              <p:cNvPr id="12315" name="Line 39"/>
              <p:cNvSpPr>
                <a:spLocks noChangeShapeType="1"/>
              </p:cNvSpPr>
              <p:nvPr/>
            </p:nvSpPr>
            <p:spPr bwMode="auto">
              <a:xfrm>
                <a:off x="1335" y="2766"/>
                <a:ext cx="981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6" name="Rectangle 40"/>
              <p:cNvSpPr>
                <a:spLocks noChangeArrowheads="1"/>
              </p:cNvSpPr>
              <p:nvPr/>
            </p:nvSpPr>
            <p:spPr bwMode="auto">
              <a:xfrm>
                <a:off x="794" y="2686"/>
                <a:ext cx="51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000000"/>
                    </a:solidFill>
                  </a:rPr>
                  <a:t>Average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17" name="Rectangle 41"/>
              <p:cNvSpPr>
                <a:spLocks noChangeArrowheads="1"/>
              </p:cNvSpPr>
              <p:nvPr/>
            </p:nvSpPr>
            <p:spPr bwMode="auto">
              <a:xfrm>
                <a:off x="756" y="2855"/>
                <a:ext cx="551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000000"/>
                    </a:solidFill>
                  </a:rPr>
                  <a:t>total cost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302" name="Group 42"/>
            <p:cNvGrpSpPr>
              <a:grpSpLocks/>
            </p:cNvGrpSpPr>
            <p:nvPr/>
          </p:nvGrpSpPr>
          <p:grpSpPr bwMode="auto">
            <a:xfrm>
              <a:off x="3790952" y="4249742"/>
              <a:ext cx="509588" cy="779463"/>
              <a:chOff x="1428" y="2677"/>
              <a:chExt cx="321" cy="491"/>
            </a:xfrm>
          </p:grpSpPr>
          <p:sp>
            <p:nvSpPr>
              <p:cNvPr id="12313" name="Line 43"/>
              <p:cNvSpPr>
                <a:spLocks noChangeShapeType="1"/>
              </p:cNvSpPr>
              <p:nvPr/>
            </p:nvSpPr>
            <p:spPr bwMode="auto">
              <a:xfrm flipV="1">
                <a:off x="1577" y="2677"/>
                <a:ext cx="102" cy="33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Rectangle 44"/>
              <p:cNvSpPr>
                <a:spLocks noChangeArrowheads="1"/>
              </p:cNvSpPr>
              <p:nvPr/>
            </p:nvSpPr>
            <p:spPr bwMode="auto">
              <a:xfrm>
                <a:off x="1428" y="3003"/>
                <a:ext cx="321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000000"/>
                    </a:solidFill>
                  </a:rPr>
                  <a:t>Profit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303" name="Group 45"/>
            <p:cNvGrpSpPr>
              <a:grpSpLocks/>
            </p:cNvGrpSpPr>
            <p:nvPr/>
          </p:nvGrpSpPr>
          <p:grpSpPr bwMode="auto">
            <a:xfrm>
              <a:off x="4270376" y="2243138"/>
              <a:ext cx="3351213" cy="3300412"/>
              <a:chOff x="1730" y="1413"/>
              <a:chExt cx="2111" cy="2079"/>
            </a:xfrm>
          </p:grpSpPr>
          <p:sp>
            <p:nvSpPr>
              <p:cNvPr id="12311" name="Line 46"/>
              <p:cNvSpPr>
                <a:spLocks noChangeShapeType="1"/>
              </p:cNvSpPr>
              <p:nvPr/>
            </p:nvSpPr>
            <p:spPr bwMode="auto">
              <a:xfrm flipH="1">
                <a:off x="1730" y="1583"/>
                <a:ext cx="1923" cy="1909"/>
              </a:xfrm>
              <a:prstGeom prst="line">
                <a:avLst/>
              </a:prstGeom>
              <a:noFill/>
              <a:ln w="60325">
                <a:solidFill>
                  <a:srgbClr val="AD0D1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Rectangle 47"/>
              <p:cNvSpPr>
                <a:spLocks noChangeArrowheads="1"/>
              </p:cNvSpPr>
              <p:nvPr/>
            </p:nvSpPr>
            <p:spPr bwMode="auto">
              <a:xfrm>
                <a:off x="3628" y="1413"/>
                <a:ext cx="21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700" i="1">
                    <a:solidFill>
                      <a:srgbClr val="000000"/>
                    </a:solidFill>
                  </a:rPr>
                  <a:t>MC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304" name="Oval 48"/>
            <p:cNvSpPr>
              <a:spLocks noChangeArrowheads="1"/>
            </p:cNvSpPr>
            <p:nvPr/>
          </p:nvSpPr>
          <p:spPr bwMode="auto">
            <a:xfrm>
              <a:off x="5140325" y="4552950"/>
              <a:ext cx="120650" cy="14128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739189" y="1855076"/>
            <a:ext cx="3342882" cy="31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/>
              <a:t>These profits will not last.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739190" y="2388475"/>
            <a:ext cx="334288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/>
              <a:t>Short-run economic profits encourage new firms to </a:t>
            </a:r>
            <a:r>
              <a:rPr lang="en-US" altLang="en-US" sz="1400" b="1" i="1" dirty="0"/>
              <a:t>enter the market.</a:t>
            </a:r>
            <a:endParaRPr lang="en-US" altLang="en-US" sz="1400" b="1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739190" y="3490200"/>
            <a:ext cx="334288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/>
              <a:t>This reduces the demand faced by firms already in the market (incumbent firms)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8739190" y="4601450"/>
            <a:ext cx="33428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/>
              <a:t>Incumbent firms’ demand curves shift to the left.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739190" y="5307889"/>
            <a:ext cx="334288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/>
              <a:t>Their profits fall…</a:t>
            </a:r>
          </a:p>
        </p:txBody>
      </p:sp>
    </p:spTree>
    <p:extLst>
      <p:ext uri="{BB962C8B-B14F-4D97-AF65-F5344CB8AC3E}">
        <p14:creationId xmlns:p14="http://schemas.microsoft.com/office/powerpoint/2010/main" val="36561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>
                <a:solidFill>
                  <a:schemeClr val="tx1"/>
                </a:solidFill>
              </a:rPr>
              <a:t>Monopolistic Competition: effect of the entry of new firms on an incumbent</a:t>
            </a:r>
          </a:p>
        </p:txBody>
      </p:sp>
      <p:sp>
        <p:nvSpPr>
          <p:cNvPr id="13336" name="Slide Number Placeholder 3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952CD0-9109-44C0-92FC-B756492AA21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3315" name="Rectangle 17"/>
          <p:cNvSpPr>
            <a:spLocks noChangeArrowheads="1"/>
          </p:cNvSpPr>
          <p:nvPr/>
        </p:nvSpPr>
        <p:spPr bwMode="auto">
          <a:xfrm>
            <a:off x="3648075" y="4175125"/>
            <a:ext cx="1473200" cy="215900"/>
          </a:xfrm>
          <a:prstGeom prst="rect">
            <a:avLst/>
          </a:prstGeom>
          <a:solidFill>
            <a:srgbClr val="E7EB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Freeform 18"/>
          <p:cNvSpPr>
            <a:spLocks/>
          </p:cNvSpPr>
          <p:nvPr/>
        </p:nvSpPr>
        <p:spPr bwMode="auto">
          <a:xfrm>
            <a:off x="3643313" y="1846264"/>
            <a:ext cx="4832350" cy="3919537"/>
          </a:xfrm>
          <a:custGeom>
            <a:avLst/>
            <a:gdLst>
              <a:gd name="T0" fmla="*/ 0 w 3044"/>
              <a:gd name="T1" fmla="*/ 0 h 2469"/>
              <a:gd name="T2" fmla="*/ 0 w 3044"/>
              <a:gd name="T3" fmla="*/ 2147483647 h 2469"/>
              <a:gd name="T4" fmla="*/ 2147483647 w 3044"/>
              <a:gd name="T5" fmla="*/ 2147483647 h 2469"/>
              <a:gd name="T6" fmla="*/ 0 60000 65536"/>
              <a:gd name="T7" fmla="*/ 0 60000 65536"/>
              <a:gd name="T8" fmla="*/ 0 60000 65536"/>
              <a:gd name="T9" fmla="*/ 0 w 3044"/>
              <a:gd name="T10" fmla="*/ 0 h 2469"/>
              <a:gd name="T11" fmla="*/ 3044 w 3044"/>
              <a:gd name="T12" fmla="*/ 2469 h 24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" h="2469">
                <a:moveTo>
                  <a:pt x="0" y="0"/>
                </a:moveTo>
                <a:lnTo>
                  <a:pt x="0" y="2469"/>
                </a:lnTo>
                <a:lnTo>
                  <a:pt x="3044" y="246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19"/>
          <p:cNvSpPr>
            <a:spLocks noChangeArrowheads="1"/>
          </p:cNvSpPr>
          <p:nvPr/>
        </p:nvSpPr>
        <p:spPr bwMode="auto">
          <a:xfrm>
            <a:off x="7612063" y="5835650"/>
            <a:ext cx="88485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18" name="Rectangle 20"/>
          <p:cNvSpPr>
            <a:spLocks noChangeArrowheads="1"/>
          </p:cNvSpPr>
          <p:nvPr/>
        </p:nvSpPr>
        <p:spPr bwMode="auto">
          <a:xfrm>
            <a:off x="3462338" y="584200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19" name="Rectangle 21"/>
          <p:cNvSpPr>
            <a:spLocks noChangeArrowheads="1"/>
          </p:cNvSpPr>
          <p:nvPr/>
        </p:nvSpPr>
        <p:spPr bwMode="auto">
          <a:xfrm>
            <a:off x="3059114" y="1800225"/>
            <a:ext cx="53540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20" name="Freeform 23"/>
          <p:cNvSpPr>
            <a:spLocks/>
          </p:cNvSpPr>
          <p:nvPr/>
        </p:nvSpPr>
        <p:spPr bwMode="auto">
          <a:xfrm>
            <a:off x="3646489" y="4175126"/>
            <a:ext cx="1476375" cy="1598613"/>
          </a:xfrm>
          <a:custGeom>
            <a:avLst/>
            <a:gdLst>
              <a:gd name="T0" fmla="*/ 0 w 981"/>
              <a:gd name="T1" fmla="*/ 0 h 1120"/>
              <a:gd name="T2" fmla="*/ 2147483647 w 981"/>
              <a:gd name="T3" fmla="*/ 0 h 1120"/>
              <a:gd name="T4" fmla="*/ 2147483647 w 981"/>
              <a:gd name="T5" fmla="*/ 2147483647 h 1120"/>
              <a:gd name="T6" fmla="*/ 0 60000 65536"/>
              <a:gd name="T7" fmla="*/ 0 60000 65536"/>
              <a:gd name="T8" fmla="*/ 0 60000 65536"/>
              <a:gd name="T9" fmla="*/ 0 w 981"/>
              <a:gd name="T10" fmla="*/ 0 h 1120"/>
              <a:gd name="T11" fmla="*/ 981 w 981"/>
              <a:gd name="T12" fmla="*/ 1120 h 1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1" h="1120">
                <a:moveTo>
                  <a:pt x="0" y="0"/>
                </a:moveTo>
                <a:lnTo>
                  <a:pt x="981" y="0"/>
                </a:lnTo>
                <a:lnTo>
                  <a:pt x="981" y="1120"/>
                </a:lnTo>
              </a:path>
            </a:pathLst>
          </a:custGeom>
          <a:noFill/>
          <a:ln w="20638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Rectangle 24"/>
          <p:cNvSpPr>
            <a:spLocks noChangeArrowheads="1"/>
          </p:cNvSpPr>
          <p:nvPr/>
        </p:nvSpPr>
        <p:spPr bwMode="auto">
          <a:xfrm>
            <a:off x="4946651" y="5842000"/>
            <a:ext cx="5818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Profit-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22" name="Rectangle 25"/>
          <p:cNvSpPr>
            <a:spLocks noChangeArrowheads="1"/>
          </p:cNvSpPr>
          <p:nvPr/>
        </p:nvSpPr>
        <p:spPr bwMode="auto">
          <a:xfrm>
            <a:off x="4697413" y="6110288"/>
            <a:ext cx="109004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maximizing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23" name="Rectangle 26"/>
          <p:cNvSpPr>
            <a:spLocks noChangeArrowheads="1"/>
          </p:cNvSpPr>
          <p:nvPr/>
        </p:nvSpPr>
        <p:spPr bwMode="auto">
          <a:xfrm>
            <a:off x="4859339" y="6378575"/>
            <a:ext cx="7662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24" name="Rectangle 27"/>
          <p:cNvSpPr>
            <a:spLocks noChangeArrowheads="1"/>
          </p:cNvSpPr>
          <p:nvPr/>
        </p:nvSpPr>
        <p:spPr bwMode="auto">
          <a:xfrm>
            <a:off x="3111501" y="4011613"/>
            <a:ext cx="4969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25" name="Line 29"/>
          <p:cNvSpPr>
            <a:spLocks noChangeShapeType="1"/>
          </p:cNvSpPr>
          <p:nvPr/>
        </p:nvSpPr>
        <p:spPr bwMode="auto">
          <a:xfrm>
            <a:off x="3663951" y="3692525"/>
            <a:ext cx="3381375" cy="1112838"/>
          </a:xfrm>
          <a:prstGeom prst="line">
            <a:avLst/>
          </a:prstGeom>
          <a:noFill/>
          <a:ln w="603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Rectangle 30"/>
          <p:cNvSpPr>
            <a:spLocks noChangeArrowheads="1"/>
          </p:cNvSpPr>
          <p:nvPr/>
        </p:nvSpPr>
        <p:spPr bwMode="auto">
          <a:xfrm>
            <a:off x="7269164" y="4660900"/>
            <a:ext cx="8255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Demand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27" name="Line 32"/>
          <p:cNvSpPr>
            <a:spLocks noChangeShapeType="1"/>
          </p:cNvSpPr>
          <p:nvPr/>
        </p:nvSpPr>
        <p:spPr bwMode="auto">
          <a:xfrm>
            <a:off x="3652838" y="3719513"/>
            <a:ext cx="2201862" cy="1516062"/>
          </a:xfrm>
          <a:prstGeom prst="line">
            <a:avLst/>
          </a:prstGeom>
          <a:noFill/>
          <a:ln w="60325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Rectangle 33"/>
          <p:cNvSpPr>
            <a:spLocks noChangeArrowheads="1"/>
          </p:cNvSpPr>
          <p:nvPr/>
        </p:nvSpPr>
        <p:spPr bwMode="auto">
          <a:xfrm>
            <a:off x="6088063" y="5157788"/>
            <a:ext cx="3382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i="1">
                <a:solidFill>
                  <a:srgbClr val="000000"/>
                </a:solidFill>
              </a:rPr>
              <a:t>MR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3329" name="Group 34"/>
          <p:cNvGrpSpPr>
            <a:grpSpLocks/>
          </p:cNvGrpSpPr>
          <p:nvPr/>
        </p:nvGrpSpPr>
        <p:grpSpPr bwMode="auto">
          <a:xfrm>
            <a:off x="4006850" y="2686051"/>
            <a:ext cx="4084638" cy="2068513"/>
            <a:chOff x="1564" y="1692"/>
            <a:chExt cx="2573" cy="1303"/>
          </a:xfrm>
        </p:grpSpPr>
        <p:sp>
          <p:nvSpPr>
            <p:cNvPr id="13346" name="Freeform 35"/>
            <p:cNvSpPr>
              <a:spLocks/>
            </p:cNvSpPr>
            <p:nvPr/>
          </p:nvSpPr>
          <p:spPr bwMode="auto">
            <a:xfrm>
              <a:off x="1564" y="1838"/>
              <a:ext cx="2229" cy="1157"/>
            </a:xfrm>
            <a:custGeom>
              <a:avLst/>
              <a:gdLst>
                <a:gd name="T0" fmla="*/ 0 w 175"/>
                <a:gd name="T1" fmla="*/ 600216 h 91"/>
                <a:gd name="T2" fmla="*/ 1343144 w 175"/>
                <a:gd name="T3" fmla="*/ 1829268 h 91"/>
                <a:gd name="T4" fmla="*/ 4606006 w 175"/>
                <a:gd name="T5" fmla="*/ 0 h 91"/>
                <a:gd name="T6" fmla="*/ 0 60000 65536"/>
                <a:gd name="T7" fmla="*/ 0 60000 65536"/>
                <a:gd name="T8" fmla="*/ 0 60000 65536"/>
                <a:gd name="T9" fmla="*/ 0 w 175"/>
                <a:gd name="T10" fmla="*/ 0 h 91"/>
                <a:gd name="T11" fmla="*/ 175 w 175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5" h="91">
                  <a:moveTo>
                    <a:pt x="0" y="23"/>
                  </a:moveTo>
                  <a:cubicBezTo>
                    <a:pt x="8" y="34"/>
                    <a:pt x="26" y="55"/>
                    <a:pt x="51" y="70"/>
                  </a:cubicBezTo>
                  <a:cubicBezTo>
                    <a:pt x="86" y="91"/>
                    <a:pt x="145" y="39"/>
                    <a:pt x="175" y="0"/>
                  </a:cubicBezTo>
                </a:path>
              </a:pathLst>
            </a:cu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Rectangle 36"/>
            <p:cNvSpPr>
              <a:spLocks noChangeArrowheads="1"/>
            </p:cNvSpPr>
            <p:nvPr/>
          </p:nvSpPr>
          <p:spPr bwMode="auto">
            <a:xfrm>
              <a:off x="3873" y="1692"/>
              <a:ext cx="26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 i="1">
                  <a:solidFill>
                    <a:srgbClr val="000000"/>
                  </a:solidFill>
                </a:rPr>
                <a:t>ATC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3330" name="Rectangle 37"/>
          <p:cNvSpPr>
            <a:spLocks noChangeArrowheads="1"/>
          </p:cNvSpPr>
          <p:nvPr/>
        </p:nvSpPr>
        <p:spPr bwMode="auto">
          <a:xfrm>
            <a:off x="5013325" y="1323975"/>
            <a:ext cx="246381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 dirty="0" smtClean="0">
                <a:solidFill>
                  <a:srgbClr val="000000"/>
                </a:solidFill>
              </a:rPr>
              <a:t>Firm </a:t>
            </a:r>
            <a:r>
              <a:rPr lang="en-US" altLang="en-US" sz="1700" b="1" dirty="0">
                <a:solidFill>
                  <a:srgbClr val="000000"/>
                </a:solidFill>
              </a:rPr>
              <a:t>Makes Less Profit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3331" name="Line 39"/>
          <p:cNvSpPr>
            <a:spLocks noChangeShapeType="1"/>
          </p:cNvSpPr>
          <p:nvPr/>
        </p:nvSpPr>
        <p:spPr bwMode="auto">
          <a:xfrm>
            <a:off x="3643314" y="4391025"/>
            <a:ext cx="1557337" cy="1588"/>
          </a:xfrm>
          <a:prstGeom prst="line">
            <a:avLst/>
          </a:prstGeom>
          <a:noFill/>
          <a:ln w="20638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Rectangle 40"/>
          <p:cNvSpPr>
            <a:spLocks noChangeArrowheads="1"/>
          </p:cNvSpPr>
          <p:nvPr/>
        </p:nvSpPr>
        <p:spPr bwMode="auto">
          <a:xfrm>
            <a:off x="3155950" y="4264025"/>
            <a:ext cx="4191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i="1">
                <a:solidFill>
                  <a:srgbClr val="000000"/>
                </a:solidFill>
              </a:rPr>
              <a:t>ATC</a:t>
            </a:r>
            <a:endParaRPr lang="en-US" altLang="en-US" sz="2400" i="1">
              <a:latin typeface="Times New Roman" panose="02020603050405020304" pitchFamily="18" charset="0"/>
            </a:endParaRPr>
          </a:p>
        </p:txBody>
      </p:sp>
      <p:grpSp>
        <p:nvGrpSpPr>
          <p:cNvPr id="13333" name="Group 42"/>
          <p:cNvGrpSpPr>
            <a:grpSpLocks/>
          </p:cNvGrpSpPr>
          <p:nvPr/>
        </p:nvGrpSpPr>
        <p:grpSpPr bwMode="auto">
          <a:xfrm>
            <a:off x="3660777" y="4257679"/>
            <a:ext cx="509588" cy="779463"/>
            <a:chOff x="1428" y="2677"/>
            <a:chExt cx="321" cy="491"/>
          </a:xfrm>
        </p:grpSpPr>
        <p:sp>
          <p:nvSpPr>
            <p:cNvPr id="13344" name="Line 43"/>
            <p:cNvSpPr>
              <a:spLocks noChangeShapeType="1"/>
            </p:cNvSpPr>
            <p:nvPr/>
          </p:nvSpPr>
          <p:spPr bwMode="auto">
            <a:xfrm flipV="1">
              <a:off x="1577" y="2677"/>
              <a:ext cx="102" cy="33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Rectangle 44"/>
            <p:cNvSpPr>
              <a:spLocks noChangeArrowheads="1"/>
            </p:cNvSpPr>
            <p:nvPr/>
          </p:nvSpPr>
          <p:spPr bwMode="auto">
            <a:xfrm>
              <a:off x="1428" y="3003"/>
              <a:ext cx="32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334" name="Group 45"/>
          <p:cNvGrpSpPr>
            <a:grpSpLocks/>
          </p:cNvGrpSpPr>
          <p:nvPr/>
        </p:nvGrpSpPr>
        <p:grpSpPr bwMode="auto">
          <a:xfrm>
            <a:off x="4270376" y="2243138"/>
            <a:ext cx="3351213" cy="3300412"/>
            <a:chOff x="1730" y="1413"/>
            <a:chExt cx="2111" cy="2079"/>
          </a:xfrm>
        </p:grpSpPr>
        <p:sp>
          <p:nvSpPr>
            <p:cNvPr id="13342" name="Line 46"/>
            <p:cNvSpPr>
              <a:spLocks noChangeShapeType="1"/>
            </p:cNvSpPr>
            <p:nvPr/>
          </p:nvSpPr>
          <p:spPr bwMode="auto">
            <a:xfrm flipH="1">
              <a:off x="1730" y="1583"/>
              <a:ext cx="1923" cy="1909"/>
            </a:xfrm>
            <a:prstGeom prst="line">
              <a:avLst/>
            </a:prstGeom>
            <a:noFill/>
            <a:ln w="60325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Rectangle 47"/>
            <p:cNvSpPr>
              <a:spLocks noChangeArrowheads="1"/>
            </p:cNvSpPr>
            <p:nvPr/>
          </p:nvSpPr>
          <p:spPr bwMode="auto">
            <a:xfrm>
              <a:off x="3628" y="1413"/>
              <a:ext cx="2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 i="1">
                  <a:solidFill>
                    <a:srgbClr val="000000"/>
                  </a:solidFill>
                </a:rPr>
                <a:t>MC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3335" name="Oval 48"/>
          <p:cNvSpPr>
            <a:spLocks noChangeArrowheads="1"/>
          </p:cNvSpPr>
          <p:nvPr/>
        </p:nvSpPr>
        <p:spPr bwMode="auto">
          <a:xfrm>
            <a:off x="5045075" y="4630739"/>
            <a:ext cx="120650" cy="141287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7" name="TextBox 35"/>
          <p:cNvSpPr txBox="1">
            <a:spLocks noChangeArrowheads="1"/>
          </p:cNvSpPr>
          <p:nvPr/>
        </p:nvSpPr>
        <p:spPr bwMode="auto">
          <a:xfrm>
            <a:off x="9093201" y="1529254"/>
            <a:ext cx="30068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/>
              <a:t>These profits will not last either. </a:t>
            </a:r>
          </a:p>
        </p:txBody>
      </p:sp>
      <p:sp>
        <p:nvSpPr>
          <p:cNvPr id="13338" name="TextBox 36"/>
          <p:cNvSpPr txBox="1">
            <a:spLocks noChangeArrowheads="1"/>
          </p:cNvSpPr>
          <p:nvPr/>
        </p:nvSpPr>
        <p:spPr bwMode="auto">
          <a:xfrm>
            <a:off x="9093201" y="2062653"/>
            <a:ext cx="30068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/>
              <a:t>Profits encourage new firms to </a:t>
            </a:r>
            <a:r>
              <a:rPr lang="en-US" altLang="en-US" sz="1400" b="1" i="1"/>
              <a:t>enter the market.</a:t>
            </a:r>
            <a:endParaRPr lang="en-US" altLang="en-US" sz="1400" b="1"/>
          </a:p>
        </p:txBody>
      </p:sp>
      <p:sp>
        <p:nvSpPr>
          <p:cNvPr id="13339" name="Rectangle 37"/>
          <p:cNvSpPr>
            <a:spLocks noChangeArrowheads="1"/>
          </p:cNvSpPr>
          <p:nvPr/>
        </p:nvSpPr>
        <p:spPr bwMode="auto">
          <a:xfrm>
            <a:off x="9093201" y="2864342"/>
            <a:ext cx="30068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/>
              <a:t>This reduces the demand faced by incumbent firms</a:t>
            </a:r>
          </a:p>
        </p:txBody>
      </p:sp>
      <p:sp>
        <p:nvSpPr>
          <p:cNvPr id="13340" name="Rectangle 38"/>
          <p:cNvSpPr>
            <a:spLocks noChangeArrowheads="1"/>
          </p:cNvSpPr>
          <p:nvPr/>
        </p:nvSpPr>
        <p:spPr bwMode="auto">
          <a:xfrm>
            <a:off x="9093201" y="3659678"/>
            <a:ext cx="30068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/>
              <a:t>Incumbent firms’ demand curves shift to the left.</a:t>
            </a:r>
          </a:p>
        </p:txBody>
      </p:sp>
      <p:sp>
        <p:nvSpPr>
          <p:cNvPr id="13341" name="Rectangle 39"/>
          <p:cNvSpPr>
            <a:spLocks noChangeArrowheads="1"/>
          </p:cNvSpPr>
          <p:nvPr/>
        </p:nvSpPr>
        <p:spPr bwMode="auto">
          <a:xfrm>
            <a:off x="9093201" y="4461367"/>
            <a:ext cx="300683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/>
              <a:t>Their profits fall…</a:t>
            </a:r>
          </a:p>
        </p:txBody>
      </p:sp>
    </p:spTree>
    <p:extLst>
      <p:ext uri="{BB962C8B-B14F-4D97-AF65-F5344CB8AC3E}">
        <p14:creationId xmlns:p14="http://schemas.microsoft.com/office/powerpoint/2010/main" val="7979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>
                <a:solidFill>
                  <a:schemeClr val="tx1"/>
                </a:solidFill>
              </a:rPr>
              <a:t>Monopolistic Competition in the Long Run</a:t>
            </a:r>
          </a:p>
        </p:txBody>
      </p:sp>
      <p:sp>
        <p:nvSpPr>
          <p:cNvPr id="14355" name="Slide Number Placeholder 3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C4DF77-6946-4E2A-8DA1-56E60EAE81F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4339" name="Freeform 18"/>
          <p:cNvSpPr>
            <a:spLocks/>
          </p:cNvSpPr>
          <p:nvPr/>
        </p:nvSpPr>
        <p:spPr bwMode="auto">
          <a:xfrm>
            <a:off x="3643313" y="1846264"/>
            <a:ext cx="4832350" cy="3919537"/>
          </a:xfrm>
          <a:custGeom>
            <a:avLst/>
            <a:gdLst>
              <a:gd name="T0" fmla="*/ 0 w 3044"/>
              <a:gd name="T1" fmla="*/ 0 h 2469"/>
              <a:gd name="T2" fmla="*/ 0 w 3044"/>
              <a:gd name="T3" fmla="*/ 2147483647 h 2469"/>
              <a:gd name="T4" fmla="*/ 2147483647 w 3044"/>
              <a:gd name="T5" fmla="*/ 2147483647 h 2469"/>
              <a:gd name="T6" fmla="*/ 0 60000 65536"/>
              <a:gd name="T7" fmla="*/ 0 60000 65536"/>
              <a:gd name="T8" fmla="*/ 0 60000 65536"/>
              <a:gd name="T9" fmla="*/ 0 w 3044"/>
              <a:gd name="T10" fmla="*/ 0 h 2469"/>
              <a:gd name="T11" fmla="*/ 3044 w 3044"/>
              <a:gd name="T12" fmla="*/ 2469 h 24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" h="2469">
                <a:moveTo>
                  <a:pt x="0" y="0"/>
                </a:moveTo>
                <a:lnTo>
                  <a:pt x="0" y="2469"/>
                </a:lnTo>
                <a:lnTo>
                  <a:pt x="3044" y="246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Rectangle 19"/>
          <p:cNvSpPr>
            <a:spLocks noChangeArrowheads="1"/>
          </p:cNvSpPr>
          <p:nvPr/>
        </p:nvSpPr>
        <p:spPr bwMode="auto">
          <a:xfrm>
            <a:off x="7612063" y="5835650"/>
            <a:ext cx="88485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1" name="Rectangle 20"/>
          <p:cNvSpPr>
            <a:spLocks noChangeArrowheads="1"/>
          </p:cNvSpPr>
          <p:nvPr/>
        </p:nvSpPr>
        <p:spPr bwMode="auto">
          <a:xfrm>
            <a:off x="3462338" y="584200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2" name="Rectangle 21"/>
          <p:cNvSpPr>
            <a:spLocks noChangeArrowheads="1"/>
          </p:cNvSpPr>
          <p:nvPr/>
        </p:nvSpPr>
        <p:spPr bwMode="auto">
          <a:xfrm>
            <a:off x="3059114" y="1800225"/>
            <a:ext cx="53540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3" name="Rectangle 24"/>
          <p:cNvSpPr>
            <a:spLocks noChangeArrowheads="1"/>
          </p:cNvSpPr>
          <p:nvPr/>
        </p:nvSpPr>
        <p:spPr bwMode="auto">
          <a:xfrm>
            <a:off x="4946651" y="5842000"/>
            <a:ext cx="5818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Profit-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4" name="Rectangle 25"/>
          <p:cNvSpPr>
            <a:spLocks noChangeArrowheads="1"/>
          </p:cNvSpPr>
          <p:nvPr/>
        </p:nvSpPr>
        <p:spPr bwMode="auto">
          <a:xfrm>
            <a:off x="4697413" y="6110288"/>
            <a:ext cx="109004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maximizing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5" name="Rectangle 26"/>
          <p:cNvSpPr>
            <a:spLocks noChangeArrowheads="1"/>
          </p:cNvSpPr>
          <p:nvPr/>
        </p:nvSpPr>
        <p:spPr bwMode="auto">
          <a:xfrm>
            <a:off x="4859339" y="6378575"/>
            <a:ext cx="7662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6" name="Line 29"/>
          <p:cNvSpPr>
            <a:spLocks noChangeShapeType="1"/>
          </p:cNvSpPr>
          <p:nvPr/>
        </p:nvSpPr>
        <p:spPr bwMode="auto">
          <a:xfrm>
            <a:off x="3648076" y="4067176"/>
            <a:ext cx="3400425" cy="828675"/>
          </a:xfrm>
          <a:prstGeom prst="line">
            <a:avLst/>
          </a:prstGeom>
          <a:noFill/>
          <a:ln w="603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30"/>
          <p:cNvSpPr>
            <a:spLocks noChangeArrowheads="1"/>
          </p:cNvSpPr>
          <p:nvPr/>
        </p:nvSpPr>
        <p:spPr bwMode="auto">
          <a:xfrm>
            <a:off x="7269164" y="4660900"/>
            <a:ext cx="8255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Demand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8" name="Line 32"/>
          <p:cNvSpPr>
            <a:spLocks noChangeShapeType="1"/>
          </p:cNvSpPr>
          <p:nvPr/>
        </p:nvSpPr>
        <p:spPr bwMode="auto">
          <a:xfrm>
            <a:off x="3643313" y="4071939"/>
            <a:ext cx="2405062" cy="795337"/>
          </a:xfrm>
          <a:prstGeom prst="line">
            <a:avLst/>
          </a:prstGeom>
          <a:noFill/>
          <a:ln w="60325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Rectangle 33"/>
          <p:cNvSpPr>
            <a:spLocks noChangeArrowheads="1"/>
          </p:cNvSpPr>
          <p:nvPr/>
        </p:nvSpPr>
        <p:spPr bwMode="auto">
          <a:xfrm>
            <a:off x="6088063" y="5157788"/>
            <a:ext cx="3382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i="1">
                <a:solidFill>
                  <a:srgbClr val="000000"/>
                </a:solidFill>
              </a:rPr>
              <a:t>MR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4350" name="Group 34"/>
          <p:cNvGrpSpPr>
            <a:grpSpLocks/>
          </p:cNvGrpSpPr>
          <p:nvPr/>
        </p:nvGrpSpPr>
        <p:grpSpPr bwMode="auto">
          <a:xfrm>
            <a:off x="4006850" y="2686051"/>
            <a:ext cx="4084638" cy="2068513"/>
            <a:chOff x="1564" y="1692"/>
            <a:chExt cx="2573" cy="1303"/>
          </a:xfrm>
        </p:grpSpPr>
        <p:sp>
          <p:nvSpPr>
            <p:cNvPr id="14360" name="Freeform 35"/>
            <p:cNvSpPr>
              <a:spLocks/>
            </p:cNvSpPr>
            <p:nvPr/>
          </p:nvSpPr>
          <p:spPr bwMode="auto">
            <a:xfrm>
              <a:off x="1564" y="1838"/>
              <a:ext cx="2229" cy="1157"/>
            </a:xfrm>
            <a:custGeom>
              <a:avLst/>
              <a:gdLst>
                <a:gd name="T0" fmla="*/ 0 w 175"/>
                <a:gd name="T1" fmla="*/ 600216 h 91"/>
                <a:gd name="T2" fmla="*/ 1343144 w 175"/>
                <a:gd name="T3" fmla="*/ 1829268 h 91"/>
                <a:gd name="T4" fmla="*/ 4606006 w 175"/>
                <a:gd name="T5" fmla="*/ 0 h 91"/>
                <a:gd name="T6" fmla="*/ 0 60000 65536"/>
                <a:gd name="T7" fmla="*/ 0 60000 65536"/>
                <a:gd name="T8" fmla="*/ 0 60000 65536"/>
                <a:gd name="T9" fmla="*/ 0 w 175"/>
                <a:gd name="T10" fmla="*/ 0 h 91"/>
                <a:gd name="T11" fmla="*/ 175 w 175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5" h="91">
                  <a:moveTo>
                    <a:pt x="0" y="23"/>
                  </a:moveTo>
                  <a:cubicBezTo>
                    <a:pt x="8" y="34"/>
                    <a:pt x="26" y="55"/>
                    <a:pt x="51" y="70"/>
                  </a:cubicBezTo>
                  <a:cubicBezTo>
                    <a:pt x="86" y="91"/>
                    <a:pt x="145" y="39"/>
                    <a:pt x="175" y="0"/>
                  </a:cubicBezTo>
                </a:path>
              </a:pathLst>
            </a:cu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Rectangle 36"/>
            <p:cNvSpPr>
              <a:spLocks noChangeArrowheads="1"/>
            </p:cNvSpPr>
            <p:nvPr/>
          </p:nvSpPr>
          <p:spPr bwMode="auto">
            <a:xfrm>
              <a:off x="3873" y="1692"/>
              <a:ext cx="26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 i="1">
                  <a:solidFill>
                    <a:srgbClr val="000000"/>
                  </a:solidFill>
                </a:rPr>
                <a:t>ATC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4351" name="Rectangle 37"/>
          <p:cNvSpPr>
            <a:spLocks noChangeArrowheads="1"/>
          </p:cNvSpPr>
          <p:nvPr/>
        </p:nvSpPr>
        <p:spPr bwMode="auto">
          <a:xfrm>
            <a:off x="5013326" y="1323975"/>
            <a:ext cx="22554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 dirty="0" smtClean="0">
                <a:solidFill>
                  <a:srgbClr val="000000"/>
                </a:solidFill>
              </a:rPr>
              <a:t>Firm </a:t>
            </a:r>
            <a:r>
              <a:rPr lang="en-US" altLang="en-US" sz="1700" b="1" dirty="0">
                <a:solidFill>
                  <a:srgbClr val="000000"/>
                </a:solidFill>
              </a:rPr>
              <a:t>Makes No Profit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52" name="Rectangle 40"/>
          <p:cNvSpPr>
            <a:spLocks noChangeArrowheads="1"/>
          </p:cNvSpPr>
          <p:nvPr/>
        </p:nvSpPr>
        <p:spPr bwMode="auto">
          <a:xfrm>
            <a:off x="2441575" y="4264025"/>
            <a:ext cx="11572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i="1">
                <a:solidFill>
                  <a:srgbClr val="000000"/>
                </a:solidFill>
              </a:rPr>
              <a:t>Price = ATC</a:t>
            </a:r>
            <a:endParaRPr lang="en-US" altLang="en-US" sz="2400" i="1">
              <a:latin typeface="Times New Roman" panose="02020603050405020304" pitchFamily="18" charset="0"/>
            </a:endParaRPr>
          </a:p>
        </p:txBody>
      </p:sp>
      <p:grpSp>
        <p:nvGrpSpPr>
          <p:cNvPr id="14353" name="Group 45"/>
          <p:cNvGrpSpPr>
            <a:grpSpLocks/>
          </p:cNvGrpSpPr>
          <p:nvPr/>
        </p:nvGrpSpPr>
        <p:grpSpPr bwMode="auto">
          <a:xfrm>
            <a:off x="4270376" y="2243138"/>
            <a:ext cx="3351213" cy="3300412"/>
            <a:chOff x="1730" y="1413"/>
            <a:chExt cx="2111" cy="2079"/>
          </a:xfrm>
        </p:grpSpPr>
        <p:sp>
          <p:nvSpPr>
            <p:cNvPr id="14358" name="Line 46"/>
            <p:cNvSpPr>
              <a:spLocks noChangeShapeType="1"/>
            </p:cNvSpPr>
            <p:nvPr/>
          </p:nvSpPr>
          <p:spPr bwMode="auto">
            <a:xfrm flipH="1">
              <a:off x="1730" y="1583"/>
              <a:ext cx="1923" cy="1909"/>
            </a:xfrm>
            <a:prstGeom prst="line">
              <a:avLst/>
            </a:prstGeom>
            <a:noFill/>
            <a:ln w="60325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Rectangle 47"/>
            <p:cNvSpPr>
              <a:spLocks noChangeArrowheads="1"/>
            </p:cNvSpPr>
            <p:nvPr/>
          </p:nvSpPr>
          <p:spPr bwMode="auto">
            <a:xfrm>
              <a:off x="3628" y="1413"/>
              <a:ext cx="2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 i="1">
                  <a:solidFill>
                    <a:srgbClr val="000000"/>
                  </a:solidFill>
                </a:rPr>
                <a:t>MC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4354" name="Oval 48"/>
          <p:cNvSpPr>
            <a:spLocks noChangeArrowheads="1"/>
          </p:cNvSpPr>
          <p:nvPr/>
        </p:nvSpPr>
        <p:spPr bwMode="auto">
          <a:xfrm>
            <a:off x="5159375" y="4535489"/>
            <a:ext cx="120650" cy="141287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6" name="Freeform 23"/>
          <p:cNvSpPr>
            <a:spLocks/>
          </p:cNvSpPr>
          <p:nvPr/>
        </p:nvSpPr>
        <p:spPr bwMode="auto">
          <a:xfrm>
            <a:off x="3646489" y="4419600"/>
            <a:ext cx="1563687" cy="1354138"/>
          </a:xfrm>
          <a:custGeom>
            <a:avLst/>
            <a:gdLst>
              <a:gd name="T0" fmla="*/ 0 w 981"/>
              <a:gd name="T1" fmla="*/ 0 h 1120"/>
              <a:gd name="T2" fmla="*/ 2147483647 w 981"/>
              <a:gd name="T3" fmla="*/ 0 h 1120"/>
              <a:gd name="T4" fmla="*/ 2147483647 w 981"/>
              <a:gd name="T5" fmla="*/ 2147483647 h 1120"/>
              <a:gd name="T6" fmla="*/ 0 60000 65536"/>
              <a:gd name="T7" fmla="*/ 0 60000 65536"/>
              <a:gd name="T8" fmla="*/ 0 60000 65536"/>
              <a:gd name="T9" fmla="*/ 0 w 981"/>
              <a:gd name="T10" fmla="*/ 0 h 1120"/>
              <a:gd name="T11" fmla="*/ 981 w 981"/>
              <a:gd name="T12" fmla="*/ 1120 h 1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1" h="1120">
                <a:moveTo>
                  <a:pt x="0" y="0"/>
                </a:moveTo>
                <a:lnTo>
                  <a:pt x="981" y="0"/>
                </a:lnTo>
                <a:lnTo>
                  <a:pt x="981" y="1120"/>
                </a:lnTo>
              </a:path>
            </a:pathLst>
          </a:custGeom>
          <a:noFill/>
          <a:ln w="20638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Rectangle 40"/>
          <p:cNvSpPr>
            <a:spLocks noChangeArrowheads="1"/>
          </p:cNvSpPr>
          <p:nvPr/>
        </p:nvSpPr>
        <p:spPr bwMode="auto">
          <a:xfrm>
            <a:off x="2508251" y="4502150"/>
            <a:ext cx="9953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Zero profit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739189" y="1855076"/>
            <a:ext cx="334288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/>
              <a:t>Note that Price &gt; Marginal Cost. Indicates suboptimal output in the analysis of perfect competition. In monopolistic competition, this “</a:t>
            </a:r>
            <a:r>
              <a:rPr lang="en-US" altLang="en-US" sz="1400" b="1" dirty="0" err="1" smtClean="0"/>
              <a:t>suboptimality</a:t>
            </a:r>
            <a:r>
              <a:rPr lang="en-US" altLang="en-US" sz="1400" b="1" dirty="0" smtClean="0"/>
              <a:t>” may be seen as the price of a greater variety of products.</a:t>
            </a: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1517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Monopolistic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351658" cy="4351338"/>
          </a:xfrm>
        </p:spPr>
        <p:txBody>
          <a:bodyPr/>
          <a:lstStyle/>
          <a:p>
            <a:r>
              <a:rPr lang="en-US" dirty="0" smtClean="0"/>
              <a:t>The chapter on monopolistic competition in any of today’s textbooks discusses Chamberlin’s theory.</a:t>
            </a:r>
          </a:p>
          <a:p>
            <a:r>
              <a:rPr lang="en-US" dirty="0" smtClean="0"/>
              <a:t>Chamberlin’s theory—as formalized by the economists </a:t>
            </a:r>
            <a:r>
              <a:rPr lang="en-US" dirty="0" err="1" smtClean="0">
                <a:hlinkClick r:id="rId2"/>
              </a:rPr>
              <a:t>Avinash</a:t>
            </a:r>
            <a:r>
              <a:rPr lang="en-US" dirty="0" smtClean="0">
                <a:hlinkClick r:id="rId2"/>
              </a:rPr>
              <a:t> Dixit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Joseph </a:t>
            </a:r>
            <a:r>
              <a:rPr lang="en-US" dirty="0" err="1" smtClean="0">
                <a:hlinkClick r:id="rId3"/>
              </a:rPr>
              <a:t>Stiglitz</a:t>
            </a:r>
            <a:r>
              <a:rPr lang="en-US" dirty="0" smtClean="0"/>
              <a:t>—has been used in modern theories of international trade and long-run economic growth.</a:t>
            </a:r>
          </a:p>
          <a:p>
            <a:endParaRPr lang="en-US" dirty="0"/>
          </a:p>
        </p:txBody>
      </p:sp>
      <p:pic>
        <p:nvPicPr>
          <p:cNvPr id="1026" name="Picture 2" descr="chambl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9858" y="1825625"/>
            <a:ext cx="2907903" cy="415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82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1188</Words>
  <Application>Microsoft Office PowerPoint</Application>
  <PresentationFormat>Widescreen</PresentationFormat>
  <Paragraphs>138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Monopolistic Competition</vt:lpstr>
      <vt:lpstr>Monopolistic and Monopsonistic Competition</vt:lpstr>
      <vt:lpstr>Monopolistic Competition</vt:lpstr>
      <vt:lpstr>Monopolistic Competition</vt:lpstr>
      <vt:lpstr>Monopolistic Competition</vt:lpstr>
      <vt:lpstr>Monopolistic Competition in the Short Run</vt:lpstr>
      <vt:lpstr>Monopolistic Competition: effect of the entry of new firms on an incumbent</vt:lpstr>
      <vt:lpstr>Monopolistic Competition in the Long Run</vt:lpstr>
      <vt:lpstr>Monopolistic Competition</vt:lpstr>
      <vt:lpstr>Edward Chamberlin: Other Works</vt:lpstr>
      <vt:lpstr>Monopsonistic Competition</vt:lpstr>
      <vt:lpstr>Monopsonistic Competition and the Minimum Wage</vt:lpstr>
      <vt:lpstr>Monopsonistic Competition and the Minimum Wage</vt:lpstr>
      <vt:lpstr>Monopsonistic Competition and the Minimum Wage</vt:lpstr>
      <vt:lpstr>Monopolistic Competition</vt:lpstr>
      <vt:lpstr>Monopolistic Competition</vt:lpstr>
      <vt:lpstr>Joan Robinson: Other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Monopolistic Competition</dc:title>
  <dc:creator>Udayan Roy</dc:creator>
  <cp:lastModifiedBy>Udayan Roy</cp:lastModifiedBy>
  <cp:revision>15</cp:revision>
  <dcterms:created xsi:type="dcterms:W3CDTF">2019-12-08T23:17:11Z</dcterms:created>
  <dcterms:modified xsi:type="dcterms:W3CDTF">2019-12-09T18:19:25Z</dcterms:modified>
</cp:coreProperties>
</file>