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69" r:id="rId3"/>
    <p:sldId id="257" r:id="rId4"/>
    <p:sldId id="273" r:id="rId5"/>
    <p:sldId id="258" r:id="rId6"/>
    <p:sldId id="272" r:id="rId7"/>
    <p:sldId id="259" r:id="rId8"/>
    <p:sldId id="260" r:id="rId9"/>
    <p:sldId id="261" r:id="rId10"/>
    <p:sldId id="262" r:id="rId11"/>
    <p:sldId id="263" r:id="rId12"/>
    <p:sldId id="274" r:id="rId13"/>
    <p:sldId id="264" r:id="rId14"/>
    <p:sldId id="270" r:id="rId15"/>
    <p:sldId id="265" r:id="rId16"/>
    <p:sldId id="266" r:id="rId17"/>
    <p:sldId id="267" r:id="rId18"/>
    <p:sldId id="271"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6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0F011-9140-4861-8784-291D70C99352}" type="datetimeFigureOut">
              <a:rPr lang="en-US" smtClean="0"/>
              <a:t>10/9/2019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29A65-982F-450D-9927-0E0FFE0D689D}" type="slidenum">
              <a:rPr lang="en-US" smtClean="0"/>
              <a:t>‹#›</a:t>
            </a:fld>
            <a:endParaRPr lang="en-US"/>
          </a:p>
        </p:txBody>
      </p:sp>
    </p:spTree>
    <p:extLst>
      <p:ext uri="{BB962C8B-B14F-4D97-AF65-F5344CB8AC3E}">
        <p14:creationId xmlns:p14="http://schemas.microsoft.com/office/powerpoint/2010/main" val="328810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9D31B8-EF3D-48A3-844D-CAA036AC0ED9}" type="datetime1">
              <a:rPr lang="en-US" smtClean="0"/>
              <a:t>10/9/2019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
        <p:nvSpPr>
          <p:cNvPr id="6" name="Slide Number Placeholder 5"/>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1CDF-9C85-4901-A095-81A0D388DA04}" type="datetime1">
              <a:rPr lang="en-US" smtClean="0"/>
              <a:t>10/9/2019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
        <p:nvSpPr>
          <p:cNvPr id="6" name="Slide Number Placeholder 5"/>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BB567-D7F6-4C66-871E-635E8FA4AF73}" type="datetime1">
              <a:rPr lang="en-US" smtClean="0"/>
              <a:t>10/9/2019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
        <p:nvSpPr>
          <p:cNvPr id="6" name="Slide Number Placeholder 5"/>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F5AA7-5AF0-431C-BAEA-499FCCFF81C1}" type="datetime1">
              <a:rPr lang="en-US" smtClean="0"/>
              <a:t>10/9/2019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
        <p:nvSpPr>
          <p:cNvPr id="6" name="Slide Number Placeholder 5"/>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34E1C-3E8E-4433-A57C-E297B888B548}" type="datetime1">
              <a:rPr lang="en-US" smtClean="0"/>
              <a:t>10/9/2019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
        <p:nvSpPr>
          <p:cNvPr id="6" name="Slide Number Placeholder 5"/>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AC4F1-7076-40CE-A57C-C25F386DA736}" type="datetime1">
              <a:rPr lang="en-US" smtClean="0"/>
              <a:t>10/9/2019</a:t>
            </a:fld>
            <a:endParaRPr lang="en-US"/>
          </a:p>
        </p:txBody>
      </p:sp>
      <p:sp>
        <p:nvSpPr>
          <p:cNvPr id="6" name="Footer Placeholder 5"/>
          <p:cNvSpPr>
            <a:spLocks noGrp="1"/>
          </p:cNvSpPr>
          <p:nvPr>
            <p:ph type="ftr" sz="quarter" idx="11"/>
          </p:nvPr>
        </p:nvSpPr>
        <p:spPr/>
        <p:txBody>
          <a:bodyPr/>
          <a:lstStyle/>
          <a:p>
            <a:r>
              <a:rPr lang="en-US" smtClean="0"/>
              <a:t>Thomas Malthus</a:t>
            </a:r>
            <a:endParaRPr lang="en-US"/>
          </a:p>
        </p:txBody>
      </p:sp>
      <p:sp>
        <p:nvSpPr>
          <p:cNvPr id="7" name="Slide Number Placeholder 6"/>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C5273E-C081-4907-AA82-B39F514DADBE}" type="datetime1">
              <a:rPr lang="en-US" smtClean="0"/>
              <a:t>10/9/2019</a:t>
            </a:fld>
            <a:endParaRPr lang="en-US"/>
          </a:p>
        </p:txBody>
      </p:sp>
      <p:sp>
        <p:nvSpPr>
          <p:cNvPr id="8" name="Footer Placeholder 7"/>
          <p:cNvSpPr>
            <a:spLocks noGrp="1"/>
          </p:cNvSpPr>
          <p:nvPr>
            <p:ph type="ftr" sz="quarter" idx="11"/>
          </p:nvPr>
        </p:nvSpPr>
        <p:spPr/>
        <p:txBody>
          <a:bodyPr/>
          <a:lstStyle/>
          <a:p>
            <a:r>
              <a:rPr lang="en-US" smtClean="0"/>
              <a:t>Thomas Malthus</a:t>
            </a:r>
            <a:endParaRPr lang="en-US"/>
          </a:p>
        </p:txBody>
      </p:sp>
      <p:sp>
        <p:nvSpPr>
          <p:cNvPr id="9" name="Slide Number Placeholder 8"/>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3193F6-CF70-4886-B827-0FCF77803E27}" type="datetime1">
              <a:rPr lang="en-US" smtClean="0"/>
              <a:t>10/9/2019</a:t>
            </a:fld>
            <a:endParaRPr lang="en-US"/>
          </a:p>
        </p:txBody>
      </p:sp>
      <p:sp>
        <p:nvSpPr>
          <p:cNvPr id="4" name="Footer Placeholder 3"/>
          <p:cNvSpPr>
            <a:spLocks noGrp="1"/>
          </p:cNvSpPr>
          <p:nvPr>
            <p:ph type="ftr" sz="quarter" idx="11"/>
          </p:nvPr>
        </p:nvSpPr>
        <p:spPr/>
        <p:txBody>
          <a:bodyPr/>
          <a:lstStyle/>
          <a:p>
            <a:r>
              <a:rPr lang="en-US" smtClean="0"/>
              <a:t>Thomas Malthus</a:t>
            </a:r>
            <a:endParaRPr lang="en-US"/>
          </a:p>
        </p:txBody>
      </p:sp>
      <p:sp>
        <p:nvSpPr>
          <p:cNvPr id="5" name="Slide Number Placeholder 4"/>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16AD1-CB1B-4351-9866-76B32ADC2BA5}" type="datetime1">
              <a:rPr lang="en-US" smtClean="0"/>
              <a:t>10/9/2019</a:t>
            </a:fld>
            <a:endParaRPr lang="en-US"/>
          </a:p>
        </p:txBody>
      </p:sp>
      <p:sp>
        <p:nvSpPr>
          <p:cNvPr id="3" name="Footer Placeholder 2"/>
          <p:cNvSpPr>
            <a:spLocks noGrp="1"/>
          </p:cNvSpPr>
          <p:nvPr>
            <p:ph type="ftr" sz="quarter" idx="11"/>
          </p:nvPr>
        </p:nvSpPr>
        <p:spPr/>
        <p:txBody>
          <a:bodyPr/>
          <a:lstStyle/>
          <a:p>
            <a:r>
              <a:rPr lang="en-US" smtClean="0"/>
              <a:t>Thomas Malthus</a:t>
            </a:r>
            <a:endParaRPr lang="en-US"/>
          </a:p>
        </p:txBody>
      </p:sp>
      <p:sp>
        <p:nvSpPr>
          <p:cNvPr id="4" name="Slide Number Placeholder 3"/>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7F252-1EB7-4D3F-B57B-CE1968358BF2}" type="datetime1">
              <a:rPr lang="en-US" smtClean="0"/>
              <a:t>10/9/2019</a:t>
            </a:fld>
            <a:endParaRPr lang="en-US"/>
          </a:p>
        </p:txBody>
      </p:sp>
      <p:sp>
        <p:nvSpPr>
          <p:cNvPr id="6" name="Footer Placeholder 5"/>
          <p:cNvSpPr>
            <a:spLocks noGrp="1"/>
          </p:cNvSpPr>
          <p:nvPr>
            <p:ph type="ftr" sz="quarter" idx="11"/>
          </p:nvPr>
        </p:nvSpPr>
        <p:spPr/>
        <p:txBody>
          <a:bodyPr/>
          <a:lstStyle/>
          <a:p>
            <a:r>
              <a:rPr lang="en-US" smtClean="0"/>
              <a:t>Thomas Malthus</a:t>
            </a:r>
            <a:endParaRPr lang="en-US"/>
          </a:p>
        </p:txBody>
      </p:sp>
      <p:sp>
        <p:nvSpPr>
          <p:cNvPr id="7" name="Slide Number Placeholder 6"/>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5C4B0-63A1-4AF1-8BD0-E39555A3B1E7}" type="datetime1">
              <a:rPr lang="en-US" smtClean="0"/>
              <a:t>10/9/2019</a:t>
            </a:fld>
            <a:endParaRPr lang="en-US"/>
          </a:p>
        </p:txBody>
      </p:sp>
      <p:sp>
        <p:nvSpPr>
          <p:cNvPr id="6" name="Footer Placeholder 5"/>
          <p:cNvSpPr>
            <a:spLocks noGrp="1"/>
          </p:cNvSpPr>
          <p:nvPr>
            <p:ph type="ftr" sz="quarter" idx="11"/>
          </p:nvPr>
        </p:nvSpPr>
        <p:spPr/>
        <p:txBody>
          <a:bodyPr/>
          <a:lstStyle/>
          <a:p>
            <a:r>
              <a:rPr lang="en-US" smtClean="0"/>
              <a:t>Thomas Malthus</a:t>
            </a:r>
            <a:endParaRPr lang="en-US"/>
          </a:p>
        </p:txBody>
      </p:sp>
      <p:sp>
        <p:nvSpPr>
          <p:cNvPr id="7" name="Slide Number Placeholder 6"/>
          <p:cNvSpPr>
            <a:spLocks noGrp="1"/>
          </p:cNvSpPr>
          <p:nvPr>
            <p:ph type="sldNum" sz="quarter" idx="12"/>
          </p:nvPr>
        </p:nvSpPr>
        <p:spPr/>
        <p:txBody>
          <a:bodyPr/>
          <a:lstStyle/>
          <a:p>
            <a:fld id="{FF811559-3B51-4E8E-96A6-29EB535A35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22A76-0724-411A-8A94-40CFFDBC595F}" type="datetime1">
              <a:rPr lang="en-US" smtClean="0"/>
              <a:t>10/9/2019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Thomas Malthus</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11559-3B51-4E8E-96A6-29EB535A35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epa.newschool.edu/~het/profiles/condorcet.htm" TargetMode="External"/><Relationship Id="rId2" Type="http://schemas.openxmlformats.org/officeDocument/2006/relationships/hyperlink" Target="http://cepa.newschool.edu/~het/profiles/wgodwin.htm" TargetMode="External"/><Relationship Id="rId1" Type="http://schemas.openxmlformats.org/officeDocument/2006/relationships/slideLayout" Target="../slideLayouts/slideLayout2.xml"/><Relationship Id="rId4" Type="http://schemas.openxmlformats.org/officeDocument/2006/relationships/hyperlink" Target="http://cepa.newschool.edu/~het/schools/utilitar.htm#pale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ll.libertyfund.org/?option=com_staticxt&amp;staticfile=show.php?title=2188" TargetMode="External"/><Relationship Id="rId2" Type="http://schemas.openxmlformats.org/officeDocument/2006/relationships/hyperlink" Target="http://oll.libertyfund.org/index.php?option=com_staticxt&amp;staticfile=show.php?title=1944&amp;Itemid=2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Thomas Malthus</a:t>
            </a:r>
            <a:endParaRPr lang="en-US" dirty="0"/>
          </a:p>
        </p:txBody>
      </p:sp>
      <p:sp>
        <p:nvSpPr>
          <p:cNvPr id="3" name="Subtitle 2"/>
          <p:cNvSpPr>
            <a:spLocks noGrp="1"/>
          </p:cNvSpPr>
          <p:nvPr>
            <p:ph type="subTitle" idx="1"/>
          </p:nvPr>
        </p:nvSpPr>
        <p:spPr/>
        <p:txBody>
          <a:bodyPr/>
          <a:lstStyle/>
          <a:p>
            <a:r>
              <a:rPr lang="en-US" dirty="0" smtClean="0">
                <a:hlinkClick r:id="rId2"/>
              </a:rPr>
              <a:t>Udayan Roy</a:t>
            </a:r>
            <a:endParaRPr lang="en-US" dirty="0" smtClean="0"/>
          </a:p>
          <a:p>
            <a:r>
              <a:rPr lang="en-US" dirty="0" smtClean="0">
                <a:hlinkClick r:id="rId3"/>
              </a:rPr>
              <a:t>ECO 54 History of Economic Thought</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Only moral restraint can help the workers</a:t>
            </a:r>
            <a:endParaRPr lang="en-US" dirty="0"/>
          </a:p>
        </p:txBody>
      </p:sp>
      <p:sp>
        <p:nvSpPr>
          <p:cNvPr id="3" name="Content Placeholder 2"/>
          <p:cNvSpPr>
            <a:spLocks noGrp="1"/>
          </p:cNvSpPr>
          <p:nvPr>
            <p:ph idx="1"/>
          </p:nvPr>
        </p:nvSpPr>
        <p:spPr/>
        <p:txBody>
          <a:bodyPr>
            <a:normAutofit fontScale="85000" lnSpcReduction="20000"/>
          </a:bodyPr>
          <a:lstStyle/>
          <a:p>
            <a:r>
              <a:rPr lang="en-US" dirty="0"/>
              <a:t>Suppose the subsistence wage is currently 2 tons of wheat a year. </a:t>
            </a:r>
            <a:endParaRPr lang="en-US" dirty="0" smtClean="0"/>
          </a:p>
          <a:p>
            <a:pPr lvl="1"/>
            <a:r>
              <a:rPr lang="en-US" dirty="0" smtClean="0"/>
              <a:t>That </a:t>
            </a:r>
            <a:r>
              <a:rPr lang="en-US" dirty="0"/>
              <a:t>is, suppose this is the wage at which the working population stays constant; at any higher wage the population grows and grows. </a:t>
            </a:r>
            <a:endParaRPr lang="en-US" dirty="0" smtClean="0"/>
          </a:p>
          <a:p>
            <a:pPr lvl="1"/>
            <a:r>
              <a:rPr lang="en-US" dirty="0" smtClean="0"/>
              <a:t>As </a:t>
            </a:r>
            <a:r>
              <a:rPr lang="en-US" dirty="0"/>
              <a:t>a result, the </a:t>
            </a:r>
            <a:r>
              <a:rPr lang="en-US" dirty="0" smtClean="0"/>
              <a:t>workers’ </a:t>
            </a:r>
            <a:r>
              <a:rPr lang="en-US" dirty="0"/>
              <a:t>long run wage would </a:t>
            </a:r>
            <a:r>
              <a:rPr lang="en-US" dirty="0" smtClean="0"/>
              <a:t>be equal to </a:t>
            </a:r>
            <a:r>
              <a:rPr lang="en-US" dirty="0"/>
              <a:t>2 tons of wheat per year. </a:t>
            </a:r>
            <a:endParaRPr lang="en-US" dirty="0" smtClean="0"/>
          </a:p>
          <a:p>
            <a:r>
              <a:rPr lang="en-US" dirty="0" smtClean="0"/>
              <a:t>Now </a:t>
            </a:r>
            <a:r>
              <a:rPr lang="en-US" dirty="0"/>
              <a:t>suppose </a:t>
            </a:r>
            <a:r>
              <a:rPr lang="en-US" dirty="0" smtClean="0"/>
              <a:t>that, </a:t>
            </a:r>
            <a:r>
              <a:rPr lang="en-US" dirty="0"/>
              <a:t>as a result of moral restraint exercised by </a:t>
            </a:r>
            <a:r>
              <a:rPr lang="en-US" dirty="0" smtClean="0"/>
              <a:t>workers, </a:t>
            </a:r>
            <a:r>
              <a:rPr lang="en-US" dirty="0"/>
              <a:t>the subsistence wage increases to 3 tons of wheat a year. </a:t>
            </a:r>
            <a:endParaRPr lang="en-US" dirty="0" smtClean="0"/>
          </a:p>
          <a:p>
            <a:pPr lvl="1"/>
            <a:r>
              <a:rPr lang="en-US" dirty="0" smtClean="0"/>
              <a:t>That </a:t>
            </a:r>
            <a:r>
              <a:rPr lang="en-US" dirty="0"/>
              <a:t>is, </a:t>
            </a:r>
            <a:r>
              <a:rPr lang="en-US" dirty="0" smtClean="0"/>
              <a:t>now—as a result of “moral restraint”—people would have more kids only if the </a:t>
            </a:r>
            <a:r>
              <a:rPr lang="en-US" dirty="0"/>
              <a:t>wage </a:t>
            </a:r>
            <a:r>
              <a:rPr lang="en-US" dirty="0" smtClean="0"/>
              <a:t>rises </a:t>
            </a:r>
            <a:r>
              <a:rPr lang="en-US" dirty="0"/>
              <a:t>above 3 tons of wheat a year. </a:t>
            </a:r>
            <a:endParaRPr lang="en-US" dirty="0" smtClean="0"/>
          </a:p>
          <a:p>
            <a:r>
              <a:rPr lang="en-US" dirty="0" smtClean="0"/>
              <a:t>In </a:t>
            </a:r>
            <a:r>
              <a:rPr lang="en-US" dirty="0"/>
              <a:t>this case, the long run wage would also rise to 3 tons of wheat a year. </a:t>
            </a:r>
            <a:endParaRPr lang="en-US" dirty="0" smtClean="0"/>
          </a:p>
          <a:p>
            <a:r>
              <a:rPr lang="en-US" dirty="0" smtClean="0"/>
              <a:t>In </a:t>
            </a:r>
            <a:r>
              <a:rPr lang="en-US" dirty="0"/>
              <a:t>this way, Malthus argued that only </a:t>
            </a:r>
            <a:r>
              <a:rPr lang="en-US" dirty="0" smtClean="0"/>
              <a:t>“moral restraint” </a:t>
            </a:r>
            <a:r>
              <a:rPr lang="en-US" dirty="0"/>
              <a:t>by workers could improve their standard of living</a:t>
            </a:r>
          </a:p>
        </p:txBody>
      </p:sp>
      <p:sp>
        <p:nvSpPr>
          <p:cNvPr id="4" name="Slide Number Placeholder 3"/>
          <p:cNvSpPr>
            <a:spLocks noGrp="1"/>
          </p:cNvSpPr>
          <p:nvPr>
            <p:ph type="sldNum" sz="quarter" idx="12"/>
          </p:nvPr>
        </p:nvSpPr>
        <p:spPr/>
        <p:txBody>
          <a:bodyPr/>
          <a:lstStyle/>
          <a:p>
            <a:fld id="{FF811559-3B51-4E8E-96A6-29EB535A35AC}"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moral restraint won’t happen</a:t>
            </a:r>
            <a:endParaRPr lang="en-US" dirty="0"/>
          </a:p>
        </p:txBody>
      </p:sp>
      <p:sp>
        <p:nvSpPr>
          <p:cNvPr id="3" name="Content Placeholder 2"/>
          <p:cNvSpPr>
            <a:spLocks noGrp="1"/>
          </p:cNvSpPr>
          <p:nvPr>
            <p:ph idx="1"/>
          </p:nvPr>
        </p:nvSpPr>
        <p:spPr/>
        <p:txBody>
          <a:bodyPr>
            <a:normAutofit/>
          </a:bodyPr>
          <a:lstStyle/>
          <a:p>
            <a:r>
              <a:rPr lang="en-US" dirty="0"/>
              <a:t>Malthus had little faith that preventive checks (or, </a:t>
            </a:r>
            <a:r>
              <a:rPr lang="en-US" dirty="0" smtClean="0"/>
              <a:t>“moral restraint”) </a:t>
            </a:r>
            <a:r>
              <a:rPr lang="en-US" dirty="0"/>
              <a:t>would solve the </a:t>
            </a:r>
            <a:r>
              <a:rPr lang="en-US" dirty="0" smtClean="0"/>
              <a:t>population problem</a:t>
            </a:r>
            <a:r>
              <a:rPr lang="en-US" dirty="0"/>
              <a:t>. </a:t>
            </a:r>
            <a:endParaRPr lang="en-US" dirty="0" smtClean="0"/>
          </a:p>
          <a:p>
            <a:r>
              <a:rPr lang="en-US" dirty="0" smtClean="0"/>
              <a:t>He </a:t>
            </a:r>
            <a:r>
              <a:rPr lang="en-US" dirty="0"/>
              <a:t>even argued that society might wish to do whatever it could to hurry along </a:t>
            </a:r>
            <a:r>
              <a:rPr lang="en-US" dirty="0" smtClean="0"/>
              <a:t>nature’s </a:t>
            </a:r>
            <a:r>
              <a:rPr lang="en-US" dirty="0"/>
              <a:t>positive checks. </a:t>
            </a:r>
            <a:endParaRPr lang="en-US" dirty="0" smtClean="0"/>
          </a:p>
        </p:txBody>
      </p:sp>
      <p:sp>
        <p:nvSpPr>
          <p:cNvPr id="4" name="Slide Number Placeholder 3"/>
          <p:cNvSpPr>
            <a:spLocks noGrp="1"/>
          </p:cNvSpPr>
          <p:nvPr>
            <p:ph type="sldNum" sz="quarter" idx="12"/>
          </p:nvPr>
        </p:nvSpPr>
        <p:spPr/>
        <p:txBody>
          <a:bodyPr/>
          <a:lstStyle/>
          <a:p>
            <a:fld id="{FF811559-3B51-4E8E-96A6-29EB535A35AC}"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moral restraint won’t happen</a:t>
            </a:r>
            <a:endParaRPr lang="en-US" dirty="0"/>
          </a:p>
        </p:txBody>
      </p:sp>
      <p:sp>
        <p:nvSpPr>
          <p:cNvPr id="3" name="Content Placeholder 2"/>
          <p:cNvSpPr>
            <a:spLocks noGrp="1"/>
          </p:cNvSpPr>
          <p:nvPr>
            <p:ph idx="1"/>
          </p:nvPr>
        </p:nvSpPr>
        <p:spPr/>
        <p:txBody>
          <a:bodyPr>
            <a:normAutofit/>
          </a:bodyPr>
          <a:lstStyle/>
          <a:p>
            <a:r>
              <a:rPr lang="en-US" dirty="0" smtClean="0"/>
              <a:t>Malthus </a:t>
            </a:r>
            <a:r>
              <a:rPr lang="en-US" dirty="0"/>
              <a:t>joined the contemporary policy debate on the Poor Laws to oppose public assistance to the poor because such assistance would only swell the ranks of the poor and make the eventual reckoning with </a:t>
            </a:r>
            <a:r>
              <a:rPr lang="en-US" dirty="0" smtClean="0"/>
              <a:t>nature’s </a:t>
            </a:r>
            <a:r>
              <a:rPr lang="en-US" dirty="0"/>
              <a:t>positive checks all the more painful. </a:t>
            </a:r>
            <a:endParaRPr lang="en-US" dirty="0" smtClean="0"/>
          </a:p>
          <a:p>
            <a:r>
              <a:rPr lang="en-US" dirty="0" smtClean="0"/>
              <a:t>After </a:t>
            </a:r>
            <a:r>
              <a:rPr lang="en-US" dirty="0"/>
              <a:t>gaining immense fame (or, notoriety) because of his ideas, Malthus in his later years back-pedaled somewhat and became an advocate of gradualism. </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extLst>
      <p:ext uri="{BB962C8B-B14F-4D97-AF65-F5344CB8AC3E}">
        <p14:creationId xmlns:p14="http://schemas.microsoft.com/office/powerpoint/2010/main" val="285460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Malthus’s theory of population</a:t>
            </a:r>
            <a:endParaRPr lang="en-US" dirty="0"/>
          </a:p>
        </p:txBody>
      </p:sp>
      <p:sp>
        <p:nvSpPr>
          <p:cNvPr id="3" name="Content Placeholder 2"/>
          <p:cNvSpPr>
            <a:spLocks noGrp="1"/>
          </p:cNvSpPr>
          <p:nvPr>
            <p:ph idx="1"/>
          </p:nvPr>
        </p:nvSpPr>
        <p:spPr/>
        <p:txBody>
          <a:bodyPr>
            <a:normAutofit/>
          </a:bodyPr>
          <a:lstStyle/>
          <a:p>
            <a:r>
              <a:rPr lang="en-US" dirty="0"/>
              <a:t>The theory of population used by Malthus had been proposed earlier by Giovanni </a:t>
            </a:r>
            <a:r>
              <a:rPr lang="en-US" dirty="0" err="1"/>
              <a:t>Botero</a:t>
            </a:r>
            <a:r>
              <a:rPr lang="en-US" dirty="0"/>
              <a:t> and Richard </a:t>
            </a:r>
            <a:r>
              <a:rPr lang="en-US" dirty="0" err="1"/>
              <a:t>Cantillon</a:t>
            </a:r>
            <a:r>
              <a:rPr lang="en-US" dirty="0"/>
              <a:t>. </a:t>
            </a:r>
            <a:endParaRPr lang="en-US" dirty="0" smtClean="0"/>
          </a:p>
          <a:p>
            <a:r>
              <a:rPr lang="en-US" dirty="0" smtClean="0"/>
              <a:t>Malthus’s </a:t>
            </a:r>
            <a:r>
              <a:rPr lang="en-US" dirty="0"/>
              <a:t>theory that agricultural output would grow at an arithmetic rate even though the labor force may be growing at a geometric rate depended on the notion of diminishing returns in production. </a:t>
            </a:r>
            <a:endParaRPr lang="en-US" dirty="0" smtClean="0"/>
          </a:p>
        </p:txBody>
      </p:sp>
      <p:sp>
        <p:nvSpPr>
          <p:cNvPr id="4" name="Slide Number Placeholder 3"/>
          <p:cNvSpPr>
            <a:spLocks noGrp="1"/>
          </p:cNvSpPr>
          <p:nvPr>
            <p:ph type="sldNum" sz="quarter" idx="12"/>
          </p:nvPr>
        </p:nvSpPr>
        <p:spPr/>
        <p:txBody>
          <a:bodyPr/>
          <a:lstStyle/>
          <a:p>
            <a:fld id="{FF811559-3B51-4E8E-96A6-29EB535A35AC}"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Malthus’s theory of population</a:t>
            </a:r>
            <a:endParaRPr lang="en-US" dirty="0"/>
          </a:p>
        </p:txBody>
      </p:sp>
      <p:sp>
        <p:nvSpPr>
          <p:cNvPr id="3" name="Content Placeholder 2"/>
          <p:cNvSpPr>
            <a:spLocks noGrp="1"/>
          </p:cNvSpPr>
          <p:nvPr>
            <p:ph idx="1"/>
          </p:nvPr>
        </p:nvSpPr>
        <p:spPr/>
        <p:txBody>
          <a:bodyPr>
            <a:normAutofit/>
          </a:bodyPr>
          <a:lstStyle/>
          <a:p>
            <a:r>
              <a:rPr lang="en-US" dirty="0" smtClean="0"/>
              <a:t>Although </a:t>
            </a:r>
            <a:r>
              <a:rPr lang="en-US" dirty="0"/>
              <a:t>this notion of diminishing returns must have been obvious to observant people, its analytical treatment was provided by Turgot, who had used diminishing returns to construct a theory of investment. </a:t>
            </a:r>
            <a:endParaRPr lang="en-US" dirty="0" smtClean="0"/>
          </a:p>
          <a:p>
            <a:r>
              <a:rPr lang="en-US" dirty="0" smtClean="0"/>
              <a:t>What </a:t>
            </a:r>
            <a:r>
              <a:rPr lang="en-US" dirty="0"/>
              <a:t>Malthus added were his analyses of the effect of various policy measures, of technological progress and of </a:t>
            </a:r>
            <a:r>
              <a:rPr lang="en-US" dirty="0" smtClean="0"/>
              <a:t>“moral restraint” </a:t>
            </a:r>
            <a:r>
              <a:rPr lang="en-US" dirty="0"/>
              <a:t>on population and the long run standard of living. </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extLst>
      <p:ext uri="{BB962C8B-B14F-4D97-AF65-F5344CB8AC3E}">
        <p14:creationId xmlns:p14="http://schemas.microsoft.com/office/powerpoint/2010/main" val="4070662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flawed and imperfect</a:t>
            </a:r>
            <a:endParaRPr lang="en-US" dirty="0"/>
          </a:p>
        </p:txBody>
      </p:sp>
      <p:sp>
        <p:nvSpPr>
          <p:cNvPr id="3" name="Content Placeholder 2"/>
          <p:cNvSpPr>
            <a:spLocks noGrp="1"/>
          </p:cNvSpPr>
          <p:nvPr>
            <p:ph idx="1"/>
          </p:nvPr>
        </p:nvSpPr>
        <p:spPr/>
        <p:txBody>
          <a:bodyPr>
            <a:normAutofit lnSpcReduction="10000"/>
          </a:bodyPr>
          <a:lstStyle/>
          <a:p>
            <a:r>
              <a:rPr lang="en-US" dirty="0"/>
              <a:t>Malthus may have been rebelling against his </a:t>
            </a:r>
            <a:r>
              <a:rPr lang="en-US" dirty="0" smtClean="0"/>
              <a:t>father, Daniel Malthus, </a:t>
            </a:r>
            <a:r>
              <a:rPr lang="en-US" dirty="0"/>
              <a:t>who had been influenced by the utopian writings of </a:t>
            </a:r>
            <a:r>
              <a:rPr lang="en-US" u="sng" dirty="0">
                <a:hlinkClick r:id="rId2"/>
              </a:rPr>
              <a:t>William Godwin</a:t>
            </a:r>
            <a:r>
              <a:rPr lang="en-US" dirty="0"/>
              <a:t>, the </a:t>
            </a:r>
            <a:r>
              <a:rPr lang="en-US" u="sng" dirty="0">
                <a:hlinkClick r:id="rId3"/>
              </a:rPr>
              <a:t>Marquis de Condorcet</a:t>
            </a:r>
            <a:r>
              <a:rPr lang="en-US" dirty="0"/>
              <a:t> and </a:t>
            </a:r>
            <a:r>
              <a:rPr lang="en-US" u="sng" dirty="0">
                <a:hlinkClick r:id="rId4"/>
              </a:rPr>
              <a:t>Bishop Paley</a:t>
            </a:r>
            <a:r>
              <a:rPr lang="en-US" dirty="0"/>
              <a:t>. </a:t>
            </a:r>
            <a:endParaRPr lang="en-US" dirty="0" smtClean="0"/>
          </a:p>
          <a:p>
            <a:r>
              <a:rPr lang="en-US" dirty="0" smtClean="0"/>
              <a:t>These </a:t>
            </a:r>
            <a:r>
              <a:rPr lang="en-US" dirty="0"/>
              <a:t>writers had argued that human beings would figure out the right way on their own. </a:t>
            </a:r>
            <a:endParaRPr lang="en-US" dirty="0" smtClean="0"/>
          </a:p>
          <a:p>
            <a:r>
              <a:rPr lang="en-US" dirty="0" smtClean="0"/>
              <a:t>Paley</a:t>
            </a:r>
            <a:r>
              <a:rPr lang="en-US" dirty="0"/>
              <a:t>, in particular, </a:t>
            </a:r>
            <a:r>
              <a:rPr lang="en-US" i="1" dirty="0"/>
              <a:t>welcomed</a:t>
            </a:r>
            <a:r>
              <a:rPr lang="en-US" dirty="0"/>
              <a:t> the prospect of a larger population. </a:t>
            </a:r>
            <a:endParaRPr lang="en-US" dirty="0" smtClean="0"/>
          </a:p>
          <a:p>
            <a:r>
              <a:rPr lang="en-US" dirty="0" smtClean="0"/>
              <a:t>Malthus </a:t>
            </a:r>
            <a:r>
              <a:rPr lang="en-US" dirty="0"/>
              <a:t>saw this optimism </a:t>
            </a:r>
            <a:r>
              <a:rPr lang="en-US" dirty="0" smtClean="0"/>
              <a:t>and this belief in the perfectibility of human society as </a:t>
            </a:r>
            <a:r>
              <a:rPr lang="en-US" dirty="0"/>
              <a:t>seriously misguided. </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Malthus’s </a:t>
            </a:r>
            <a:r>
              <a:rPr lang="en-US" dirty="0"/>
              <a:t>theory of population has by and large been proven wrong. </a:t>
            </a:r>
            <a:endParaRPr lang="en-US" dirty="0" smtClean="0"/>
          </a:p>
          <a:p>
            <a:r>
              <a:rPr lang="en-US" dirty="0" smtClean="0"/>
              <a:t>Far from running out of food, there </a:t>
            </a:r>
            <a:r>
              <a:rPr lang="en-US" dirty="0"/>
              <a:t>have been astonishing increases in agricultural productivity in advanced countries. </a:t>
            </a:r>
            <a:endParaRPr lang="en-US" dirty="0" smtClean="0"/>
          </a:p>
          <a:p>
            <a:r>
              <a:rPr lang="en-US" dirty="0" smtClean="0"/>
              <a:t>However</a:t>
            </a:r>
            <a:r>
              <a:rPr lang="en-US" dirty="0"/>
              <a:t>, Malthus was </a:t>
            </a:r>
            <a:r>
              <a:rPr lang="en-US" dirty="0" smtClean="0"/>
              <a:t>right, </a:t>
            </a:r>
            <a:r>
              <a:rPr lang="en-US" dirty="0"/>
              <a:t>in the sense that the problems of overpopulation and famine have not disappeared entirely. </a:t>
            </a:r>
            <a:endParaRPr lang="en-US" dirty="0" smtClean="0"/>
          </a:p>
          <a:p>
            <a:r>
              <a:rPr lang="en-US" dirty="0" smtClean="0"/>
              <a:t>Besides</a:t>
            </a:r>
            <a:r>
              <a:rPr lang="en-US" dirty="0"/>
              <a:t>, even rich countries may be faced with a different version of the </a:t>
            </a:r>
            <a:r>
              <a:rPr lang="en-US" dirty="0" smtClean="0"/>
              <a:t>Malthusian </a:t>
            </a:r>
            <a:r>
              <a:rPr lang="en-US" dirty="0"/>
              <a:t>scare in the ruin that their growth has wrought on the earth's environment. </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market gluts</a:t>
            </a:r>
            <a:endParaRPr lang="en-US" dirty="0"/>
          </a:p>
        </p:txBody>
      </p:sp>
      <p:sp>
        <p:nvSpPr>
          <p:cNvPr id="3" name="Content Placeholder 2"/>
          <p:cNvSpPr>
            <a:spLocks noGrp="1"/>
          </p:cNvSpPr>
          <p:nvPr>
            <p:ph idx="1"/>
          </p:nvPr>
        </p:nvSpPr>
        <p:spPr/>
        <p:txBody>
          <a:bodyPr>
            <a:normAutofit/>
          </a:bodyPr>
          <a:lstStyle/>
          <a:p>
            <a:r>
              <a:rPr lang="en-US" dirty="0"/>
              <a:t>Malthus also proposed a theory of market gluts in which an excess of supply over demand was regarded as possible. </a:t>
            </a:r>
            <a:endParaRPr lang="en-US" dirty="0" smtClean="0"/>
          </a:p>
          <a:p>
            <a:pPr lvl="1"/>
            <a:r>
              <a:rPr lang="en-US" dirty="0" smtClean="0"/>
              <a:t>Such market gluts are unwelcome because they lead to unemployment</a:t>
            </a:r>
          </a:p>
          <a:p>
            <a:r>
              <a:rPr lang="en-US" dirty="0" smtClean="0"/>
              <a:t>Malthus </a:t>
            </a:r>
            <a:r>
              <a:rPr lang="en-US" dirty="0"/>
              <a:t>felt that the key to avoiding such </a:t>
            </a:r>
            <a:r>
              <a:rPr lang="en-US" dirty="0" smtClean="0"/>
              <a:t>gluts lay </a:t>
            </a:r>
            <a:r>
              <a:rPr lang="en-US" dirty="0"/>
              <a:t>in the amount spent by the land-owning class. </a:t>
            </a:r>
            <a:endParaRPr lang="en-US" dirty="0" smtClean="0"/>
          </a:p>
          <a:p>
            <a:r>
              <a:rPr lang="en-US" dirty="0" smtClean="0"/>
              <a:t>If </a:t>
            </a:r>
            <a:r>
              <a:rPr lang="en-US" dirty="0"/>
              <a:t>they spent freely, there would be adequate </a:t>
            </a:r>
            <a:r>
              <a:rPr lang="en-US" dirty="0" smtClean="0"/>
              <a:t>demand, gluts would be avoided </a:t>
            </a:r>
            <a:r>
              <a:rPr lang="en-US" dirty="0"/>
              <a:t>and unemployment would be low. </a:t>
            </a:r>
            <a:endParaRPr lang="en-US" dirty="0" smtClean="0"/>
          </a:p>
        </p:txBody>
      </p:sp>
      <p:sp>
        <p:nvSpPr>
          <p:cNvPr id="4" name="Slide Number Placeholder 3"/>
          <p:cNvSpPr>
            <a:spLocks noGrp="1"/>
          </p:cNvSpPr>
          <p:nvPr>
            <p:ph type="sldNum" sz="quarter" idx="12"/>
          </p:nvPr>
        </p:nvSpPr>
        <p:spPr/>
        <p:txBody>
          <a:bodyPr/>
          <a:lstStyle/>
          <a:p>
            <a:fld id="{FF811559-3B51-4E8E-96A6-29EB535A35AC}"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market gluts</a:t>
            </a:r>
            <a:endParaRPr lang="en-US" dirty="0"/>
          </a:p>
        </p:txBody>
      </p:sp>
      <p:sp>
        <p:nvSpPr>
          <p:cNvPr id="3" name="Content Placeholder 2"/>
          <p:cNvSpPr>
            <a:spLocks noGrp="1"/>
          </p:cNvSpPr>
          <p:nvPr>
            <p:ph idx="1"/>
          </p:nvPr>
        </p:nvSpPr>
        <p:spPr/>
        <p:txBody>
          <a:bodyPr>
            <a:normAutofit/>
          </a:bodyPr>
          <a:lstStyle/>
          <a:p>
            <a:r>
              <a:rPr lang="en-US" dirty="0" smtClean="0"/>
              <a:t>One </a:t>
            </a:r>
            <a:r>
              <a:rPr lang="en-US" dirty="0"/>
              <a:t>way to ensure </a:t>
            </a:r>
            <a:r>
              <a:rPr lang="en-US" dirty="0" smtClean="0"/>
              <a:t>high spending by land owners, </a:t>
            </a:r>
            <a:r>
              <a:rPr lang="en-US" dirty="0"/>
              <a:t>Malthus argued in his contribution to the debate on the Corn Laws that had imposed tariffs on imports of cheap corn, was to </a:t>
            </a:r>
            <a:r>
              <a:rPr lang="en-US" dirty="0" smtClean="0"/>
              <a:t>keep those </a:t>
            </a:r>
            <a:r>
              <a:rPr lang="en-US" dirty="0"/>
              <a:t>tariffs. </a:t>
            </a:r>
            <a:endParaRPr lang="en-US" dirty="0" smtClean="0"/>
          </a:p>
          <a:p>
            <a:r>
              <a:rPr lang="en-US" dirty="0" smtClean="0"/>
              <a:t>This </a:t>
            </a:r>
            <a:r>
              <a:rPr lang="en-US" dirty="0"/>
              <a:t>would raise the price of British agricultural produce, raise the incomes of the landlords, increase their spending and thereby avoid the occurrence of a market glut. </a:t>
            </a:r>
          </a:p>
        </p:txBody>
      </p:sp>
      <p:sp>
        <p:nvSpPr>
          <p:cNvPr id="4" name="Slide Number Placeholder 3"/>
          <p:cNvSpPr>
            <a:spLocks noGrp="1"/>
          </p:cNvSpPr>
          <p:nvPr>
            <p:ph type="sldNum" sz="quarter" idx="12"/>
          </p:nvPr>
        </p:nvSpPr>
        <p:spPr/>
        <p:txBody>
          <a:bodyPr/>
          <a:lstStyle/>
          <a:p>
            <a:fld id="{FF811559-3B51-4E8E-96A6-29EB535A35AC}"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extLst>
      <p:ext uri="{BB962C8B-B14F-4D97-AF65-F5344CB8AC3E}">
        <p14:creationId xmlns:p14="http://schemas.microsoft.com/office/powerpoint/2010/main" val="491963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market gluts</a:t>
            </a:r>
            <a:endParaRPr lang="en-US" dirty="0"/>
          </a:p>
        </p:txBody>
      </p:sp>
      <p:sp>
        <p:nvSpPr>
          <p:cNvPr id="3" name="Content Placeholder 2"/>
          <p:cNvSpPr>
            <a:spLocks noGrp="1"/>
          </p:cNvSpPr>
          <p:nvPr>
            <p:ph idx="1"/>
          </p:nvPr>
        </p:nvSpPr>
        <p:spPr/>
        <p:txBody>
          <a:bodyPr/>
          <a:lstStyle/>
          <a:p>
            <a:r>
              <a:rPr lang="en-US" dirty="0" smtClean="0"/>
              <a:t>Elements of this theory were later revived as the Keynesian theory of the short-run role of tariffs under fixed exchange rates.</a:t>
            </a:r>
          </a:p>
          <a:p>
            <a:r>
              <a:rPr lang="en-US" dirty="0" smtClean="0"/>
              <a:t>Classical theory denied the likelihood of demand being less than supply</a:t>
            </a:r>
          </a:p>
          <a:p>
            <a:r>
              <a:rPr lang="en-US" dirty="0" smtClean="0"/>
              <a:t>Whether theoretically sound or not, many economists continue to believe in the real-world truth of this idea</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malthus2"/>
          <p:cNvPicPr>
            <a:picLocks noChangeAspect="1" noChangeArrowheads="1"/>
          </p:cNvPicPr>
          <p:nvPr/>
        </p:nvPicPr>
        <p:blipFill>
          <a:blip r:embed="rId2"/>
          <a:srcRect/>
          <a:stretch>
            <a:fillRect/>
          </a:stretch>
        </p:blipFill>
        <p:spPr bwMode="auto">
          <a:xfrm>
            <a:off x="4114800" y="1028700"/>
            <a:ext cx="3781916" cy="49911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F811559-3B51-4E8E-96A6-29EB535A35AC}" type="slidenum">
              <a:rPr lang="en-US" smtClean="0"/>
              <a:t>2</a:t>
            </a:fld>
            <a:endParaRPr lang="en-US"/>
          </a:p>
        </p:txBody>
      </p:sp>
      <p:sp>
        <p:nvSpPr>
          <p:cNvPr id="6" name="Footer Placeholder 5"/>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Thomas Robert Malthus (1766 – 1834)</a:t>
            </a:r>
            <a:endParaRPr lang="en-US" dirty="0"/>
          </a:p>
        </p:txBody>
      </p:sp>
      <p:sp>
        <p:nvSpPr>
          <p:cNvPr id="3" name="Content Placeholder 2"/>
          <p:cNvSpPr>
            <a:spLocks noGrp="1"/>
          </p:cNvSpPr>
          <p:nvPr>
            <p:ph idx="1"/>
          </p:nvPr>
        </p:nvSpPr>
        <p:spPr/>
        <p:txBody>
          <a:bodyPr>
            <a:normAutofit/>
          </a:bodyPr>
          <a:lstStyle/>
          <a:p>
            <a:r>
              <a:rPr lang="en-US" i="1" dirty="0"/>
              <a:t>The Ordinary Business of Life </a:t>
            </a:r>
            <a:r>
              <a:rPr lang="en-US" dirty="0"/>
              <a:t>by Roger Backhouse, pages </a:t>
            </a:r>
            <a:r>
              <a:rPr lang="en-US" dirty="0" smtClean="0"/>
              <a:t>133-135</a:t>
            </a:r>
            <a:endParaRPr lang="en-US" dirty="0"/>
          </a:p>
          <a:p>
            <a:r>
              <a:rPr lang="en-US" i="1" dirty="0"/>
              <a:t>The Worldly Philosophers </a:t>
            </a:r>
            <a:r>
              <a:rPr lang="en-US" dirty="0"/>
              <a:t>by Robert </a:t>
            </a:r>
            <a:r>
              <a:rPr lang="en-US" dirty="0" err="1"/>
              <a:t>Heilbroner</a:t>
            </a:r>
            <a:r>
              <a:rPr lang="en-US" dirty="0"/>
              <a:t>, Chapter </a:t>
            </a:r>
            <a:r>
              <a:rPr lang="en-US" dirty="0" smtClean="0"/>
              <a:t>IV </a:t>
            </a:r>
            <a:r>
              <a:rPr lang="en-US" dirty="0"/>
              <a:t>(The </a:t>
            </a:r>
            <a:r>
              <a:rPr lang="en-US" dirty="0" smtClean="0"/>
              <a:t>Gloomy Presentiments of Parson Malthus and </a:t>
            </a:r>
            <a:r>
              <a:rPr lang="en-US" dirty="0"/>
              <a:t>D</a:t>
            </a:r>
            <a:r>
              <a:rPr lang="en-US" dirty="0" smtClean="0"/>
              <a:t>avid Ricardo)</a:t>
            </a:r>
            <a:endParaRPr lang="en-US" dirty="0"/>
          </a:p>
          <a:p>
            <a:r>
              <a:rPr lang="en-US" i="1" dirty="0"/>
              <a:t>New Ideas from Dead </a:t>
            </a:r>
            <a:r>
              <a:rPr lang="en-US" i="1" dirty="0" smtClean="0"/>
              <a:t>Economists </a:t>
            </a:r>
            <a:r>
              <a:rPr lang="en-US" dirty="0"/>
              <a:t>by Todd Buchholz, Chapter </a:t>
            </a:r>
            <a:r>
              <a:rPr lang="en-US" dirty="0" smtClean="0"/>
              <a:t>III (Malthus: Prophet of Doom and Population Boom)</a:t>
            </a:r>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3</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Thomas Robert Malthus (1766 – 1834)</a:t>
            </a:r>
            <a:endParaRPr lang="en-US" dirty="0"/>
          </a:p>
        </p:txBody>
      </p:sp>
      <p:sp>
        <p:nvSpPr>
          <p:cNvPr id="3" name="Content Placeholder 2"/>
          <p:cNvSpPr>
            <a:spLocks noGrp="1"/>
          </p:cNvSpPr>
          <p:nvPr>
            <p:ph idx="1"/>
          </p:nvPr>
        </p:nvSpPr>
        <p:spPr/>
        <p:txBody>
          <a:bodyPr/>
          <a:lstStyle/>
          <a:p>
            <a:r>
              <a:rPr lang="en-US" dirty="0" smtClean="0">
                <a:hlinkClick r:id="rId2"/>
              </a:rPr>
              <a:t>An Essay on the Principle of Population</a:t>
            </a:r>
            <a:r>
              <a:rPr lang="en-US" dirty="0" smtClean="0"/>
              <a:t> 1798</a:t>
            </a:r>
          </a:p>
          <a:p>
            <a:r>
              <a:rPr lang="en-US" dirty="0" smtClean="0">
                <a:hlinkClick r:id="rId3"/>
              </a:rPr>
              <a:t>Principles of Political Economy</a:t>
            </a:r>
            <a:r>
              <a:rPr lang="en-US" dirty="0" smtClean="0"/>
              <a:t> 1820</a:t>
            </a:r>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4</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extLst>
      <p:ext uri="{BB962C8B-B14F-4D97-AF65-F5344CB8AC3E}">
        <p14:creationId xmlns:p14="http://schemas.microsoft.com/office/powerpoint/2010/main" val="429052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normAutofit/>
          </a:bodyPr>
          <a:lstStyle/>
          <a:p>
            <a:r>
              <a:rPr lang="en-US" dirty="0" smtClean="0"/>
              <a:t>Malthus’s </a:t>
            </a:r>
            <a:r>
              <a:rPr lang="en-US" dirty="0"/>
              <a:t>theory of population argued that </a:t>
            </a:r>
            <a:endParaRPr lang="en-US" dirty="0" smtClean="0"/>
          </a:p>
          <a:p>
            <a:pPr lvl="1"/>
            <a:r>
              <a:rPr lang="en-US" dirty="0" smtClean="0"/>
              <a:t>population </a:t>
            </a:r>
            <a:r>
              <a:rPr lang="en-US" dirty="0"/>
              <a:t>grew at a geometric </a:t>
            </a:r>
            <a:r>
              <a:rPr lang="en-US" dirty="0" smtClean="0"/>
              <a:t>rate, </a:t>
            </a:r>
            <a:r>
              <a:rPr lang="en-US" dirty="0"/>
              <a:t>while </a:t>
            </a:r>
            <a:endParaRPr lang="en-US" dirty="0" smtClean="0"/>
          </a:p>
          <a:p>
            <a:pPr lvl="1"/>
            <a:r>
              <a:rPr lang="en-US" dirty="0" smtClean="0"/>
              <a:t>food </a:t>
            </a:r>
            <a:r>
              <a:rPr lang="en-US" dirty="0"/>
              <a:t>output grew at an arithmetic </a:t>
            </a:r>
            <a:r>
              <a:rPr lang="en-US" dirty="0" smtClean="0"/>
              <a:t>rate, </a:t>
            </a:r>
            <a:r>
              <a:rPr lang="en-US" dirty="0"/>
              <a:t>and that </a:t>
            </a:r>
            <a:endParaRPr lang="en-US" dirty="0" smtClean="0"/>
          </a:p>
          <a:p>
            <a:pPr lvl="1"/>
            <a:r>
              <a:rPr lang="en-US" dirty="0" smtClean="0"/>
              <a:t>food </a:t>
            </a:r>
            <a:r>
              <a:rPr lang="en-US" dirty="0"/>
              <a:t>scarcity was, therefore, inevitable. </a:t>
            </a:r>
            <a:endParaRPr lang="en-US" dirty="0" smtClean="0"/>
          </a:p>
          <a:p>
            <a:pPr lvl="1"/>
            <a:r>
              <a:rPr lang="en-US" dirty="0" smtClean="0"/>
              <a:t>In </a:t>
            </a:r>
            <a:r>
              <a:rPr lang="en-US" dirty="0"/>
              <a:t>other words, nature imposes firm limits on our pursuit of a higher standard of living. </a:t>
            </a:r>
            <a:endParaRPr lang="en-US" dirty="0" smtClean="0"/>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5</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Malthus </a:t>
            </a:r>
            <a:r>
              <a:rPr lang="en-US" dirty="0"/>
              <a:t>argued </a:t>
            </a:r>
            <a:r>
              <a:rPr lang="en-US" dirty="0" smtClean="0"/>
              <a:t>that population is affected by </a:t>
            </a:r>
          </a:p>
          <a:p>
            <a:pPr lvl="1"/>
            <a:r>
              <a:rPr lang="en-US" dirty="0" smtClean="0"/>
              <a:t>preventive checks, and </a:t>
            </a:r>
          </a:p>
          <a:p>
            <a:pPr lvl="1"/>
            <a:r>
              <a:rPr lang="en-US" dirty="0" smtClean="0"/>
              <a:t>positive checks</a:t>
            </a:r>
          </a:p>
          <a:p>
            <a:r>
              <a:rPr lang="en-US" dirty="0" smtClean="0">
                <a:solidFill>
                  <a:srgbClr val="FF0000"/>
                </a:solidFill>
              </a:rPr>
              <a:t>Preventive checks </a:t>
            </a:r>
            <a:r>
              <a:rPr lang="en-US" dirty="0" smtClean="0"/>
              <a:t>are </a:t>
            </a:r>
            <a:r>
              <a:rPr lang="en-US" dirty="0"/>
              <a:t>lifestyle changes that reduce the birth </a:t>
            </a:r>
            <a:r>
              <a:rPr lang="en-US" dirty="0" smtClean="0"/>
              <a:t>rate</a:t>
            </a:r>
          </a:p>
          <a:p>
            <a:r>
              <a:rPr lang="en-US" dirty="0" smtClean="0">
                <a:solidFill>
                  <a:srgbClr val="FF0000"/>
                </a:solidFill>
              </a:rPr>
              <a:t>Positive </a:t>
            </a:r>
            <a:r>
              <a:rPr lang="en-US" dirty="0">
                <a:solidFill>
                  <a:srgbClr val="FF0000"/>
                </a:solidFill>
              </a:rPr>
              <a:t>checks </a:t>
            </a:r>
            <a:r>
              <a:rPr lang="en-US" dirty="0"/>
              <a:t>raise the death rate</a:t>
            </a:r>
            <a:endParaRPr lang="en-US" dirty="0" smtClean="0"/>
          </a:p>
          <a:p>
            <a:r>
              <a:rPr lang="en-US" dirty="0" smtClean="0"/>
              <a:t>In </a:t>
            </a:r>
            <a:r>
              <a:rPr lang="en-US" dirty="0"/>
              <a:t>the absence of preventive checks on population </a:t>
            </a:r>
            <a:r>
              <a:rPr lang="en-US" dirty="0" smtClean="0"/>
              <a:t>growth, more </a:t>
            </a:r>
            <a:r>
              <a:rPr lang="en-US" dirty="0"/>
              <a:t>painful positive </a:t>
            </a:r>
            <a:r>
              <a:rPr lang="en-US" dirty="0" smtClean="0"/>
              <a:t>checks will </a:t>
            </a:r>
            <a:r>
              <a:rPr lang="en-US" dirty="0"/>
              <a:t>be imposed by </a:t>
            </a:r>
            <a:r>
              <a:rPr lang="en-US" dirty="0" smtClean="0"/>
              <a:t>nature, Malthus argued. </a:t>
            </a:r>
            <a:endParaRPr lang="en-US" dirty="0"/>
          </a:p>
          <a:p>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6</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extLst>
      <p:ext uri="{BB962C8B-B14F-4D97-AF65-F5344CB8AC3E}">
        <p14:creationId xmlns:p14="http://schemas.microsoft.com/office/powerpoint/2010/main" val="1363093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law of wages</a:t>
            </a:r>
            <a:endParaRPr lang="en-US" dirty="0"/>
          </a:p>
        </p:txBody>
      </p:sp>
      <p:sp>
        <p:nvSpPr>
          <p:cNvPr id="3" name="Content Placeholder 2"/>
          <p:cNvSpPr>
            <a:spLocks noGrp="1"/>
          </p:cNvSpPr>
          <p:nvPr>
            <p:ph idx="1"/>
          </p:nvPr>
        </p:nvSpPr>
        <p:spPr/>
        <p:txBody>
          <a:bodyPr>
            <a:normAutofit/>
          </a:bodyPr>
          <a:lstStyle/>
          <a:p>
            <a:r>
              <a:rPr lang="en-US" dirty="0"/>
              <a:t>Malthus defined the </a:t>
            </a:r>
            <a:r>
              <a:rPr lang="en-US" i="1" dirty="0"/>
              <a:t>subsistence wage </a:t>
            </a:r>
            <a:r>
              <a:rPr lang="en-US" dirty="0"/>
              <a:t>as a wage at which the working population does not change. </a:t>
            </a:r>
            <a:endParaRPr lang="en-US" dirty="0" smtClean="0"/>
          </a:p>
          <a:p>
            <a:r>
              <a:rPr lang="en-US" dirty="0" smtClean="0"/>
              <a:t>If </a:t>
            </a:r>
            <a:r>
              <a:rPr lang="en-US" dirty="0"/>
              <a:t>the wage </a:t>
            </a:r>
            <a:r>
              <a:rPr lang="en-US" i="1" dirty="0"/>
              <a:t>exceeds</a:t>
            </a:r>
            <a:r>
              <a:rPr lang="en-US" dirty="0"/>
              <a:t> the subsistence wage, population would </a:t>
            </a:r>
            <a:r>
              <a:rPr lang="en-US" i="1" dirty="0"/>
              <a:t>grow rapidly </a:t>
            </a:r>
            <a:r>
              <a:rPr lang="en-US" dirty="0"/>
              <a:t>owing to the </a:t>
            </a:r>
            <a:r>
              <a:rPr lang="en-US" dirty="0" smtClean="0"/>
              <a:t>workers’ </a:t>
            </a:r>
            <a:r>
              <a:rPr lang="en-US" dirty="0"/>
              <a:t>lack of what Malthus called </a:t>
            </a:r>
            <a:r>
              <a:rPr lang="en-US" dirty="0" smtClean="0"/>
              <a:t>“moral restraint”. </a:t>
            </a:r>
          </a:p>
          <a:p>
            <a:r>
              <a:rPr lang="en-US" dirty="0" smtClean="0"/>
              <a:t>This </a:t>
            </a:r>
            <a:r>
              <a:rPr lang="en-US" i="1" dirty="0" smtClean="0"/>
              <a:t>increase</a:t>
            </a:r>
            <a:r>
              <a:rPr lang="en-US" dirty="0" smtClean="0"/>
              <a:t> in population would tend to </a:t>
            </a:r>
            <a:r>
              <a:rPr lang="en-US" i="1" dirty="0" smtClean="0"/>
              <a:t>reduce</a:t>
            </a:r>
            <a:r>
              <a:rPr lang="en-US" dirty="0" smtClean="0"/>
              <a:t> wages. </a:t>
            </a:r>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7</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law of wages</a:t>
            </a:r>
            <a:endParaRPr lang="en-US" dirty="0"/>
          </a:p>
        </p:txBody>
      </p:sp>
      <p:sp>
        <p:nvSpPr>
          <p:cNvPr id="3" name="Content Placeholder 2"/>
          <p:cNvSpPr>
            <a:spLocks noGrp="1"/>
          </p:cNvSpPr>
          <p:nvPr>
            <p:ph idx="1"/>
          </p:nvPr>
        </p:nvSpPr>
        <p:spPr/>
        <p:txBody>
          <a:bodyPr/>
          <a:lstStyle/>
          <a:p>
            <a:r>
              <a:rPr lang="en-US" dirty="0" smtClean="0"/>
              <a:t>If</a:t>
            </a:r>
            <a:r>
              <a:rPr lang="en-US" dirty="0"/>
              <a:t>, on the other hand, the wage </a:t>
            </a:r>
            <a:r>
              <a:rPr lang="en-US" i="1" dirty="0"/>
              <a:t>falls below </a:t>
            </a:r>
            <a:r>
              <a:rPr lang="en-US" dirty="0"/>
              <a:t>the subsistence wage, population would </a:t>
            </a:r>
            <a:r>
              <a:rPr lang="en-US" i="1" dirty="0"/>
              <a:t>fall</a:t>
            </a:r>
            <a:r>
              <a:rPr lang="en-US" dirty="0"/>
              <a:t> rapidly owing to hunger. </a:t>
            </a:r>
            <a:endParaRPr lang="en-US" dirty="0" smtClean="0"/>
          </a:p>
          <a:p>
            <a:r>
              <a:rPr lang="en-US" dirty="0" smtClean="0"/>
              <a:t>This </a:t>
            </a:r>
            <a:r>
              <a:rPr lang="en-US" i="1" dirty="0"/>
              <a:t>fall</a:t>
            </a:r>
            <a:r>
              <a:rPr lang="en-US" dirty="0"/>
              <a:t> in population would tend to </a:t>
            </a:r>
            <a:r>
              <a:rPr lang="en-US" i="1" dirty="0"/>
              <a:t>increase</a:t>
            </a:r>
            <a:r>
              <a:rPr lang="en-US" dirty="0"/>
              <a:t> wages. </a:t>
            </a:r>
            <a:endParaRPr lang="en-US" dirty="0" smtClean="0"/>
          </a:p>
          <a:p>
            <a:r>
              <a:rPr lang="en-US" dirty="0" smtClean="0"/>
              <a:t>As </a:t>
            </a:r>
            <a:r>
              <a:rPr lang="en-US" dirty="0"/>
              <a:t>a result, </a:t>
            </a:r>
            <a:r>
              <a:rPr lang="en-US" i="1" dirty="0"/>
              <a:t>wages would in the long run be equal to the subsistence </a:t>
            </a:r>
            <a:r>
              <a:rPr lang="en-US" i="1" dirty="0" smtClean="0"/>
              <a:t>wage</a:t>
            </a:r>
            <a:r>
              <a:rPr lang="en-US" dirty="0" smtClean="0"/>
              <a:t>.</a:t>
            </a:r>
            <a:endParaRPr lang="en-US" dirty="0"/>
          </a:p>
        </p:txBody>
      </p:sp>
      <p:sp>
        <p:nvSpPr>
          <p:cNvPr id="4" name="Slide Number Placeholder 3"/>
          <p:cNvSpPr>
            <a:spLocks noGrp="1"/>
          </p:cNvSpPr>
          <p:nvPr>
            <p:ph type="sldNum" sz="quarter" idx="12"/>
          </p:nvPr>
        </p:nvSpPr>
        <p:spPr/>
        <p:txBody>
          <a:bodyPr/>
          <a:lstStyle/>
          <a:p>
            <a:fld id="{FF811559-3B51-4E8E-96A6-29EB535A35AC}" type="slidenum">
              <a:rPr lang="en-US" smtClean="0"/>
              <a:t>8</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Only moral restraint can help the workers</a:t>
            </a:r>
            <a:endParaRPr lang="en-US" dirty="0"/>
          </a:p>
        </p:txBody>
      </p:sp>
      <p:sp>
        <p:nvSpPr>
          <p:cNvPr id="3" name="Content Placeholder 2"/>
          <p:cNvSpPr>
            <a:spLocks noGrp="1"/>
          </p:cNvSpPr>
          <p:nvPr>
            <p:ph idx="1"/>
          </p:nvPr>
        </p:nvSpPr>
        <p:spPr/>
        <p:txBody>
          <a:bodyPr/>
          <a:lstStyle/>
          <a:p>
            <a:r>
              <a:rPr lang="en-US" dirty="0"/>
              <a:t>Neither technological progress nor government generosity would make any difference to the </a:t>
            </a:r>
            <a:r>
              <a:rPr lang="en-US" dirty="0" smtClean="0"/>
              <a:t>workers’ </a:t>
            </a:r>
            <a:r>
              <a:rPr lang="en-US" dirty="0"/>
              <a:t>standard of living. </a:t>
            </a:r>
            <a:endParaRPr lang="en-US" dirty="0" smtClean="0"/>
          </a:p>
          <a:p>
            <a:pPr lvl="1"/>
            <a:r>
              <a:rPr lang="en-US" dirty="0" smtClean="0"/>
              <a:t>Why?</a:t>
            </a:r>
          </a:p>
          <a:p>
            <a:r>
              <a:rPr lang="en-US" dirty="0" smtClean="0"/>
              <a:t>According to Malthus, only “moral restraint” </a:t>
            </a:r>
            <a:r>
              <a:rPr lang="en-US" dirty="0"/>
              <a:t>would help. </a:t>
            </a:r>
          </a:p>
        </p:txBody>
      </p:sp>
      <p:sp>
        <p:nvSpPr>
          <p:cNvPr id="4" name="Slide Number Placeholder 3"/>
          <p:cNvSpPr>
            <a:spLocks noGrp="1"/>
          </p:cNvSpPr>
          <p:nvPr>
            <p:ph type="sldNum" sz="quarter" idx="12"/>
          </p:nvPr>
        </p:nvSpPr>
        <p:spPr/>
        <p:txBody>
          <a:bodyPr/>
          <a:lstStyle/>
          <a:p>
            <a:fld id="{FF811559-3B51-4E8E-96A6-29EB535A35AC}" type="slidenum">
              <a:rPr lang="en-US" smtClean="0"/>
              <a:t>9</a:t>
            </a:fld>
            <a:endParaRPr lang="en-US"/>
          </a:p>
        </p:txBody>
      </p:sp>
      <p:sp>
        <p:nvSpPr>
          <p:cNvPr id="5" name="Footer Placeholder 4"/>
          <p:cNvSpPr>
            <a:spLocks noGrp="1"/>
          </p:cNvSpPr>
          <p:nvPr>
            <p:ph type="ftr" sz="quarter" idx="11"/>
          </p:nvPr>
        </p:nvSpPr>
        <p:spPr/>
        <p:txBody>
          <a:bodyPr/>
          <a:lstStyle/>
          <a:p>
            <a:r>
              <a:rPr lang="en-US" smtClean="0"/>
              <a:t>Thomas Malthus</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1173</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Thomas Malthus</vt:lpstr>
      <vt:lpstr>PowerPoint Presentation</vt:lpstr>
      <vt:lpstr>Thomas Robert Malthus (1766 – 1834)</vt:lpstr>
      <vt:lpstr>Thomas Robert Malthus (1766 – 1834)</vt:lpstr>
      <vt:lpstr>Population</vt:lpstr>
      <vt:lpstr>Population</vt:lpstr>
      <vt:lpstr>Iron law of wages</vt:lpstr>
      <vt:lpstr>Iron law of wages</vt:lpstr>
      <vt:lpstr>Only moral restraint can help the workers</vt:lpstr>
      <vt:lpstr>Only moral restraint can help the workers</vt:lpstr>
      <vt:lpstr>But moral restraint won’t happen</vt:lpstr>
      <vt:lpstr>But moral restraint won’t happen</vt:lpstr>
      <vt:lpstr>Malthus’s theory of population</vt:lpstr>
      <vt:lpstr>Malthus’s theory of population</vt:lpstr>
      <vt:lpstr>We are flawed and imperfect</vt:lpstr>
      <vt:lpstr>Assessment</vt:lpstr>
      <vt:lpstr>Theory of market gluts</vt:lpstr>
      <vt:lpstr>Theory of market gluts</vt:lpstr>
      <vt:lpstr>Theory of market gluts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Malthus</dc:title>
  <dc:creator>Udayan Roy</dc:creator>
  <cp:lastModifiedBy>Udayan Roy</cp:lastModifiedBy>
  <cp:revision>11</cp:revision>
  <dcterms:created xsi:type="dcterms:W3CDTF">2009-02-22T01:08:05Z</dcterms:created>
  <dcterms:modified xsi:type="dcterms:W3CDTF">2019-10-09T11:59:10Z</dcterms:modified>
</cp:coreProperties>
</file>