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sldIdLst>
    <p:sldId id="256" r:id="rId2"/>
    <p:sldId id="257" r:id="rId3"/>
    <p:sldId id="258" r:id="rId4"/>
    <p:sldId id="259" r:id="rId5"/>
    <p:sldId id="260" r:id="rId6"/>
    <p:sldId id="261" r:id="rId7"/>
    <p:sldId id="262" r:id="rId8"/>
    <p:sldId id="273" r:id="rId9"/>
    <p:sldId id="274" r:id="rId10"/>
    <p:sldId id="263" r:id="rId11"/>
    <p:sldId id="275" r:id="rId12"/>
    <p:sldId id="276" r:id="rId13"/>
    <p:sldId id="272" r:id="rId14"/>
    <p:sldId id="264" r:id="rId15"/>
    <p:sldId id="277" r:id="rId16"/>
    <p:sldId id="278" r:id="rId17"/>
    <p:sldId id="265" r:id="rId18"/>
    <p:sldId id="266" r:id="rId19"/>
    <p:sldId id="267" r:id="rId20"/>
    <p:sldId id="268" r:id="rId21"/>
    <p:sldId id="270" r:id="rId22"/>
    <p:sldId id="269" r:id="rId23"/>
    <p:sldId id="27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700" y="40"/>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08824D-FB8B-4962-AD30-D32CB3E36AF1}" type="datetimeFigureOut">
              <a:rPr lang="en-US" smtClean="0"/>
              <a:t>11/18/2019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833748-B7EE-4805-9883-E295FF7294F6}" type="slidenum">
              <a:rPr lang="en-US" smtClean="0"/>
              <a:t>‹#›</a:t>
            </a:fld>
            <a:endParaRPr lang="en-US"/>
          </a:p>
        </p:txBody>
      </p:sp>
    </p:spTree>
    <p:extLst>
      <p:ext uri="{BB962C8B-B14F-4D97-AF65-F5344CB8AC3E}">
        <p14:creationId xmlns:p14="http://schemas.microsoft.com/office/powerpoint/2010/main" val="2013824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0C522B-1182-4778-9D3E-A75BDE180460}" type="datetime1">
              <a:rPr lang="en-US" smtClean="0"/>
              <a:t>11/18/2019</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6" name="Slide Number Placeholder 5"/>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D4BE9B-92D8-48AD-892E-CEAC4A536681}" type="datetime1">
              <a:rPr lang="en-US" smtClean="0"/>
              <a:t>11/18/2019</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6" name="Slide Number Placeholder 5"/>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EA099E-4BD2-434E-BF83-79D58237FC44}" type="datetime1">
              <a:rPr lang="en-US" smtClean="0"/>
              <a:t>11/18/2019</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6" name="Slide Number Placeholder 5"/>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694B63-2EC4-4783-BA55-A22818C56329}" type="datetime1">
              <a:rPr lang="en-US" smtClean="0"/>
              <a:t>11/18/2019</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6" name="Slide Number Placeholder 5"/>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7624F3-BDE2-4FF9-8863-C8749D2F3923}" type="datetime1">
              <a:rPr lang="en-US" smtClean="0"/>
              <a:t>11/18/2019</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6" name="Slide Number Placeholder 5"/>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DB82EAA-B62C-4693-BFDB-80DA976262B5}" type="datetime1">
              <a:rPr lang="en-US" smtClean="0"/>
              <a:t>11/18/2019</a:t>
            </a:fld>
            <a:endParaRPr lang="en-US"/>
          </a:p>
        </p:txBody>
      </p:sp>
      <p:sp>
        <p:nvSpPr>
          <p:cNvPr id="6" name="Footer Placeholder 5"/>
          <p:cNvSpPr>
            <a:spLocks noGrp="1"/>
          </p:cNvSpPr>
          <p:nvPr>
            <p:ph type="ftr" sz="quarter" idx="11"/>
          </p:nvPr>
        </p:nvSpPr>
        <p:spPr/>
        <p:txBody>
          <a:bodyPr/>
          <a:lstStyle/>
          <a:p>
            <a:r>
              <a:rPr lang="en-US" smtClean="0"/>
              <a:t>Thorstein Veblen</a:t>
            </a:r>
            <a:endParaRPr lang="en-US"/>
          </a:p>
        </p:txBody>
      </p:sp>
      <p:sp>
        <p:nvSpPr>
          <p:cNvPr id="7" name="Slide Number Placeholder 6"/>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CB1011-6E10-4C55-8809-AAAB3E485F26}" type="datetime1">
              <a:rPr lang="en-US" smtClean="0"/>
              <a:t>11/18/2019</a:t>
            </a:fld>
            <a:endParaRPr lang="en-US"/>
          </a:p>
        </p:txBody>
      </p:sp>
      <p:sp>
        <p:nvSpPr>
          <p:cNvPr id="8" name="Footer Placeholder 7"/>
          <p:cNvSpPr>
            <a:spLocks noGrp="1"/>
          </p:cNvSpPr>
          <p:nvPr>
            <p:ph type="ftr" sz="quarter" idx="11"/>
          </p:nvPr>
        </p:nvSpPr>
        <p:spPr/>
        <p:txBody>
          <a:bodyPr/>
          <a:lstStyle/>
          <a:p>
            <a:r>
              <a:rPr lang="en-US" smtClean="0"/>
              <a:t>Thorstein Veblen</a:t>
            </a:r>
            <a:endParaRPr lang="en-US"/>
          </a:p>
        </p:txBody>
      </p:sp>
      <p:sp>
        <p:nvSpPr>
          <p:cNvPr id="9" name="Slide Number Placeholder 8"/>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B6AD84-AFBC-4C73-B2AC-7192E6409A9C}" type="datetime1">
              <a:rPr lang="en-US" smtClean="0"/>
              <a:t>11/18/2019</a:t>
            </a:fld>
            <a:endParaRPr lang="en-US"/>
          </a:p>
        </p:txBody>
      </p:sp>
      <p:sp>
        <p:nvSpPr>
          <p:cNvPr id="4" name="Footer Placeholder 3"/>
          <p:cNvSpPr>
            <a:spLocks noGrp="1"/>
          </p:cNvSpPr>
          <p:nvPr>
            <p:ph type="ftr" sz="quarter" idx="11"/>
          </p:nvPr>
        </p:nvSpPr>
        <p:spPr/>
        <p:txBody>
          <a:bodyPr/>
          <a:lstStyle/>
          <a:p>
            <a:r>
              <a:rPr lang="en-US" smtClean="0"/>
              <a:t>Thorstein Veblen</a:t>
            </a:r>
            <a:endParaRPr lang="en-US"/>
          </a:p>
        </p:txBody>
      </p:sp>
      <p:sp>
        <p:nvSpPr>
          <p:cNvPr id="5" name="Slide Number Placeholder 4"/>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BBF42-00E4-48CE-AC23-0356CD924B7F}" type="datetime1">
              <a:rPr lang="en-US" smtClean="0"/>
              <a:t>11/18/2019</a:t>
            </a:fld>
            <a:endParaRPr lang="en-US"/>
          </a:p>
        </p:txBody>
      </p:sp>
      <p:sp>
        <p:nvSpPr>
          <p:cNvPr id="3" name="Footer Placeholder 2"/>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128059-EB29-47EE-92E9-0CC19234669E}" type="datetime1">
              <a:rPr lang="en-US" smtClean="0"/>
              <a:t>11/18/2019</a:t>
            </a:fld>
            <a:endParaRPr lang="en-US"/>
          </a:p>
        </p:txBody>
      </p:sp>
      <p:sp>
        <p:nvSpPr>
          <p:cNvPr id="6" name="Footer Placeholder 5"/>
          <p:cNvSpPr>
            <a:spLocks noGrp="1"/>
          </p:cNvSpPr>
          <p:nvPr>
            <p:ph type="ftr" sz="quarter" idx="11"/>
          </p:nvPr>
        </p:nvSpPr>
        <p:spPr/>
        <p:txBody>
          <a:bodyPr/>
          <a:lstStyle/>
          <a:p>
            <a:r>
              <a:rPr lang="en-US" smtClean="0"/>
              <a:t>Thorstein Veblen</a:t>
            </a:r>
            <a:endParaRPr lang="en-US"/>
          </a:p>
        </p:txBody>
      </p:sp>
      <p:sp>
        <p:nvSpPr>
          <p:cNvPr id="7" name="Slide Number Placeholder 6"/>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4DF2854-9407-4BDF-A596-DAC0A8FCD1DF}" type="datetime1">
              <a:rPr lang="en-US" smtClean="0"/>
              <a:t>11/18/2019</a:t>
            </a:fld>
            <a:endParaRPr lang="en-US"/>
          </a:p>
        </p:txBody>
      </p:sp>
      <p:sp>
        <p:nvSpPr>
          <p:cNvPr id="6" name="Footer Placeholder 5"/>
          <p:cNvSpPr>
            <a:spLocks noGrp="1"/>
          </p:cNvSpPr>
          <p:nvPr>
            <p:ph type="ftr" sz="quarter" idx="11"/>
          </p:nvPr>
        </p:nvSpPr>
        <p:spPr/>
        <p:txBody>
          <a:bodyPr/>
          <a:lstStyle/>
          <a:p>
            <a:r>
              <a:rPr lang="en-US" smtClean="0"/>
              <a:t>Thorstein Veblen</a:t>
            </a:r>
            <a:endParaRPr lang="en-US"/>
          </a:p>
        </p:txBody>
      </p:sp>
      <p:sp>
        <p:nvSpPr>
          <p:cNvPr id="7" name="Slide Number Placeholder 6"/>
          <p:cNvSpPr>
            <a:spLocks noGrp="1"/>
          </p:cNvSpPr>
          <p:nvPr>
            <p:ph type="sldNum" sz="quarter" idx="12"/>
          </p:nvPr>
        </p:nvSpPr>
        <p:spPr/>
        <p:txBody>
          <a:bodyPr/>
          <a:lstStyle/>
          <a:p>
            <a:fld id="{27A0907C-B745-45B4-834D-586CC0AD506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D08D41-DDB7-4BE5-9D73-E61E29E42B56}" type="datetime1">
              <a:rPr lang="en-US" smtClean="0"/>
              <a:t>11/18/2019</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Thorstein Veblen</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A0907C-B745-45B4-834D-586CC0AD506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yweb.liu.edu/~uroy/eco54/index.html" TargetMode="External"/><Relationship Id="rId2" Type="http://schemas.openxmlformats.org/officeDocument/2006/relationships/hyperlink" Target="http://myweb.liu.edu/~uroy/index.htm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ocserv2.mcmaster.ca/~econ/ugcm/3ll3/veblen/leisure/index.html" TargetMode="External"/><Relationship Id="rId2" Type="http://schemas.openxmlformats.org/officeDocument/2006/relationships/hyperlink" Target="http://myweb.liu.edu/~uroy/eco54/histlist/hist19.htm#Thorstein Bunde Veblen" TargetMode="External"/><Relationship Id="rId1" Type="http://schemas.openxmlformats.org/officeDocument/2006/relationships/slideLayout" Target="../slideLayouts/slideLayout2.xml"/><Relationship Id="rId6" Type="http://schemas.openxmlformats.org/officeDocument/2006/relationships/hyperlink" Target="http://www.hetwebsite.net/het/profiles/veblen.htm" TargetMode="External"/><Relationship Id="rId5" Type="http://schemas.openxmlformats.org/officeDocument/2006/relationships/hyperlink" Target="http://socserv2.mcmaster.ca/~econ/ugcm/3ll3/veblen/Engineers.pdf" TargetMode="External"/><Relationship Id="rId4" Type="http://schemas.openxmlformats.org/officeDocument/2006/relationships/hyperlink" Target="http://socserv2.mcmaster.ca/~econ/ugcm/3ll3/veblen/busent/index.html"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myweb.liu.edu/~uroy/web/behav-econ/index.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n.wikipedia.org/wiki/Thorstein_Veblen" TargetMode="External"/><Relationship Id="rId2" Type="http://schemas.openxmlformats.org/officeDocument/2006/relationships/hyperlink" Target="http://www.econlib.org/library/Enc/bios/Veblen.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hetwebsite.org/het/schools/institut.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Thorstein</a:t>
            </a:r>
            <a:r>
              <a:rPr lang="en-US" dirty="0" smtClean="0"/>
              <a:t> Veblen</a:t>
            </a:r>
            <a:endParaRPr lang="en-US" dirty="0"/>
          </a:p>
        </p:txBody>
      </p:sp>
      <p:sp>
        <p:nvSpPr>
          <p:cNvPr id="3" name="Subtitle 2"/>
          <p:cNvSpPr>
            <a:spLocks noGrp="1"/>
          </p:cNvSpPr>
          <p:nvPr>
            <p:ph type="subTitle" idx="1"/>
          </p:nvPr>
        </p:nvSpPr>
        <p:spPr/>
        <p:txBody>
          <a:bodyPr/>
          <a:lstStyle/>
          <a:p>
            <a:r>
              <a:rPr lang="en-US" dirty="0" smtClean="0">
                <a:hlinkClick r:id="rId2"/>
              </a:rPr>
              <a:t>Udayan Roy</a:t>
            </a:r>
            <a:endParaRPr lang="en-US" dirty="0" smtClean="0"/>
          </a:p>
          <a:p>
            <a:r>
              <a:rPr lang="en-US" dirty="0" smtClean="0">
                <a:hlinkClick r:id="rId3"/>
              </a:rPr>
              <a:t>ECO 54 History of Economic Thought</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Conspicuous Consumption</a:t>
            </a:r>
            <a:endParaRPr lang="en-US" dirty="0"/>
          </a:p>
        </p:txBody>
      </p:sp>
      <p:sp>
        <p:nvSpPr>
          <p:cNvPr id="3" name="Content Placeholder 2"/>
          <p:cNvSpPr>
            <a:spLocks noGrp="1"/>
          </p:cNvSpPr>
          <p:nvPr>
            <p:ph idx="1"/>
          </p:nvPr>
        </p:nvSpPr>
        <p:spPr/>
        <p:txBody>
          <a:bodyPr>
            <a:normAutofit/>
          </a:bodyPr>
          <a:lstStyle/>
          <a:p>
            <a:r>
              <a:rPr lang="en-US" dirty="0"/>
              <a:t>Not only must we acquire wealth without doing any labor, we must make sure everybody knows how wealthy we are. </a:t>
            </a:r>
            <a:endParaRPr lang="en-US" dirty="0" smtClean="0"/>
          </a:p>
          <a:p>
            <a:r>
              <a:rPr lang="en-US" dirty="0" smtClean="0"/>
              <a:t>This </a:t>
            </a:r>
            <a:r>
              <a:rPr lang="en-US" dirty="0"/>
              <a:t>leads to </a:t>
            </a:r>
            <a:endParaRPr lang="en-US" dirty="0" smtClean="0"/>
          </a:p>
          <a:p>
            <a:pPr lvl="1"/>
            <a:r>
              <a:rPr lang="en-US" b="1" dirty="0" smtClean="0"/>
              <a:t>conspicuous </a:t>
            </a:r>
            <a:r>
              <a:rPr lang="en-US" b="1" dirty="0"/>
              <a:t>consumption, </a:t>
            </a:r>
            <a:endParaRPr lang="en-US" b="1" dirty="0" smtClean="0"/>
          </a:p>
          <a:p>
            <a:pPr lvl="1"/>
            <a:r>
              <a:rPr lang="en-US" b="1" dirty="0" smtClean="0"/>
              <a:t>conspicuous </a:t>
            </a:r>
            <a:r>
              <a:rPr lang="en-US" b="1" dirty="0"/>
              <a:t>waste, </a:t>
            </a:r>
            <a:r>
              <a:rPr lang="en-US" dirty="0"/>
              <a:t>and</a:t>
            </a:r>
            <a:r>
              <a:rPr lang="en-US" b="1" dirty="0"/>
              <a:t> </a:t>
            </a:r>
            <a:endParaRPr lang="en-US" b="1" dirty="0" smtClean="0"/>
          </a:p>
          <a:p>
            <a:pPr lvl="1"/>
            <a:r>
              <a:rPr lang="en-US" b="1" dirty="0" smtClean="0"/>
              <a:t>conspicuous </a:t>
            </a:r>
            <a:r>
              <a:rPr lang="en-US" b="1" dirty="0"/>
              <a:t>leisure</a:t>
            </a:r>
            <a:r>
              <a:rPr lang="en-US" dirty="0"/>
              <a:t>. </a:t>
            </a:r>
            <a:endParaRPr lang="en-US" dirty="0" smtClean="0"/>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Conspicuous Consumption</a:t>
            </a:r>
            <a:endParaRPr lang="en-US" dirty="0"/>
          </a:p>
        </p:txBody>
      </p:sp>
      <p:sp>
        <p:nvSpPr>
          <p:cNvPr id="3" name="Content Placeholder 2"/>
          <p:cNvSpPr>
            <a:spLocks noGrp="1"/>
          </p:cNvSpPr>
          <p:nvPr>
            <p:ph idx="1"/>
          </p:nvPr>
        </p:nvSpPr>
        <p:spPr/>
        <p:txBody>
          <a:bodyPr>
            <a:normAutofit/>
          </a:bodyPr>
          <a:lstStyle/>
          <a:p>
            <a:r>
              <a:rPr lang="en-US" dirty="0" smtClean="0"/>
              <a:t>An </a:t>
            </a:r>
            <a:r>
              <a:rPr lang="en-US" dirty="0"/>
              <a:t>act of consumption creates more utility when that consumption is observed by one’s peers than when it is done in private: what’s the point of drinking an expensive wine if no one sees you doing so? </a:t>
            </a:r>
            <a:endParaRPr lang="en-US" dirty="0" smtClean="0"/>
          </a:p>
          <a:p>
            <a:pPr lvl="1"/>
            <a:r>
              <a:rPr lang="en-US" dirty="0" smtClean="0"/>
              <a:t>To </a:t>
            </a:r>
            <a:r>
              <a:rPr lang="en-US" dirty="0"/>
              <a:t>a neoclassical economist who swears by rational consumer behavior, this way of thinking would be considered perverse. </a:t>
            </a:r>
            <a:endParaRPr lang="en-US" dirty="0" smtClean="0"/>
          </a:p>
          <a:p>
            <a:pPr lvl="1"/>
            <a:r>
              <a:rPr lang="en-US" dirty="0" smtClean="0"/>
              <a:t>But </a:t>
            </a:r>
            <a:r>
              <a:rPr lang="en-US" dirty="0"/>
              <a:t>to Veblen, this way of thinking about consumer behavior is a lot more realistic</a:t>
            </a:r>
            <a:r>
              <a:rPr lang="en-US" dirty="0" smtClean="0"/>
              <a:t>.</a:t>
            </a:r>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11</a:t>
            </a:fld>
            <a:endParaRPr lang="en-US"/>
          </a:p>
        </p:txBody>
      </p:sp>
    </p:spTree>
    <p:extLst>
      <p:ext uri="{BB962C8B-B14F-4D97-AF65-F5344CB8AC3E}">
        <p14:creationId xmlns:p14="http://schemas.microsoft.com/office/powerpoint/2010/main" val="18053046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Conspicuous Consumption</a:t>
            </a:r>
            <a:endParaRPr lang="en-US" dirty="0"/>
          </a:p>
        </p:txBody>
      </p:sp>
      <p:sp>
        <p:nvSpPr>
          <p:cNvPr id="3" name="Content Placeholder 2"/>
          <p:cNvSpPr>
            <a:spLocks noGrp="1"/>
          </p:cNvSpPr>
          <p:nvPr>
            <p:ph idx="1"/>
          </p:nvPr>
        </p:nvSpPr>
        <p:spPr/>
        <p:txBody>
          <a:bodyPr>
            <a:normAutofit/>
          </a:bodyPr>
          <a:lstStyle/>
          <a:p>
            <a:r>
              <a:rPr lang="en-US" dirty="0" smtClean="0"/>
              <a:t>Ostentatious </a:t>
            </a:r>
            <a:r>
              <a:rPr lang="en-US" dirty="0"/>
              <a:t>waste—as in arranging a lavish wedding for one’s pet cats—would also help convince people that a lot of unearned wealth lies at the source of all the waste. </a:t>
            </a:r>
            <a:endParaRPr lang="en-US" dirty="0" smtClean="0"/>
          </a:p>
          <a:p>
            <a:r>
              <a:rPr lang="en-US" dirty="0" smtClean="0"/>
              <a:t>Similarly</a:t>
            </a:r>
            <a:r>
              <a:rPr lang="en-US" dirty="0"/>
              <a:t>, a visibly leisurely lifestyle would also serve the same purpose.</a:t>
            </a:r>
          </a:p>
          <a:p>
            <a:endParaRPr lang="en-US" dirty="0"/>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12</a:t>
            </a:fld>
            <a:endParaRPr lang="en-US"/>
          </a:p>
        </p:txBody>
      </p:sp>
    </p:spTree>
    <p:extLst>
      <p:ext uri="{BB962C8B-B14F-4D97-AF65-F5344CB8AC3E}">
        <p14:creationId xmlns:p14="http://schemas.microsoft.com/office/powerpoint/2010/main" val="2521768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Conspicuous Consumption: </a:t>
            </a:r>
            <a:r>
              <a:rPr lang="en-US" dirty="0" smtClean="0"/>
              <a:t>Fashion</a:t>
            </a:r>
            <a:endParaRPr lang="en-US" dirty="0"/>
          </a:p>
        </p:txBody>
      </p:sp>
      <p:sp>
        <p:nvSpPr>
          <p:cNvPr id="3" name="Content Placeholder 2"/>
          <p:cNvSpPr>
            <a:spLocks noGrp="1"/>
          </p:cNvSpPr>
          <p:nvPr>
            <p:ph idx="1"/>
          </p:nvPr>
        </p:nvSpPr>
        <p:spPr/>
        <p:txBody>
          <a:bodyPr/>
          <a:lstStyle/>
          <a:p>
            <a:r>
              <a:rPr lang="en-US" dirty="0" smtClean="0"/>
              <a:t>Women’s clothing needs to be highly elaborate and obviously unsuitable for work in order to be regarded as fashionable</a:t>
            </a:r>
            <a:endParaRPr lang="en-US" dirty="0"/>
          </a:p>
        </p:txBody>
      </p:sp>
      <p:sp>
        <p:nvSpPr>
          <p:cNvPr id="4" name="Footer Placeholder 3"/>
          <p:cNvSpPr>
            <a:spLocks noGrp="1"/>
          </p:cNvSpPr>
          <p:nvPr>
            <p:ph type="ftr" sz="quarter" idx="11"/>
          </p:nvPr>
        </p:nvSpPr>
        <p:spPr/>
        <p:txBody>
          <a:bodyPr/>
          <a:lstStyle/>
          <a:p>
            <a:r>
              <a:rPr lang="en-US" smtClean="0"/>
              <a:t>Thorstein Veblen</a:t>
            </a:r>
            <a:endParaRPr lang="en-US"/>
          </a:p>
        </p:txBody>
      </p:sp>
      <p:sp>
        <p:nvSpPr>
          <p:cNvPr id="5" name="Slide Number Placeholder 4"/>
          <p:cNvSpPr>
            <a:spLocks noGrp="1"/>
          </p:cNvSpPr>
          <p:nvPr>
            <p:ph type="sldNum" sz="quarter" idx="12"/>
          </p:nvPr>
        </p:nvSpPr>
        <p:spPr/>
        <p:txBody>
          <a:bodyPr/>
          <a:lstStyle/>
          <a:p>
            <a:fld id="{27A0907C-B745-45B4-834D-586CC0AD506D}" type="slidenum">
              <a:rPr lang="en-US" smtClean="0"/>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Enterprise</a:t>
            </a:r>
            <a:endParaRPr lang="en-US" dirty="0"/>
          </a:p>
        </p:txBody>
      </p:sp>
      <p:sp>
        <p:nvSpPr>
          <p:cNvPr id="3" name="Content Placeholder 2"/>
          <p:cNvSpPr>
            <a:spLocks noGrp="1"/>
          </p:cNvSpPr>
          <p:nvPr>
            <p:ph idx="1"/>
          </p:nvPr>
        </p:nvSpPr>
        <p:spPr/>
        <p:txBody>
          <a:bodyPr>
            <a:normAutofit/>
          </a:bodyPr>
          <a:lstStyle/>
          <a:p>
            <a:r>
              <a:rPr lang="en-US" i="1" dirty="0" smtClean="0"/>
              <a:t>Businessmen</a:t>
            </a:r>
            <a:r>
              <a:rPr lang="en-US" dirty="0" smtClean="0"/>
              <a:t> </a:t>
            </a:r>
            <a:r>
              <a:rPr lang="en-US" dirty="0"/>
              <a:t>see the bizarre behavior of the leisure class and realize that the way to make money is by taking advantage of the whims of the leisure class and ripping them off. </a:t>
            </a:r>
            <a:endParaRPr lang="en-US" dirty="0" smtClean="0"/>
          </a:p>
          <a:p>
            <a:r>
              <a:rPr lang="en-US" dirty="0" smtClean="0"/>
              <a:t>Moreover</a:t>
            </a:r>
            <a:r>
              <a:rPr lang="en-US" dirty="0"/>
              <a:t>, the general social admiration of predatory behavior leads </a:t>
            </a:r>
            <a:r>
              <a:rPr lang="en-US" dirty="0" smtClean="0"/>
              <a:t>businessmen </a:t>
            </a:r>
            <a:r>
              <a:rPr lang="en-US" dirty="0"/>
              <a:t>to unscrupulous behavior. </a:t>
            </a:r>
            <a:endParaRPr lang="en-US" dirty="0" smtClean="0"/>
          </a:p>
          <a:p>
            <a:pPr lvl="1"/>
            <a:r>
              <a:rPr lang="en-US" dirty="0" smtClean="0"/>
              <a:t>For </a:t>
            </a:r>
            <a:r>
              <a:rPr lang="en-US" dirty="0"/>
              <a:t>example, they sabotage their rival producers so that reduced overall output would create an artificial scarcity that would lead to high prices. </a:t>
            </a:r>
            <a:endParaRPr lang="en-US" dirty="0" smtClean="0"/>
          </a:p>
        </p:txBody>
      </p:sp>
      <p:sp>
        <p:nvSpPr>
          <p:cNvPr id="4" name="Slide Number Placeholder 3"/>
          <p:cNvSpPr>
            <a:spLocks noGrp="1"/>
          </p:cNvSpPr>
          <p:nvPr>
            <p:ph type="sldNum" sz="quarter" idx="12"/>
          </p:nvPr>
        </p:nvSpPr>
        <p:spPr/>
        <p:txBody>
          <a:bodyPr/>
          <a:lstStyle/>
          <a:p>
            <a:fld id="{27A0907C-B745-45B4-834D-586CC0AD506D}" type="slidenum">
              <a:rPr lang="en-US" smtClean="0"/>
              <a:t>14</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Enterprise</a:t>
            </a:r>
            <a:endParaRPr lang="en-US" dirty="0"/>
          </a:p>
        </p:txBody>
      </p:sp>
      <p:sp>
        <p:nvSpPr>
          <p:cNvPr id="3" name="Content Placeholder 2"/>
          <p:cNvSpPr>
            <a:spLocks noGrp="1"/>
          </p:cNvSpPr>
          <p:nvPr>
            <p:ph idx="1"/>
          </p:nvPr>
        </p:nvSpPr>
        <p:spPr/>
        <p:txBody>
          <a:bodyPr>
            <a:normAutofit/>
          </a:bodyPr>
          <a:lstStyle/>
          <a:p>
            <a:r>
              <a:rPr lang="en-US" dirty="0" smtClean="0"/>
              <a:t>On </a:t>
            </a:r>
            <a:r>
              <a:rPr lang="en-US" dirty="0"/>
              <a:t>the other hand, the engineers who do the technical work in the manufacturing industries are interested only in the quality of their products. </a:t>
            </a:r>
            <a:endParaRPr lang="en-US" dirty="0" smtClean="0"/>
          </a:p>
          <a:p>
            <a:pPr lvl="1"/>
            <a:r>
              <a:rPr lang="en-US" dirty="0" smtClean="0"/>
              <a:t>Their </a:t>
            </a:r>
            <a:r>
              <a:rPr lang="en-US" dirty="0"/>
              <a:t>job satisfaction derives from simply doing a good job and producing products that serve some genuine need. </a:t>
            </a:r>
            <a:endParaRPr lang="en-US" dirty="0" smtClean="0"/>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15</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extLst>
      <p:ext uri="{BB962C8B-B14F-4D97-AF65-F5344CB8AC3E}">
        <p14:creationId xmlns:p14="http://schemas.microsoft.com/office/powerpoint/2010/main" val="3186498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Enterprise</a:t>
            </a:r>
            <a:endParaRPr lang="en-US" dirty="0"/>
          </a:p>
        </p:txBody>
      </p:sp>
      <p:sp>
        <p:nvSpPr>
          <p:cNvPr id="3" name="Content Placeholder 2"/>
          <p:cNvSpPr>
            <a:spLocks noGrp="1"/>
          </p:cNvSpPr>
          <p:nvPr>
            <p:ph idx="1"/>
          </p:nvPr>
        </p:nvSpPr>
        <p:spPr/>
        <p:txBody>
          <a:bodyPr>
            <a:normAutofit/>
          </a:bodyPr>
          <a:lstStyle/>
          <a:p>
            <a:r>
              <a:rPr lang="en-US" dirty="0" smtClean="0"/>
              <a:t>Veblen </a:t>
            </a:r>
            <a:r>
              <a:rPr lang="en-US" dirty="0"/>
              <a:t>speculated that </a:t>
            </a:r>
            <a:endParaRPr lang="en-US" dirty="0" smtClean="0"/>
          </a:p>
          <a:p>
            <a:pPr lvl="1"/>
            <a:r>
              <a:rPr lang="en-US" dirty="0" smtClean="0"/>
              <a:t>these </a:t>
            </a:r>
            <a:r>
              <a:rPr lang="en-US" dirty="0"/>
              <a:t>conflicts between the corrupt ideas of the businessmen and the sense of excellence of the engineers may be irreconcilable </a:t>
            </a:r>
            <a:endParaRPr lang="en-US" dirty="0" smtClean="0"/>
          </a:p>
          <a:p>
            <a:pPr lvl="1"/>
            <a:r>
              <a:rPr lang="en-US" dirty="0" smtClean="0"/>
              <a:t>the </a:t>
            </a:r>
            <a:r>
              <a:rPr lang="en-US" dirty="0"/>
              <a:t>only hope for capitalism lay in the engineers taking over.</a:t>
            </a:r>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16</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extLst>
      <p:ext uri="{BB962C8B-B14F-4D97-AF65-F5344CB8AC3E}">
        <p14:creationId xmlns:p14="http://schemas.microsoft.com/office/powerpoint/2010/main" val="26285788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Unions</a:t>
            </a:r>
            <a:endParaRPr lang="en-US" dirty="0"/>
          </a:p>
        </p:txBody>
      </p:sp>
      <p:sp>
        <p:nvSpPr>
          <p:cNvPr id="3" name="Content Placeholder 2"/>
          <p:cNvSpPr>
            <a:spLocks noGrp="1"/>
          </p:cNvSpPr>
          <p:nvPr>
            <p:ph idx="1"/>
          </p:nvPr>
        </p:nvSpPr>
        <p:spPr/>
        <p:txBody>
          <a:bodyPr/>
          <a:lstStyle/>
          <a:p>
            <a:r>
              <a:rPr lang="en-US" dirty="0" smtClean="0"/>
              <a:t>Veblen’s </a:t>
            </a:r>
            <a:r>
              <a:rPr lang="en-US" dirty="0"/>
              <a:t>view of labor unions wasn’t very positive either. </a:t>
            </a:r>
            <a:endParaRPr lang="en-US" dirty="0" smtClean="0"/>
          </a:p>
          <a:p>
            <a:r>
              <a:rPr lang="en-US" dirty="0" smtClean="0"/>
              <a:t>He </a:t>
            </a:r>
            <a:r>
              <a:rPr lang="en-US" dirty="0"/>
              <a:t>argued that unions would be quite happy to procure gains for their members even if those gains come at the expense of non-union workers. </a:t>
            </a:r>
            <a:endParaRPr lang="en-US" dirty="0" smtClean="0"/>
          </a:p>
          <a:p>
            <a:r>
              <a:rPr lang="en-US" dirty="0" smtClean="0"/>
              <a:t>This </a:t>
            </a:r>
            <a:r>
              <a:rPr lang="en-US" dirty="0"/>
              <a:t>idea was later formalized as the so-called </a:t>
            </a:r>
            <a:r>
              <a:rPr lang="en-US" i="1" dirty="0"/>
              <a:t>insider-outsider theory </a:t>
            </a:r>
            <a:r>
              <a:rPr lang="en-US" dirty="0"/>
              <a:t>of labor unions.</a:t>
            </a:r>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17</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Darwin and Veblen</a:t>
            </a:r>
            <a:endParaRPr lang="en-US" dirty="0"/>
          </a:p>
        </p:txBody>
      </p:sp>
      <p:sp>
        <p:nvSpPr>
          <p:cNvPr id="3" name="Content Placeholder 2"/>
          <p:cNvSpPr>
            <a:spLocks noGrp="1"/>
          </p:cNvSpPr>
          <p:nvPr>
            <p:ph idx="1"/>
          </p:nvPr>
        </p:nvSpPr>
        <p:spPr/>
        <p:txBody>
          <a:bodyPr>
            <a:normAutofit/>
          </a:bodyPr>
          <a:lstStyle/>
          <a:p>
            <a:r>
              <a:rPr lang="en-US" dirty="0" smtClean="0"/>
              <a:t>According </a:t>
            </a:r>
            <a:r>
              <a:rPr lang="en-US" dirty="0"/>
              <a:t>to Veblen, our instincts—such as the instinct to admire predatory people—may have evolved according to Darwinian laws during a primitive phase of human society when might actually made right. </a:t>
            </a:r>
            <a:endParaRPr lang="en-US" dirty="0" smtClean="0"/>
          </a:p>
          <a:p>
            <a:r>
              <a:rPr lang="en-US" dirty="0" smtClean="0"/>
              <a:t>The </a:t>
            </a:r>
            <a:r>
              <a:rPr lang="en-US" dirty="0"/>
              <a:t>problem, however, is that our instincts, once they are embedded in us, are hard to get rid of even after the conditions that once made them helpful give way to a new set of conditions under which they are a hindrance. </a:t>
            </a:r>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18</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Marx and Veblen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Veblen’s view </a:t>
            </a:r>
            <a:r>
              <a:rPr lang="en-US" dirty="0"/>
              <a:t>of the evolution of our instincts is somewhat similar to </a:t>
            </a:r>
            <a:r>
              <a:rPr lang="en-US" dirty="0" smtClean="0"/>
              <a:t>Karl Marx’s </a:t>
            </a:r>
            <a:r>
              <a:rPr lang="en-US" dirty="0"/>
              <a:t>conception of the inertial tendencies of the ideological superstructure. </a:t>
            </a:r>
            <a:endParaRPr lang="en-US" dirty="0" smtClean="0"/>
          </a:p>
          <a:p>
            <a:r>
              <a:rPr lang="en-US" dirty="0" smtClean="0"/>
              <a:t>Veblen’s </a:t>
            </a:r>
            <a:r>
              <a:rPr lang="en-US" dirty="0"/>
              <a:t>views on the business cycle were also very similar to those of Marx. </a:t>
            </a:r>
            <a:endParaRPr lang="en-US" dirty="0" smtClean="0"/>
          </a:p>
          <a:p>
            <a:r>
              <a:rPr lang="en-US" dirty="0" smtClean="0"/>
              <a:t>However</a:t>
            </a:r>
            <a:r>
              <a:rPr lang="en-US" dirty="0"/>
              <a:t>, Veblen did not believe in any deadly conflict, such as that envisioned by Marx, between the leisure class and the working class. </a:t>
            </a:r>
            <a:endParaRPr lang="en-US" dirty="0" smtClean="0"/>
          </a:p>
          <a:p>
            <a:r>
              <a:rPr lang="en-US" dirty="0" smtClean="0"/>
              <a:t>In </a:t>
            </a:r>
            <a:r>
              <a:rPr lang="en-US" dirty="0"/>
              <a:t>fact, Veblen’s working class people </a:t>
            </a:r>
            <a:r>
              <a:rPr lang="en-US" i="1" dirty="0"/>
              <a:t>admire</a:t>
            </a:r>
            <a:r>
              <a:rPr lang="en-US" dirty="0"/>
              <a:t> the predatory prowess of the leisure class and hope to one day become members of the leisure class themselves.</a:t>
            </a:r>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19</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u="sng" dirty="0" err="1">
                <a:hlinkClick r:id="rId2"/>
              </a:rPr>
              <a:t>Thorstein</a:t>
            </a:r>
            <a:r>
              <a:rPr lang="en-US" u="sng" dirty="0">
                <a:hlinkClick r:id="rId2"/>
              </a:rPr>
              <a:t> </a:t>
            </a:r>
            <a:r>
              <a:rPr lang="en-US" u="sng" dirty="0" err="1">
                <a:hlinkClick r:id="rId2"/>
              </a:rPr>
              <a:t>Bunde</a:t>
            </a:r>
            <a:r>
              <a:rPr lang="en-US" u="sng" dirty="0">
                <a:hlinkClick r:id="rId2"/>
              </a:rPr>
              <a:t> Veblen</a:t>
            </a:r>
            <a:r>
              <a:rPr lang="en-US" dirty="0"/>
              <a:t> (1857-1929)</a:t>
            </a:r>
          </a:p>
        </p:txBody>
      </p:sp>
      <p:sp>
        <p:nvSpPr>
          <p:cNvPr id="3" name="Content Placeholder 2"/>
          <p:cNvSpPr>
            <a:spLocks noGrp="1"/>
          </p:cNvSpPr>
          <p:nvPr>
            <p:ph idx="1"/>
          </p:nvPr>
        </p:nvSpPr>
        <p:spPr/>
        <p:txBody>
          <a:bodyPr/>
          <a:lstStyle/>
          <a:p>
            <a:r>
              <a:rPr lang="en-US" u="sng" dirty="0">
                <a:hlinkClick r:id="rId3"/>
              </a:rPr>
              <a:t>The Theory of the Leisure Class</a:t>
            </a:r>
            <a:r>
              <a:rPr lang="en-US" dirty="0"/>
              <a:t> (1899)</a:t>
            </a:r>
          </a:p>
          <a:p>
            <a:r>
              <a:rPr lang="en-US" u="sng" dirty="0">
                <a:hlinkClick r:id="rId4"/>
              </a:rPr>
              <a:t>Theory of the Business Enterprise</a:t>
            </a:r>
            <a:r>
              <a:rPr lang="en-US" dirty="0"/>
              <a:t> (1904)</a:t>
            </a:r>
          </a:p>
          <a:p>
            <a:r>
              <a:rPr lang="en-US" u="sng" dirty="0">
                <a:hlinkClick r:id="rId5"/>
              </a:rPr>
              <a:t>The Engineers and the Price System</a:t>
            </a:r>
            <a:r>
              <a:rPr lang="en-US" dirty="0"/>
              <a:t> (1921</a:t>
            </a:r>
            <a:r>
              <a:rPr lang="en-US" dirty="0" smtClean="0"/>
              <a:t>)</a:t>
            </a:r>
          </a:p>
          <a:p>
            <a:pPr lvl="1"/>
            <a:r>
              <a:rPr lang="en-US" sz="2400" dirty="0"/>
              <a:t>See </a:t>
            </a:r>
            <a:r>
              <a:rPr lang="en-US" sz="2400" dirty="0" smtClean="0">
                <a:hlinkClick r:id="rId6"/>
              </a:rPr>
              <a:t>http://www.hetwebsite.net/het/profiles/veblen.htm</a:t>
            </a:r>
            <a:r>
              <a:rPr lang="en-US" sz="2400" dirty="0" smtClean="0"/>
              <a:t> </a:t>
            </a:r>
            <a:r>
              <a:rPr lang="en-US" sz="2400" dirty="0"/>
              <a:t>for a full list of Veblen’s publications</a:t>
            </a:r>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2</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rising demand curve!</a:t>
            </a:r>
            <a:endParaRPr lang="en-US" dirty="0"/>
          </a:p>
        </p:txBody>
      </p:sp>
      <p:sp>
        <p:nvSpPr>
          <p:cNvPr id="3" name="Content Placeholder 2"/>
          <p:cNvSpPr>
            <a:spLocks noGrp="1"/>
          </p:cNvSpPr>
          <p:nvPr>
            <p:ph idx="1"/>
          </p:nvPr>
        </p:nvSpPr>
        <p:spPr/>
        <p:txBody>
          <a:bodyPr>
            <a:normAutofit/>
          </a:bodyPr>
          <a:lstStyle/>
          <a:p>
            <a:r>
              <a:rPr lang="en-US" dirty="0" smtClean="0"/>
              <a:t>In </a:t>
            </a:r>
            <a:r>
              <a:rPr lang="en-US" dirty="0"/>
              <a:t>1950, Harvey </a:t>
            </a:r>
            <a:r>
              <a:rPr lang="en-US" dirty="0" err="1"/>
              <a:t>Leibenstein</a:t>
            </a:r>
            <a:r>
              <a:rPr lang="en-US" dirty="0"/>
              <a:t> introduced Veblen’s ideas on conspicuous consumption into formal demand theory and showed the possibility of a </a:t>
            </a:r>
            <a:r>
              <a:rPr lang="en-US" i="1" dirty="0"/>
              <a:t>rising</a:t>
            </a:r>
            <a:r>
              <a:rPr lang="en-US" dirty="0"/>
              <a:t> demand curve. </a:t>
            </a:r>
            <a:endParaRPr lang="en-US" dirty="0" smtClean="0"/>
          </a:p>
          <a:p>
            <a:r>
              <a:rPr lang="en-US" dirty="0" smtClean="0"/>
              <a:t>The </a:t>
            </a:r>
            <a:r>
              <a:rPr lang="en-US" dirty="0"/>
              <a:t>leisure class does not want to be seen consuming cheap stuff. </a:t>
            </a:r>
            <a:endParaRPr lang="en-US" dirty="0" smtClean="0"/>
          </a:p>
          <a:p>
            <a:r>
              <a:rPr lang="en-US" dirty="0" smtClean="0"/>
              <a:t>Therefore</a:t>
            </a:r>
            <a:r>
              <a:rPr lang="en-US" dirty="0"/>
              <a:t>, as the price of a product </a:t>
            </a:r>
            <a:r>
              <a:rPr lang="en-US" i="1" dirty="0"/>
              <a:t>rises</a:t>
            </a:r>
            <a:r>
              <a:rPr lang="en-US" dirty="0"/>
              <a:t>, it might become </a:t>
            </a:r>
            <a:r>
              <a:rPr lang="en-US" i="1" dirty="0"/>
              <a:t>more</a:t>
            </a:r>
            <a:r>
              <a:rPr lang="en-US" dirty="0"/>
              <a:t> popular with such people!</a:t>
            </a:r>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20</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Economics</a:t>
            </a:r>
            <a:endParaRPr lang="en-US" dirty="0"/>
          </a:p>
        </p:txBody>
      </p:sp>
      <p:sp>
        <p:nvSpPr>
          <p:cNvPr id="3" name="Content Placeholder 2"/>
          <p:cNvSpPr>
            <a:spLocks noGrp="1"/>
          </p:cNvSpPr>
          <p:nvPr>
            <p:ph idx="1"/>
          </p:nvPr>
        </p:nvSpPr>
        <p:spPr/>
        <p:txBody>
          <a:bodyPr/>
          <a:lstStyle/>
          <a:p>
            <a:r>
              <a:rPr lang="en-US" dirty="0" smtClean="0"/>
              <a:t>Veblen is a pioneer of the relatively new discipline of behavioral economics</a:t>
            </a:r>
          </a:p>
          <a:p>
            <a:pPr lvl="1"/>
            <a:r>
              <a:rPr lang="en-US" sz="2000" dirty="0"/>
              <a:t>See </a:t>
            </a:r>
            <a:r>
              <a:rPr lang="en-US" sz="2000" dirty="0">
                <a:hlinkClick r:id="rId2"/>
              </a:rPr>
              <a:t>http://myweb.liu.edu/~uroy/web/behav-econ/index.html</a:t>
            </a:r>
            <a:r>
              <a:rPr lang="en-US" sz="2000" dirty="0"/>
              <a:t> for a taste of this subject</a:t>
            </a:r>
          </a:p>
          <a:p>
            <a:endParaRPr lang="en-US" dirty="0"/>
          </a:p>
        </p:txBody>
      </p:sp>
      <p:sp>
        <p:nvSpPr>
          <p:cNvPr id="4" name="Footer Placeholder 3"/>
          <p:cNvSpPr>
            <a:spLocks noGrp="1"/>
          </p:cNvSpPr>
          <p:nvPr>
            <p:ph type="ftr" sz="quarter" idx="11"/>
          </p:nvPr>
        </p:nvSpPr>
        <p:spPr/>
        <p:txBody>
          <a:bodyPr/>
          <a:lstStyle/>
          <a:p>
            <a:r>
              <a:rPr lang="en-US" smtClean="0"/>
              <a:t>Thorstein Veblen</a:t>
            </a:r>
            <a:endParaRPr lang="en-US"/>
          </a:p>
        </p:txBody>
      </p:sp>
      <p:sp>
        <p:nvSpPr>
          <p:cNvPr id="5" name="Slide Number Placeholder 4"/>
          <p:cNvSpPr>
            <a:spLocks noGrp="1"/>
          </p:cNvSpPr>
          <p:nvPr>
            <p:ph type="sldNum" sz="quarter" idx="12"/>
          </p:nvPr>
        </p:nvSpPr>
        <p:spPr/>
        <p:txBody>
          <a:bodyPr/>
          <a:lstStyle/>
          <a:p>
            <a:fld id="{27A0907C-B745-45B4-834D-586CC0AD506D}" type="slidenum">
              <a:rPr lang="en-US" smtClean="0"/>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a:t>
            </a:r>
            <a:endParaRPr lang="en-US" dirty="0"/>
          </a:p>
        </p:txBody>
      </p:sp>
      <p:sp>
        <p:nvSpPr>
          <p:cNvPr id="3" name="Content Placeholder 2"/>
          <p:cNvSpPr>
            <a:spLocks noGrp="1"/>
          </p:cNvSpPr>
          <p:nvPr>
            <p:ph idx="1"/>
          </p:nvPr>
        </p:nvSpPr>
        <p:spPr/>
        <p:txBody>
          <a:bodyPr>
            <a:normAutofit/>
          </a:bodyPr>
          <a:lstStyle/>
          <a:p>
            <a:r>
              <a:rPr lang="en-US" i="1" dirty="0" smtClean="0"/>
              <a:t>New </a:t>
            </a:r>
            <a:r>
              <a:rPr lang="en-US" i="1" dirty="0"/>
              <a:t>Ideas from Dead Economists</a:t>
            </a:r>
            <a:r>
              <a:rPr lang="en-US" dirty="0"/>
              <a:t> by Todd Buchholz, Chapter VIII, pages 175-185</a:t>
            </a:r>
          </a:p>
          <a:p>
            <a:r>
              <a:rPr lang="en-US" i="1" dirty="0"/>
              <a:t>The Worldly Philosophers</a:t>
            </a:r>
            <a:r>
              <a:rPr lang="en-US" dirty="0"/>
              <a:t> by Robert </a:t>
            </a:r>
            <a:r>
              <a:rPr lang="en-US" dirty="0" err="1"/>
              <a:t>Heilbroner</a:t>
            </a:r>
            <a:r>
              <a:rPr lang="en-US" dirty="0"/>
              <a:t>, Chapter VIII </a:t>
            </a:r>
          </a:p>
          <a:p>
            <a:r>
              <a:rPr lang="en-US" i="1" dirty="0"/>
              <a:t>The Ordinary Business of Life</a:t>
            </a:r>
            <a:r>
              <a:rPr lang="en-US" dirty="0"/>
              <a:t> by Roger Backhouse, Chapter 9, pages 195-198</a:t>
            </a:r>
          </a:p>
          <a:p>
            <a:r>
              <a:rPr lang="en-US" u="sng" dirty="0">
                <a:hlinkClick r:id="rId2"/>
              </a:rPr>
              <a:t>http://</a:t>
            </a:r>
            <a:r>
              <a:rPr lang="en-US" u="sng" dirty="0" smtClean="0">
                <a:hlinkClick r:id="rId2"/>
              </a:rPr>
              <a:t>www.econlib.org/library/Enc/bios/Veblen.html</a:t>
            </a:r>
            <a:endParaRPr lang="en-US" u="sng" dirty="0" smtClean="0"/>
          </a:p>
          <a:p>
            <a:r>
              <a:rPr lang="en-US" dirty="0" smtClean="0">
                <a:hlinkClick r:id="rId3"/>
              </a:rPr>
              <a:t>http://en.wikipedia.org/wiki/Thorstein_Veblen</a:t>
            </a:r>
            <a:r>
              <a:rPr lang="en-US" dirty="0" smtClean="0"/>
              <a:t> </a:t>
            </a:r>
          </a:p>
          <a:p>
            <a:endParaRPr lang="en-US" dirty="0"/>
          </a:p>
          <a:p>
            <a:endParaRPr lang="en-US" dirty="0"/>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Thorstein Veblen</a:t>
            </a:r>
            <a:endParaRPr lang="en-US"/>
          </a:p>
        </p:txBody>
      </p:sp>
      <p:sp>
        <p:nvSpPr>
          <p:cNvPr id="5" name="Slide Number Placeholder 4"/>
          <p:cNvSpPr>
            <a:spLocks noGrp="1"/>
          </p:cNvSpPr>
          <p:nvPr>
            <p:ph type="sldNum" sz="quarter" idx="12"/>
          </p:nvPr>
        </p:nvSpPr>
        <p:spPr/>
        <p:txBody>
          <a:bodyPr/>
          <a:lstStyle/>
          <a:p>
            <a:fld id="{27A0907C-B745-45B4-834D-586CC0AD506D}" type="slidenum">
              <a:rPr lang="en-US" smtClean="0"/>
              <a:t>23</a:t>
            </a:fld>
            <a:endParaRPr lang="en-US"/>
          </a:p>
        </p:txBody>
      </p:sp>
      <p:pic>
        <p:nvPicPr>
          <p:cNvPr id="1026" name="Picture 2" descr="veblen"/>
          <p:cNvPicPr>
            <a:picLocks noChangeAspect="1" noChangeArrowheads="1"/>
          </p:cNvPicPr>
          <p:nvPr/>
        </p:nvPicPr>
        <p:blipFill>
          <a:blip r:embed="rId2"/>
          <a:srcRect/>
          <a:stretch>
            <a:fillRect/>
          </a:stretch>
        </p:blipFill>
        <p:spPr bwMode="auto">
          <a:xfrm>
            <a:off x="3657600" y="152400"/>
            <a:ext cx="5157332" cy="65716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Institutionalist </a:t>
            </a:r>
            <a:endParaRPr lang="en-US" dirty="0"/>
          </a:p>
        </p:txBody>
      </p:sp>
      <p:sp>
        <p:nvSpPr>
          <p:cNvPr id="3" name="Content Placeholder 2"/>
          <p:cNvSpPr>
            <a:spLocks noGrp="1"/>
          </p:cNvSpPr>
          <p:nvPr>
            <p:ph idx="1"/>
          </p:nvPr>
        </p:nvSpPr>
        <p:spPr/>
        <p:txBody>
          <a:bodyPr/>
          <a:lstStyle/>
          <a:p>
            <a:r>
              <a:rPr lang="en-US" dirty="0" smtClean="0"/>
              <a:t>Veblen was </a:t>
            </a:r>
            <a:r>
              <a:rPr lang="en-US" dirty="0"/>
              <a:t>the founder of the </a:t>
            </a:r>
            <a:r>
              <a:rPr lang="en-US" u="sng" dirty="0">
                <a:hlinkClick r:id="rId2"/>
              </a:rPr>
              <a:t>American Institutionalist </a:t>
            </a:r>
            <a:r>
              <a:rPr lang="en-US" u="sng" dirty="0" smtClean="0">
                <a:hlinkClick r:id="rId2"/>
              </a:rPr>
              <a:t>School</a:t>
            </a:r>
            <a:endParaRPr lang="en-US" u="sng" dirty="0" smtClean="0"/>
          </a:p>
          <a:p>
            <a:r>
              <a:rPr lang="en-US" dirty="0" smtClean="0"/>
              <a:t>He </a:t>
            </a:r>
            <a:r>
              <a:rPr lang="en-US" dirty="0"/>
              <a:t>was a major critic of capitalism and of the analysis of capitalism in neoclassical economics</a:t>
            </a:r>
          </a:p>
        </p:txBody>
      </p:sp>
      <p:sp>
        <p:nvSpPr>
          <p:cNvPr id="4" name="Slide Number Placeholder 3"/>
          <p:cNvSpPr>
            <a:spLocks noGrp="1"/>
          </p:cNvSpPr>
          <p:nvPr>
            <p:ph type="sldNum" sz="quarter" idx="12"/>
          </p:nvPr>
        </p:nvSpPr>
        <p:spPr/>
        <p:txBody>
          <a:bodyPr/>
          <a:lstStyle/>
          <a:p>
            <a:fld id="{27A0907C-B745-45B4-834D-586CC0AD506D}" type="slidenum">
              <a:rPr lang="en-US" smtClean="0"/>
              <a:t>3</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p:txBody>
          <a:bodyPr>
            <a:normAutofit/>
          </a:bodyPr>
          <a:lstStyle/>
          <a:p>
            <a:r>
              <a:rPr lang="en-US" dirty="0"/>
              <a:t>Veblen’s criticism of capitalism may be seen as a response to  </a:t>
            </a:r>
          </a:p>
          <a:p>
            <a:pPr lvl="1"/>
            <a:r>
              <a:rPr lang="en-US" dirty="0"/>
              <a:t>the rough, violent, predatory, lawless, and monopolistic nature of American capitalism between the end of the Civil War and the beginning of World War I, and also to </a:t>
            </a:r>
          </a:p>
          <a:p>
            <a:pPr lvl="1"/>
            <a:r>
              <a:rPr lang="en-US" dirty="0"/>
              <a:t>the inability of neoclassical (or, </a:t>
            </a:r>
            <a:r>
              <a:rPr lang="en-US" dirty="0" err="1"/>
              <a:t>marginalist</a:t>
            </a:r>
            <a:r>
              <a:rPr lang="en-US" dirty="0"/>
              <a:t>) economics to reflect the realities of contemporary </a:t>
            </a:r>
            <a:r>
              <a:rPr lang="en-US" dirty="0" smtClean="0"/>
              <a:t>capitalism</a:t>
            </a:r>
          </a:p>
          <a:p>
            <a:pPr lvl="2"/>
            <a:r>
              <a:rPr lang="en-US" dirty="0"/>
              <a:t>Veblen coined the term ‘neoclassical economics’ to refer to the economics of Alfred Marshall and likeminded economists</a:t>
            </a:r>
          </a:p>
        </p:txBody>
      </p:sp>
      <p:sp>
        <p:nvSpPr>
          <p:cNvPr id="4" name="Slide Number Placeholder 3"/>
          <p:cNvSpPr>
            <a:spLocks noGrp="1"/>
          </p:cNvSpPr>
          <p:nvPr>
            <p:ph type="sldNum" sz="quarter" idx="12"/>
          </p:nvPr>
        </p:nvSpPr>
        <p:spPr/>
        <p:txBody>
          <a:bodyPr/>
          <a:lstStyle/>
          <a:p>
            <a:fld id="{27A0907C-B745-45B4-834D-586CC0AD506D}" type="slidenum">
              <a:rPr lang="en-US" smtClean="0"/>
              <a:t>4</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Rationality</a:t>
            </a:r>
            <a:endParaRPr lang="en-US" dirty="0"/>
          </a:p>
        </p:txBody>
      </p:sp>
      <p:sp>
        <p:nvSpPr>
          <p:cNvPr id="3" name="Content Placeholder 2"/>
          <p:cNvSpPr>
            <a:spLocks noGrp="1"/>
          </p:cNvSpPr>
          <p:nvPr>
            <p:ph idx="1"/>
          </p:nvPr>
        </p:nvSpPr>
        <p:spPr/>
        <p:txBody>
          <a:bodyPr/>
          <a:lstStyle/>
          <a:p>
            <a:r>
              <a:rPr lang="en-US" dirty="0" smtClean="0"/>
              <a:t>Neoclassical </a:t>
            </a:r>
            <a:r>
              <a:rPr lang="en-US" dirty="0"/>
              <a:t>economists saw consumer behavior as </a:t>
            </a:r>
            <a:r>
              <a:rPr lang="en-US" i="1" dirty="0"/>
              <a:t>rational</a:t>
            </a:r>
            <a:r>
              <a:rPr lang="en-US" dirty="0"/>
              <a:t> behavior by people with </a:t>
            </a:r>
            <a:r>
              <a:rPr lang="en-US" i="1" dirty="0"/>
              <a:t>stable</a:t>
            </a:r>
            <a:r>
              <a:rPr lang="en-US" dirty="0"/>
              <a:t> </a:t>
            </a:r>
            <a:r>
              <a:rPr lang="en-US" dirty="0" smtClean="0"/>
              <a:t>tastes</a:t>
            </a:r>
          </a:p>
          <a:p>
            <a:r>
              <a:rPr lang="en-US" dirty="0" smtClean="0"/>
              <a:t>Veblen </a:t>
            </a:r>
            <a:r>
              <a:rPr lang="en-US" dirty="0"/>
              <a:t>instead saw </a:t>
            </a:r>
            <a:r>
              <a:rPr lang="en-US" i="1" dirty="0"/>
              <a:t>non-rational</a:t>
            </a:r>
            <a:r>
              <a:rPr lang="en-US" dirty="0"/>
              <a:t> or instinctual behavior of people under the sway of instincts that </a:t>
            </a:r>
            <a:r>
              <a:rPr lang="en-US" i="1" dirty="0"/>
              <a:t>evolve</a:t>
            </a:r>
            <a:r>
              <a:rPr lang="en-US" dirty="0"/>
              <a:t> according to Darwinian </a:t>
            </a:r>
            <a:r>
              <a:rPr lang="en-US" dirty="0" smtClean="0"/>
              <a:t>rules</a:t>
            </a:r>
            <a:endParaRPr lang="en-US" dirty="0"/>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5</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Motivations</a:t>
            </a:r>
            <a:endParaRPr lang="en-US" dirty="0"/>
          </a:p>
        </p:txBody>
      </p:sp>
      <p:sp>
        <p:nvSpPr>
          <p:cNvPr id="3" name="Content Placeholder 2"/>
          <p:cNvSpPr>
            <a:spLocks noGrp="1"/>
          </p:cNvSpPr>
          <p:nvPr>
            <p:ph idx="1"/>
          </p:nvPr>
        </p:nvSpPr>
        <p:spPr/>
        <p:txBody>
          <a:bodyPr/>
          <a:lstStyle/>
          <a:p>
            <a:r>
              <a:rPr lang="en-US" dirty="0" smtClean="0"/>
              <a:t>Neoclassical </a:t>
            </a:r>
            <a:r>
              <a:rPr lang="en-US" dirty="0"/>
              <a:t>economists saw firms engaged in a clear-sighted but honest and by-the-book pursuit of profit </a:t>
            </a:r>
            <a:r>
              <a:rPr lang="en-US" dirty="0" smtClean="0"/>
              <a:t>maximization</a:t>
            </a:r>
          </a:p>
          <a:p>
            <a:r>
              <a:rPr lang="en-US" dirty="0" smtClean="0"/>
              <a:t>Veblen </a:t>
            </a:r>
            <a:r>
              <a:rPr lang="en-US" dirty="0"/>
              <a:t>instead saw deep conflicts within firms between </a:t>
            </a:r>
            <a:r>
              <a:rPr lang="en-US" i="1" dirty="0"/>
              <a:t>businessmen</a:t>
            </a:r>
            <a:r>
              <a:rPr lang="en-US" dirty="0"/>
              <a:t>, who wanted profits by hook or by crook, and </a:t>
            </a:r>
            <a:r>
              <a:rPr lang="en-US" i="1" dirty="0"/>
              <a:t>engineers</a:t>
            </a:r>
            <a:r>
              <a:rPr lang="en-US" dirty="0"/>
              <a:t> and other technical people who were mainly interested in making a good product.</a:t>
            </a:r>
          </a:p>
          <a:p>
            <a:endParaRPr lang="en-US" dirty="0"/>
          </a:p>
        </p:txBody>
      </p:sp>
      <p:sp>
        <p:nvSpPr>
          <p:cNvPr id="4" name="Slide Number Placeholder 3"/>
          <p:cNvSpPr>
            <a:spLocks noGrp="1"/>
          </p:cNvSpPr>
          <p:nvPr>
            <p:ph type="sldNum" sz="quarter" idx="12"/>
          </p:nvPr>
        </p:nvSpPr>
        <p:spPr/>
        <p:txBody>
          <a:bodyPr/>
          <a:lstStyle/>
          <a:p>
            <a:fld id="{27A0907C-B745-45B4-834D-586CC0AD506D}" type="slidenum">
              <a:rPr lang="en-US" smtClean="0"/>
              <a:t>6</a:t>
            </a:fld>
            <a:endParaRPr lang="en-US"/>
          </a:p>
        </p:txBody>
      </p:sp>
      <p:sp>
        <p:nvSpPr>
          <p:cNvPr id="5" name="Footer Placeholder 4"/>
          <p:cNvSpPr>
            <a:spLocks noGrp="1"/>
          </p:cNvSpPr>
          <p:nvPr>
            <p:ph type="ftr" sz="quarter" idx="11"/>
          </p:nvPr>
        </p:nvSpPr>
        <p:spPr/>
        <p:txBody>
          <a:bodyPr/>
          <a:lstStyle/>
          <a:p>
            <a:r>
              <a:rPr lang="en-US" smtClean="0"/>
              <a:t>Thorstein Veblen</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Leisure Class</a:t>
            </a:r>
            <a:endParaRPr lang="en-US" dirty="0"/>
          </a:p>
        </p:txBody>
      </p:sp>
      <p:sp>
        <p:nvSpPr>
          <p:cNvPr id="3" name="Content Placeholder 2"/>
          <p:cNvSpPr>
            <a:spLocks noGrp="1"/>
          </p:cNvSpPr>
          <p:nvPr>
            <p:ph idx="1"/>
          </p:nvPr>
        </p:nvSpPr>
        <p:spPr/>
        <p:txBody>
          <a:bodyPr>
            <a:normAutofit/>
          </a:bodyPr>
          <a:lstStyle/>
          <a:p>
            <a:r>
              <a:rPr lang="en-US" dirty="0" smtClean="0"/>
              <a:t>Veblen’s </a:t>
            </a:r>
            <a:r>
              <a:rPr lang="en-US" dirty="0"/>
              <a:t>analysis of consumer behavior went along the following lines: </a:t>
            </a:r>
            <a:endParaRPr lang="en-US" dirty="0" smtClean="0"/>
          </a:p>
          <a:p>
            <a:r>
              <a:rPr lang="en-US" dirty="0" smtClean="0"/>
              <a:t>We </a:t>
            </a:r>
            <a:r>
              <a:rPr lang="en-US" dirty="0"/>
              <a:t>instinctively seek high social status. </a:t>
            </a:r>
            <a:endParaRPr lang="en-US" dirty="0" smtClean="0"/>
          </a:p>
          <a:p>
            <a:r>
              <a:rPr lang="en-US" dirty="0" smtClean="0"/>
              <a:t>We </a:t>
            </a:r>
            <a:r>
              <a:rPr lang="en-US" dirty="0"/>
              <a:t>achieve high social status when our peers admire us, when they regard us as winners and not losers. </a:t>
            </a:r>
            <a:endParaRPr lang="en-US" dirty="0" smtClean="0"/>
          </a:p>
          <a:p>
            <a:r>
              <a:rPr lang="en-US" dirty="0" smtClean="0"/>
              <a:t>To </a:t>
            </a:r>
            <a:r>
              <a:rPr lang="en-US" dirty="0"/>
              <a:t>be considered a winner we need to show that we have stronger predatory abilities than others. </a:t>
            </a:r>
            <a:endParaRPr lang="en-US" dirty="0" smtClean="0"/>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Leisure Class</a:t>
            </a:r>
            <a:endParaRPr lang="en-US" dirty="0"/>
          </a:p>
        </p:txBody>
      </p:sp>
      <p:sp>
        <p:nvSpPr>
          <p:cNvPr id="3" name="Content Placeholder 2"/>
          <p:cNvSpPr>
            <a:spLocks noGrp="1"/>
          </p:cNvSpPr>
          <p:nvPr>
            <p:ph idx="1"/>
          </p:nvPr>
        </p:nvSpPr>
        <p:spPr/>
        <p:txBody>
          <a:bodyPr>
            <a:normAutofit/>
          </a:bodyPr>
          <a:lstStyle/>
          <a:p>
            <a:r>
              <a:rPr lang="en-US" dirty="0" smtClean="0"/>
              <a:t>To show our predatory abilities, </a:t>
            </a:r>
            <a:r>
              <a:rPr lang="en-US" dirty="0"/>
              <a:t>we need to amass more wealth than our peers. </a:t>
            </a:r>
            <a:endParaRPr lang="en-US" dirty="0" smtClean="0"/>
          </a:p>
          <a:p>
            <a:r>
              <a:rPr lang="en-US" dirty="0" smtClean="0"/>
              <a:t>Moreover</a:t>
            </a:r>
            <a:r>
              <a:rPr lang="en-US" dirty="0"/>
              <a:t>, that wealth must be acquired by force or by cunning and </a:t>
            </a:r>
            <a:r>
              <a:rPr lang="en-US" i="1" dirty="0"/>
              <a:t>not</a:t>
            </a:r>
            <a:r>
              <a:rPr lang="en-US" dirty="0"/>
              <a:t> by hard </a:t>
            </a:r>
            <a:r>
              <a:rPr lang="en-US" dirty="0" smtClean="0"/>
              <a:t>work</a:t>
            </a:r>
          </a:p>
          <a:p>
            <a:pPr lvl="1"/>
            <a:r>
              <a:rPr lang="en-US" dirty="0" smtClean="0"/>
              <a:t>because </a:t>
            </a:r>
            <a:r>
              <a:rPr lang="en-US" dirty="0"/>
              <a:t>the acquisition of wealth by hard work does not show any evidence of one’s predatory </a:t>
            </a:r>
            <a:r>
              <a:rPr lang="en-US" dirty="0" smtClean="0"/>
              <a:t>abilities</a:t>
            </a:r>
          </a:p>
          <a:p>
            <a:pPr lvl="1"/>
            <a:r>
              <a:rPr lang="en-US" dirty="0" smtClean="0"/>
              <a:t>hard </a:t>
            </a:r>
            <a:r>
              <a:rPr lang="en-US" dirty="0"/>
              <a:t>work is for wimps and losers. </a:t>
            </a:r>
            <a:endParaRPr lang="en-US" dirty="0" smtClean="0"/>
          </a:p>
          <a:p>
            <a:endParaRPr lang="en-US" dirty="0"/>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8</a:t>
            </a:fld>
            <a:endParaRPr lang="en-US"/>
          </a:p>
        </p:txBody>
      </p:sp>
    </p:spTree>
    <p:extLst>
      <p:ext uri="{BB962C8B-B14F-4D97-AF65-F5344CB8AC3E}">
        <p14:creationId xmlns:p14="http://schemas.microsoft.com/office/powerpoint/2010/main" val="3586975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Leisure Class</a:t>
            </a:r>
            <a:endParaRPr lang="en-US" dirty="0"/>
          </a:p>
        </p:txBody>
      </p:sp>
      <p:sp>
        <p:nvSpPr>
          <p:cNvPr id="3" name="Content Placeholder 2"/>
          <p:cNvSpPr>
            <a:spLocks noGrp="1"/>
          </p:cNvSpPr>
          <p:nvPr>
            <p:ph idx="1"/>
          </p:nvPr>
        </p:nvSpPr>
        <p:spPr/>
        <p:txBody>
          <a:bodyPr>
            <a:normAutofit/>
          </a:bodyPr>
          <a:lstStyle/>
          <a:p>
            <a:r>
              <a:rPr lang="en-US" dirty="0" smtClean="0"/>
              <a:t>Consequently</a:t>
            </a:r>
            <a:r>
              <a:rPr lang="en-US" dirty="0"/>
              <a:t>, capitalist societies tend to generate a </a:t>
            </a:r>
            <a:r>
              <a:rPr lang="en-US" b="1" dirty="0"/>
              <a:t>leisure class</a:t>
            </a:r>
            <a:r>
              <a:rPr lang="en-US" dirty="0"/>
              <a:t> that rises to the top of the food chain by making money without </a:t>
            </a:r>
            <a:r>
              <a:rPr lang="en-US" dirty="0" smtClean="0"/>
              <a:t>having worked for the money.</a:t>
            </a:r>
            <a:endParaRPr lang="en-US" dirty="0"/>
          </a:p>
          <a:p>
            <a:endParaRPr lang="en-US" dirty="0"/>
          </a:p>
        </p:txBody>
      </p:sp>
      <p:sp>
        <p:nvSpPr>
          <p:cNvPr id="5" name="Footer Placeholder 4"/>
          <p:cNvSpPr>
            <a:spLocks noGrp="1"/>
          </p:cNvSpPr>
          <p:nvPr>
            <p:ph type="ftr" sz="quarter" idx="11"/>
          </p:nvPr>
        </p:nvSpPr>
        <p:spPr/>
        <p:txBody>
          <a:bodyPr/>
          <a:lstStyle/>
          <a:p>
            <a:r>
              <a:rPr lang="en-US" smtClean="0"/>
              <a:t>Thorstein Veblen</a:t>
            </a:r>
            <a:endParaRPr lang="en-US"/>
          </a:p>
        </p:txBody>
      </p:sp>
      <p:sp>
        <p:nvSpPr>
          <p:cNvPr id="4" name="Slide Number Placeholder 3"/>
          <p:cNvSpPr>
            <a:spLocks noGrp="1"/>
          </p:cNvSpPr>
          <p:nvPr>
            <p:ph type="sldNum" sz="quarter" idx="12"/>
          </p:nvPr>
        </p:nvSpPr>
        <p:spPr/>
        <p:txBody>
          <a:bodyPr/>
          <a:lstStyle/>
          <a:p>
            <a:fld id="{27A0907C-B745-45B4-834D-586CC0AD506D}" type="slidenum">
              <a:rPr lang="en-US" smtClean="0"/>
              <a:t>9</a:t>
            </a:fld>
            <a:endParaRPr lang="en-US"/>
          </a:p>
        </p:txBody>
      </p:sp>
    </p:spTree>
    <p:extLst>
      <p:ext uri="{BB962C8B-B14F-4D97-AF65-F5344CB8AC3E}">
        <p14:creationId xmlns:p14="http://schemas.microsoft.com/office/powerpoint/2010/main" val="2298740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TotalTime>
  <Words>1099</Words>
  <Application>Microsoft Office PowerPoint</Application>
  <PresentationFormat>Widescreen</PresentationFormat>
  <Paragraphs>129</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Calibri</vt:lpstr>
      <vt:lpstr>Office Theme</vt:lpstr>
      <vt:lpstr>Thorstein Veblen</vt:lpstr>
      <vt:lpstr>Thorstein Bunde Veblen (1857-1929)</vt:lpstr>
      <vt:lpstr>Institutionalist </vt:lpstr>
      <vt:lpstr>Historical Background</vt:lpstr>
      <vt:lpstr>Rationality</vt:lpstr>
      <vt:lpstr>Business Motivations</vt:lpstr>
      <vt:lpstr>Leisure Class</vt:lpstr>
      <vt:lpstr>Leisure Class</vt:lpstr>
      <vt:lpstr>Leisure Class</vt:lpstr>
      <vt:lpstr>Conspicuous Consumption</vt:lpstr>
      <vt:lpstr>Conspicuous Consumption</vt:lpstr>
      <vt:lpstr>Conspicuous Consumption</vt:lpstr>
      <vt:lpstr>Conspicuous Consumption: Fashion</vt:lpstr>
      <vt:lpstr>Business Enterprise</vt:lpstr>
      <vt:lpstr>Business Enterprise</vt:lpstr>
      <vt:lpstr>Business Enterprise</vt:lpstr>
      <vt:lpstr>Unions</vt:lpstr>
      <vt:lpstr>Darwin and Veblen</vt:lpstr>
      <vt:lpstr>Marx and Veblen</vt:lpstr>
      <vt:lpstr>A rising demand curve!</vt:lpstr>
      <vt:lpstr>Behavioral Economics</vt:lpstr>
      <vt:lpstr>Sources</vt:lpstr>
      <vt:lpstr>PowerPoint Presentation</vt:lpstr>
    </vt:vector>
  </TitlesOfParts>
  <Company>Long Island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Thorstein Veblen</dc:title>
  <dc:creator>Udayan Roy</dc:creator>
  <cp:lastModifiedBy>Udayan Roy</cp:lastModifiedBy>
  <cp:revision>11</cp:revision>
  <dcterms:created xsi:type="dcterms:W3CDTF">2009-03-29T23:08:31Z</dcterms:created>
  <dcterms:modified xsi:type="dcterms:W3CDTF">2019-11-18T18:21:21Z</dcterms:modified>
</cp:coreProperties>
</file>