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347" r:id="rId4"/>
    <p:sldId id="322" r:id="rId5"/>
    <p:sldId id="258" r:id="rId6"/>
    <p:sldId id="259" r:id="rId7"/>
    <p:sldId id="260" r:id="rId8"/>
    <p:sldId id="261" r:id="rId9"/>
    <p:sldId id="299" r:id="rId10"/>
    <p:sldId id="262" r:id="rId11"/>
    <p:sldId id="323" r:id="rId12"/>
    <p:sldId id="332" r:id="rId13"/>
    <p:sldId id="324" r:id="rId14"/>
    <p:sldId id="263" r:id="rId15"/>
    <p:sldId id="348" r:id="rId16"/>
    <p:sldId id="264" r:id="rId17"/>
    <p:sldId id="265" r:id="rId18"/>
    <p:sldId id="266" r:id="rId19"/>
    <p:sldId id="267" r:id="rId20"/>
    <p:sldId id="269" r:id="rId21"/>
    <p:sldId id="339" r:id="rId22"/>
    <p:sldId id="325" r:id="rId23"/>
    <p:sldId id="333" r:id="rId24"/>
    <p:sldId id="326" r:id="rId25"/>
    <p:sldId id="340" r:id="rId26"/>
    <p:sldId id="334" r:id="rId27"/>
    <p:sldId id="268" r:id="rId28"/>
    <p:sldId id="342" r:id="rId29"/>
    <p:sldId id="274" r:id="rId30"/>
    <p:sldId id="270" r:id="rId31"/>
    <p:sldId id="327" r:id="rId32"/>
    <p:sldId id="273" r:id="rId33"/>
    <p:sldId id="271" r:id="rId34"/>
    <p:sldId id="295" r:id="rId35"/>
    <p:sldId id="343" r:id="rId36"/>
    <p:sldId id="344" r:id="rId37"/>
    <p:sldId id="272" r:id="rId38"/>
    <p:sldId id="345" r:id="rId39"/>
    <p:sldId id="275" r:id="rId40"/>
    <p:sldId id="328" r:id="rId41"/>
    <p:sldId id="349" r:id="rId42"/>
    <p:sldId id="276" r:id="rId43"/>
    <p:sldId id="329" r:id="rId44"/>
    <p:sldId id="341" r:id="rId45"/>
    <p:sldId id="330" r:id="rId46"/>
    <p:sldId id="280" r:id="rId47"/>
    <p:sldId id="282" r:id="rId48"/>
    <p:sldId id="297" r:id="rId49"/>
    <p:sldId id="298" r:id="rId50"/>
    <p:sldId id="281" r:id="rId51"/>
    <p:sldId id="335" r:id="rId52"/>
    <p:sldId id="296" r:id="rId53"/>
    <p:sldId id="283" r:id="rId54"/>
    <p:sldId id="321" r:id="rId55"/>
    <p:sldId id="346" r:id="rId56"/>
    <p:sldId id="285" r:id="rId57"/>
    <p:sldId id="336" r:id="rId58"/>
    <p:sldId id="337" r:id="rId59"/>
    <p:sldId id="312" r:id="rId60"/>
    <p:sldId id="313" r:id="rId61"/>
    <p:sldId id="310" r:id="rId62"/>
    <p:sldId id="331" r:id="rId63"/>
    <p:sldId id="288" r:id="rId64"/>
    <p:sldId id="289" r:id="rId65"/>
    <p:sldId id="290" r:id="rId66"/>
    <p:sldId id="300" r:id="rId67"/>
    <p:sldId id="338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0200" autoAdjust="0"/>
  </p:normalViewPr>
  <p:slideViewPr>
    <p:cSldViewPr snapToGrid="0">
      <p:cViewPr varScale="1">
        <p:scale>
          <a:sx n="62" d="100"/>
          <a:sy n="62" d="100"/>
        </p:scale>
        <p:origin x="7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699EB-6C58-4E50-8736-516BCC2B548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1DF3C-1564-4078-8979-7AC24B508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6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stlouisfed.org/fred2/series/FYGFDPUN" TargetMode="External"/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FYGFGDQ188S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55B463-F4EA-46A1-9536-653108F18788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685800"/>
            <a:ext cx="5416550" cy="30480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5029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Sources:</a:t>
            </a:r>
            <a:br>
              <a:rPr lang="en-US" dirty="0" smtClean="0"/>
            </a:br>
            <a:r>
              <a:rPr lang="en-US" dirty="0" smtClean="0"/>
              <a:t>Federal Receipts: https://fred.stlouisfed.org/series/FYFR</a:t>
            </a:r>
            <a:br>
              <a:rPr lang="en-US" dirty="0" smtClean="0"/>
            </a:br>
            <a:r>
              <a:rPr lang="en-US" dirty="0" smtClean="0"/>
              <a:t>Federal</a:t>
            </a:r>
            <a:r>
              <a:rPr lang="en-US" baseline="0" dirty="0" smtClean="0"/>
              <a:t> Net Outlays: https://fred.stlouisfed.org/series/FYONET</a:t>
            </a:r>
          </a:p>
          <a:p>
            <a:r>
              <a:rPr lang="en-US" baseline="0" dirty="0" smtClean="0"/>
              <a:t>Federal Surplus or Deficit: https://fred.stlouisfed.org/series/FYFSD</a:t>
            </a:r>
          </a:p>
          <a:p>
            <a:r>
              <a:rPr lang="en-US" baseline="0" dirty="0" smtClean="0"/>
              <a:t>Downloaded on February 18, 2021.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C90A-5B2B-4FCC-BE8F-F5833ADB8AC0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506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Sources:</a:t>
            </a:r>
            <a:br>
              <a:rPr lang="en-US" dirty="0" smtClean="0"/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Receipts: https://fred.stlouisfed.org/series/FYFRGDA188S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Outlays: https://fred.stlouisfed.org/series/FYONGDA188S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Surplus: https://fred.stlouisfed.org/series/FYFSGDA188S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Downloaded on February 18, 2021.</a:t>
            </a:r>
            <a:endParaRPr lang="en-US" b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CC90A-5B2B-4FCC-BE8F-F5833ADB8AC0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57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Downloaded from https://fred.stlouisfed.org/series/FYFSD on February 18, 2021. The years are fiscal years, which begin on October 1 and end on September</a:t>
            </a:r>
            <a:r>
              <a:rPr lang="en-US" baseline="0" dirty="0" smtClean="0"/>
              <a:t> 30.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1DF3C-1564-4078-8979-7AC24B50851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22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Downloaded from https://fred.stlouisfed.org/series/FYFSDFYGDP on February 18, 2021. The years are fiscal years, which begin on October 1 and end on September</a:t>
            </a:r>
            <a:r>
              <a:rPr lang="en-US" baseline="0" dirty="0" smtClean="0"/>
              <a:t> 30.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1DF3C-1564-4078-8979-7AC24B50851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06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Downloaded from </a:t>
            </a:r>
            <a:r>
              <a:rPr lang="en-US" dirty="0" smtClean="0">
                <a:hlinkClick r:id="rId3"/>
              </a:rPr>
              <a:t>http://research.stlouisfed.org/fred2/series/FYGFDPUN</a:t>
            </a:r>
            <a:r>
              <a:rPr lang="en-US" dirty="0" smtClean="0"/>
              <a:t> on February 18, 2021.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1DF3C-1564-4078-8979-7AC24B50851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61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https://fred.stlouisfed.org/series/FYGFGDQ188S</a:t>
            </a:r>
            <a:r>
              <a:rPr lang="en-US" dirty="0" smtClean="0"/>
              <a:t>. Downloaded on February 18, 2021.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1DF3C-1564-4078-8979-7AC24B50851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5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54ADAD-7DC9-4EC3-8265-C17AB8186711}" type="slidenum">
              <a:rPr lang="en-US" smtClean="0"/>
              <a:pPr eaLnBrk="1" hangingPunct="1"/>
              <a:t>63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685800"/>
            <a:ext cx="5416550" cy="30480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5029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7D7D7D-789D-4ADB-98E3-1038C94D889F}" type="slidenum">
              <a:rPr lang="en-US" smtClean="0"/>
              <a:pPr eaLnBrk="1" hangingPunct="1"/>
              <a:t>64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685800"/>
            <a:ext cx="5416550" cy="3048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5029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CA963D-BC0E-4F70-9FF7-DED58EF6C8F1}" type="slidenum">
              <a:rPr lang="en-US" smtClean="0"/>
              <a:pPr eaLnBrk="1" hangingPunct="1"/>
              <a:t>65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2938" y="685800"/>
            <a:ext cx="5416550" cy="3048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5029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Display the data line by line, noting that it matches the model’s predictions---UNTIL YOU GET TO Investment.</a:t>
            </a:r>
          </a:p>
          <a:p>
            <a:endParaRPr lang="en-US" smtClean="0"/>
          </a:p>
          <a:p>
            <a:r>
              <a:rPr lang="en-US" smtClean="0"/>
              <a:t>The model says that investment should have fallen as much as savings.  Ask students why they think it didn’t.  </a:t>
            </a:r>
          </a:p>
          <a:p>
            <a:endParaRPr lang="en-US" smtClean="0"/>
          </a:p>
          <a:p>
            <a:r>
              <a:rPr lang="en-US" smtClean="0"/>
              <a:t>Answer:  in our closed economy model of chapter 3, the only source of loanable funds is national saving.  But the U.S. is actually an open economy.  In the face of a fall in national saving (i.e. the domestic supply of loanable funds), firms can finance their investment spending by importing foreign loanable funds.  More on this in an upcoming chapter.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62872E-E3B8-4E30-B50B-FBCAB0F34B97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685800"/>
            <a:ext cx="5416550" cy="30480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5029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55B463-F4EA-46A1-9536-653108F18788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685800"/>
            <a:ext cx="5416550" cy="30480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5029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62872E-E3B8-4E30-B50B-FBCAB0F34B97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685800"/>
            <a:ext cx="5416550" cy="30480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5029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62872E-E3B8-4E30-B50B-FBCAB0F34B97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685800"/>
            <a:ext cx="5416550" cy="30480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5029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18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55B463-F4EA-46A1-9536-653108F18788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685800"/>
            <a:ext cx="5416550" cy="30480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5029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5726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55B463-F4EA-46A1-9536-653108F18788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685800"/>
            <a:ext cx="5416550" cy="30480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5029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69988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62872E-E3B8-4E30-B50B-FBCAB0F34B97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685800"/>
            <a:ext cx="5416550" cy="3048000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5029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DCB1CA-5E71-4138-AF7E-D30E7FE03D0A}" type="slidenum">
              <a:rPr lang="en-US" smtClean="0"/>
              <a:pPr eaLnBrk="1" hangingPunct="1"/>
              <a:t>56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4525" y="685800"/>
            <a:ext cx="5416550" cy="3048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5029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144E-6C56-4B09-985C-D9937E7BB17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D15-D9CB-4E6E-9DDA-75A00C19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144E-6C56-4B09-985C-D9937E7BB17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D15-D9CB-4E6E-9DDA-75A00C19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6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144E-6C56-4B09-985C-D9937E7BB17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D15-D9CB-4E6E-9DDA-75A00C19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7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144E-6C56-4B09-985C-D9937E7BB17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D15-D9CB-4E6E-9DDA-75A00C19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4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144E-6C56-4B09-985C-D9937E7BB17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D15-D9CB-4E6E-9DDA-75A00C19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2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144E-6C56-4B09-985C-D9937E7BB17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D15-D9CB-4E6E-9DDA-75A00C19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9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144E-6C56-4B09-985C-D9937E7BB17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D15-D9CB-4E6E-9DDA-75A00C19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8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144E-6C56-4B09-985C-D9937E7BB17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D15-D9CB-4E6E-9DDA-75A00C19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8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144E-6C56-4B09-985C-D9937E7BB17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D15-D9CB-4E6E-9DDA-75A00C19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144E-6C56-4B09-985C-D9937E7BB17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D15-D9CB-4E6E-9DDA-75A00C19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2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144E-6C56-4B09-985C-D9937E7BB17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FD15-D9CB-4E6E-9DDA-75A00C19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144E-6C56-4B09-985C-D9937E7BB17B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4FD15-D9CB-4E6E-9DDA-75A00C19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0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yweb.liu.edu/~uroy/eco62/index.html" TargetMode="External"/><Relationship Id="rId2" Type="http://schemas.openxmlformats.org/officeDocument/2006/relationships/hyperlink" Target="http://bcs.worthpublishers.com/mankiw7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yweb.liu.edu/~uroy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fred.stlouisfed.org/series/PSAVER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categories/82" TargetMode="External"/><Relationship Id="rId2" Type="http://schemas.openxmlformats.org/officeDocument/2006/relationships/hyperlink" Target="https://data.worldbank.org/indicator/FR.INR.RINR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DFII1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FYFS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FYFSDFYGD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d.stlouisfed.org/series/FYGFGDQ188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Income: Where It Comes From and Where It Goes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Chapter </a:t>
            </a:r>
            <a:r>
              <a:rPr lang="en-US" dirty="0" smtClean="0"/>
              <a:t>3 </a:t>
            </a:r>
            <a:r>
              <a:rPr lang="en-US" dirty="0"/>
              <a:t>of </a:t>
            </a:r>
            <a:r>
              <a:rPr lang="en-US" i="1" dirty="0">
                <a:hlinkClick r:id="rId2"/>
              </a:rPr>
              <a:t>Macroeconomics</a:t>
            </a:r>
            <a:r>
              <a:rPr lang="en-US" dirty="0"/>
              <a:t>, </a:t>
            </a:r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edition, by N. Gregory </a:t>
            </a:r>
            <a:r>
              <a:rPr lang="en-US" dirty="0" err="1"/>
              <a:t>Mankiw</a:t>
            </a:r>
            <a:endParaRPr lang="en-US" dirty="0"/>
          </a:p>
          <a:p>
            <a:pPr>
              <a:defRPr/>
            </a:pPr>
            <a:r>
              <a:rPr lang="en-US" dirty="0">
                <a:hlinkClick r:id="rId3"/>
              </a:rPr>
              <a:t>ECO62</a:t>
            </a:r>
            <a:r>
              <a:rPr lang="en-US" dirty="0"/>
              <a:t> </a:t>
            </a:r>
            <a:r>
              <a:rPr lang="en-US" dirty="0" err="1">
                <a:hlinkClick r:id="rId4"/>
              </a:rPr>
              <a:t>Udayan</a:t>
            </a:r>
            <a:r>
              <a:rPr lang="en-US" dirty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Roy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in the long run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9191946" cy="4525963"/>
              </a:xfrm>
            </p:spPr>
            <p:txBody>
              <a:bodyPr>
                <a:noAutofit/>
              </a:bodyPr>
              <a:lstStyle/>
              <a:p>
                <a:r>
                  <a:rPr lang="en-US" i="1" dirty="0" smtClean="0"/>
                  <a:t>Y</a:t>
                </a:r>
                <a:r>
                  <a:rPr lang="en-US" dirty="0" smtClean="0"/>
                  <a:t> is endogenous</a:t>
                </a:r>
              </a:p>
              <a:p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0.7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/>
                  <a:t>one</a:t>
                </a:r>
                <a:r>
                  <a:rPr lang="en-US" dirty="0" smtClean="0"/>
                  <a:t> equation with </a:t>
                </a:r>
                <a:r>
                  <a:rPr lang="en-US" i="1" dirty="0" smtClean="0"/>
                  <a:t>one</a:t>
                </a:r>
                <a:r>
                  <a:rPr lang="en-US" dirty="0" smtClean="0"/>
                  <a:t> endogenous variable</a:t>
                </a:r>
              </a:p>
              <a:p>
                <a:r>
                  <a:rPr lang="en-US" dirty="0" smtClean="0"/>
                  <a:t>Therefore, it completes the theory of GDP in the long run</a:t>
                </a:r>
              </a:p>
              <a:p>
                <a:pPr lvl="1"/>
                <a:r>
                  <a:rPr lang="en-US" dirty="0" smtClean="0"/>
                  <a:t>Yes, it really is </a:t>
                </a:r>
                <a:r>
                  <a:rPr lang="en-US" i="1" dirty="0" smtClean="0"/>
                  <a:t>that</a:t>
                </a:r>
                <a:r>
                  <a:rPr lang="en-US" dirty="0" smtClean="0"/>
                  <a:t> simple!</a:t>
                </a:r>
              </a:p>
              <a:p>
                <a:endParaRPr lang="en-US" dirty="0"/>
              </a:p>
              <a:p>
                <a:r>
                  <a:rPr lang="en-US" dirty="0" smtClean="0"/>
                  <a:t>Example: Suppose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L</a:t>
                </a:r>
                <a:r>
                  <a:rPr lang="en-US" dirty="0" smtClean="0"/>
                  <a:t>) = 5</a:t>
                </a:r>
                <a:r>
                  <a:rPr lang="en-US" i="1" dirty="0" smtClean="0"/>
                  <a:t>K</a:t>
                </a:r>
                <a:r>
                  <a:rPr lang="en-US" baseline="30000" dirty="0" smtClean="0"/>
                  <a:t>0.3</a:t>
                </a:r>
                <a:r>
                  <a:rPr lang="en-US" i="1" dirty="0" smtClean="0"/>
                  <a:t>L</a:t>
                </a:r>
                <a:r>
                  <a:rPr lang="en-US" baseline="30000" dirty="0" smtClean="0"/>
                  <a:t>0.7</a:t>
                </a:r>
                <a:r>
                  <a:rPr lang="en-US" dirty="0" smtClean="0"/>
                  <a:t>. </a:t>
                </a:r>
                <a:br>
                  <a:rPr lang="en-US" dirty="0" smtClean="0"/>
                </a:br>
                <a:r>
                  <a:rPr lang="en-US" dirty="0" smtClean="0"/>
                  <a:t>If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= 2 and </a:t>
                </a:r>
                <a:r>
                  <a:rPr lang="en-US" i="1" dirty="0" smtClean="0"/>
                  <a:t>L</a:t>
                </a:r>
                <a:r>
                  <a:rPr lang="en-US" dirty="0" smtClean="0"/>
                  <a:t> = 10, then </a:t>
                </a:r>
                <a:r>
                  <a:rPr lang="en-US" i="1" dirty="0" smtClean="0"/>
                  <a:t>Y</a:t>
                </a:r>
                <a:r>
                  <a:rPr lang="en-US" dirty="0" smtClean="0"/>
                  <a:t> = 30.85.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9191946" cy="4525963"/>
              </a:xfrm>
              <a:blipFill>
                <a:blip r:embed="rId2"/>
                <a:stretch>
                  <a:fillRect l="-1525" t="-1752" b="-12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807537" y="3811251"/>
            <a:ext cx="2286000" cy="381000"/>
            <a:chOff x="6248400" y="1981200"/>
            <a:chExt cx="2286000" cy="381000"/>
          </a:xfrm>
        </p:grpSpPr>
        <p:sp>
          <p:nvSpPr>
            <p:cNvPr id="5" name="TextBox 4"/>
            <p:cNvSpPr txBox="1"/>
            <p:nvPr/>
          </p:nvSpPr>
          <p:spPr>
            <a:xfrm>
              <a:off x="6248400" y="1981200"/>
              <a:ext cx="1295400" cy="3810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K</a:t>
              </a:r>
              <a:r>
                <a:rPr lang="en-US" dirty="0"/>
                <a:t>, </a:t>
              </a:r>
              <a:r>
                <a:rPr lang="en-US" i="1" dirty="0"/>
                <a:t>L</a:t>
              </a:r>
              <a:r>
                <a:rPr lang="en-US" dirty="0"/>
                <a:t>, </a:t>
              </a:r>
              <a:r>
                <a:rPr lang="en-US" i="1" dirty="0"/>
                <a:t>F</a:t>
              </a:r>
              <a:r>
                <a:rPr lang="en-US" dirty="0"/>
                <a:t>(</a:t>
              </a:r>
              <a:r>
                <a:rPr lang="en-US" i="1" dirty="0"/>
                <a:t>K</a:t>
              </a:r>
              <a:r>
                <a:rPr lang="en-US" dirty="0"/>
                <a:t>, </a:t>
              </a:r>
              <a:r>
                <a:rPr lang="en-US" i="1" dirty="0"/>
                <a:t>L</a:t>
              </a:r>
              <a:r>
                <a:rPr lang="en-US" dirty="0"/>
                <a:t>)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620000" y="22098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8153400" y="1981200"/>
              <a:ext cx="381000" cy="3810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Y</a:t>
              </a:r>
              <a:endParaRPr lang="en-US" dirty="0"/>
            </a:p>
          </p:txBody>
        </p:sp>
      </p:grp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052338"/>
              </p:ext>
            </p:extLst>
          </p:nvPr>
        </p:nvGraphicFramePr>
        <p:xfrm>
          <a:off x="9554970" y="1600201"/>
          <a:ext cx="255209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GDP (</a:t>
                      </a:r>
                      <a:r>
                        <a:rPr lang="en-US" i="1" dirty="0" smtClean="0"/>
                        <a:t>Y</a:t>
                      </a:r>
                      <a:r>
                        <a:rPr lang="en-US" i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(</a:t>
                      </a:r>
                      <a:r>
                        <a:rPr lang="en-US" i="1" dirty="0" smtClean="0"/>
                        <a:t>K</a:t>
                      </a:r>
                      <a:r>
                        <a:rPr lang="en-US" i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Labor (</a:t>
                      </a:r>
                      <a:r>
                        <a:rPr lang="en-US" i="1" dirty="0" smtClean="0"/>
                        <a:t>L</a:t>
                      </a:r>
                      <a:r>
                        <a:rPr lang="en-US" i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 (</a:t>
                      </a:r>
                      <a:r>
                        <a:rPr lang="en-US" i="1" dirty="0" smtClean="0"/>
                        <a:t>A</a:t>
                      </a:r>
                      <a:r>
                        <a:rPr lang="en-US" i="0" dirty="0" smtClean="0"/>
                        <a:t>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2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Sense of the Predictions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620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first row of the predictions grid lists the endogenous variables (unknowns)</a:t>
            </a:r>
          </a:p>
          <a:p>
            <a:pPr lvl="1"/>
            <a:r>
              <a:rPr lang="en-US" dirty="0" smtClean="0"/>
              <a:t>In this case, </a:t>
            </a:r>
            <a:r>
              <a:rPr lang="en-US" i="1" dirty="0" smtClean="0"/>
              <a:t>Y</a:t>
            </a:r>
            <a:r>
              <a:rPr lang="en-US" dirty="0" smtClean="0"/>
              <a:t> is the only endogenous variable</a:t>
            </a:r>
          </a:p>
          <a:p>
            <a:r>
              <a:rPr lang="en-US" dirty="0" smtClean="0"/>
              <a:t>The first column lists the exogenous variables (knowns)</a:t>
            </a:r>
          </a:p>
          <a:p>
            <a:pPr lvl="1"/>
            <a:r>
              <a:rPr lang="en-US" dirty="0" smtClean="0"/>
              <a:t>In this case, 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L</a:t>
            </a:r>
            <a:r>
              <a:rPr lang="en-US" dirty="0" smtClean="0"/>
              <a:t>, and </a:t>
            </a:r>
            <a:r>
              <a:rPr lang="en-US" i="1" dirty="0" smtClean="0"/>
              <a:t>A</a:t>
            </a:r>
            <a:r>
              <a:rPr lang="en-US" dirty="0" smtClean="0"/>
              <a:t> are the exogenous variables</a:t>
            </a:r>
          </a:p>
          <a:p>
            <a:r>
              <a:rPr lang="en-US" dirty="0" smtClean="0"/>
              <a:t>Each cell shows the kind of effect that the corresponding exogenous variable has on the corresponding endogenous variable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540581"/>
              </p:ext>
            </p:extLst>
          </p:nvPr>
        </p:nvGraphicFramePr>
        <p:xfrm>
          <a:off x="9554970" y="1600201"/>
          <a:ext cx="255209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GDP (</a:t>
                      </a:r>
                      <a:r>
                        <a:rPr lang="en-US" i="1" dirty="0" smtClean="0"/>
                        <a:t>Y</a:t>
                      </a:r>
                      <a:r>
                        <a:rPr lang="en-US" i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(</a:t>
                      </a:r>
                      <a:r>
                        <a:rPr lang="en-US" i="1" dirty="0" smtClean="0"/>
                        <a:t>K</a:t>
                      </a:r>
                      <a:r>
                        <a:rPr lang="en-US" i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Labor (</a:t>
                      </a:r>
                      <a:r>
                        <a:rPr lang="en-US" i="1" dirty="0" smtClean="0"/>
                        <a:t>L</a:t>
                      </a:r>
                      <a:r>
                        <a:rPr lang="en-US" i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 (</a:t>
                      </a:r>
                      <a:r>
                        <a:rPr lang="en-US" i="1" dirty="0" smtClean="0"/>
                        <a:t>A</a:t>
                      </a:r>
                      <a:r>
                        <a:rPr lang="en-US" i="0" dirty="0" smtClean="0"/>
                        <a:t>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529651"/>
              </p:ext>
            </p:extLst>
          </p:nvPr>
        </p:nvGraphicFramePr>
        <p:xfrm>
          <a:off x="8044666" y="4099864"/>
          <a:ext cx="4053003" cy="2424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797">
                  <a:extLst>
                    <a:ext uri="{9D8B030D-6E8A-4147-A177-3AD203B41FA5}">
                      <a16:colId xmlns:a16="http://schemas.microsoft.com/office/drawing/2014/main" val="2175268429"/>
                    </a:ext>
                  </a:extLst>
                </a:gridCol>
                <a:gridCol w="2964206">
                  <a:extLst>
                    <a:ext uri="{9D8B030D-6E8A-4147-A177-3AD203B41FA5}">
                      <a16:colId xmlns:a16="http://schemas.microsoft.com/office/drawing/2014/main" val="1378840917"/>
                    </a:ext>
                  </a:extLst>
                </a:gridCol>
              </a:tblGrid>
              <a:tr h="375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Indicator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988275"/>
                  </a:ext>
                </a:extLst>
              </a:tr>
              <a:tr h="6485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 moves in the </a:t>
                      </a:r>
                      <a:r>
                        <a:rPr lang="en-US" i="1" dirty="0" smtClean="0"/>
                        <a:t>same</a:t>
                      </a:r>
                      <a:r>
                        <a:rPr lang="en-US" dirty="0" smtClean="0"/>
                        <a:t> direction as </a:t>
                      </a:r>
                      <a:r>
                        <a:rPr lang="en-US" dirty="0" err="1" smtClean="0"/>
                        <a:t>exo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104323"/>
                  </a:ext>
                </a:extLst>
              </a:tr>
              <a:tr h="6485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Endo moves in the </a:t>
                      </a:r>
                      <a:r>
                        <a:rPr lang="en-US" i="1" dirty="0" smtClean="0"/>
                        <a:t>opposite</a:t>
                      </a:r>
                      <a:r>
                        <a:rPr lang="en-US" dirty="0" smtClean="0"/>
                        <a:t> direction as </a:t>
                      </a:r>
                      <a:r>
                        <a:rPr lang="en-US" dirty="0" err="1" smtClean="0"/>
                        <a:t>exo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516944"/>
                  </a:ext>
                </a:extLst>
              </a:tr>
              <a:tr h="375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</a:t>
                      </a:r>
                      <a:r>
                        <a:rPr lang="en-US" baseline="0" dirty="0" smtClean="0"/>
                        <a:t> could move either way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07274"/>
                  </a:ext>
                </a:extLst>
              </a:tr>
              <a:tr h="375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Exo</a:t>
                      </a:r>
                      <a:r>
                        <a:rPr lang="en-US" dirty="0" smtClean="0"/>
                        <a:t> has </a:t>
                      </a:r>
                      <a:r>
                        <a:rPr lang="en-US" i="1" dirty="0" smtClean="0"/>
                        <a:t>no effect </a:t>
                      </a:r>
                      <a:r>
                        <a:rPr lang="en-US" dirty="0" smtClean="0"/>
                        <a:t>on endo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076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3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in the long run: Exercise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620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Recall that in our example long-run GDP is given by the equation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0.7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i="1" dirty="0" smtClean="0">
                    <a:solidFill>
                      <a:srgbClr val="C00000"/>
                    </a:solidFill>
                  </a:rPr>
                  <a:t>Q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: Can you look at the solution equation above for long-run output and see why it algebraically implies the predictions in the predictions grid?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620000" cy="4525963"/>
              </a:xfrm>
              <a:blipFill>
                <a:blip r:embed="rId2"/>
                <a:stretch>
                  <a:fillRect l="-1840" t="-1752" r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91532"/>
              </p:ext>
            </p:extLst>
          </p:nvPr>
        </p:nvGraphicFramePr>
        <p:xfrm>
          <a:off x="8137135" y="4099864"/>
          <a:ext cx="4022178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516">
                  <a:extLst>
                    <a:ext uri="{9D8B030D-6E8A-4147-A177-3AD203B41FA5}">
                      <a16:colId xmlns:a16="http://schemas.microsoft.com/office/drawing/2014/main" val="2175268429"/>
                    </a:ext>
                  </a:extLst>
                </a:gridCol>
                <a:gridCol w="2941662">
                  <a:extLst>
                    <a:ext uri="{9D8B030D-6E8A-4147-A177-3AD203B41FA5}">
                      <a16:colId xmlns:a16="http://schemas.microsoft.com/office/drawing/2014/main" val="1378840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Indicator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988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 moves in the </a:t>
                      </a:r>
                      <a:r>
                        <a:rPr lang="en-US" i="1" dirty="0" smtClean="0"/>
                        <a:t>same</a:t>
                      </a:r>
                      <a:r>
                        <a:rPr lang="en-US" dirty="0" smtClean="0"/>
                        <a:t> direction as </a:t>
                      </a:r>
                      <a:r>
                        <a:rPr lang="en-US" dirty="0" err="1" smtClean="0"/>
                        <a:t>exo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10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Endo moves in the </a:t>
                      </a:r>
                      <a:r>
                        <a:rPr lang="en-US" i="1" dirty="0" smtClean="0"/>
                        <a:t>opposite</a:t>
                      </a:r>
                      <a:r>
                        <a:rPr lang="en-US" dirty="0" smtClean="0"/>
                        <a:t> direction as </a:t>
                      </a:r>
                      <a:r>
                        <a:rPr lang="en-US" dirty="0" err="1" smtClean="0"/>
                        <a:t>exo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516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</a:t>
                      </a:r>
                      <a:r>
                        <a:rPr lang="en-US" baseline="0" dirty="0" smtClean="0"/>
                        <a:t> could move either way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07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Exo</a:t>
                      </a:r>
                      <a:r>
                        <a:rPr lang="en-US" dirty="0" smtClean="0"/>
                        <a:t> has </a:t>
                      </a:r>
                      <a:r>
                        <a:rPr lang="en-US" i="1" dirty="0" smtClean="0"/>
                        <a:t>no effect </a:t>
                      </a:r>
                      <a:r>
                        <a:rPr lang="en-US" dirty="0" smtClean="0"/>
                        <a:t>on endo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076383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052338"/>
              </p:ext>
            </p:extLst>
          </p:nvPr>
        </p:nvGraphicFramePr>
        <p:xfrm>
          <a:off x="9554970" y="1600201"/>
          <a:ext cx="255209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GDP (</a:t>
                      </a:r>
                      <a:r>
                        <a:rPr lang="en-US" i="1" dirty="0" smtClean="0"/>
                        <a:t>Y</a:t>
                      </a:r>
                      <a:r>
                        <a:rPr lang="en-US" i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(</a:t>
                      </a:r>
                      <a:r>
                        <a:rPr lang="en-US" i="1" dirty="0" smtClean="0"/>
                        <a:t>K</a:t>
                      </a:r>
                      <a:r>
                        <a:rPr lang="en-US" i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Labor (</a:t>
                      </a:r>
                      <a:r>
                        <a:rPr lang="en-US" i="1" dirty="0" smtClean="0"/>
                        <a:t>L</a:t>
                      </a:r>
                      <a:r>
                        <a:rPr lang="en-US" i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 (</a:t>
                      </a:r>
                      <a:r>
                        <a:rPr lang="en-US" i="1" dirty="0" smtClean="0"/>
                        <a:t>A</a:t>
                      </a:r>
                      <a:r>
                        <a:rPr lang="en-US" i="0" dirty="0" smtClean="0"/>
                        <a:t>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3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in the </a:t>
            </a:r>
            <a:r>
              <a:rPr lang="en-US" smtClean="0"/>
              <a:t>long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191946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Not only does the predictions grid show how the listed exogenous variables affect some endogenous variable, it lists </a:t>
            </a:r>
            <a:r>
              <a:rPr lang="en-US" i="1" dirty="0" smtClean="0"/>
              <a:t>all</a:t>
            </a:r>
            <a:r>
              <a:rPr lang="en-US" dirty="0" smtClean="0"/>
              <a:t> the exogenous variables that affect an endogenous variable.</a:t>
            </a:r>
          </a:p>
          <a:p>
            <a:pPr lvl="1"/>
            <a:r>
              <a:rPr lang="en-US" dirty="0" smtClean="0"/>
              <a:t>In this case, not only does the grid show that 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L</a:t>
            </a:r>
            <a:r>
              <a:rPr lang="en-US" dirty="0" smtClean="0"/>
              <a:t>, and </a:t>
            </a:r>
            <a:r>
              <a:rPr lang="en-US" i="1" dirty="0" smtClean="0"/>
              <a:t>A</a:t>
            </a:r>
            <a:r>
              <a:rPr lang="en-US" dirty="0" smtClean="0"/>
              <a:t> have direct (+) effects on </a:t>
            </a:r>
            <a:r>
              <a:rPr lang="en-US" i="1" dirty="0" smtClean="0"/>
              <a:t>Y</a:t>
            </a:r>
            <a:r>
              <a:rPr lang="en-US" dirty="0" smtClean="0"/>
              <a:t>, they also imply that</a:t>
            </a:r>
          </a:p>
          <a:p>
            <a:pPr lvl="1"/>
            <a:r>
              <a:rPr lang="en-US" dirty="0" smtClean="0"/>
              <a:t>No other variable affects </a:t>
            </a:r>
            <a:r>
              <a:rPr lang="en-US" i="1" dirty="0" smtClean="0"/>
              <a:t>Y</a:t>
            </a:r>
            <a:r>
              <a:rPr lang="en-US" dirty="0" smtClean="0"/>
              <a:t>, according to our theory</a:t>
            </a:r>
          </a:p>
          <a:p>
            <a:pPr lvl="2"/>
            <a:r>
              <a:rPr lang="en-US" dirty="0" smtClean="0"/>
              <a:t>For example, although you may believe that government spending, </a:t>
            </a:r>
            <a:r>
              <a:rPr lang="en-US" i="1" dirty="0" smtClean="0"/>
              <a:t>G</a:t>
            </a:r>
            <a:r>
              <a:rPr lang="en-US" dirty="0" smtClean="0"/>
              <a:t>, affects </a:t>
            </a:r>
            <a:r>
              <a:rPr lang="en-US" i="1" dirty="0" smtClean="0"/>
              <a:t>Y</a:t>
            </a:r>
            <a:r>
              <a:rPr lang="en-US" dirty="0" smtClean="0"/>
              <a:t>, our grid says that, according to our theory, </a:t>
            </a:r>
            <a:r>
              <a:rPr lang="en-US" i="1" dirty="0" smtClean="0"/>
              <a:t>G</a:t>
            </a:r>
            <a:r>
              <a:rPr lang="en-US" dirty="0" smtClean="0"/>
              <a:t> has no effect on </a:t>
            </a:r>
            <a:r>
              <a:rPr lang="en-US" i="1" dirty="0" smtClean="0"/>
              <a:t>Y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052338"/>
              </p:ext>
            </p:extLst>
          </p:nvPr>
        </p:nvGraphicFramePr>
        <p:xfrm>
          <a:off x="9554970" y="1600201"/>
          <a:ext cx="255209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GDP (</a:t>
                      </a:r>
                      <a:r>
                        <a:rPr lang="en-US" i="1" dirty="0" smtClean="0"/>
                        <a:t>Y</a:t>
                      </a:r>
                      <a:r>
                        <a:rPr lang="en-US" i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(</a:t>
                      </a:r>
                      <a:r>
                        <a:rPr lang="en-US" i="1" dirty="0" smtClean="0"/>
                        <a:t>K</a:t>
                      </a:r>
                      <a:r>
                        <a:rPr lang="en-US" i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Labor (</a:t>
                      </a:r>
                      <a:r>
                        <a:rPr lang="en-US" i="1" dirty="0" smtClean="0"/>
                        <a:t>L</a:t>
                      </a:r>
                      <a:r>
                        <a:rPr lang="en-US" i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 (</a:t>
                      </a:r>
                      <a:r>
                        <a:rPr lang="en-US" i="1" dirty="0" smtClean="0"/>
                        <a:t>A</a:t>
                      </a:r>
                      <a:r>
                        <a:rPr lang="en-US" i="0" dirty="0" smtClean="0"/>
                        <a:t>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0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in the long run: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assumption that </a:t>
            </a:r>
            <a:r>
              <a:rPr lang="en-US" i="1" dirty="0" smtClean="0"/>
              <a:t>K</a:t>
            </a:r>
            <a:r>
              <a:rPr lang="en-US" dirty="0" smtClean="0"/>
              <a:t> and </a:t>
            </a:r>
            <a:r>
              <a:rPr lang="en-US" i="1" dirty="0" smtClean="0"/>
              <a:t>L</a:t>
            </a:r>
            <a:r>
              <a:rPr lang="en-US" dirty="0" smtClean="0"/>
              <a:t> are exogenous is significant</a:t>
            </a:r>
          </a:p>
          <a:p>
            <a:r>
              <a:rPr lang="en-US" dirty="0" smtClean="0"/>
              <a:t>It basically is the assumption that </a:t>
            </a:r>
            <a:r>
              <a:rPr lang="en-US" dirty="0" smtClean="0">
                <a:solidFill>
                  <a:srgbClr val="0070C0"/>
                </a:solidFill>
              </a:rPr>
              <a:t>in the long run, all the capital and labor that the economy has is fully utilized in production</a:t>
            </a:r>
          </a:p>
          <a:p>
            <a:pPr lvl="1"/>
            <a:r>
              <a:rPr lang="en-US" dirty="0" smtClean="0"/>
              <a:t>The idea is that capital and labor markets function well and ensure the equality of supply and demand</a:t>
            </a:r>
          </a:p>
          <a:p>
            <a:r>
              <a:rPr lang="en-US" dirty="0" smtClean="0"/>
              <a:t>This assumption is </a:t>
            </a:r>
            <a:r>
              <a:rPr lang="en-US" i="1" dirty="0" smtClean="0"/>
              <a:t>not</a:t>
            </a:r>
            <a:r>
              <a:rPr lang="en-US" dirty="0" smtClean="0"/>
              <a:t> made in short-run theories</a:t>
            </a:r>
          </a:p>
          <a:p>
            <a:r>
              <a:rPr lang="en-US" dirty="0" smtClean="0"/>
              <a:t>In </a:t>
            </a:r>
            <a:r>
              <a:rPr lang="en-US" dirty="0"/>
              <a:t>short-run theories </a:t>
            </a:r>
            <a:r>
              <a:rPr lang="en-US" dirty="0" smtClean="0"/>
              <a:t>it is assumed that some resources may remain unemployed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done with total </a:t>
            </a:r>
            <a:r>
              <a:rPr lang="en-US" dirty="0"/>
              <a:t>output </a:t>
            </a:r>
            <a:r>
              <a:rPr lang="en-US" dirty="0" smtClean="0"/>
              <a:t>after it has been produced?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Consumption Expenditure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that we know what determines total output (</a:t>
            </a:r>
            <a:r>
              <a:rPr lang="en-US" i="1" dirty="0" smtClean="0"/>
              <a:t>Y</a:t>
            </a:r>
            <a:r>
              <a:rPr lang="en-US" dirty="0" smtClean="0"/>
              <a:t>), the next question is:</a:t>
            </a:r>
          </a:p>
          <a:p>
            <a:r>
              <a:rPr lang="en-US" dirty="0" smtClean="0"/>
              <a:t>What happens to that output?</a:t>
            </a:r>
          </a:p>
          <a:p>
            <a:r>
              <a:rPr lang="en-US" dirty="0" smtClean="0"/>
              <a:t>In particular, what determines how much of that output is consumed? </a:t>
            </a:r>
          </a:p>
          <a:p>
            <a:pPr lvl="1"/>
            <a:r>
              <a:rPr lang="en-US" dirty="0" smtClean="0"/>
              <a:t>That is, what determines </a:t>
            </a:r>
            <a:r>
              <a:rPr lang="en-US" b="1" i="1" dirty="0" smtClean="0"/>
              <a:t>C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Consumption, </a:t>
            </a:r>
            <a:r>
              <a:rPr lang="en-US" sz="3700" i="1"/>
              <a:t>C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700" i="1" dirty="0" smtClean="0"/>
              <a:t>Definition</a:t>
            </a:r>
            <a:r>
              <a:rPr lang="en-US" sz="2700" dirty="0" smtClean="0"/>
              <a:t>: </a:t>
            </a:r>
            <a:r>
              <a:rPr lang="en-US" sz="2700" b="1" dirty="0" smtClean="0"/>
              <a:t>Net </a:t>
            </a:r>
            <a:r>
              <a:rPr lang="en-US" sz="2700" b="1" dirty="0"/>
              <a:t>Taxes = Tax Revenue – Transfer Payments</a:t>
            </a:r>
          </a:p>
          <a:p>
            <a:pPr lvl="1">
              <a:spcBef>
                <a:spcPct val="50000"/>
              </a:spcBef>
            </a:pPr>
            <a:r>
              <a:rPr lang="en-US" sz="2300" dirty="0"/>
              <a:t>Denoted </a:t>
            </a:r>
            <a:r>
              <a:rPr lang="en-US" sz="2300" b="1" i="1" dirty="0"/>
              <a:t>T</a:t>
            </a:r>
            <a:r>
              <a:rPr lang="en-US" sz="2300" dirty="0"/>
              <a:t> and </a:t>
            </a:r>
            <a:r>
              <a:rPr lang="en-US" sz="2300" i="1" dirty="0"/>
              <a:t>always assumed exogenous</a:t>
            </a:r>
          </a:p>
          <a:p>
            <a:pPr>
              <a:spcBef>
                <a:spcPct val="50000"/>
              </a:spcBef>
            </a:pPr>
            <a:r>
              <a:rPr lang="en-US" sz="2700" i="1" dirty="0"/>
              <a:t>Definition</a:t>
            </a:r>
            <a:r>
              <a:rPr lang="en-US" sz="2700" dirty="0"/>
              <a:t>: </a:t>
            </a:r>
            <a:r>
              <a:rPr lang="en-US" sz="2700" b="1" dirty="0" smtClean="0">
                <a:solidFill>
                  <a:srgbClr val="0070C0"/>
                </a:solidFill>
              </a:rPr>
              <a:t>Disposable </a:t>
            </a:r>
            <a:r>
              <a:rPr lang="en-US" sz="2700" b="1" dirty="0">
                <a:solidFill>
                  <a:srgbClr val="0070C0"/>
                </a:solidFill>
              </a:rPr>
              <a:t>income </a:t>
            </a:r>
            <a:r>
              <a:rPr lang="en-US" sz="2700" dirty="0"/>
              <a:t>(or, after-tax income) is total income minus net taxes: </a:t>
            </a:r>
            <a:r>
              <a:rPr lang="en-US" sz="2700" b="1" i="1" dirty="0"/>
              <a:t>Y</a:t>
            </a:r>
            <a:r>
              <a:rPr lang="en-US" sz="2700" dirty="0"/>
              <a:t> – </a:t>
            </a:r>
            <a:r>
              <a:rPr lang="en-US" sz="2700" b="1" i="1" dirty="0"/>
              <a:t>T.</a:t>
            </a:r>
          </a:p>
          <a:p>
            <a:pPr eaLnBrk="1" hangingPunct="1">
              <a:spcBef>
                <a:spcPct val="60000"/>
              </a:spcBef>
            </a:pPr>
            <a:r>
              <a:rPr lang="en-US" sz="2700" i="1" dirty="0"/>
              <a:t>Assumption</a:t>
            </a:r>
            <a:r>
              <a:rPr lang="en-US" sz="2700" dirty="0"/>
              <a:t>: </a:t>
            </a:r>
            <a:r>
              <a:rPr lang="en-US" sz="2700" b="1" dirty="0">
                <a:solidFill>
                  <a:srgbClr val="0070C0"/>
                </a:solidFill>
              </a:rPr>
              <a:t>Consumption expenditure is directly related to disposable income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596563"/>
              </p:ext>
            </p:extLst>
          </p:nvPr>
        </p:nvGraphicFramePr>
        <p:xfrm>
          <a:off x="7239001" y="4267200"/>
          <a:ext cx="300536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Capital, </a:t>
                      </a:r>
                      <a:r>
                        <a:rPr lang="en-US" i="1" dirty="0" smtClean="0"/>
                        <a:t>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Labor, </a:t>
                      </a:r>
                      <a:r>
                        <a:rPr lang="en-US" i="1" dirty="0" smtClean="0"/>
                        <a:t>L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Technology, </a:t>
                      </a:r>
                      <a:r>
                        <a:rPr lang="en-US" i="1" dirty="0" smtClean="0"/>
                        <a:t>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Taxes, </a:t>
                      </a:r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1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Consumption Function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1401764"/>
            <a:ext cx="5867400" cy="4313237"/>
            <a:chOff x="672" y="729"/>
            <a:chExt cx="3696" cy="2717"/>
          </a:xfrm>
        </p:grpSpPr>
        <p:sp>
          <p:nvSpPr>
            <p:cNvPr id="67600" name="Line 4"/>
            <p:cNvSpPr>
              <a:spLocks noChangeShapeType="1"/>
            </p:cNvSpPr>
            <p:nvPr/>
          </p:nvSpPr>
          <p:spPr bwMode="auto">
            <a:xfrm>
              <a:off x="960" y="864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1" name="Line 5"/>
            <p:cNvSpPr>
              <a:spLocks noChangeShapeType="1"/>
            </p:cNvSpPr>
            <p:nvPr/>
          </p:nvSpPr>
          <p:spPr bwMode="auto">
            <a:xfrm>
              <a:off x="960" y="3216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2" name="Text Box 6"/>
            <p:cNvSpPr txBox="1">
              <a:spLocks noChangeArrowheads="1"/>
            </p:cNvSpPr>
            <p:nvPr/>
          </p:nvSpPr>
          <p:spPr bwMode="auto">
            <a:xfrm>
              <a:off x="672" y="729"/>
              <a:ext cx="28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b="1" i="1"/>
                <a:t>C</a:t>
              </a:r>
            </a:p>
          </p:txBody>
        </p:sp>
        <p:sp>
          <p:nvSpPr>
            <p:cNvPr id="67603" name="Text Box 7"/>
            <p:cNvSpPr txBox="1">
              <a:spLocks noChangeArrowheads="1"/>
            </p:cNvSpPr>
            <p:nvPr/>
          </p:nvSpPr>
          <p:spPr bwMode="auto">
            <a:xfrm>
              <a:off x="3696" y="3177"/>
              <a:ext cx="67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b="1" i="1"/>
                <a:t>Y – T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00400" y="2178051"/>
            <a:ext cx="5334000" cy="2652713"/>
            <a:chOff x="864" y="1209"/>
            <a:chExt cx="3360" cy="1671"/>
          </a:xfrm>
        </p:grpSpPr>
        <p:sp>
          <p:nvSpPr>
            <p:cNvPr id="67598" name="Line 9"/>
            <p:cNvSpPr>
              <a:spLocks noChangeShapeType="1"/>
            </p:cNvSpPr>
            <p:nvPr/>
          </p:nvSpPr>
          <p:spPr bwMode="auto">
            <a:xfrm flipV="1">
              <a:off x="864" y="1440"/>
              <a:ext cx="2544" cy="144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9" name="Text Box 10"/>
            <p:cNvSpPr txBox="1">
              <a:spLocks noChangeArrowheads="1"/>
            </p:cNvSpPr>
            <p:nvPr/>
          </p:nvSpPr>
          <p:spPr bwMode="auto">
            <a:xfrm>
              <a:off x="3360" y="1209"/>
              <a:ext cx="86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300" b="1" i="1" dirty="0"/>
                <a:t>C</a:t>
              </a:r>
              <a:r>
                <a:rPr lang="en-US" sz="1200" b="1" i="1" dirty="0"/>
                <a:t> </a:t>
              </a:r>
              <a:r>
                <a:rPr lang="en-US" sz="2300" dirty="0"/>
                <a:t>(</a:t>
              </a:r>
              <a:r>
                <a:rPr lang="en-US" sz="2300" b="1" i="1" dirty="0"/>
                <a:t>Y </a:t>
              </a:r>
              <a:r>
                <a:rPr lang="en-US" sz="2300" dirty="0"/>
                <a:t>–</a:t>
              </a:r>
              <a:r>
                <a:rPr lang="en-US" sz="2300" b="1" i="1" dirty="0"/>
                <a:t>T </a:t>
              </a:r>
              <a:r>
                <a:rPr lang="en-US" sz="2300" dirty="0"/>
                <a:t>)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295776" y="4206875"/>
            <a:ext cx="962025" cy="427038"/>
            <a:chOff x="1632" y="2496"/>
            <a:chExt cx="624" cy="269"/>
          </a:xfrm>
        </p:grpSpPr>
        <p:sp>
          <p:nvSpPr>
            <p:cNvPr id="67596" name="Line 12"/>
            <p:cNvSpPr>
              <a:spLocks noChangeShapeType="1"/>
            </p:cNvSpPr>
            <p:nvPr/>
          </p:nvSpPr>
          <p:spPr bwMode="auto">
            <a:xfrm>
              <a:off x="1632" y="249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7" name="Text Box 13"/>
            <p:cNvSpPr txBox="1">
              <a:spLocks noChangeArrowheads="1"/>
            </p:cNvSpPr>
            <p:nvPr/>
          </p:nvSpPr>
          <p:spPr bwMode="auto">
            <a:xfrm>
              <a:off x="1872" y="2496"/>
              <a:ext cx="24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254626" y="3659189"/>
            <a:ext cx="1069975" cy="547687"/>
            <a:chOff x="1870" y="2118"/>
            <a:chExt cx="674" cy="369"/>
          </a:xfrm>
        </p:grpSpPr>
        <p:sp>
          <p:nvSpPr>
            <p:cNvPr id="67594" name="Line 15"/>
            <p:cNvSpPr>
              <a:spLocks noChangeShapeType="1"/>
            </p:cNvSpPr>
            <p:nvPr/>
          </p:nvSpPr>
          <p:spPr bwMode="auto">
            <a:xfrm flipH="1" flipV="1">
              <a:off x="1870" y="2118"/>
              <a:ext cx="2" cy="3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5" name="Text Box 16"/>
            <p:cNvSpPr txBox="1">
              <a:spLocks noChangeArrowheads="1"/>
            </p:cNvSpPr>
            <p:nvPr/>
          </p:nvSpPr>
          <p:spPr bwMode="auto">
            <a:xfrm>
              <a:off x="1872" y="2121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i="1"/>
                <a:t>MPC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038850" y="3459164"/>
            <a:ext cx="3562350" cy="1196975"/>
            <a:chOff x="2652" y="2016"/>
            <a:chExt cx="2388" cy="754"/>
          </a:xfrm>
        </p:grpSpPr>
        <p:sp>
          <p:nvSpPr>
            <p:cNvPr id="67592" name="Text Box 18"/>
            <p:cNvSpPr txBox="1">
              <a:spLocks noChangeArrowheads="1"/>
            </p:cNvSpPr>
            <p:nvPr/>
          </p:nvSpPr>
          <p:spPr bwMode="auto">
            <a:xfrm>
              <a:off x="2976" y="2016"/>
              <a:ext cx="2064" cy="75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7160" rIns="13716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50000"/>
                </a:spcBef>
              </a:pPr>
              <a:r>
                <a:rPr lang="en-US" sz="2300"/>
                <a:t>The slope of the consumption function is the </a:t>
              </a:r>
              <a:r>
                <a:rPr lang="en-US" sz="2300" b="1" i="1"/>
                <a:t>MPC</a:t>
              </a:r>
              <a:r>
                <a:rPr lang="en-US" sz="2300"/>
                <a:t>.</a:t>
              </a:r>
            </a:p>
          </p:txBody>
        </p:sp>
        <p:sp>
          <p:nvSpPr>
            <p:cNvPr id="67593" name="Line 19"/>
            <p:cNvSpPr>
              <a:spLocks noChangeShapeType="1"/>
            </p:cNvSpPr>
            <p:nvPr/>
          </p:nvSpPr>
          <p:spPr bwMode="auto">
            <a:xfrm flipH="1" flipV="1">
              <a:off x="2652" y="2295"/>
              <a:ext cx="33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6000" y="57912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Marginal propensity to consume (MPC)</a:t>
            </a:r>
            <a:r>
              <a:rPr lang="en-US" b="1" dirty="0"/>
              <a:t> </a:t>
            </a:r>
            <a:r>
              <a:rPr lang="en-US" dirty="0"/>
              <a:t>is the increase in consumption (</a:t>
            </a:r>
            <a:r>
              <a:rPr lang="en-US" b="1" i="1" dirty="0"/>
              <a:t>C</a:t>
            </a:r>
            <a:r>
              <a:rPr lang="en-US" dirty="0"/>
              <a:t>)  when disposable income (</a:t>
            </a:r>
            <a:r>
              <a:rPr lang="en-US" b="1" i="1" dirty="0"/>
              <a:t>Y</a:t>
            </a:r>
            <a:r>
              <a:rPr lang="en-US" dirty="0"/>
              <a:t> – </a:t>
            </a:r>
            <a:r>
              <a:rPr lang="en-US" b="1" i="1" dirty="0"/>
              <a:t>T</a:t>
            </a:r>
            <a:r>
              <a:rPr lang="en-US" dirty="0"/>
              <a:t>) increases by one dollar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1400" y="5791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MPC is usually a positive fraction: 0 &lt; MPC &lt; 1. </a:t>
            </a:r>
            <a:br>
              <a:rPr lang="en-US" dirty="0"/>
            </a:br>
            <a:r>
              <a:rPr lang="en-US" dirty="0"/>
              <a:t>I will denote it </a:t>
            </a:r>
            <a:r>
              <a:rPr lang="en-US" b="1" i="1" dirty="0"/>
              <a:t>C</a:t>
            </a:r>
            <a:r>
              <a:rPr lang="en-US" b="1" baseline="-250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041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Consumption, </a:t>
            </a:r>
            <a:r>
              <a:rPr lang="en-US" sz="3700" i="1" dirty="0"/>
              <a:t>C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1"/>
            <a:ext cx="9233530" cy="4525963"/>
          </a:xfrm>
        </p:spPr>
        <p:txBody>
          <a:bodyPr>
            <a:noAutofit/>
          </a:bodyPr>
          <a:lstStyle/>
          <a:p>
            <a:pPr eaLnBrk="1" hangingPunct="1">
              <a:spcBef>
                <a:spcPct val="60000"/>
              </a:spcBef>
            </a:pPr>
            <a:r>
              <a:rPr lang="en-US" sz="2700" i="1" dirty="0"/>
              <a:t>Assumption</a:t>
            </a:r>
            <a:r>
              <a:rPr lang="en-US" sz="2700" dirty="0"/>
              <a:t>: </a:t>
            </a:r>
            <a:r>
              <a:rPr lang="en-US" sz="2700" b="1" dirty="0">
                <a:solidFill>
                  <a:srgbClr val="0070C0"/>
                </a:solidFill>
              </a:rPr>
              <a:t>Consumption expenditure is directly </a:t>
            </a:r>
            <a:r>
              <a:rPr lang="en-US" sz="2700" b="1" dirty="0" smtClean="0">
                <a:solidFill>
                  <a:srgbClr val="0070C0"/>
                </a:solidFill>
              </a:rPr>
              <a:t>affected by </a:t>
            </a:r>
            <a:r>
              <a:rPr lang="en-US" sz="2700" b="1" dirty="0">
                <a:solidFill>
                  <a:srgbClr val="0070C0"/>
                </a:solidFill>
              </a:rPr>
              <a:t>disposable income</a:t>
            </a:r>
          </a:p>
          <a:p>
            <a:pPr eaLnBrk="1" hangingPunct="1">
              <a:spcBef>
                <a:spcPct val="60000"/>
              </a:spcBef>
            </a:pPr>
            <a:r>
              <a:rPr lang="en-US" sz="2700" b="1" dirty="0">
                <a:solidFill>
                  <a:srgbClr val="0070C0"/>
                </a:solidFill>
              </a:rPr>
              <a:t>Consumption function</a:t>
            </a:r>
            <a:r>
              <a:rPr lang="en-US" sz="2700" dirty="0"/>
              <a:t>:  </a:t>
            </a:r>
            <a:r>
              <a:rPr lang="en-US" sz="2700" b="1" i="1" dirty="0">
                <a:solidFill>
                  <a:srgbClr val="0070C0"/>
                </a:solidFill>
              </a:rPr>
              <a:t>C</a:t>
            </a:r>
            <a:r>
              <a:rPr lang="en-US" sz="2700" b="1" dirty="0">
                <a:solidFill>
                  <a:srgbClr val="0070C0"/>
                </a:solidFill>
              </a:rPr>
              <a:t> = </a:t>
            </a:r>
            <a:r>
              <a:rPr lang="en-US" sz="2700" b="1" i="1" dirty="0">
                <a:solidFill>
                  <a:srgbClr val="0070C0"/>
                </a:solidFill>
              </a:rPr>
              <a:t>C</a:t>
            </a:r>
            <a:r>
              <a:rPr lang="en-US" sz="1200" b="1" i="1" dirty="0">
                <a:solidFill>
                  <a:srgbClr val="0070C0"/>
                </a:solidFill>
              </a:rPr>
              <a:t> </a:t>
            </a:r>
            <a:r>
              <a:rPr lang="en-US" sz="2700" b="1" dirty="0">
                <a:solidFill>
                  <a:srgbClr val="0070C0"/>
                </a:solidFill>
              </a:rPr>
              <a:t>(</a:t>
            </a:r>
            <a:r>
              <a:rPr lang="en-US" sz="2700" b="1" i="1" dirty="0">
                <a:solidFill>
                  <a:srgbClr val="0070C0"/>
                </a:solidFill>
              </a:rPr>
              <a:t>Y</a:t>
            </a:r>
            <a:r>
              <a:rPr lang="en-US" sz="2700" b="1" dirty="0">
                <a:solidFill>
                  <a:srgbClr val="0070C0"/>
                </a:solidFill>
              </a:rPr>
              <a:t> – </a:t>
            </a:r>
            <a:r>
              <a:rPr lang="en-US" sz="2700" b="1" i="1" dirty="0">
                <a:solidFill>
                  <a:srgbClr val="0070C0"/>
                </a:solidFill>
              </a:rPr>
              <a:t>T</a:t>
            </a:r>
            <a:r>
              <a:rPr lang="en-US" sz="1200" b="1" i="1" dirty="0">
                <a:solidFill>
                  <a:srgbClr val="0070C0"/>
                </a:solidFill>
              </a:rPr>
              <a:t> </a:t>
            </a:r>
            <a:r>
              <a:rPr lang="en-US" sz="2700" b="1" dirty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ct val="60000"/>
              </a:spcBef>
            </a:pPr>
            <a:r>
              <a:rPr lang="en-US" sz="2700" dirty="0"/>
              <a:t>Specifically, </a:t>
            </a:r>
            <a:r>
              <a:rPr lang="en-US" sz="2700" b="1" i="1" dirty="0">
                <a:solidFill>
                  <a:srgbClr val="0070C0"/>
                </a:solidFill>
              </a:rPr>
              <a:t>C</a:t>
            </a:r>
            <a:r>
              <a:rPr lang="en-US" sz="2700" b="1" dirty="0">
                <a:solidFill>
                  <a:srgbClr val="0070C0"/>
                </a:solidFill>
              </a:rPr>
              <a:t> = </a:t>
            </a:r>
            <a:r>
              <a:rPr lang="en-US" sz="2700" b="1" i="1" dirty="0">
                <a:solidFill>
                  <a:srgbClr val="0070C0"/>
                </a:solidFill>
              </a:rPr>
              <a:t>C</a:t>
            </a:r>
            <a:r>
              <a:rPr lang="en-US" sz="2700" b="1" baseline="-25000" dirty="0">
                <a:solidFill>
                  <a:srgbClr val="0070C0"/>
                </a:solidFill>
              </a:rPr>
              <a:t>o</a:t>
            </a:r>
            <a:r>
              <a:rPr lang="en-US" sz="2700" b="1" dirty="0">
                <a:solidFill>
                  <a:srgbClr val="0070C0"/>
                </a:solidFill>
              </a:rPr>
              <a:t> + </a:t>
            </a:r>
            <a:r>
              <a:rPr lang="en-US" sz="2700" b="1" i="1" dirty="0">
                <a:solidFill>
                  <a:srgbClr val="0070C0"/>
                </a:solidFill>
              </a:rPr>
              <a:t>C</a:t>
            </a:r>
            <a:r>
              <a:rPr lang="en-US" sz="2700" b="1" baseline="-25000" dirty="0">
                <a:solidFill>
                  <a:srgbClr val="0070C0"/>
                </a:solidFill>
              </a:rPr>
              <a:t>y</a:t>
            </a:r>
            <a:r>
              <a:rPr lang="en-US" sz="2700" b="1" dirty="0">
                <a:solidFill>
                  <a:srgbClr val="0070C0"/>
                </a:solidFill>
                <a:latin typeface="OpenSymbol"/>
                <a:ea typeface="OpenSymbol"/>
              </a:rPr>
              <a:t> × </a:t>
            </a:r>
            <a:r>
              <a:rPr lang="en-US" sz="2700" b="1" dirty="0">
                <a:solidFill>
                  <a:srgbClr val="0070C0"/>
                </a:solidFill>
              </a:rPr>
              <a:t>(</a:t>
            </a:r>
            <a:r>
              <a:rPr lang="en-US" sz="2700" b="1" i="1" dirty="0">
                <a:solidFill>
                  <a:srgbClr val="0070C0"/>
                </a:solidFill>
              </a:rPr>
              <a:t>Y</a:t>
            </a:r>
            <a:r>
              <a:rPr lang="en-US" sz="2700" b="1" dirty="0">
                <a:solidFill>
                  <a:srgbClr val="0070C0"/>
                </a:solidFill>
              </a:rPr>
              <a:t> – </a:t>
            </a:r>
            <a:r>
              <a:rPr lang="en-US" sz="2700" b="1" i="1" dirty="0">
                <a:solidFill>
                  <a:srgbClr val="0070C0"/>
                </a:solidFill>
              </a:rPr>
              <a:t>T</a:t>
            </a:r>
            <a:r>
              <a:rPr lang="en-US" sz="2700" b="1" dirty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ct val="60000"/>
              </a:spcBef>
            </a:pPr>
            <a:r>
              <a:rPr lang="en-US" sz="2700" b="1" i="1" dirty="0">
                <a:solidFill>
                  <a:srgbClr val="0070C0"/>
                </a:solidFill>
              </a:rPr>
              <a:t>C</a:t>
            </a:r>
            <a:r>
              <a:rPr lang="en-US" sz="2700" b="1" baseline="-25000" dirty="0">
                <a:solidFill>
                  <a:srgbClr val="0070C0"/>
                </a:solidFill>
              </a:rPr>
              <a:t>o</a:t>
            </a:r>
            <a:r>
              <a:rPr lang="en-US" sz="2700" b="1" dirty="0">
                <a:solidFill>
                  <a:srgbClr val="0070C0"/>
                </a:solidFill>
              </a:rPr>
              <a:t> represents all </a:t>
            </a:r>
            <a:r>
              <a:rPr lang="en-US" sz="2700" b="1" i="1" dirty="0">
                <a:solidFill>
                  <a:srgbClr val="0070C0"/>
                </a:solidFill>
              </a:rPr>
              <a:t>other</a:t>
            </a:r>
            <a:r>
              <a:rPr lang="en-US" sz="2700" b="1" dirty="0">
                <a:solidFill>
                  <a:srgbClr val="0070C0"/>
                </a:solidFill>
              </a:rPr>
              <a:t> exogenous variables that affect consumption, such as asset prices, consumer optimism, </a:t>
            </a:r>
            <a:r>
              <a:rPr lang="en-US" sz="2700" b="1" dirty="0" smtClean="0">
                <a:solidFill>
                  <a:srgbClr val="0070C0"/>
                </a:solidFill>
              </a:rPr>
              <a:t>interest rates, etc</a:t>
            </a:r>
            <a:r>
              <a:rPr lang="en-US" sz="2700" b="1" dirty="0">
                <a:solidFill>
                  <a:srgbClr val="0070C0"/>
                </a:solidFill>
              </a:rPr>
              <a:t>.</a:t>
            </a:r>
          </a:p>
          <a:p>
            <a:pPr>
              <a:spcBef>
                <a:spcPct val="60000"/>
              </a:spcBef>
            </a:pPr>
            <a:r>
              <a:rPr lang="en-US" sz="2700" i="1" dirty="0"/>
              <a:t>C</a:t>
            </a:r>
            <a:r>
              <a:rPr lang="en-US" sz="2700" baseline="-25000" dirty="0"/>
              <a:t>y</a:t>
            </a:r>
            <a:r>
              <a:rPr lang="en-US" sz="2700" dirty="0"/>
              <a:t> is the </a:t>
            </a:r>
            <a:r>
              <a:rPr lang="en-US" sz="2700" b="1" dirty="0">
                <a:solidFill>
                  <a:srgbClr val="0070C0"/>
                </a:solidFill>
              </a:rPr>
              <a:t>marginal propensity to consume (</a:t>
            </a:r>
            <a:r>
              <a:rPr lang="en-US" sz="2700" b="1" dirty="0" smtClean="0">
                <a:solidFill>
                  <a:srgbClr val="0070C0"/>
                </a:solidFill>
              </a:rPr>
              <a:t>MPC)</a:t>
            </a:r>
            <a:r>
              <a:rPr lang="en-US" sz="2700" dirty="0" smtClean="0"/>
              <a:t>. </a:t>
            </a:r>
            <a:r>
              <a:rPr lang="en-US" sz="2700" dirty="0"/>
              <a:t>It is the fraction of every additional dollar of </a:t>
            </a:r>
            <a:r>
              <a:rPr lang="en-US" sz="2700" dirty="0" smtClean="0"/>
              <a:t>disposable income </a:t>
            </a:r>
            <a:r>
              <a:rPr lang="en-US" sz="2700" dirty="0"/>
              <a:t>that is consumed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709136"/>
              </p:ext>
            </p:extLst>
          </p:nvPr>
        </p:nvGraphicFramePr>
        <p:xfrm>
          <a:off x="9843130" y="1600201"/>
          <a:ext cx="231222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Capital, </a:t>
                      </a:r>
                      <a:r>
                        <a:rPr lang="en-US" i="1" dirty="0" smtClean="0"/>
                        <a:t>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Labor, </a:t>
                      </a:r>
                      <a:r>
                        <a:rPr lang="en-US" i="1" dirty="0" smtClean="0"/>
                        <a:t>L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Technology, </a:t>
                      </a:r>
                      <a:r>
                        <a:rPr lang="en-US" i="1" dirty="0" smtClean="0"/>
                        <a:t>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Taxes, </a:t>
                      </a:r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8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chapter 2, we saw that </a:t>
            </a:r>
            <a:r>
              <a:rPr lang="en-US" b="1" i="1" dirty="0" smtClean="0"/>
              <a:t>Y</a:t>
            </a:r>
            <a:r>
              <a:rPr lang="en-US" dirty="0" smtClean="0"/>
              <a:t> = </a:t>
            </a:r>
            <a:r>
              <a:rPr lang="en-US" b="1" i="1" dirty="0" smtClean="0"/>
              <a:t>C</a:t>
            </a:r>
            <a:r>
              <a:rPr lang="en-US" dirty="0" smtClean="0"/>
              <a:t> + </a:t>
            </a:r>
            <a:r>
              <a:rPr lang="en-US" b="1" i="1" dirty="0" smtClean="0"/>
              <a:t>I</a:t>
            </a:r>
            <a:r>
              <a:rPr lang="en-US" dirty="0" smtClean="0"/>
              <a:t> + </a:t>
            </a:r>
            <a:r>
              <a:rPr lang="en-US" b="1" i="1" dirty="0" smtClean="0"/>
              <a:t>G</a:t>
            </a:r>
            <a:r>
              <a:rPr lang="en-US" dirty="0" smtClean="0"/>
              <a:t> + </a:t>
            </a:r>
            <a:r>
              <a:rPr lang="en-US" b="1" i="1" dirty="0" smtClean="0"/>
              <a:t>NX</a:t>
            </a:r>
          </a:p>
          <a:p>
            <a:r>
              <a:rPr lang="en-US" dirty="0" smtClean="0"/>
              <a:t>In this chapter, we will see </a:t>
            </a:r>
          </a:p>
          <a:p>
            <a:pPr lvl="1"/>
            <a:r>
              <a:rPr lang="en-US" dirty="0" smtClean="0"/>
              <a:t>a long-run theory of </a:t>
            </a:r>
            <a:r>
              <a:rPr lang="en-US" b="1" i="1" dirty="0" smtClean="0"/>
              <a:t>Y</a:t>
            </a:r>
            <a:r>
              <a:rPr lang="en-US" dirty="0" smtClean="0"/>
              <a:t>, and</a:t>
            </a:r>
          </a:p>
          <a:p>
            <a:pPr lvl="1"/>
            <a:r>
              <a:rPr lang="en-US" dirty="0" smtClean="0"/>
              <a:t>a long-run theory of how </a:t>
            </a:r>
            <a:r>
              <a:rPr lang="en-US" b="1" i="1" dirty="0" smtClean="0"/>
              <a:t>Y</a:t>
            </a:r>
            <a:r>
              <a:rPr lang="en-US" dirty="0" smtClean="0"/>
              <a:t> is split between </a:t>
            </a:r>
            <a:r>
              <a:rPr lang="en-US" b="1" i="1" dirty="0" smtClean="0"/>
              <a:t>C</a:t>
            </a:r>
            <a:r>
              <a:rPr lang="en-US" dirty="0" smtClean="0"/>
              <a:t>, </a:t>
            </a:r>
            <a:r>
              <a:rPr lang="en-US" b="1" i="1" dirty="0" smtClean="0"/>
              <a:t>I</a:t>
            </a:r>
            <a:r>
              <a:rPr lang="en-US" dirty="0" smtClean="0"/>
              <a:t> and </a:t>
            </a:r>
            <a:r>
              <a:rPr lang="en-US" b="1" i="1" dirty="0" smtClean="0"/>
              <a:t>G</a:t>
            </a:r>
          </a:p>
          <a:p>
            <a:pPr lvl="2"/>
            <a:r>
              <a:rPr lang="en-US" dirty="0" smtClean="0"/>
              <a:t>For simplicity, this chapter considers a “closed economy”, which is an economy such that </a:t>
            </a:r>
            <a:r>
              <a:rPr lang="en-US" b="1" i="1" dirty="0" smtClean="0"/>
              <a:t>NX</a:t>
            </a:r>
            <a:r>
              <a:rPr lang="en-US" b="1" dirty="0" smtClean="0"/>
              <a:t> = 0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 will skip section 3-2!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Consumption Function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1401764"/>
            <a:ext cx="5715000" cy="4313237"/>
            <a:chOff x="672" y="729"/>
            <a:chExt cx="3600" cy="2717"/>
          </a:xfrm>
        </p:grpSpPr>
        <p:sp>
          <p:nvSpPr>
            <p:cNvPr id="67600" name="Line 4"/>
            <p:cNvSpPr>
              <a:spLocks noChangeShapeType="1"/>
            </p:cNvSpPr>
            <p:nvPr/>
          </p:nvSpPr>
          <p:spPr bwMode="auto">
            <a:xfrm>
              <a:off x="960" y="864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1" name="Line 5"/>
            <p:cNvSpPr>
              <a:spLocks noChangeShapeType="1"/>
            </p:cNvSpPr>
            <p:nvPr/>
          </p:nvSpPr>
          <p:spPr bwMode="auto">
            <a:xfrm>
              <a:off x="960" y="3216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2" name="Text Box 6"/>
            <p:cNvSpPr txBox="1">
              <a:spLocks noChangeArrowheads="1"/>
            </p:cNvSpPr>
            <p:nvPr/>
          </p:nvSpPr>
          <p:spPr bwMode="auto">
            <a:xfrm>
              <a:off x="672" y="729"/>
              <a:ext cx="28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b="1" i="1"/>
                <a:t>C</a:t>
              </a:r>
            </a:p>
          </p:txBody>
        </p:sp>
        <p:sp>
          <p:nvSpPr>
            <p:cNvPr id="67603" name="Text Box 7"/>
            <p:cNvSpPr txBox="1">
              <a:spLocks noChangeArrowheads="1"/>
            </p:cNvSpPr>
            <p:nvPr/>
          </p:nvSpPr>
          <p:spPr bwMode="auto">
            <a:xfrm>
              <a:off x="4006" y="3177"/>
              <a:ext cx="26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b="1" i="1" dirty="0"/>
                <a:t>Y 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00400" y="2178051"/>
            <a:ext cx="6324600" cy="2652713"/>
            <a:chOff x="864" y="1209"/>
            <a:chExt cx="3984" cy="1671"/>
          </a:xfrm>
        </p:grpSpPr>
        <p:sp>
          <p:nvSpPr>
            <p:cNvPr id="67598" name="Line 9"/>
            <p:cNvSpPr>
              <a:spLocks noChangeShapeType="1"/>
            </p:cNvSpPr>
            <p:nvPr/>
          </p:nvSpPr>
          <p:spPr bwMode="auto">
            <a:xfrm flipV="1">
              <a:off x="864" y="1440"/>
              <a:ext cx="2544" cy="144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9" name="Text Box 10"/>
            <p:cNvSpPr txBox="1">
              <a:spLocks noChangeArrowheads="1"/>
            </p:cNvSpPr>
            <p:nvPr/>
          </p:nvSpPr>
          <p:spPr bwMode="auto">
            <a:xfrm>
              <a:off x="3360" y="1209"/>
              <a:ext cx="14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 dirty="0">
                  <a:latin typeface="+mn-lt"/>
                </a:rPr>
                <a:t>C</a:t>
              </a:r>
              <a:r>
                <a:rPr lang="en-US" sz="2000" b="1" dirty="0">
                  <a:latin typeface="+mn-lt"/>
                </a:rPr>
                <a:t> = </a:t>
              </a:r>
              <a:r>
                <a:rPr lang="en-US" sz="2000" b="1" i="1" dirty="0">
                  <a:latin typeface="+mn-lt"/>
                </a:rPr>
                <a:t>C</a:t>
              </a:r>
              <a:r>
                <a:rPr lang="en-US" sz="2000" baseline="-25000" dirty="0">
                  <a:latin typeface="+mn-lt"/>
                </a:rPr>
                <a:t>o1</a:t>
              </a:r>
              <a:r>
                <a:rPr lang="en-US" sz="2000" b="1" dirty="0">
                  <a:latin typeface="+mn-lt"/>
                </a:rPr>
                <a:t> + </a:t>
              </a:r>
              <a:r>
                <a:rPr lang="en-US" sz="2000" b="1" i="1" dirty="0">
                  <a:latin typeface="+mn-lt"/>
                </a:rPr>
                <a:t>C</a:t>
              </a:r>
              <a:r>
                <a:rPr lang="en-US" sz="2000" b="1" baseline="-25000" dirty="0">
                  <a:latin typeface="+mn-lt"/>
                </a:rPr>
                <a:t>y</a:t>
              </a:r>
              <a:r>
                <a:rPr lang="en-US" sz="2000" b="1" dirty="0">
                  <a:latin typeface="OpenSymbol"/>
                  <a:ea typeface="OpenSymbol"/>
                </a:rPr>
                <a:t>∙</a:t>
              </a:r>
              <a:r>
                <a:rPr lang="en-US" sz="2000" b="1" dirty="0">
                  <a:latin typeface="+mn-lt"/>
                </a:rPr>
                <a:t>(</a:t>
              </a:r>
              <a:r>
                <a:rPr lang="en-US" sz="2000" b="1" i="1" dirty="0">
                  <a:latin typeface="+mn-lt"/>
                </a:rPr>
                <a:t>Y</a:t>
              </a:r>
              <a:r>
                <a:rPr lang="en-US" sz="2000" b="1" dirty="0">
                  <a:latin typeface="+mn-lt"/>
                </a:rPr>
                <a:t> – </a:t>
              </a:r>
              <a:r>
                <a:rPr lang="en-US" sz="2000" b="1" i="1" dirty="0">
                  <a:latin typeface="+mn-lt"/>
                </a:rPr>
                <a:t>T</a:t>
              </a:r>
              <a:r>
                <a:rPr lang="en-US" sz="2000" b="1" dirty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22" name="Line 9"/>
          <p:cNvSpPr>
            <a:spLocks noChangeShapeType="1"/>
          </p:cNvSpPr>
          <p:nvPr/>
        </p:nvSpPr>
        <p:spPr bwMode="auto">
          <a:xfrm flipV="1">
            <a:off x="3200400" y="1752600"/>
            <a:ext cx="4038600" cy="2286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162800" y="1385887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>
                <a:latin typeface="+mn-lt"/>
              </a:rPr>
              <a:t>C</a:t>
            </a:r>
            <a:r>
              <a:rPr lang="en-US" sz="2000" b="1" dirty="0">
                <a:latin typeface="+mn-lt"/>
              </a:rPr>
              <a:t> = </a:t>
            </a:r>
            <a:r>
              <a:rPr lang="en-US" sz="2000" b="1" i="1" dirty="0">
                <a:latin typeface="+mn-lt"/>
              </a:rPr>
              <a:t>C</a:t>
            </a:r>
            <a:r>
              <a:rPr lang="en-US" sz="2000" baseline="-25000" dirty="0">
                <a:latin typeface="+mn-lt"/>
              </a:rPr>
              <a:t>o2</a:t>
            </a:r>
            <a:r>
              <a:rPr lang="en-US" sz="2000" b="1" dirty="0">
                <a:latin typeface="+mn-lt"/>
              </a:rPr>
              <a:t> + </a:t>
            </a:r>
            <a:r>
              <a:rPr lang="en-US" sz="2000" b="1" i="1" dirty="0">
                <a:latin typeface="+mn-lt"/>
              </a:rPr>
              <a:t>C</a:t>
            </a:r>
            <a:r>
              <a:rPr lang="en-US" sz="2000" b="1" baseline="-25000" dirty="0">
                <a:latin typeface="+mn-lt"/>
              </a:rPr>
              <a:t>y</a:t>
            </a:r>
            <a:r>
              <a:rPr lang="en-US" sz="2000" b="1" dirty="0">
                <a:latin typeface="OpenSymbol"/>
                <a:ea typeface="OpenSymbol"/>
              </a:rPr>
              <a:t>∙</a:t>
            </a:r>
            <a:r>
              <a:rPr lang="en-US" sz="2000" b="1" dirty="0">
                <a:latin typeface="+mn-lt"/>
              </a:rPr>
              <a:t>(</a:t>
            </a:r>
            <a:r>
              <a:rPr lang="en-US" sz="2000" b="1" i="1" dirty="0">
                <a:latin typeface="+mn-lt"/>
              </a:rPr>
              <a:t>Y</a:t>
            </a:r>
            <a:r>
              <a:rPr lang="en-US" sz="2000" b="1" dirty="0">
                <a:latin typeface="+mn-lt"/>
              </a:rPr>
              <a:t> – </a:t>
            </a:r>
            <a:r>
              <a:rPr lang="en-US" sz="2000" b="1" i="1" dirty="0">
                <a:latin typeface="+mn-lt"/>
              </a:rPr>
              <a:t>T</a:t>
            </a:r>
            <a:r>
              <a:rPr lang="en-US" sz="2000" b="1" dirty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609600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Consumption shift factor: </a:t>
            </a:r>
            <a:r>
              <a:rPr lang="en-US" b="1" dirty="0">
                <a:ea typeface="Arial Unicode MS"/>
                <a:cs typeface="Arial Unicode MS"/>
              </a:rPr>
              <a:t>greater consumer optimism, higher asset prices  (</a:t>
            </a:r>
            <a:r>
              <a:rPr lang="en-US" b="1" i="1" dirty="0">
                <a:ea typeface="Arial Unicode MS"/>
                <a:cs typeface="Arial Unicode MS"/>
              </a:rPr>
              <a:t>C</a:t>
            </a:r>
            <a:r>
              <a:rPr lang="en-US" b="1" baseline="-25000" dirty="0">
                <a:ea typeface="Arial Unicode MS"/>
                <a:cs typeface="Arial Unicode MS"/>
              </a:rPr>
              <a:t>o</a:t>
            </a:r>
            <a:r>
              <a:rPr lang="en-US" b="1" dirty="0">
                <a:latin typeface="Arial Unicode MS"/>
                <a:ea typeface="Arial Unicode MS"/>
                <a:cs typeface="Arial Unicode MS"/>
              </a:rPr>
              <a:t>↑</a:t>
            </a:r>
            <a:r>
              <a:rPr lang="en-US" b="1" dirty="0">
                <a:ea typeface="Arial Unicode MS"/>
                <a:cs typeface="Arial Unicode MS"/>
              </a:rPr>
              <a:t>)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781800" y="2133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9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43222504"/>
                  </p:ext>
                </p:extLst>
              </p:nvPr>
            </p:nvGraphicFramePr>
            <p:xfrm>
              <a:off x="9448800" y="3111500"/>
              <a:ext cx="259486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22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46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9793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Predictions Grid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Y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C</a:t>
                          </a:r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i="1" dirty="0" smtClean="0"/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i="1" dirty="0" smtClean="0"/>
                            <a:t>, A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Taxes, </a:t>
                          </a:r>
                          <a:r>
                            <a:rPr lang="en-US" i="1" dirty="0" smtClean="0"/>
                            <a:t>T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/>
                              <a:cs typeface="Calibri"/>
                            </a:rPr>
                            <a:t>−</a:t>
                          </a:r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1" dirty="0" smtClean="0"/>
                            <a:t>C</a:t>
                          </a:r>
                          <a:r>
                            <a:rPr lang="en-US" i="0" baseline="-25000" dirty="0" smtClean="0"/>
                            <a:t>o</a:t>
                          </a:r>
                          <a:endParaRPr lang="en-US" i="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9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43222504"/>
                  </p:ext>
                </p:extLst>
              </p:nvPr>
            </p:nvGraphicFramePr>
            <p:xfrm>
              <a:off x="9448800" y="3111500"/>
              <a:ext cx="259486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22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46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9793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Predictions Grid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Y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C</a:t>
                          </a:r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2" t="-208197" r="-17564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Taxes, </a:t>
                          </a:r>
                          <a:r>
                            <a:rPr lang="en-US" i="1" dirty="0" smtClean="0"/>
                            <a:t>T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/>
                              <a:cs typeface="Calibri"/>
                            </a:rPr>
                            <a:t>−</a:t>
                          </a:r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1" dirty="0" smtClean="0"/>
                            <a:t>C</a:t>
                          </a:r>
                          <a:r>
                            <a:rPr lang="en-US" i="0" baseline="-25000" dirty="0" smtClean="0"/>
                            <a:t>o</a:t>
                          </a:r>
                          <a:endParaRPr lang="en-US" i="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165422" y="1552545"/>
            <a:ext cx="14169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>
                <a:latin typeface="+mn-lt"/>
              </a:rPr>
              <a:t>C</a:t>
            </a:r>
            <a:r>
              <a:rPr lang="en-US" sz="2000" baseline="-25000" dirty="0">
                <a:latin typeface="+mn-lt"/>
              </a:rPr>
              <a:t>o2</a:t>
            </a:r>
            <a:r>
              <a:rPr lang="en-US" sz="2000" b="1" baseline="-25000" dirty="0" smtClean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&gt; </a:t>
            </a:r>
            <a:r>
              <a:rPr lang="en-US" sz="2000" b="1" i="1" dirty="0" smtClean="0">
                <a:latin typeface="+mn-lt"/>
              </a:rPr>
              <a:t>C</a:t>
            </a:r>
            <a:r>
              <a:rPr lang="en-US" sz="2000" baseline="-25000" dirty="0" smtClean="0">
                <a:latin typeface="+mn-lt"/>
              </a:rPr>
              <a:t>o1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671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Consumption Function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1401764"/>
            <a:ext cx="5715000" cy="4313237"/>
            <a:chOff x="672" y="729"/>
            <a:chExt cx="3600" cy="2717"/>
          </a:xfrm>
        </p:grpSpPr>
        <p:sp>
          <p:nvSpPr>
            <p:cNvPr id="67600" name="Line 4"/>
            <p:cNvSpPr>
              <a:spLocks noChangeShapeType="1"/>
            </p:cNvSpPr>
            <p:nvPr/>
          </p:nvSpPr>
          <p:spPr bwMode="auto">
            <a:xfrm>
              <a:off x="960" y="864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1" name="Line 5"/>
            <p:cNvSpPr>
              <a:spLocks noChangeShapeType="1"/>
            </p:cNvSpPr>
            <p:nvPr/>
          </p:nvSpPr>
          <p:spPr bwMode="auto">
            <a:xfrm>
              <a:off x="960" y="3216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2" name="Text Box 6"/>
            <p:cNvSpPr txBox="1">
              <a:spLocks noChangeArrowheads="1"/>
            </p:cNvSpPr>
            <p:nvPr/>
          </p:nvSpPr>
          <p:spPr bwMode="auto">
            <a:xfrm>
              <a:off x="672" y="729"/>
              <a:ext cx="28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b="1" i="1"/>
                <a:t>C</a:t>
              </a:r>
            </a:p>
          </p:txBody>
        </p:sp>
        <p:sp>
          <p:nvSpPr>
            <p:cNvPr id="67603" name="Text Box 7"/>
            <p:cNvSpPr txBox="1">
              <a:spLocks noChangeArrowheads="1"/>
            </p:cNvSpPr>
            <p:nvPr/>
          </p:nvSpPr>
          <p:spPr bwMode="auto">
            <a:xfrm>
              <a:off x="4006" y="3177"/>
              <a:ext cx="26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b="1" i="1" dirty="0"/>
                <a:t>Y 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00400" y="2178051"/>
            <a:ext cx="6324600" cy="2652713"/>
            <a:chOff x="864" y="1209"/>
            <a:chExt cx="3984" cy="1671"/>
          </a:xfrm>
        </p:grpSpPr>
        <p:sp>
          <p:nvSpPr>
            <p:cNvPr id="67598" name="Line 9"/>
            <p:cNvSpPr>
              <a:spLocks noChangeShapeType="1"/>
            </p:cNvSpPr>
            <p:nvPr/>
          </p:nvSpPr>
          <p:spPr bwMode="auto">
            <a:xfrm flipV="1">
              <a:off x="864" y="1440"/>
              <a:ext cx="2544" cy="144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9" name="Text Box 10"/>
            <p:cNvSpPr txBox="1">
              <a:spLocks noChangeArrowheads="1"/>
            </p:cNvSpPr>
            <p:nvPr/>
          </p:nvSpPr>
          <p:spPr bwMode="auto">
            <a:xfrm>
              <a:off x="3360" y="1209"/>
              <a:ext cx="14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 dirty="0">
                  <a:latin typeface="+mn-lt"/>
                </a:rPr>
                <a:t>C</a:t>
              </a:r>
              <a:r>
                <a:rPr lang="en-US" sz="2000" b="1" dirty="0">
                  <a:latin typeface="+mn-lt"/>
                </a:rPr>
                <a:t> = </a:t>
              </a:r>
              <a:r>
                <a:rPr lang="en-US" sz="2000" b="1" i="1" dirty="0" smtClean="0">
                  <a:latin typeface="+mn-lt"/>
                </a:rPr>
                <a:t>C</a:t>
              </a:r>
              <a:r>
                <a:rPr lang="en-US" sz="2000" baseline="-25000" dirty="0" smtClean="0">
                  <a:latin typeface="+mn-lt"/>
                </a:rPr>
                <a:t>o</a:t>
              </a:r>
              <a:r>
                <a:rPr lang="en-US" sz="2000" b="1" dirty="0" smtClean="0">
                  <a:latin typeface="+mn-lt"/>
                </a:rPr>
                <a:t> </a:t>
              </a:r>
              <a:r>
                <a:rPr lang="en-US" sz="2000" b="1" dirty="0">
                  <a:latin typeface="+mn-lt"/>
                </a:rPr>
                <a:t>+ </a:t>
              </a:r>
              <a:r>
                <a:rPr lang="en-US" sz="2000" b="1" i="1" dirty="0">
                  <a:latin typeface="+mn-lt"/>
                </a:rPr>
                <a:t>C</a:t>
              </a:r>
              <a:r>
                <a:rPr lang="en-US" sz="2000" b="1" baseline="-25000" dirty="0">
                  <a:latin typeface="+mn-lt"/>
                </a:rPr>
                <a:t>y</a:t>
              </a:r>
              <a:r>
                <a:rPr lang="en-US" sz="2000" b="1" dirty="0">
                  <a:latin typeface="OpenSymbol"/>
                  <a:ea typeface="OpenSymbol"/>
                </a:rPr>
                <a:t>∙</a:t>
              </a:r>
              <a:r>
                <a:rPr lang="en-US" sz="2000" b="1" dirty="0">
                  <a:latin typeface="+mn-lt"/>
                </a:rPr>
                <a:t>(</a:t>
              </a:r>
              <a:r>
                <a:rPr lang="en-US" sz="2000" b="1" i="1" dirty="0">
                  <a:latin typeface="+mn-lt"/>
                </a:rPr>
                <a:t>Y</a:t>
              </a:r>
              <a:r>
                <a:rPr lang="en-US" sz="2000" b="1" dirty="0">
                  <a:latin typeface="+mn-lt"/>
                </a:rPr>
                <a:t> – </a:t>
              </a:r>
              <a:r>
                <a:rPr lang="en-US" sz="2000" b="1" i="1" dirty="0" smtClean="0">
                  <a:latin typeface="+mn-lt"/>
                </a:rPr>
                <a:t>T</a:t>
              </a:r>
              <a:r>
                <a:rPr lang="en-US" sz="2000" b="1" baseline="-25000" dirty="0">
                  <a:latin typeface="+mn-lt"/>
                </a:rPr>
                <a:t>1</a:t>
              </a:r>
              <a:r>
                <a:rPr lang="en-US" sz="2000" b="1" dirty="0" smtClean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22" name="Line 9"/>
          <p:cNvSpPr>
            <a:spLocks noChangeShapeType="1"/>
          </p:cNvSpPr>
          <p:nvPr/>
        </p:nvSpPr>
        <p:spPr bwMode="auto">
          <a:xfrm flipV="1">
            <a:off x="3200400" y="1752600"/>
            <a:ext cx="4038600" cy="2286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162800" y="1385887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>
                <a:latin typeface="+mn-lt"/>
              </a:rPr>
              <a:t>C</a:t>
            </a:r>
            <a:r>
              <a:rPr lang="en-US" sz="2000" b="1" dirty="0">
                <a:latin typeface="+mn-lt"/>
              </a:rPr>
              <a:t> = </a:t>
            </a:r>
            <a:r>
              <a:rPr lang="en-US" sz="2000" b="1" i="1" dirty="0" smtClean="0">
                <a:latin typeface="+mn-lt"/>
              </a:rPr>
              <a:t>C</a:t>
            </a:r>
            <a:r>
              <a:rPr lang="en-US" sz="2000" baseline="-25000" dirty="0" smtClean="0">
                <a:latin typeface="+mn-lt"/>
              </a:rPr>
              <a:t>o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+ </a:t>
            </a:r>
            <a:r>
              <a:rPr lang="en-US" sz="2000" b="1" i="1" dirty="0">
                <a:latin typeface="+mn-lt"/>
              </a:rPr>
              <a:t>C</a:t>
            </a:r>
            <a:r>
              <a:rPr lang="en-US" sz="2000" b="1" baseline="-25000" dirty="0">
                <a:latin typeface="+mn-lt"/>
              </a:rPr>
              <a:t>y</a:t>
            </a:r>
            <a:r>
              <a:rPr lang="en-US" sz="2000" b="1" dirty="0">
                <a:latin typeface="OpenSymbol"/>
                <a:ea typeface="OpenSymbol"/>
              </a:rPr>
              <a:t>∙</a:t>
            </a:r>
            <a:r>
              <a:rPr lang="en-US" sz="2000" b="1" dirty="0">
                <a:latin typeface="+mn-lt"/>
              </a:rPr>
              <a:t>(</a:t>
            </a:r>
            <a:r>
              <a:rPr lang="en-US" sz="2000" b="1" i="1" dirty="0">
                <a:latin typeface="+mn-lt"/>
              </a:rPr>
              <a:t>Y</a:t>
            </a:r>
            <a:r>
              <a:rPr lang="en-US" sz="2000" b="1" dirty="0">
                <a:latin typeface="+mn-lt"/>
              </a:rPr>
              <a:t> – </a:t>
            </a:r>
            <a:r>
              <a:rPr lang="en-US" sz="2000" b="1" i="1" dirty="0" smtClean="0">
                <a:latin typeface="+mn-lt"/>
              </a:rPr>
              <a:t>T</a:t>
            </a:r>
            <a:r>
              <a:rPr lang="en-US" sz="2000" b="1" baseline="-25000" dirty="0" smtClean="0"/>
              <a:t>2</a:t>
            </a:r>
            <a:r>
              <a:rPr lang="en-US" sz="2000" b="1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609600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Consumption shift </a:t>
            </a:r>
            <a:r>
              <a:rPr lang="en-US" b="1" dirty="0" smtClean="0"/>
              <a:t>factor: </a:t>
            </a:r>
            <a:r>
              <a:rPr lang="en-US" b="1" dirty="0" smtClean="0">
                <a:ea typeface="Arial Unicode MS"/>
                <a:cs typeface="Arial Unicode MS"/>
              </a:rPr>
              <a:t>higher taxes reduce consumption spending, assuming all other factors </a:t>
            </a:r>
            <a:r>
              <a:rPr lang="en-US" b="1" dirty="0">
                <a:ea typeface="Arial Unicode MS"/>
                <a:cs typeface="Arial Unicode MS"/>
              </a:rPr>
              <a:t>that affect consumption </a:t>
            </a:r>
            <a:r>
              <a:rPr lang="en-US" b="1" dirty="0" smtClean="0">
                <a:ea typeface="Arial Unicode MS"/>
                <a:cs typeface="Arial Unicode MS"/>
              </a:rPr>
              <a:t>spending are unchanged.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781800" y="2133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95767353"/>
                  </p:ext>
                </p:extLst>
              </p:nvPr>
            </p:nvGraphicFramePr>
            <p:xfrm>
              <a:off x="9448800" y="3111500"/>
              <a:ext cx="267741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46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9793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Predictions Grid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Y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C</a:t>
                          </a:r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i="1" dirty="0" smtClean="0"/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i="1" dirty="0" smtClean="0"/>
                            <a:t>, A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Taxes (</a:t>
                          </a:r>
                          <a:r>
                            <a:rPr lang="en-US" i="1" dirty="0" smtClean="0"/>
                            <a:t>T</a:t>
                          </a:r>
                          <a:r>
                            <a:rPr lang="en-US" i="0" dirty="0" smtClean="0"/>
                            <a:t>)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/>
                              <a:cs typeface="Calibri"/>
                            </a:rPr>
                            <a:t>−</a:t>
                          </a:r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1" dirty="0" smtClean="0"/>
                            <a:t>C</a:t>
                          </a:r>
                          <a:r>
                            <a:rPr lang="en-US" i="0" baseline="-25000" dirty="0" smtClean="0"/>
                            <a:t>o</a:t>
                          </a:r>
                          <a:endParaRPr lang="en-US" i="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95767353"/>
                  </p:ext>
                </p:extLst>
              </p:nvPr>
            </p:nvGraphicFramePr>
            <p:xfrm>
              <a:off x="9448800" y="3111500"/>
              <a:ext cx="267741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47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46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9793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Predictions Grid</a:t>
                          </a:r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i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Y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dirty="0" smtClean="0"/>
                            <a:t>C</a:t>
                          </a:r>
                          <a:endParaRPr lang="en-US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76" t="-208197" r="-161176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Taxes (</a:t>
                          </a:r>
                          <a:r>
                            <a:rPr lang="en-US" i="1" dirty="0" smtClean="0"/>
                            <a:t>T</a:t>
                          </a:r>
                          <a:r>
                            <a:rPr lang="en-US" i="0" dirty="0" smtClean="0"/>
                            <a:t>)</a:t>
                          </a:r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Calibri"/>
                              <a:cs typeface="Calibri"/>
                            </a:rPr>
                            <a:t>−</a:t>
                          </a:r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i="1" dirty="0" smtClean="0"/>
                            <a:t>C</a:t>
                          </a:r>
                          <a:r>
                            <a:rPr lang="en-US" i="0" baseline="-25000" dirty="0" smtClean="0"/>
                            <a:t>o</a:t>
                          </a:r>
                          <a:endParaRPr lang="en-US" i="0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+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165422" y="1552545"/>
            <a:ext cx="14169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 smtClean="0">
                <a:latin typeface="+mn-lt"/>
              </a:rPr>
              <a:t>T</a:t>
            </a:r>
            <a:r>
              <a:rPr lang="en-US" sz="2000" baseline="-25000" dirty="0" smtClean="0">
                <a:latin typeface="+mn-lt"/>
              </a:rPr>
              <a:t>1</a:t>
            </a:r>
            <a:r>
              <a:rPr lang="en-US" sz="2000" b="1" baseline="-25000" dirty="0" smtClean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&gt; </a:t>
            </a:r>
            <a:r>
              <a:rPr lang="en-US" sz="2000" b="1" i="1" dirty="0" smtClean="0">
                <a:latin typeface="+mn-lt"/>
              </a:rPr>
              <a:t>T</a:t>
            </a:r>
            <a:r>
              <a:rPr lang="en-US" sz="2000" baseline="-25000" dirty="0" smtClean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41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Consumption, </a:t>
            </a:r>
            <a:r>
              <a:rPr lang="en-US" sz="3700" i="1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09600" y="1600201"/>
                <a:ext cx="9233530" cy="4525963"/>
              </a:xfrm>
            </p:spPr>
            <p:txBody>
              <a:bodyPr>
                <a:noAutofit/>
              </a:bodyPr>
              <a:lstStyle/>
              <a:p>
                <a:pPr eaLnBrk="1" hangingPunct="1">
                  <a:spcBef>
                    <a:spcPct val="60000"/>
                  </a:spcBef>
                </a:pPr>
                <a:r>
                  <a:rPr lang="en-US" sz="2700" dirty="0" smtClean="0"/>
                  <a:t>We have seen that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0.3</m:t>
                        </m:r>
                      </m:sup>
                    </m:sSup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0.7</m:t>
                        </m:r>
                      </m:sup>
                    </m:sSup>
                  </m:oMath>
                </a14:m>
                <a:endParaRPr lang="en-US" sz="2700" dirty="0" smtClean="0"/>
              </a:p>
              <a:p>
                <a:pPr eaLnBrk="1" hangingPunct="1">
                  <a:spcBef>
                    <a:spcPct val="60000"/>
                  </a:spcBef>
                </a:pPr>
                <a:r>
                  <a:rPr lang="en-US" sz="2700" dirty="0" smtClean="0"/>
                  <a:t>And we just saw that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2700" dirty="0" smtClean="0"/>
              </a:p>
              <a:p>
                <a:pPr>
                  <a:spcBef>
                    <a:spcPct val="60000"/>
                  </a:spcBef>
                </a:pPr>
                <a:r>
                  <a:rPr lang="en-US" sz="2700" dirty="0" smtClean="0"/>
                  <a:t>Therefore,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7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7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7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700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sz="2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7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7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</m:acc>
                          </m:e>
                          <m:sup>
                            <m: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7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7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</m:acc>
                          </m:e>
                          <m:sup>
                            <m: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  <m:r>
                          <a:rPr lang="en-US" sz="2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US" sz="2700" b="1" dirty="0" smtClean="0"/>
              </a:p>
              <a:p>
                <a:pPr>
                  <a:spcBef>
                    <a:spcPct val="60000"/>
                  </a:spcBef>
                </a:pPr>
                <a:r>
                  <a:rPr lang="en-US" sz="2700" dirty="0" smtClean="0"/>
                  <a:t>This is a </a:t>
                </a:r>
                <a:r>
                  <a:rPr lang="en-US" sz="2700" i="1" dirty="0" smtClean="0"/>
                  <a:t>solution equation </a:t>
                </a:r>
                <a:r>
                  <a:rPr lang="en-US" sz="2700" dirty="0" smtClean="0"/>
                  <a:t>for consumption spending in the long run because all the terms on the right-hand side are exogenous variables (“knowns” or “givens”).</a:t>
                </a:r>
              </a:p>
              <a:p>
                <a:pPr lvl="1">
                  <a:spcBef>
                    <a:spcPct val="60000"/>
                  </a:spcBef>
                </a:pPr>
                <a:r>
                  <a:rPr lang="en-US" sz="2300" dirty="0" smtClean="0"/>
                  <a:t>In other words, this equation tells us (a) which exogenous variables affect </a:t>
                </a:r>
                <a:r>
                  <a:rPr lang="en-US" sz="2300" i="1" dirty="0" smtClean="0"/>
                  <a:t>C</a:t>
                </a:r>
                <a:r>
                  <a:rPr lang="en-US" sz="2300" dirty="0" smtClean="0"/>
                  <a:t>, (b) in what way do they affect </a:t>
                </a:r>
                <a:r>
                  <a:rPr lang="en-US" sz="2300" i="1" dirty="0" smtClean="0"/>
                  <a:t>C</a:t>
                </a:r>
                <a:r>
                  <a:rPr lang="en-US" sz="2300" dirty="0" smtClean="0"/>
                  <a:t>, and (c) that any exogenous variable not in the equation has no effect on </a:t>
                </a:r>
                <a:r>
                  <a:rPr lang="en-US" sz="2300" i="1" dirty="0" smtClean="0"/>
                  <a:t>C</a:t>
                </a:r>
                <a:r>
                  <a:rPr lang="en-US" sz="2300" dirty="0" smtClean="0"/>
                  <a:t>.</a:t>
                </a:r>
                <a:endParaRPr lang="en-US" sz="2300" dirty="0"/>
              </a:p>
              <a:p>
                <a:pPr eaLnBrk="1" hangingPunct="1">
                  <a:spcBef>
                    <a:spcPct val="60000"/>
                  </a:spcBef>
                </a:pPr>
                <a:endParaRPr lang="en-US" sz="2700" dirty="0"/>
              </a:p>
            </p:txBody>
          </p:sp>
        </mc:Choice>
        <mc:Fallback xmlns="">
          <p:sp>
            <p:nvSpPr>
              <p:cNvPr id="66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9233530" cy="4525963"/>
              </a:xfrm>
              <a:blipFill>
                <a:blip r:embed="rId3"/>
                <a:stretch>
                  <a:fillRect l="-1122" t="-1213" b="-7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227119"/>
              </p:ext>
            </p:extLst>
          </p:nvPr>
        </p:nvGraphicFramePr>
        <p:xfrm>
          <a:off x="9843130" y="1600201"/>
          <a:ext cx="231222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Capital, </a:t>
                      </a:r>
                      <a:r>
                        <a:rPr lang="en-US" i="1" dirty="0" smtClean="0"/>
                        <a:t>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Labor, </a:t>
                      </a:r>
                      <a:r>
                        <a:rPr lang="en-US" i="1" dirty="0" smtClean="0"/>
                        <a:t>L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Technology, </a:t>
                      </a:r>
                      <a:r>
                        <a:rPr lang="en-US" i="1" dirty="0" smtClean="0"/>
                        <a:t>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Taxes, </a:t>
                      </a:r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7808360" y="3174717"/>
            <a:ext cx="1684961" cy="256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Long-Run Consumption: Exercise</a:t>
            </a:r>
            <a:endParaRPr lang="en-US" sz="37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09600" y="1600201"/>
                <a:ext cx="9233530" cy="4525963"/>
              </a:xfrm>
            </p:spPr>
            <p:txBody>
              <a:bodyPr>
                <a:noAutofit/>
              </a:bodyPr>
              <a:lstStyle/>
              <a:p>
                <a:pPr eaLnBrk="1" hangingPunct="1">
                  <a:spcBef>
                    <a:spcPct val="60000"/>
                  </a:spcBef>
                </a:pPr>
                <a:r>
                  <a:rPr lang="en-US" sz="2700" dirty="0" smtClean="0"/>
                  <a:t>We have seen that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0.3</m:t>
                        </m:r>
                      </m:sup>
                    </m:sSup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7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  <m:sup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0.7</m:t>
                        </m:r>
                      </m:sup>
                    </m:sSup>
                  </m:oMath>
                </a14:m>
                <a:endParaRPr lang="en-US" sz="2700" dirty="0" smtClean="0"/>
              </a:p>
              <a:p>
                <a:pPr eaLnBrk="1" hangingPunct="1">
                  <a:spcBef>
                    <a:spcPct val="60000"/>
                  </a:spcBef>
                </a:pPr>
                <a:r>
                  <a:rPr lang="en-US" sz="2700" dirty="0" smtClean="0"/>
                  <a:t>And we just saw that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7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2700" dirty="0" smtClean="0"/>
              </a:p>
              <a:p>
                <a:pPr>
                  <a:spcBef>
                    <a:spcPct val="60000"/>
                  </a:spcBef>
                </a:pPr>
                <a:r>
                  <a:rPr lang="en-US" sz="2700" dirty="0" smtClean="0"/>
                  <a:t>Therefore, </a:t>
                </a:r>
                <a14:m>
                  <m:oMath xmlns:m="http://schemas.openxmlformats.org/officeDocument/2006/math">
                    <m:r>
                      <a:rPr lang="en-US" sz="27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7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7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7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700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sz="27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7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7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</m:acc>
                          </m:e>
                          <m:sup>
                            <m: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7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7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</m:acc>
                          </m:e>
                          <m:sup>
                            <m: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7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  <m:r>
                          <a:rPr lang="en-US" sz="2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7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</m:d>
                  </m:oMath>
                </a14:m>
                <a:endParaRPr lang="en-US" sz="2700" b="1" dirty="0" smtClean="0"/>
              </a:p>
              <a:p>
                <a:pPr eaLnBrk="1" hangingPunct="1">
                  <a:spcBef>
                    <a:spcPct val="60000"/>
                  </a:spcBef>
                </a:pPr>
                <a:r>
                  <a:rPr lang="en-US" sz="2700" i="1" dirty="0" smtClean="0">
                    <a:solidFill>
                      <a:srgbClr val="C00000"/>
                    </a:solidFill>
                  </a:rPr>
                  <a:t>Q</a:t>
                </a:r>
                <a:r>
                  <a:rPr lang="en-US" sz="2700" dirty="0" smtClean="0">
                    <a:solidFill>
                      <a:srgbClr val="C00000"/>
                    </a:solidFill>
                  </a:rPr>
                  <a:t>: Can you look at the equation above for long-run consumption and see why it algebraically implies the predictions shown on the </a:t>
                </a:r>
                <a:r>
                  <a:rPr lang="en-US" sz="2700" i="1" dirty="0" smtClean="0">
                    <a:solidFill>
                      <a:srgbClr val="C00000"/>
                    </a:solidFill>
                  </a:rPr>
                  <a:t>C</a:t>
                </a:r>
                <a:r>
                  <a:rPr lang="en-US" sz="2700" dirty="0" smtClean="0">
                    <a:solidFill>
                      <a:srgbClr val="C00000"/>
                    </a:solidFill>
                  </a:rPr>
                  <a:t>-column of the predictions grid?</a:t>
                </a:r>
                <a:endParaRPr lang="en-US" sz="27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6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9233530" cy="4525963"/>
              </a:xfrm>
              <a:blipFill>
                <a:blip r:embed="rId3"/>
                <a:stretch>
                  <a:fillRect l="-1122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31013"/>
              </p:ext>
            </p:extLst>
          </p:nvPr>
        </p:nvGraphicFramePr>
        <p:xfrm>
          <a:off x="9843130" y="1600201"/>
          <a:ext cx="231222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Capital, </a:t>
                      </a:r>
                      <a:r>
                        <a:rPr lang="en-US" i="1" dirty="0" smtClean="0"/>
                        <a:t>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Labor, </a:t>
                      </a:r>
                      <a:r>
                        <a:rPr lang="en-US" i="1" dirty="0" smtClean="0"/>
                        <a:t>L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Technology, </a:t>
                      </a:r>
                      <a:r>
                        <a:rPr lang="en-US" i="1" dirty="0" smtClean="0"/>
                        <a:t>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Taxes, </a:t>
                      </a:r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7808360" y="3174717"/>
            <a:ext cx="1684961" cy="256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9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Private-Sector Saving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 </a:t>
            </a:r>
            <a:r>
              <a:rPr lang="en-US" i="1" dirty="0" smtClean="0"/>
              <a:t>individual’s</a:t>
            </a:r>
            <a:r>
              <a:rPr lang="en-US" dirty="0" smtClean="0"/>
              <a:t> saving is his/her after-tax income </a:t>
            </a:r>
            <a:r>
              <a:rPr lang="en-US" i="1" dirty="0" smtClean="0"/>
              <a:t>minus</a:t>
            </a:r>
            <a:r>
              <a:rPr lang="en-US" dirty="0" smtClean="0"/>
              <a:t> his/her consumption. </a:t>
            </a:r>
            <a:endParaRPr lang="en-US" dirty="0"/>
          </a:p>
          <a:p>
            <a:r>
              <a:rPr lang="en-US" i="1" dirty="0" smtClean="0"/>
              <a:t>Definition</a:t>
            </a:r>
            <a:r>
              <a:rPr lang="en-US" dirty="0" smtClean="0"/>
              <a:t>: For the </a:t>
            </a:r>
            <a:r>
              <a:rPr lang="en-US" i="1" dirty="0" smtClean="0"/>
              <a:t>economy as a whole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private-sector saving = </a:t>
            </a:r>
            <a:r>
              <a:rPr lang="en-US" i="1" dirty="0" smtClean="0">
                <a:solidFill>
                  <a:srgbClr val="0070C0"/>
                </a:solidFill>
              </a:rPr>
              <a:t>Y</a:t>
            </a:r>
            <a:r>
              <a:rPr lang="en-US" dirty="0" smtClean="0">
                <a:solidFill>
                  <a:srgbClr val="0070C0"/>
                </a:solidFill>
              </a:rPr>
              <a:t> – </a:t>
            </a:r>
            <a:r>
              <a:rPr lang="en-US" i="1" dirty="0" smtClean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 – </a:t>
            </a:r>
            <a:r>
              <a:rPr lang="en-US" i="1" dirty="0" smtClean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Private-Sector Saving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For the economy as a whole,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private-sector saving =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Y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–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–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 smtClean="0"/>
                  <a:t>, we get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 smtClean="0"/>
                  <a:t>. Therefore,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b="1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</m:acc>
                          </m:e>
                          <m:sup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</m:acc>
                          </m:e>
                          <m:sup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Recall that 1 – </a:t>
                </a:r>
                <a:r>
                  <a:rPr lang="en-US" i="1" dirty="0" smtClean="0"/>
                  <a:t>C</a:t>
                </a:r>
                <a:r>
                  <a:rPr lang="en-US" baseline="-25000" dirty="0" smtClean="0"/>
                  <a:t>y</a:t>
                </a:r>
                <a:r>
                  <a:rPr lang="en-US" dirty="0" smtClean="0"/>
                  <a:t> is a positive fraction</a:t>
                </a:r>
              </a:p>
              <a:p>
                <a:r>
                  <a:rPr lang="en-US" dirty="0" smtClean="0"/>
                  <a:t>Consequently, we get the expanded grid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951549"/>
              </p:ext>
            </p:extLst>
          </p:nvPr>
        </p:nvGraphicFramePr>
        <p:xfrm>
          <a:off x="9294976" y="4851400"/>
          <a:ext cx="280104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 – T – C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Taxes (</a:t>
                      </a:r>
                      <a:r>
                        <a:rPr lang="en-US" i="1" dirty="0" smtClean="0"/>
                        <a:t>T</a:t>
                      </a:r>
                      <a:r>
                        <a:rPr lang="en-US" i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1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Private-Sector Saving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For the economy as a whole,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private-sector saving =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Y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–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T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–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</m:acc>
                          </m:e>
                          <m:sup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</m:acc>
                          </m:e>
                          <m:sup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spcBef>
                    <a:spcPct val="60000"/>
                  </a:spcBef>
                </a:pPr>
                <a:r>
                  <a:rPr lang="en-US" i="1" dirty="0">
                    <a:solidFill>
                      <a:srgbClr val="C00000"/>
                    </a:solidFill>
                  </a:rPr>
                  <a:t>Q</a:t>
                </a:r>
                <a:r>
                  <a:rPr lang="en-US" dirty="0">
                    <a:solidFill>
                      <a:srgbClr val="C00000"/>
                    </a:solidFill>
                  </a:rPr>
                  <a:t>: Can you look at the equation above for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private-sector saving in the long-run and </a:t>
                </a:r>
                <a:r>
                  <a:rPr lang="en-US" dirty="0">
                    <a:solidFill>
                      <a:srgbClr val="C00000"/>
                    </a:solidFill>
                  </a:rPr>
                  <a:t>see why it algebraically implies the predictions shown on the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column </a:t>
                </a:r>
                <a:r>
                  <a:rPr lang="en-US" dirty="0">
                    <a:solidFill>
                      <a:srgbClr val="C00000"/>
                    </a:solidFill>
                  </a:rPr>
                  <a:t>of the predictions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grid for </a:t>
                </a:r>
                <a:r>
                  <a:rPr lang="en-US" i="1" dirty="0">
                    <a:solidFill>
                      <a:srgbClr val="C00000"/>
                    </a:solidFill>
                  </a:rPr>
                  <a:t>Y</a:t>
                </a:r>
                <a:r>
                  <a:rPr lang="en-US" dirty="0">
                    <a:solidFill>
                      <a:srgbClr val="C00000"/>
                    </a:solidFill>
                  </a:rPr>
                  <a:t> – </a:t>
                </a:r>
                <a:r>
                  <a:rPr lang="en-US" i="1" dirty="0">
                    <a:solidFill>
                      <a:srgbClr val="C00000"/>
                    </a:solidFill>
                  </a:rPr>
                  <a:t>T</a:t>
                </a:r>
                <a:r>
                  <a:rPr lang="en-US" dirty="0">
                    <a:solidFill>
                      <a:srgbClr val="C00000"/>
                    </a:solidFill>
                  </a:rPr>
                  <a:t> –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C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?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 r="-1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671078"/>
              </p:ext>
            </p:extLst>
          </p:nvPr>
        </p:nvGraphicFramePr>
        <p:xfrm>
          <a:off x="9294976" y="4851400"/>
          <a:ext cx="280104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 – T – C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Taxes (</a:t>
                      </a:r>
                      <a:r>
                        <a:rPr lang="en-US" i="1" dirty="0" smtClean="0"/>
                        <a:t>T</a:t>
                      </a:r>
                      <a:r>
                        <a:rPr lang="en-US" i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1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Consumption: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L</a:t>
            </a:r>
            <a:r>
              <a:rPr lang="en-US" dirty="0" smtClean="0"/>
              <a:t>) = 5</a:t>
            </a:r>
            <a:r>
              <a:rPr lang="en-US" i="1" dirty="0" smtClean="0"/>
              <a:t>K</a:t>
            </a:r>
            <a:r>
              <a:rPr lang="en-US" baseline="30000" dirty="0" smtClean="0"/>
              <a:t>0.3</a:t>
            </a:r>
            <a:r>
              <a:rPr lang="en-US" i="1" dirty="0" smtClean="0"/>
              <a:t>L</a:t>
            </a:r>
            <a:r>
              <a:rPr lang="en-US" baseline="30000" dirty="0" smtClean="0"/>
              <a:t>0.7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dirty="0" smtClean="0"/>
              <a:t> = 2 and </a:t>
            </a:r>
            <a:r>
              <a:rPr lang="en-US" i="1" dirty="0" smtClean="0"/>
              <a:t>L</a:t>
            </a:r>
            <a:r>
              <a:rPr lang="en-US" dirty="0" smtClean="0"/>
              <a:t> = 10. Then </a:t>
            </a:r>
            <a:r>
              <a:rPr lang="en-US" b="1" i="1" dirty="0" smtClean="0"/>
              <a:t>Y</a:t>
            </a:r>
            <a:r>
              <a:rPr lang="en-US" b="1" dirty="0" smtClean="0"/>
              <a:t> = 30.85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Suppose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= 0.85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 Therefore, disposable income is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Y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= 30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Now, suppose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= 2 + 0.8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</a:rPr>
              <a:t>✕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Y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).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Then,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= 2 + 0.8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</a:rPr>
              <a:t>✕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 30 = 26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5257800"/>
            <a:ext cx="12954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48400" y="5715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81400" y="5486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800" y="5257800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5943600"/>
            <a:ext cx="12954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Y – T</a:t>
            </a:r>
            <a:r>
              <a:rPr lang="en-US" dirty="0"/>
              <a:t>),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5486400" y="5257800"/>
            <a:ext cx="6858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81800" y="5562600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924800" y="3600271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Private Saving </a:t>
            </a:r>
            <a:r>
              <a:rPr lang="en-US" b="1" dirty="0">
                <a:solidFill>
                  <a:srgbClr val="0070C0"/>
                </a:solidFill>
              </a:rPr>
              <a:t>is defined as disposable income minus consumption</a:t>
            </a:r>
            <a:r>
              <a:rPr lang="en-US" dirty="0"/>
              <a:t>, which is </a:t>
            </a:r>
            <a:r>
              <a:rPr lang="en-US" b="1" i="1" dirty="0"/>
              <a:t>Y</a:t>
            </a:r>
            <a:r>
              <a:rPr lang="en-US" b="1" dirty="0"/>
              <a:t> – </a:t>
            </a:r>
            <a:r>
              <a:rPr lang="en-US" b="1" i="1" dirty="0"/>
              <a:t>T</a:t>
            </a:r>
            <a:r>
              <a:rPr lang="en-US" b="1" dirty="0"/>
              <a:t> – </a:t>
            </a:r>
            <a:r>
              <a:rPr lang="en-US" b="1" i="1" dirty="0"/>
              <a:t>C</a:t>
            </a:r>
            <a:r>
              <a:rPr lang="en-US" b="1" dirty="0"/>
              <a:t> = 30 – 26 = 4.</a:t>
            </a:r>
          </a:p>
        </p:txBody>
      </p:sp>
    </p:spTree>
    <p:extLst>
      <p:ext uri="{BB962C8B-B14F-4D97-AF65-F5344CB8AC3E}">
        <p14:creationId xmlns:p14="http://schemas.microsoft.com/office/powerpoint/2010/main" val="19690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Data: </a:t>
            </a:r>
            <a:r>
              <a:rPr lang="en-US" b="1" dirty="0"/>
              <a:t>Personal Saving </a:t>
            </a:r>
            <a:r>
              <a:rPr lang="en-US" b="1" dirty="0" smtClean="0"/>
              <a:t>Rate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5057824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Recall that private-sector </a:t>
                </a:r>
                <a:r>
                  <a:rPr lang="en-US" dirty="0"/>
                  <a:t>s</a:t>
                </a:r>
                <a:r>
                  <a:rPr lang="en-US" dirty="0" smtClean="0"/>
                  <a:t>aving is the amount saved out of disposable income (</a:t>
                </a:r>
                <a:r>
                  <a:rPr lang="en-US" i="1" dirty="0"/>
                  <a:t>Y</a:t>
                </a:r>
                <a:r>
                  <a:rPr lang="en-US" dirty="0"/>
                  <a:t> – </a:t>
                </a:r>
                <a:r>
                  <a:rPr lang="en-US" i="1" dirty="0"/>
                  <a:t>T</a:t>
                </a:r>
                <a:r>
                  <a:rPr lang="en-US" dirty="0"/>
                  <a:t> – </a:t>
                </a:r>
                <a:r>
                  <a:rPr lang="en-US" i="1" dirty="0" smtClean="0"/>
                  <a:t>C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This could also be expressed as a percentage of disposable income that is saved: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 closely related variable is the </a:t>
                </a:r>
                <a:r>
                  <a:rPr lang="en-US" i="1" dirty="0" smtClean="0"/>
                  <a:t>personal saving rate</a:t>
                </a:r>
                <a:endParaRPr lang="en-US" dirty="0" smtClean="0"/>
              </a:p>
              <a:p>
                <a:r>
                  <a:rPr lang="en-US" dirty="0" smtClean="0"/>
                  <a:t>We have data on it for the </a:t>
                </a:r>
                <a:r>
                  <a:rPr lang="en-US" dirty="0"/>
                  <a:t>United </a:t>
                </a:r>
                <a:r>
                  <a:rPr lang="en-US" dirty="0" smtClean="0"/>
                  <a:t>States:  </a:t>
                </a:r>
                <a:r>
                  <a:rPr lang="en-US" dirty="0">
                    <a:hlinkClick r:id="rId2"/>
                  </a:rPr>
                  <a:t>https://</a:t>
                </a:r>
                <a:r>
                  <a:rPr lang="en-US" dirty="0" smtClean="0">
                    <a:hlinkClick r:id="rId2"/>
                  </a:rPr>
                  <a:t>fred.stlouisfed.org/series/PSAVERT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5057824" cy="4525963"/>
              </a:xfrm>
              <a:blipFill>
                <a:blip r:embed="rId3"/>
                <a:stretch>
                  <a:fillRect l="-2048" t="-2830" r="-1446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4" y="1600201"/>
            <a:ext cx="6438955" cy="24786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7424" y="4561726"/>
            <a:ext cx="6438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he astonishing increase in the personal saving rate in the United States at the onset of the Covid-19 pandemic. People stopped spending out of fear of the virus.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Propensity to Consume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marginal propensity to consume is a positive fraction (</a:t>
            </a:r>
            <a:r>
              <a:rPr lang="en-US" smtClean="0"/>
              <a:t>1 &gt; MPC &gt; </a:t>
            </a:r>
            <a:r>
              <a:rPr lang="en-US" dirty="0" smtClean="0"/>
              <a:t>0) </a:t>
            </a:r>
          </a:p>
          <a:p>
            <a:r>
              <a:rPr lang="en-US" dirty="0" smtClean="0"/>
              <a:t>That is, when income (</a:t>
            </a:r>
            <a:r>
              <a:rPr lang="en-US" i="1" dirty="0" smtClean="0"/>
              <a:t>Y</a:t>
            </a:r>
            <a:r>
              <a:rPr lang="en-US" dirty="0" smtClean="0"/>
              <a:t>) increases, consumption (</a:t>
            </a:r>
            <a:r>
              <a:rPr lang="en-US" i="1" dirty="0" smtClean="0"/>
              <a:t>C</a:t>
            </a:r>
            <a:r>
              <a:rPr lang="en-US" dirty="0" smtClean="0"/>
              <a:t>) also increases, but by only a fraction of the increase in income. </a:t>
            </a:r>
          </a:p>
          <a:p>
            <a:r>
              <a:rPr lang="en-US" dirty="0" smtClean="0"/>
              <a:t>Therefore, </a:t>
            </a:r>
            <a:r>
              <a:rPr lang="en-US" b="1" i="1" dirty="0" smtClean="0">
                <a:solidFill>
                  <a:srgbClr val="0070C0"/>
                </a:solidFill>
              </a:rPr>
              <a:t>Y</a:t>
            </a:r>
            <a:r>
              <a:rPr lang="en-US" b="1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↑⇒</a:t>
            </a:r>
            <a:r>
              <a:rPr lang="en-US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 </a:t>
            </a:r>
            <a:r>
              <a:rPr lang="en-US" b="1" i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↑</a:t>
            </a:r>
            <a:r>
              <a:rPr lang="en-US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 and </a:t>
            </a:r>
            <a:r>
              <a:rPr lang="en-US" b="1" i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Y</a:t>
            </a:r>
            <a:r>
              <a:rPr lang="en-US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 – </a:t>
            </a:r>
            <a:r>
              <a:rPr lang="en-US" b="1" i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↑</a:t>
            </a:r>
          </a:p>
          <a:p>
            <a:r>
              <a:rPr lang="en-US" dirty="0" smtClean="0"/>
              <a:t>Similarly, </a:t>
            </a:r>
            <a:r>
              <a:rPr lang="en-US" b="1" i="1" dirty="0" smtClean="0">
                <a:solidFill>
                  <a:srgbClr val="0070C0"/>
                </a:solidFill>
              </a:rPr>
              <a:t>Y</a:t>
            </a:r>
            <a:r>
              <a:rPr lang="en-US" b="1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↓⇒</a:t>
            </a:r>
            <a:r>
              <a:rPr lang="en-US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 </a:t>
            </a:r>
            <a:r>
              <a:rPr lang="en-US" b="1" i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↓</a:t>
            </a:r>
            <a:r>
              <a:rPr lang="en-US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 and </a:t>
            </a:r>
            <a:r>
              <a:rPr lang="en-US" b="1" i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Y</a:t>
            </a:r>
            <a:r>
              <a:rPr lang="en-US" b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 – </a:t>
            </a:r>
            <a:r>
              <a:rPr lang="en-US" b="1" i="1" dirty="0" smtClean="0">
                <a:solidFill>
                  <a:srgbClr val="0070C0"/>
                </a:solidFill>
                <a:ea typeface="Arial Unicode MS"/>
                <a:cs typeface="Arial Unicode MS"/>
              </a:rPr>
              <a:t>C</a:t>
            </a:r>
            <a:r>
              <a:rPr lang="en-US" b="1" dirty="0" smtClean="0">
                <a:solidFill>
                  <a:srgbClr val="0070C0"/>
                </a:solidFill>
                <a:latin typeface="Arial Unicode MS"/>
                <a:ea typeface="Arial Unicode MS"/>
                <a:cs typeface="Arial Unicode MS"/>
              </a:rPr>
              <a:t>↓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152607"/>
              </p:ext>
            </p:extLst>
          </p:nvPr>
        </p:nvGraphicFramePr>
        <p:xfrm>
          <a:off x="9428538" y="4851400"/>
          <a:ext cx="27184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 – C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3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factors that determine total output in the long run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Spending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Assumption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70C0"/>
                </a:solidFill>
              </a:rPr>
              <a:t>government spending (</a:t>
            </a:r>
            <a:r>
              <a:rPr lang="en-US" b="1" i="1" dirty="0" smtClean="0">
                <a:solidFill>
                  <a:srgbClr val="0070C0"/>
                </a:solidFill>
              </a:rPr>
              <a:t>G</a:t>
            </a:r>
            <a:r>
              <a:rPr lang="en-US" b="1" dirty="0" smtClean="0">
                <a:solidFill>
                  <a:srgbClr val="0070C0"/>
                </a:solidFill>
              </a:rPr>
              <a:t>) is exogenous</a:t>
            </a:r>
          </a:p>
          <a:p>
            <a:r>
              <a:rPr lang="en-US" i="1" dirty="0" smtClean="0"/>
              <a:t>Definition</a:t>
            </a:r>
            <a:r>
              <a:rPr lang="en-US" dirty="0" smtClean="0"/>
              <a:t>: </a:t>
            </a:r>
            <a:r>
              <a:rPr lang="en-US" i="1" dirty="0" smtClean="0">
                <a:solidFill>
                  <a:srgbClr val="0070C0"/>
                </a:solidFill>
              </a:rPr>
              <a:t>Public Saving </a:t>
            </a:r>
            <a:r>
              <a:rPr lang="en-US" dirty="0" smtClean="0">
                <a:solidFill>
                  <a:srgbClr val="0070C0"/>
                </a:solidFill>
              </a:rPr>
              <a:t>is the net tax revenue of the government minus government spending, </a:t>
            </a:r>
            <a:r>
              <a:rPr lang="en-US" b="1" i="1" dirty="0" smtClean="0">
                <a:solidFill>
                  <a:srgbClr val="0070C0"/>
                </a:solidFill>
              </a:rPr>
              <a:t>T – 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Definition</a:t>
            </a:r>
            <a:r>
              <a:rPr lang="en-US" dirty="0"/>
              <a:t>: National </a:t>
            </a:r>
            <a:r>
              <a:rPr lang="en-US" dirty="0" smtClean="0"/>
              <a:t>saving (</a:t>
            </a:r>
            <a:r>
              <a:rPr lang="en-US" b="1" i="1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) is the nation’s income minus spending by consumers and the government: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 = </a:t>
            </a:r>
            <a:r>
              <a:rPr lang="en-US" b="1" i="1" dirty="0" smtClean="0">
                <a:solidFill>
                  <a:srgbClr val="0070C0"/>
                </a:solidFill>
              </a:rPr>
              <a:t>Y</a:t>
            </a:r>
            <a:r>
              <a:rPr lang="en-US" dirty="0" smtClean="0"/>
              <a:t> – </a:t>
            </a:r>
            <a:r>
              <a:rPr lang="en-US" b="1" i="1" dirty="0" smtClean="0">
                <a:solidFill>
                  <a:srgbClr val="0070C0"/>
                </a:solidFill>
              </a:rPr>
              <a:t>C</a:t>
            </a:r>
            <a:r>
              <a:rPr lang="en-US" dirty="0" smtClean="0"/>
              <a:t> – </a:t>
            </a:r>
            <a:r>
              <a:rPr lang="en-US" b="1" i="1" dirty="0" smtClean="0">
                <a:solidFill>
                  <a:srgbClr val="0070C0"/>
                </a:solidFill>
              </a:rPr>
              <a:t>G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Saving: Predictions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219092"/>
              </p:ext>
            </p:extLst>
          </p:nvPr>
        </p:nvGraphicFramePr>
        <p:xfrm>
          <a:off x="2577100" y="1676400"/>
          <a:ext cx="22923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 – C 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198703"/>
              </p:ext>
            </p:extLst>
          </p:nvPr>
        </p:nvGraphicFramePr>
        <p:xfrm>
          <a:off x="6019800" y="1676400"/>
          <a:ext cx="517785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 – C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Y – C – G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Government</a:t>
                      </a:r>
                      <a:r>
                        <a:rPr lang="en-US" i="0" baseline="0" dirty="0" smtClean="0"/>
                        <a:t> spending</a:t>
                      </a:r>
                      <a:r>
                        <a:rPr lang="en-US" i="0" dirty="0" smtClean="0"/>
                        <a:t> (</a:t>
                      </a:r>
                      <a:r>
                        <a:rPr lang="en-US" i="1" dirty="0" smtClean="0"/>
                        <a:t>G</a:t>
                      </a:r>
                      <a:r>
                        <a:rPr lang="en-US" i="0" dirty="0" smtClean="0"/>
                        <a:t>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87246"/>
              </p:ext>
            </p:extLst>
          </p:nvPr>
        </p:nvGraphicFramePr>
        <p:xfrm>
          <a:off x="6096000" y="4495800"/>
          <a:ext cx="220891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S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5410200" y="2667000"/>
            <a:ext cx="381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162800" y="4038600"/>
            <a:ext cx="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1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Saving =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Chapter 2, we saw that </a:t>
            </a:r>
            <a:r>
              <a:rPr lang="en-US" b="1" i="1" dirty="0" smtClean="0"/>
              <a:t>Y</a:t>
            </a:r>
            <a:r>
              <a:rPr lang="en-US" dirty="0" smtClean="0"/>
              <a:t> = </a:t>
            </a:r>
            <a:r>
              <a:rPr lang="en-US" b="1" i="1" dirty="0" smtClean="0"/>
              <a:t>C</a:t>
            </a:r>
            <a:r>
              <a:rPr lang="en-US" dirty="0" smtClean="0"/>
              <a:t> + </a:t>
            </a:r>
            <a:r>
              <a:rPr lang="en-US" b="1" i="1" dirty="0" smtClean="0"/>
              <a:t>I</a:t>
            </a:r>
            <a:r>
              <a:rPr lang="en-US" dirty="0" smtClean="0"/>
              <a:t> + </a:t>
            </a:r>
            <a:r>
              <a:rPr lang="en-US" b="1" i="1" dirty="0" smtClean="0"/>
              <a:t>G</a:t>
            </a:r>
            <a:r>
              <a:rPr lang="en-US" dirty="0" smtClean="0"/>
              <a:t> + </a:t>
            </a:r>
            <a:r>
              <a:rPr lang="en-US" b="1" i="1" dirty="0" smtClean="0"/>
              <a:t>NX</a:t>
            </a:r>
          </a:p>
          <a:p>
            <a:r>
              <a:rPr lang="en-US" dirty="0" smtClean="0"/>
              <a:t>In this chapter, we study a closed economy. </a:t>
            </a:r>
          </a:p>
          <a:p>
            <a:r>
              <a:rPr lang="en-US" dirty="0" smtClean="0"/>
              <a:t>So: </a:t>
            </a:r>
            <a:r>
              <a:rPr lang="en-US" b="1" i="1" dirty="0" smtClean="0"/>
              <a:t>NX</a:t>
            </a:r>
            <a:r>
              <a:rPr lang="en-US" b="1" dirty="0" smtClean="0"/>
              <a:t> = 0.</a:t>
            </a:r>
          </a:p>
          <a:p>
            <a:r>
              <a:rPr lang="en-US" dirty="0" smtClean="0"/>
              <a:t>Therefore, </a:t>
            </a:r>
            <a:r>
              <a:rPr lang="en-US" b="1" i="1" dirty="0" smtClean="0"/>
              <a:t>Y</a:t>
            </a:r>
            <a:r>
              <a:rPr lang="en-US" dirty="0" smtClean="0"/>
              <a:t> = </a:t>
            </a:r>
            <a:r>
              <a:rPr lang="en-US" b="1" i="1" dirty="0" smtClean="0"/>
              <a:t>C</a:t>
            </a:r>
            <a:r>
              <a:rPr lang="en-US" dirty="0" smtClean="0"/>
              <a:t> + </a:t>
            </a:r>
            <a:r>
              <a:rPr lang="en-US" b="1" i="1" dirty="0" smtClean="0"/>
              <a:t>I</a:t>
            </a:r>
            <a:r>
              <a:rPr lang="en-US" dirty="0" smtClean="0"/>
              <a:t> + </a:t>
            </a:r>
            <a:r>
              <a:rPr lang="en-US" b="1" i="1" dirty="0" smtClean="0"/>
              <a:t>G</a:t>
            </a:r>
            <a:r>
              <a:rPr lang="en-US" dirty="0" smtClean="0"/>
              <a:t> </a:t>
            </a:r>
          </a:p>
          <a:p>
            <a:r>
              <a:rPr lang="en-US" b="1" i="1" dirty="0" smtClean="0"/>
              <a:t>Y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  <a:cs typeface="Calibri"/>
              </a:rPr>
              <a:t>−</a:t>
            </a:r>
            <a:r>
              <a:rPr lang="en-US" dirty="0" smtClean="0"/>
              <a:t> </a:t>
            </a:r>
            <a:r>
              <a:rPr lang="en-US" b="1" i="1" dirty="0" smtClean="0"/>
              <a:t>C</a:t>
            </a:r>
            <a:r>
              <a:rPr lang="en-US" dirty="0" smtClean="0"/>
              <a:t> </a:t>
            </a:r>
            <a:r>
              <a:rPr lang="en-US" dirty="0">
                <a:cs typeface="Calibri"/>
              </a:rPr>
              <a:t>− </a:t>
            </a:r>
            <a:r>
              <a:rPr lang="en-US" b="1" i="1" dirty="0" smtClean="0"/>
              <a:t>G </a:t>
            </a:r>
            <a:r>
              <a:rPr lang="en-US" dirty="0" smtClean="0"/>
              <a:t>= </a:t>
            </a:r>
            <a:r>
              <a:rPr lang="en-US" b="1" i="1" dirty="0" smtClean="0"/>
              <a:t>I</a:t>
            </a:r>
            <a:endParaRPr lang="en-US" dirty="0"/>
          </a:p>
          <a:p>
            <a:r>
              <a:rPr lang="en-US" dirty="0" smtClean="0"/>
              <a:t>Therefore, </a:t>
            </a:r>
            <a:r>
              <a:rPr lang="en-US" b="1" i="1" dirty="0" smtClean="0"/>
              <a:t>S</a:t>
            </a:r>
            <a:r>
              <a:rPr lang="en-US" b="1" dirty="0" smtClean="0"/>
              <a:t> = </a:t>
            </a:r>
            <a:r>
              <a:rPr lang="en-US" b="1" i="1" dirty="0" smtClean="0"/>
              <a:t>I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5638800"/>
            <a:ext cx="12954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248400" y="60960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581400" y="5867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114800" y="5638800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6324600"/>
            <a:ext cx="12954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Y – T</a:t>
            </a:r>
            <a:r>
              <a:rPr lang="en-US" dirty="0"/>
              <a:t>),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5486400" y="5638800"/>
            <a:ext cx="6858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81800" y="5943600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5410200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G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7315200" y="5334000"/>
            <a:ext cx="6858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077200" y="5638800"/>
            <a:ext cx="16002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S = I = Y – C – G </a:t>
            </a:r>
            <a:endParaRPr lang="en-US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987326"/>
              </p:ext>
            </p:extLst>
          </p:nvPr>
        </p:nvGraphicFramePr>
        <p:xfrm>
          <a:off x="10041273" y="2769790"/>
          <a:ext cx="206057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P0redictions </a:t>
                      </a:r>
                      <a:r>
                        <a:rPr lang="en-US" dirty="0" smtClean="0"/>
                        <a:t>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S, I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949449"/>
              </p:ext>
            </p:extLst>
          </p:nvPr>
        </p:nvGraphicFramePr>
        <p:xfrm>
          <a:off x="7051497" y="2756986"/>
          <a:ext cx="220891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S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9431677" y="3020602"/>
            <a:ext cx="40069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5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L</a:t>
            </a:r>
            <a:r>
              <a:rPr lang="en-US" dirty="0" smtClean="0"/>
              <a:t>) = 5</a:t>
            </a:r>
            <a:r>
              <a:rPr lang="en-US" i="1" dirty="0" smtClean="0"/>
              <a:t>K</a:t>
            </a:r>
            <a:r>
              <a:rPr lang="en-US" baseline="30000" dirty="0" smtClean="0"/>
              <a:t>0.3</a:t>
            </a:r>
            <a:r>
              <a:rPr lang="en-US" i="1" dirty="0" smtClean="0"/>
              <a:t>L</a:t>
            </a:r>
            <a:r>
              <a:rPr lang="en-US" baseline="30000" dirty="0" smtClean="0"/>
              <a:t>0.7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dirty="0" smtClean="0"/>
              <a:t> = 2 and </a:t>
            </a:r>
            <a:r>
              <a:rPr lang="en-US" i="1" dirty="0" smtClean="0"/>
              <a:t>L</a:t>
            </a:r>
            <a:r>
              <a:rPr lang="en-US" dirty="0" smtClean="0"/>
              <a:t> = 10. Then </a:t>
            </a:r>
            <a:r>
              <a:rPr lang="en-US" b="1" i="1" dirty="0" smtClean="0"/>
              <a:t>Y</a:t>
            </a:r>
            <a:r>
              <a:rPr lang="en-US" b="1" dirty="0" smtClean="0"/>
              <a:t> = 30.85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Suppose </a:t>
            </a:r>
            <a:r>
              <a:rPr lang="en-US" b="1" i="1" dirty="0" smtClean="0"/>
              <a:t>T</a:t>
            </a:r>
            <a:r>
              <a:rPr lang="en-US" b="1" dirty="0" smtClean="0"/>
              <a:t> = 0.85</a:t>
            </a:r>
            <a:r>
              <a:rPr lang="en-US" dirty="0" smtClean="0"/>
              <a:t>. Therefore, disposable income is </a:t>
            </a:r>
            <a:r>
              <a:rPr lang="en-US" b="1" i="1" dirty="0" smtClean="0"/>
              <a:t>Y</a:t>
            </a:r>
            <a:r>
              <a:rPr lang="en-US" b="1" dirty="0" smtClean="0"/>
              <a:t> – </a:t>
            </a:r>
            <a:r>
              <a:rPr lang="en-US" b="1" i="1" dirty="0" smtClean="0"/>
              <a:t>T</a:t>
            </a:r>
            <a:r>
              <a:rPr lang="en-US" b="1" dirty="0" smtClean="0"/>
              <a:t> = 30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Now, suppose </a:t>
            </a:r>
            <a:r>
              <a:rPr lang="en-US" b="1" i="1" dirty="0" smtClean="0"/>
              <a:t>C</a:t>
            </a:r>
            <a:r>
              <a:rPr lang="en-US" b="1" dirty="0" smtClean="0"/>
              <a:t> = 2 + 0.8</a:t>
            </a:r>
            <a:r>
              <a:rPr lang="en-US" b="1" dirty="0" smtClean="0">
                <a:latin typeface="Arial Unicode MS"/>
                <a:ea typeface="Arial Unicode MS"/>
                <a:cs typeface="Arial Unicode MS"/>
              </a:rPr>
              <a:t>✕</a:t>
            </a:r>
            <a:r>
              <a:rPr lang="en-US" b="1" dirty="0" smtClean="0"/>
              <a:t>(</a:t>
            </a:r>
            <a:r>
              <a:rPr lang="en-US" b="1" i="1" dirty="0" smtClean="0"/>
              <a:t>Y</a:t>
            </a:r>
            <a:r>
              <a:rPr lang="en-US" b="1" dirty="0" smtClean="0"/>
              <a:t> – </a:t>
            </a:r>
            <a:r>
              <a:rPr lang="en-US" b="1" i="1" dirty="0" smtClean="0"/>
              <a:t>T</a:t>
            </a:r>
            <a:r>
              <a:rPr lang="en-US" b="1" dirty="0" smtClean="0"/>
              <a:t>). </a:t>
            </a:r>
          </a:p>
          <a:p>
            <a:r>
              <a:rPr lang="en-US" dirty="0" smtClean="0"/>
              <a:t>Then, </a:t>
            </a:r>
            <a:r>
              <a:rPr lang="en-US" i="1" dirty="0" smtClean="0"/>
              <a:t>C</a:t>
            </a:r>
            <a:r>
              <a:rPr lang="en-US" dirty="0" smtClean="0"/>
              <a:t> = 2 + 0.8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✕</a:t>
            </a:r>
            <a:r>
              <a:rPr lang="en-US" dirty="0" smtClean="0">
                <a:ea typeface="Arial Unicode MS"/>
                <a:cs typeface="Arial Unicode MS"/>
              </a:rPr>
              <a:t> 30 = 26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Suppose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 = 3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Then,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 =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S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 =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Y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 –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C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 –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 = 30.85 – 26 – 3 = 1.85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62600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At this point, you should be able to do problem 8 on page 80 of the textbook.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7200" y="358140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Public Saving </a:t>
            </a:r>
            <a:r>
              <a:rPr lang="en-US" b="1" dirty="0">
                <a:solidFill>
                  <a:srgbClr val="0070C0"/>
                </a:solidFill>
              </a:rPr>
              <a:t>= </a:t>
            </a:r>
            <a:r>
              <a:rPr lang="en-US" b="1" i="1" dirty="0">
                <a:solidFill>
                  <a:srgbClr val="0070C0"/>
                </a:solidFill>
              </a:rPr>
              <a:t>T</a:t>
            </a:r>
            <a:r>
              <a:rPr lang="en-US" b="1" dirty="0">
                <a:solidFill>
                  <a:srgbClr val="0070C0"/>
                </a:solidFill>
              </a:rPr>
              <a:t> – </a:t>
            </a:r>
            <a:r>
              <a:rPr lang="en-US" b="1" i="1" dirty="0">
                <a:solidFill>
                  <a:srgbClr val="0070C0"/>
                </a:solidFill>
              </a:rPr>
              <a:t>G</a:t>
            </a:r>
            <a:r>
              <a:rPr lang="en-US" b="1" dirty="0">
                <a:solidFill>
                  <a:srgbClr val="0070C0"/>
                </a:solidFill>
              </a:rPr>
              <a:t> = 0.85 – 3 = –2.15 </a:t>
            </a:r>
          </a:p>
        </p:txBody>
      </p:sp>
    </p:spTree>
    <p:extLst>
      <p:ext uri="{BB962C8B-B14F-4D97-AF65-F5344CB8AC3E}">
        <p14:creationId xmlns:p14="http://schemas.microsoft.com/office/powerpoint/2010/main" val="21680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Saving = </a:t>
            </a:r>
            <a:r>
              <a:rPr lang="en-US" dirty="0" smtClean="0"/>
              <a:t>Investment: A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just seen that, by virtue of the way these terms are defined, national saving (</a:t>
            </a:r>
            <a:r>
              <a:rPr lang="en-US" i="1" dirty="0" smtClean="0"/>
              <a:t>S</a:t>
            </a:r>
            <a:r>
              <a:rPr lang="en-US" dirty="0" smtClean="0"/>
              <a:t>) </a:t>
            </a:r>
            <a:r>
              <a:rPr lang="en-US" i="1" dirty="0" smtClean="0"/>
              <a:t>must be equal </a:t>
            </a:r>
            <a:r>
              <a:rPr lang="en-US" dirty="0" smtClean="0"/>
              <a:t>to business investment spending (</a:t>
            </a:r>
            <a:r>
              <a:rPr lang="en-US" i="1" dirty="0" smtClean="0"/>
              <a:t>I</a:t>
            </a:r>
            <a:r>
              <a:rPr lang="en-US" dirty="0" smtClean="0"/>
              <a:t>).</a:t>
            </a:r>
          </a:p>
          <a:p>
            <a:r>
              <a:rPr lang="en-US" dirty="0" smtClean="0"/>
              <a:t>But saving is done by households and the government and business investment spending is done by a totally different group of decision makers: businesses.</a:t>
            </a:r>
          </a:p>
          <a:p>
            <a:r>
              <a:rPr lang="en-US" dirty="0" smtClean="0"/>
              <a:t>So, </a:t>
            </a:r>
            <a:r>
              <a:rPr lang="en-US" dirty="0" smtClean="0">
                <a:solidFill>
                  <a:srgbClr val="0070C0"/>
                </a:solidFill>
              </a:rPr>
              <a:t>how would </a:t>
            </a:r>
            <a:r>
              <a:rPr lang="en-US" i="1" dirty="0" smtClean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 = </a:t>
            </a:r>
            <a:r>
              <a:rPr lang="en-US" i="1" dirty="0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 actually happen?</a:t>
            </a:r>
          </a:p>
          <a:p>
            <a:r>
              <a:rPr lang="en-US" dirty="0" smtClean="0"/>
              <a:t>Think about that.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Saving = </a:t>
            </a:r>
            <a:r>
              <a:rPr lang="en-US" dirty="0" smtClean="0"/>
              <a:t>Investment: A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make their choices freely</a:t>
            </a:r>
          </a:p>
          <a:p>
            <a:r>
              <a:rPr lang="en-US" dirty="0" smtClean="0"/>
              <a:t>So, the amount actually saved (</a:t>
            </a:r>
            <a:r>
              <a:rPr lang="en-US" i="1" dirty="0" smtClean="0"/>
              <a:t>S</a:t>
            </a:r>
            <a:r>
              <a:rPr lang="en-US" dirty="0" smtClean="0"/>
              <a:t>) must be equal to desired saving (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desired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And the actual amount of business investment spending (</a:t>
            </a:r>
            <a:r>
              <a:rPr lang="en-US" i="1" dirty="0" smtClean="0"/>
              <a:t>I</a:t>
            </a:r>
            <a:r>
              <a:rPr lang="en-US" dirty="0" smtClean="0"/>
              <a:t>)</a:t>
            </a:r>
            <a:r>
              <a:rPr lang="en-US" dirty="0"/>
              <a:t> must be equal to desired business investment spending (</a:t>
            </a:r>
            <a:r>
              <a:rPr lang="en-US" i="1" dirty="0" err="1" smtClean="0"/>
              <a:t>I</a:t>
            </a:r>
            <a:r>
              <a:rPr lang="en-US" baseline="-25000" dirty="0" err="1" smtClean="0"/>
              <a:t>desired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Therefore, 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i="1" dirty="0" smtClean="0"/>
              <a:t>I</a:t>
            </a:r>
            <a:r>
              <a:rPr lang="en-US" dirty="0" smtClean="0"/>
              <a:t> can happen only if </a:t>
            </a:r>
            <a:r>
              <a:rPr lang="en-US" i="1" dirty="0" err="1"/>
              <a:t>S</a:t>
            </a:r>
            <a:r>
              <a:rPr lang="en-US" baseline="-25000" dirty="0" err="1"/>
              <a:t>desired</a:t>
            </a:r>
            <a:r>
              <a:rPr lang="en-US" dirty="0" smtClean="0"/>
              <a:t> = </a:t>
            </a:r>
            <a:r>
              <a:rPr lang="en-US" i="1" dirty="0" err="1"/>
              <a:t>I</a:t>
            </a:r>
            <a:r>
              <a:rPr lang="en-US" baseline="-25000" dirty="0" err="1"/>
              <a:t>desired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By what mechanism are the desires of savers harmonized with the </a:t>
            </a:r>
            <a:r>
              <a:rPr lang="en-US" dirty="0">
                <a:solidFill>
                  <a:srgbClr val="0070C0"/>
                </a:solidFill>
              </a:rPr>
              <a:t>desires of </a:t>
            </a:r>
            <a:r>
              <a:rPr lang="en-US" dirty="0" smtClean="0">
                <a:solidFill>
                  <a:srgbClr val="0070C0"/>
                </a:solidFill>
              </a:rPr>
              <a:t>businesses?</a:t>
            </a:r>
            <a:r>
              <a:rPr lang="en-US" dirty="0" smtClean="0"/>
              <a:t> (Think about this.)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0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Saving and Investment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1401764"/>
            <a:ext cx="5867400" cy="4313237"/>
            <a:chOff x="672" y="729"/>
            <a:chExt cx="3696" cy="2717"/>
          </a:xfrm>
        </p:grpSpPr>
        <p:sp>
          <p:nvSpPr>
            <p:cNvPr id="67600" name="Line 4"/>
            <p:cNvSpPr>
              <a:spLocks noChangeShapeType="1"/>
            </p:cNvSpPr>
            <p:nvPr/>
          </p:nvSpPr>
          <p:spPr bwMode="auto">
            <a:xfrm>
              <a:off x="960" y="864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1" name="Line 5"/>
            <p:cNvSpPr>
              <a:spLocks noChangeShapeType="1"/>
            </p:cNvSpPr>
            <p:nvPr/>
          </p:nvSpPr>
          <p:spPr bwMode="auto">
            <a:xfrm>
              <a:off x="960" y="3216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02" name="Text Box 6"/>
            <p:cNvSpPr txBox="1">
              <a:spLocks noChangeArrowheads="1"/>
            </p:cNvSpPr>
            <p:nvPr/>
          </p:nvSpPr>
          <p:spPr bwMode="auto">
            <a:xfrm>
              <a:off x="672" y="729"/>
              <a:ext cx="28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b="1" i="1" dirty="0">
                  <a:latin typeface="+mn-lt"/>
                </a:rPr>
                <a:t>C</a:t>
              </a:r>
            </a:p>
          </p:txBody>
        </p:sp>
        <p:sp>
          <p:nvSpPr>
            <p:cNvPr id="67603" name="Text Box 7"/>
            <p:cNvSpPr txBox="1">
              <a:spLocks noChangeArrowheads="1"/>
            </p:cNvSpPr>
            <p:nvPr/>
          </p:nvSpPr>
          <p:spPr bwMode="auto">
            <a:xfrm>
              <a:off x="3696" y="3177"/>
              <a:ext cx="67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b="1" i="1" dirty="0">
                  <a:latin typeface="+mn-lt"/>
                </a:rPr>
                <a:t>Y – T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00400" y="2178051"/>
            <a:ext cx="6324600" cy="2652713"/>
            <a:chOff x="864" y="1209"/>
            <a:chExt cx="3984" cy="1671"/>
          </a:xfrm>
        </p:grpSpPr>
        <p:sp>
          <p:nvSpPr>
            <p:cNvPr id="67598" name="Line 9"/>
            <p:cNvSpPr>
              <a:spLocks noChangeShapeType="1"/>
            </p:cNvSpPr>
            <p:nvPr/>
          </p:nvSpPr>
          <p:spPr bwMode="auto">
            <a:xfrm flipV="1">
              <a:off x="864" y="1440"/>
              <a:ext cx="2544" cy="144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9" name="Text Box 10"/>
            <p:cNvSpPr txBox="1">
              <a:spLocks noChangeArrowheads="1"/>
            </p:cNvSpPr>
            <p:nvPr/>
          </p:nvSpPr>
          <p:spPr bwMode="auto">
            <a:xfrm>
              <a:off x="3360" y="1209"/>
              <a:ext cx="14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 dirty="0">
                  <a:latin typeface="+mn-lt"/>
                </a:rPr>
                <a:t>C</a:t>
              </a:r>
              <a:r>
                <a:rPr lang="en-US" sz="2000" b="1" dirty="0">
                  <a:latin typeface="+mn-lt"/>
                </a:rPr>
                <a:t> = </a:t>
              </a:r>
              <a:r>
                <a:rPr lang="en-US" sz="2000" b="1" i="1" dirty="0">
                  <a:latin typeface="+mn-lt"/>
                </a:rPr>
                <a:t>C</a:t>
              </a:r>
              <a:r>
                <a:rPr lang="en-US" sz="2000" baseline="-25000" dirty="0">
                  <a:latin typeface="+mn-lt"/>
                </a:rPr>
                <a:t>o</a:t>
              </a:r>
              <a:r>
                <a:rPr lang="en-US" sz="2000" b="1" dirty="0">
                  <a:latin typeface="+mn-lt"/>
                </a:rPr>
                <a:t> + </a:t>
              </a:r>
              <a:r>
                <a:rPr lang="en-US" sz="2000" b="1" i="1" dirty="0">
                  <a:latin typeface="+mn-lt"/>
                </a:rPr>
                <a:t>C</a:t>
              </a:r>
              <a:r>
                <a:rPr lang="en-US" sz="2000" b="1" baseline="-25000" dirty="0">
                  <a:latin typeface="+mn-lt"/>
                </a:rPr>
                <a:t>y</a:t>
              </a:r>
              <a:r>
                <a:rPr lang="en-US" sz="2000" b="1" dirty="0">
                  <a:latin typeface="+mn-lt"/>
                </a:rPr>
                <a:t>(</a:t>
              </a:r>
              <a:r>
                <a:rPr lang="en-US" sz="2000" b="1" i="1" dirty="0">
                  <a:latin typeface="+mn-lt"/>
                </a:rPr>
                <a:t>Y</a:t>
              </a:r>
              <a:r>
                <a:rPr lang="en-US" sz="2000" b="1" dirty="0">
                  <a:latin typeface="+mn-lt"/>
                </a:rPr>
                <a:t> – </a:t>
              </a:r>
              <a:r>
                <a:rPr lang="en-US" sz="2000" b="1" i="1" dirty="0">
                  <a:latin typeface="+mn-lt"/>
                </a:rPr>
                <a:t>T</a:t>
              </a:r>
              <a:r>
                <a:rPr lang="en-US" sz="2000" b="1" dirty="0">
                  <a:latin typeface="+mn-lt"/>
                </a:rPr>
                <a:t>)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22" name="Line 9"/>
          <p:cNvSpPr>
            <a:spLocks noChangeShapeType="1"/>
          </p:cNvSpPr>
          <p:nvPr/>
        </p:nvSpPr>
        <p:spPr bwMode="auto">
          <a:xfrm flipV="1">
            <a:off x="3200400" y="2057400"/>
            <a:ext cx="4038600" cy="22860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7162800" y="1733490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>
                <a:latin typeface="+mn-lt"/>
              </a:rPr>
              <a:t>C</a:t>
            </a:r>
            <a:r>
              <a:rPr lang="en-US" sz="2000" b="1" dirty="0">
                <a:latin typeface="+mn-lt"/>
              </a:rPr>
              <a:t> + </a:t>
            </a:r>
            <a:r>
              <a:rPr lang="en-US" sz="2000" b="1" i="1" dirty="0">
                <a:latin typeface="+mn-lt"/>
              </a:rPr>
              <a:t>G</a:t>
            </a:r>
            <a:endParaRPr lang="en-US" sz="2000" i="1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200400" y="1066801"/>
            <a:ext cx="3733800" cy="39782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248400" y="1752600"/>
            <a:ext cx="0" cy="35814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858000" y="990600"/>
            <a:ext cx="38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>
                <a:latin typeface="+mn-lt"/>
              </a:rPr>
              <a:t>Y</a:t>
            </a:r>
            <a:endParaRPr lang="en-US" sz="2000" i="1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248400" y="1828800"/>
            <a:ext cx="0" cy="76200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6248400" y="1981200"/>
            <a:ext cx="38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>
                <a:latin typeface="+mn-lt"/>
              </a:rPr>
              <a:t>I</a:t>
            </a:r>
            <a:endParaRPr lang="en-US" sz="2000" i="1" dirty="0">
              <a:latin typeface="+mn-lt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638800" y="5391090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>
                <a:latin typeface="+mn-lt"/>
              </a:rPr>
              <a:t>Y </a:t>
            </a:r>
            <a:r>
              <a:rPr lang="en-US" sz="2000" b="1" dirty="0">
                <a:latin typeface="+mn-lt"/>
              </a:rPr>
              <a:t>=</a:t>
            </a:r>
            <a:r>
              <a:rPr lang="en-US" sz="2000" b="1" i="1" dirty="0">
                <a:latin typeface="+mn-lt"/>
              </a:rPr>
              <a:t> F(K, L)</a:t>
            </a:r>
            <a:endParaRPr lang="en-US" sz="2000" i="1" dirty="0">
              <a:latin typeface="+mn-lt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276600" y="6029980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dirty="0">
                <a:latin typeface="+mn-lt"/>
              </a:rPr>
              <a:t>I </a:t>
            </a:r>
            <a:r>
              <a:rPr lang="en-US" sz="2800" b="1" dirty="0">
                <a:latin typeface="+mn-lt"/>
              </a:rPr>
              <a:t>=</a:t>
            </a:r>
            <a:r>
              <a:rPr lang="en-US" sz="2800" b="1" i="1" dirty="0">
                <a:latin typeface="+mn-lt"/>
              </a:rPr>
              <a:t> S </a:t>
            </a:r>
            <a:r>
              <a:rPr lang="en-US" sz="2800" b="1" dirty="0">
                <a:latin typeface="+mn-lt"/>
              </a:rPr>
              <a:t>=</a:t>
            </a:r>
            <a:r>
              <a:rPr lang="en-US" sz="2800" b="1" i="1" dirty="0">
                <a:latin typeface="+mn-lt"/>
              </a:rPr>
              <a:t> Y </a:t>
            </a:r>
            <a:r>
              <a:rPr lang="en-US" sz="2800" b="1" dirty="0">
                <a:latin typeface="Calibri"/>
                <a:cs typeface="Calibri"/>
              </a:rPr>
              <a:t>−</a:t>
            </a:r>
            <a:r>
              <a:rPr lang="en-US" sz="2800" b="1" i="1" dirty="0">
                <a:latin typeface="+mn-lt"/>
              </a:rPr>
              <a:t> C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−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i="1" dirty="0">
                <a:latin typeface="+mn-lt"/>
              </a:rPr>
              <a:t>G </a:t>
            </a:r>
            <a:r>
              <a:rPr lang="en-US" sz="2800" b="1" dirty="0">
                <a:latin typeface="+mn-lt"/>
              </a:rPr>
              <a:t>=</a:t>
            </a:r>
            <a:r>
              <a:rPr lang="en-US" sz="2800" b="1" i="1" dirty="0">
                <a:latin typeface="+mn-lt"/>
              </a:rPr>
              <a:t> Y </a:t>
            </a:r>
            <a:r>
              <a:rPr lang="en-US" sz="2800" b="1" dirty="0">
                <a:latin typeface="+mn-lt"/>
                <a:cs typeface="Calibri"/>
              </a:rPr>
              <a:t>−</a:t>
            </a:r>
            <a:r>
              <a:rPr lang="en-US" sz="2800" b="1" dirty="0">
                <a:latin typeface="+mn-lt"/>
              </a:rPr>
              <a:t> (</a:t>
            </a:r>
            <a:r>
              <a:rPr lang="en-US" sz="2800" b="1" i="1" dirty="0">
                <a:latin typeface="+mn-lt"/>
              </a:rPr>
              <a:t>C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>
                <a:latin typeface="+mn-lt"/>
                <a:cs typeface="Calibri"/>
              </a:rPr>
              <a:t>+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i="1" dirty="0">
                <a:latin typeface="+mn-lt"/>
              </a:rPr>
              <a:t>G</a:t>
            </a:r>
            <a:r>
              <a:rPr lang="en-US" sz="2800" b="1" dirty="0">
                <a:latin typeface="+mn-lt"/>
              </a:rPr>
              <a:t>)</a:t>
            </a:r>
            <a:endParaRPr lang="en-US" sz="2800" dirty="0">
              <a:latin typeface="+mn-lt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2895600" y="5029200"/>
            <a:ext cx="228600" cy="30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2590800" y="5010090"/>
            <a:ext cx="38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>
                <a:latin typeface="+mn-lt"/>
              </a:rPr>
              <a:t>T</a:t>
            </a:r>
            <a:endParaRPr lang="en-US" sz="2000" i="1" dirty="0">
              <a:latin typeface="+mn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248400" y="2590800"/>
            <a:ext cx="0" cy="53340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248400" y="3124200"/>
            <a:ext cx="0" cy="2209800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248400" y="2571690"/>
            <a:ext cx="38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>
                <a:latin typeface="+mn-lt"/>
              </a:rPr>
              <a:t>G</a:t>
            </a:r>
            <a:endParaRPr lang="en-US" sz="2000" i="1" dirty="0">
              <a:latin typeface="+mn-lt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6248400" y="4019490"/>
            <a:ext cx="38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>
                <a:latin typeface="+mn-lt"/>
              </a:rPr>
              <a:t>C</a:t>
            </a:r>
            <a:endParaRPr lang="en-US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96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interest rates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saw earlier that 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i="1" dirty="0" smtClean="0"/>
              <a:t>I</a:t>
            </a:r>
            <a:r>
              <a:rPr lang="en-US" dirty="0" smtClean="0"/>
              <a:t> must be true by virtue of the definitions of </a:t>
            </a:r>
            <a:r>
              <a:rPr lang="en-US" i="1" dirty="0" smtClean="0"/>
              <a:t>S</a:t>
            </a:r>
            <a:r>
              <a:rPr lang="en-US" dirty="0" smtClean="0"/>
              <a:t> and </a:t>
            </a:r>
            <a:r>
              <a:rPr lang="en-US" i="1" dirty="0" smtClean="0"/>
              <a:t>I</a:t>
            </a:r>
            <a:r>
              <a:rPr lang="en-US" dirty="0" smtClean="0"/>
              <a:t>. We also saw that 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i="1" dirty="0"/>
              <a:t>I</a:t>
            </a:r>
            <a:r>
              <a:rPr lang="en-US" dirty="0"/>
              <a:t> can happen only if </a:t>
            </a:r>
            <a:r>
              <a:rPr lang="en-US" i="1" dirty="0" err="1"/>
              <a:t>S</a:t>
            </a:r>
            <a:r>
              <a:rPr lang="en-US" baseline="-25000" dirty="0" err="1"/>
              <a:t>desired</a:t>
            </a:r>
            <a:r>
              <a:rPr lang="en-US" dirty="0"/>
              <a:t> = </a:t>
            </a:r>
            <a:r>
              <a:rPr lang="en-US" i="1" dirty="0" err="1"/>
              <a:t>I</a:t>
            </a:r>
            <a:r>
              <a:rPr lang="en-US" baseline="-25000" dirty="0" err="1"/>
              <a:t>desired</a:t>
            </a:r>
            <a:r>
              <a:rPr lang="en-US" dirty="0" smtClean="0"/>
              <a:t>. Now we will discuss a theory of how </a:t>
            </a:r>
            <a:r>
              <a:rPr lang="en-US" i="1" dirty="0" err="1"/>
              <a:t>S</a:t>
            </a:r>
            <a:r>
              <a:rPr lang="en-US" baseline="-25000" dirty="0" err="1"/>
              <a:t>desired</a:t>
            </a:r>
            <a:r>
              <a:rPr lang="en-US" dirty="0"/>
              <a:t> = </a:t>
            </a:r>
            <a:r>
              <a:rPr lang="en-US" i="1" dirty="0" err="1"/>
              <a:t>I</a:t>
            </a:r>
            <a:r>
              <a:rPr lang="en-US" baseline="-25000" dirty="0" err="1"/>
              <a:t>desired</a:t>
            </a:r>
            <a:r>
              <a:rPr lang="en-US" dirty="0" smtClean="0"/>
              <a:t> is made possible in an actual economy. Interest rates play the main role in harmonizing saving and investment.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</a:t>
            </a:r>
            <a:r>
              <a:rPr lang="en-US" dirty="0"/>
              <a:t>I</a:t>
            </a:r>
            <a:r>
              <a:rPr lang="en-US" dirty="0" smtClean="0"/>
              <a:t>nterest </a:t>
            </a:r>
            <a:r>
              <a:rPr lang="en-US" dirty="0"/>
              <a:t>R</a:t>
            </a:r>
            <a:r>
              <a:rPr lang="en-US" dirty="0" smtClean="0"/>
              <a:t>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Imagine that lending and borrowing take place in our economy, but in commodities, not cash</a:t>
            </a:r>
          </a:p>
          <a:p>
            <a:pPr lvl="1"/>
            <a:r>
              <a:rPr lang="en-US" dirty="0" smtClean="0"/>
              <a:t>That is, you go to a bank and borrow some amount of the final good—say, wheat. Later you pay back the quantity you borrowed plus a little bit extra as interest</a:t>
            </a:r>
          </a:p>
          <a:p>
            <a:r>
              <a:rPr lang="en-US" i="1" dirty="0" smtClean="0"/>
              <a:t>Definition</a:t>
            </a:r>
            <a:r>
              <a:rPr lang="en-US" dirty="0" smtClean="0"/>
              <a:t>: The </a:t>
            </a:r>
            <a:r>
              <a:rPr lang="en-US" b="1" dirty="0" smtClean="0">
                <a:solidFill>
                  <a:srgbClr val="0070C0"/>
                </a:solidFill>
              </a:rPr>
              <a:t>real interest rate (</a:t>
            </a:r>
            <a:r>
              <a:rPr lang="en-US" b="1" i="1" dirty="0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is the fraction of every unit of the final good borrowed that the borrower will have to pay to the lender as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Determines the Total Production of Goods and Services?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theory starts with assumptions and then, step by step, describes the conclusions that follow from the assumptions</a:t>
            </a:r>
          </a:p>
          <a:p>
            <a:r>
              <a:rPr lang="en-US" dirty="0" smtClean="0"/>
              <a:t>It is important to state the assumptions clearly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</a:t>
            </a:r>
            <a:r>
              <a:rPr lang="en-US" dirty="0"/>
              <a:t>I</a:t>
            </a:r>
            <a:r>
              <a:rPr lang="en-US" dirty="0" smtClean="0"/>
              <a:t>nterest </a:t>
            </a:r>
            <a:r>
              <a:rPr lang="en-US" dirty="0"/>
              <a:t>R</a:t>
            </a:r>
            <a:r>
              <a:rPr lang="en-US" dirty="0" smtClean="0"/>
              <a:t>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Suppose that if you borrow a unit of the final good today, you’ll have to repay 1.05 units of the final good a year from today.</a:t>
            </a:r>
          </a:p>
          <a:p>
            <a:pPr lvl="1"/>
            <a:r>
              <a:rPr lang="en-US" dirty="0" smtClean="0"/>
              <a:t>Then, the real interest rate is 0.05 units per unit borrowed.</a:t>
            </a:r>
          </a:p>
          <a:p>
            <a:pPr lvl="1"/>
            <a:r>
              <a:rPr lang="en-US" dirty="0" smtClean="0"/>
              <a:t>In percentage terms, the real interest rate is 5 percent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Data</a:t>
            </a:r>
          </a:p>
          <a:p>
            <a:pPr lvl="1"/>
            <a:r>
              <a:rPr lang="en-US" dirty="0"/>
              <a:t>Worldwide: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data.worldbank.org/indicator/FR.INR.RINR</a:t>
            </a:r>
            <a:endParaRPr lang="en-US" dirty="0" smtClean="0"/>
          </a:p>
          <a:p>
            <a:pPr lvl="1"/>
            <a:r>
              <a:rPr lang="en-US" dirty="0" smtClean="0"/>
              <a:t>USA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fred.stlouisfed.org/categories/82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</a:t>
            </a:r>
            <a:r>
              <a:rPr lang="en-US" dirty="0"/>
              <a:t>I</a:t>
            </a:r>
            <a:r>
              <a:rPr lang="en-US" dirty="0" smtClean="0"/>
              <a:t>nterest </a:t>
            </a:r>
            <a:r>
              <a:rPr lang="en-US" dirty="0"/>
              <a:t>R</a:t>
            </a:r>
            <a:r>
              <a:rPr lang="en-US" dirty="0" smtClean="0"/>
              <a:t>ate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7638"/>
            <a:ext cx="10972800" cy="4223917"/>
          </a:xfrm>
        </p:spPr>
      </p:pic>
      <p:sp>
        <p:nvSpPr>
          <p:cNvPr id="5" name="TextBox 4"/>
          <p:cNvSpPr txBox="1"/>
          <p:nvPr/>
        </p:nvSpPr>
        <p:spPr>
          <a:xfrm>
            <a:off x="609600" y="5815173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fred.stlouisfed.org/series/DFII10</a:t>
            </a:r>
            <a:r>
              <a:rPr lang="en-US" dirty="0" smtClean="0"/>
              <a:t>. Downloaded on February 26, 2021. The usual interest rates (called </a:t>
            </a:r>
            <a:r>
              <a:rPr lang="en-US" i="1" dirty="0" smtClean="0"/>
              <a:t>nominal</a:t>
            </a:r>
            <a:r>
              <a:rPr lang="en-US" dirty="0" smtClean="0"/>
              <a:t> interest rates by economists) are not adjusted for inflation and are almost never negative. But real interest rates </a:t>
            </a:r>
            <a:r>
              <a:rPr lang="en-US" i="1" dirty="0" smtClean="0"/>
              <a:t>are</a:t>
            </a:r>
            <a:r>
              <a:rPr lang="en-US" dirty="0" smtClean="0"/>
              <a:t> adjusted for inflation and can easily be negative (as they were during the Covid-19 pandemic).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Nominal </a:t>
            </a:r>
            <a:r>
              <a:rPr lang="en-US" dirty="0"/>
              <a:t>I</a:t>
            </a:r>
            <a:r>
              <a:rPr lang="en-US" dirty="0" smtClean="0"/>
              <a:t>nterest </a:t>
            </a:r>
            <a:r>
              <a:rPr lang="en-US" dirty="0"/>
              <a:t>R</a:t>
            </a:r>
            <a:r>
              <a:rPr lang="en-US" dirty="0" smtClean="0"/>
              <a:t>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Definition</a:t>
            </a:r>
            <a:r>
              <a:rPr lang="en-US" dirty="0" smtClean="0"/>
              <a:t>: The interest rate that a bank charges you for a cash loan is called the </a:t>
            </a:r>
            <a:r>
              <a:rPr lang="en-US" b="1" dirty="0" smtClean="0">
                <a:solidFill>
                  <a:srgbClr val="0070C0"/>
                </a:solidFill>
              </a:rPr>
              <a:t>nominal interest rate 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b="1" i="1" dirty="0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 smtClean="0"/>
              <a:t>It is the fraction of every dollar borrowed that the lender must pay in interest</a:t>
            </a:r>
            <a:endParaRPr lang="en-US" dirty="0"/>
          </a:p>
          <a:p>
            <a:r>
              <a:rPr lang="en-US" dirty="0" smtClean="0"/>
              <a:t>The nominal interest rate is </a:t>
            </a:r>
            <a:r>
              <a:rPr lang="en-US" i="1" dirty="0" smtClean="0"/>
              <a:t>not</a:t>
            </a:r>
            <a:r>
              <a:rPr lang="en-US" dirty="0" smtClean="0"/>
              <a:t> adjusted for inflation</a:t>
            </a:r>
          </a:p>
          <a:p>
            <a:r>
              <a:rPr lang="en-US" dirty="0" smtClean="0"/>
              <a:t>I will discuss the long-run theory of the </a:t>
            </a:r>
            <a:r>
              <a:rPr lang="en-US" i="1" dirty="0" smtClean="0"/>
              <a:t>nominal</a:t>
            </a:r>
            <a:r>
              <a:rPr lang="en-US" dirty="0" smtClean="0"/>
              <a:t> interest rate in Chapter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Equilibrium in the Financial Markets: The Supply and Demand for Loanable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the long-run behavior of the real interest rate, economists imagine a </a:t>
            </a:r>
            <a:r>
              <a:rPr lang="en-US" dirty="0" smtClean="0">
                <a:solidFill>
                  <a:srgbClr val="C00000"/>
                </a:solidFill>
              </a:rPr>
              <a:t>market for loanable funds</a:t>
            </a:r>
          </a:p>
          <a:p>
            <a:pPr lvl="1"/>
            <a:r>
              <a:rPr lang="en-US" dirty="0" smtClean="0"/>
              <a:t>The market for loanable funds is shorthand for all financial markets</a:t>
            </a:r>
          </a:p>
        </p:txBody>
      </p:sp>
    </p:spTree>
    <p:extLst>
      <p:ext uri="{BB962C8B-B14F-4D97-AF65-F5344CB8AC3E}">
        <p14:creationId xmlns:p14="http://schemas.microsoft.com/office/powerpoint/2010/main" val="18731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Equilibrium in the Financial Markets: The Supply and Demand for Loanable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apply the basic theory of supply and demand to the market for loanable funds</a:t>
            </a:r>
          </a:p>
          <a:p>
            <a:r>
              <a:rPr lang="en-US" i="1" dirty="0" smtClean="0"/>
              <a:t>Borrowers</a:t>
            </a:r>
            <a:r>
              <a:rPr lang="en-US" dirty="0" smtClean="0"/>
              <a:t> provide the </a:t>
            </a:r>
            <a:r>
              <a:rPr lang="en-US" i="1" dirty="0" smtClean="0"/>
              <a:t>demand</a:t>
            </a:r>
            <a:r>
              <a:rPr lang="en-US" dirty="0" smtClean="0"/>
              <a:t> for loanable funds</a:t>
            </a:r>
          </a:p>
          <a:p>
            <a:r>
              <a:rPr lang="en-US" i="1" dirty="0" smtClean="0"/>
              <a:t>Lenders</a:t>
            </a:r>
            <a:r>
              <a:rPr lang="en-US" dirty="0" smtClean="0"/>
              <a:t> provide the </a:t>
            </a:r>
            <a:r>
              <a:rPr lang="en-US" i="1" dirty="0" smtClean="0"/>
              <a:t>supply</a:t>
            </a:r>
            <a:r>
              <a:rPr lang="en-US" dirty="0" smtClean="0"/>
              <a:t> of loanable funds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price</a:t>
            </a:r>
            <a:r>
              <a:rPr lang="en-US" dirty="0" smtClean="0"/>
              <a:t> of loanable funds is the </a:t>
            </a:r>
            <a:r>
              <a:rPr lang="en-US" i="1" dirty="0" smtClean="0"/>
              <a:t>real interest rate</a:t>
            </a:r>
          </a:p>
          <a:p>
            <a:r>
              <a:rPr lang="en-US" dirty="0" smtClean="0"/>
              <a:t>This real interest rate is assumed to automatically reach the equilibrium level at which supply and demand are equal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Equilibrium in the Financial Markets: The Supply and Demand for Loanable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Borrowers in the market for loanable funds are assumed to be businesses who need money for their investment spending (</a:t>
            </a:r>
            <a:r>
              <a:rPr lang="en-US" i="1" dirty="0" smtClean="0"/>
              <a:t>I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Lenders are assumed to be lending their saving (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equilibrium, the real interest rate (</a:t>
            </a:r>
            <a:r>
              <a:rPr lang="en-US" i="1" dirty="0" smtClean="0"/>
              <a:t>r</a:t>
            </a:r>
            <a:r>
              <a:rPr lang="en-US" dirty="0" smtClean="0"/>
              <a:t>) equalizes supply and demand</a:t>
            </a:r>
          </a:p>
          <a:p>
            <a:r>
              <a:rPr lang="en-US" dirty="0" smtClean="0"/>
              <a:t>That is, </a:t>
            </a:r>
            <a:r>
              <a:rPr lang="en-US" b="1" i="1" dirty="0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rgbClr val="0070C0"/>
                </a:solidFill>
              </a:rPr>
              <a:t> ensures that </a:t>
            </a:r>
            <a:r>
              <a:rPr lang="en-US" b="1" i="1" dirty="0" smtClean="0">
                <a:solidFill>
                  <a:srgbClr val="0070C0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 = </a:t>
            </a:r>
            <a:r>
              <a:rPr lang="en-US" b="1" i="1" dirty="0" smtClean="0">
                <a:solidFill>
                  <a:srgbClr val="0070C0"/>
                </a:solidFill>
              </a:rPr>
              <a:t>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Investment and the real interest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Assumption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0070C0"/>
                </a:solidFill>
              </a:rPr>
              <a:t>investment spending is </a:t>
            </a:r>
            <a:r>
              <a:rPr lang="en-US" b="1" i="1" dirty="0" smtClean="0">
                <a:solidFill>
                  <a:srgbClr val="0070C0"/>
                </a:solidFill>
              </a:rPr>
              <a:t>inversely</a:t>
            </a:r>
            <a:r>
              <a:rPr lang="en-US" b="1" dirty="0" smtClean="0">
                <a:solidFill>
                  <a:srgbClr val="0070C0"/>
                </a:solidFill>
              </a:rPr>
              <a:t> related to the real interest rate</a:t>
            </a:r>
          </a:p>
          <a:p>
            <a:r>
              <a:rPr lang="en-US" b="1" i="1" dirty="0" smtClean="0">
                <a:solidFill>
                  <a:srgbClr val="0070C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 = </a:t>
            </a:r>
            <a:r>
              <a:rPr lang="en-US" b="1" i="1" dirty="0" smtClean="0">
                <a:solidFill>
                  <a:srgbClr val="0070C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(</a:t>
            </a:r>
            <a:r>
              <a:rPr lang="en-US" b="1" i="1" dirty="0" smtClean="0">
                <a:solidFill>
                  <a:srgbClr val="0070C0"/>
                </a:solidFill>
              </a:rPr>
              <a:t>r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, such that </a:t>
            </a:r>
            <a:r>
              <a:rPr lang="en-US" i="1" dirty="0" smtClean="0"/>
              <a:t>r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↑⇒ </a:t>
            </a:r>
            <a:r>
              <a:rPr lang="en-US" i="1" dirty="0" smtClean="0">
                <a:ea typeface="Arial Unicode MS"/>
                <a:cs typeface="Arial Unicode MS"/>
              </a:rPr>
              <a:t>I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↓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362200" y="3299883"/>
            <a:ext cx="4038600" cy="3378355"/>
            <a:chOff x="336" y="672"/>
            <a:chExt cx="3648" cy="2891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576" y="855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576" y="3207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36" y="672"/>
              <a:ext cx="288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i="1" dirty="0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696" y="3168"/>
              <a:ext cx="288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i="1" dirty="0">
                  <a:latin typeface="Calibri" pitchFamily="34" charset="0"/>
                  <a:cs typeface="Calibri" pitchFamily="34" charset="0"/>
                </a:rPr>
                <a:t>I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979292" y="3473405"/>
            <a:ext cx="3497708" cy="2352134"/>
            <a:chOff x="864" y="1056"/>
            <a:chExt cx="2895" cy="1922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3216" y="2601"/>
              <a:ext cx="543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i="1" dirty="0">
                  <a:latin typeface="Calibri" pitchFamily="34" charset="0"/>
                  <a:cs typeface="Calibri" pitchFamily="34" charset="0"/>
                </a:rPr>
                <a:t>I</a:t>
              </a:r>
              <a:r>
                <a:rPr lang="en-US" sz="1200" b="1" i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(</a:t>
              </a:r>
              <a:r>
                <a:rPr lang="en-US" sz="2400" b="1" i="1" dirty="0">
                  <a:latin typeface="Calibri" pitchFamily="34" charset="0"/>
                  <a:cs typeface="Calibri" pitchFamily="34" charset="0"/>
                </a:rPr>
                <a:t>r</a:t>
              </a:r>
              <a:r>
                <a:rPr lang="en-US" sz="1200" b="1" i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64" y="1056"/>
              <a:ext cx="2352" cy="1728"/>
            </a:xfrm>
            <a:custGeom>
              <a:avLst/>
              <a:gdLst>
                <a:gd name="T0" fmla="*/ 0 w 2208"/>
                <a:gd name="T1" fmla="*/ 0 h 1632"/>
                <a:gd name="T2" fmla="*/ 870 w 2208"/>
                <a:gd name="T3" fmla="*/ 1196 h 1632"/>
                <a:gd name="T4" fmla="*/ 2668 w 2208"/>
                <a:gd name="T5" fmla="*/ 1938 h 1632"/>
                <a:gd name="T6" fmla="*/ 0 60000 65536"/>
                <a:gd name="T7" fmla="*/ 0 60000 65536"/>
                <a:gd name="T8" fmla="*/ 0 60000 65536"/>
                <a:gd name="T9" fmla="*/ 0 w 2208"/>
                <a:gd name="T10" fmla="*/ 0 h 1632"/>
                <a:gd name="T11" fmla="*/ 2208 w 2208"/>
                <a:gd name="T12" fmla="*/ 1632 h 1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8" h="1632">
                  <a:moveTo>
                    <a:pt x="0" y="0"/>
                  </a:moveTo>
                  <a:cubicBezTo>
                    <a:pt x="176" y="368"/>
                    <a:pt x="352" y="736"/>
                    <a:pt x="720" y="1008"/>
                  </a:cubicBezTo>
                  <a:cubicBezTo>
                    <a:pt x="1088" y="1280"/>
                    <a:pt x="1648" y="1456"/>
                    <a:pt x="2208" y="1632"/>
                  </a:cubicBezTo>
                </a:path>
              </a:pathLst>
            </a:custGeom>
            <a:noFill/>
            <a:ln w="28575" cmpd="sng">
              <a:solidFill>
                <a:srgbClr val="66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32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Investment and the real interest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7085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Specifically, </a:t>
            </a:r>
            <a:r>
              <a:rPr lang="en-US" b="1" i="1" dirty="0" smtClean="0">
                <a:solidFill>
                  <a:srgbClr val="0070C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 = </a:t>
            </a:r>
            <a:r>
              <a:rPr lang="en-US" b="1" i="1" dirty="0" smtClean="0">
                <a:solidFill>
                  <a:srgbClr val="0070C0"/>
                </a:solidFill>
              </a:rPr>
              <a:t>I</a:t>
            </a:r>
            <a:r>
              <a:rPr lang="en-US" b="1" baseline="-25000" dirty="0" smtClean="0">
                <a:solidFill>
                  <a:srgbClr val="0070C0"/>
                </a:solidFill>
              </a:rPr>
              <a:t>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alibri"/>
                <a:cs typeface="Calibri"/>
              </a:rPr>
              <a:t>−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</a:rPr>
              <a:t>I</a:t>
            </a:r>
            <a:r>
              <a:rPr lang="en-US" b="1" baseline="-25000" dirty="0" err="1" smtClean="0">
                <a:solidFill>
                  <a:srgbClr val="0070C0"/>
                </a:solidFill>
              </a:rPr>
              <a:t>r</a:t>
            </a:r>
            <a:r>
              <a:rPr lang="en-US" b="1" i="1" dirty="0" err="1" smtClean="0">
                <a:solidFill>
                  <a:srgbClr val="0070C0"/>
                </a:solidFill>
              </a:rPr>
              <a:t>r</a:t>
            </a:r>
            <a:endParaRPr lang="en-US" i="1" dirty="0"/>
          </a:p>
          <a:p>
            <a:r>
              <a:rPr lang="en-US" dirty="0" smtClean="0"/>
              <a:t>Here </a:t>
            </a:r>
            <a:r>
              <a:rPr lang="en-US" b="1" i="1" dirty="0" err="1" smtClean="0"/>
              <a:t>I</a:t>
            </a:r>
            <a:r>
              <a:rPr lang="en-US" b="1" baseline="-25000" dirty="0" err="1" smtClean="0"/>
              <a:t>r</a:t>
            </a:r>
            <a:r>
              <a:rPr lang="en-US" b="1" dirty="0" smtClean="0"/>
              <a:t> is the effect of </a:t>
            </a:r>
            <a:r>
              <a:rPr lang="en-US" b="1" i="1" dirty="0" smtClean="0"/>
              <a:t>r</a:t>
            </a:r>
            <a:r>
              <a:rPr lang="en-US" b="1" dirty="0" smtClean="0"/>
              <a:t> on </a:t>
            </a:r>
            <a:r>
              <a:rPr lang="en-US" b="1" i="1" dirty="0" smtClean="0"/>
              <a:t>I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</a:p>
          <a:p>
            <a:r>
              <a:rPr lang="en-US" b="1" i="1" dirty="0" smtClean="0"/>
              <a:t>I</a:t>
            </a:r>
            <a:r>
              <a:rPr lang="en-US" b="1" baseline="-25000" dirty="0" smtClean="0"/>
              <a:t>o</a:t>
            </a:r>
            <a:r>
              <a:rPr lang="en-US" b="1" dirty="0" smtClean="0"/>
              <a:t> represents all other factors that also affect business investment spending </a:t>
            </a:r>
          </a:p>
          <a:p>
            <a:pPr lvl="1"/>
            <a:r>
              <a:rPr lang="en-US" dirty="0" smtClean="0"/>
              <a:t>such as business optimism, technological progress, etc.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861456" y="4876800"/>
            <a:ext cx="297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861456" y="23622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61456" y="3581400"/>
            <a:ext cx="2286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61456" y="2971800"/>
            <a:ext cx="2286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376056" y="4888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80456" y="2362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47456" y="4191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</a:t>
            </a:r>
            <a:r>
              <a:rPr lang="en-US" b="1" baseline="-25000" dirty="0"/>
              <a:t>o1</a:t>
            </a:r>
            <a:r>
              <a:rPr lang="en-US" b="1" dirty="0"/>
              <a:t> </a:t>
            </a:r>
            <a:r>
              <a:rPr lang="en-US" b="1" dirty="0">
                <a:latin typeface="Calibri"/>
                <a:cs typeface="Calibri"/>
              </a:rPr>
              <a:t>− </a:t>
            </a:r>
            <a:r>
              <a:rPr lang="en-US" b="1" i="1" dirty="0" err="1">
                <a:latin typeface="Calibri"/>
                <a:cs typeface="Calibri"/>
              </a:rPr>
              <a:t>I</a:t>
            </a:r>
            <a:r>
              <a:rPr lang="en-US" b="1" baseline="-25000" dirty="0" err="1">
                <a:latin typeface="Calibri"/>
                <a:cs typeface="Calibri"/>
              </a:rPr>
              <a:t>r</a:t>
            </a:r>
            <a:r>
              <a:rPr lang="en-US" b="1" i="1" dirty="0" err="1">
                <a:latin typeface="Calibri"/>
                <a:cs typeface="Calibri"/>
              </a:rPr>
              <a:t>r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147456" y="3505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</a:t>
            </a:r>
            <a:r>
              <a:rPr lang="en-US" b="1" baseline="-25000" dirty="0"/>
              <a:t>o2</a:t>
            </a:r>
            <a:r>
              <a:rPr lang="en-US" b="1" dirty="0"/>
              <a:t> </a:t>
            </a:r>
            <a:r>
              <a:rPr lang="en-US" b="1" dirty="0">
                <a:latin typeface="Calibri"/>
                <a:cs typeface="Calibri"/>
              </a:rPr>
              <a:t>− </a:t>
            </a:r>
            <a:r>
              <a:rPr lang="en-US" b="1" i="1" dirty="0" err="1">
                <a:latin typeface="Calibri"/>
                <a:cs typeface="Calibri"/>
              </a:rPr>
              <a:t>I</a:t>
            </a:r>
            <a:r>
              <a:rPr lang="en-US" b="1" baseline="-25000" dirty="0" err="1">
                <a:latin typeface="Calibri"/>
                <a:cs typeface="Calibri"/>
              </a:rPr>
              <a:t>r</a:t>
            </a:r>
            <a:r>
              <a:rPr lang="en-US" b="1" i="1" dirty="0" err="1">
                <a:latin typeface="Calibri"/>
                <a:cs typeface="Calibri"/>
              </a:rPr>
              <a:t>r</a:t>
            </a:r>
            <a:endParaRPr lang="en-US" b="1" i="1" dirty="0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0165422" y="2210090"/>
            <a:ext cx="14169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 smtClean="0">
                <a:latin typeface="+mn-lt"/>
              </a:rPr>
              <a:t>I</a:t>
            </a:r>
            <a:r>
              <a:rPr lang="en-US" sz="2000" baseline="-25000" dirty="0" smtClean="0">
                <a:latin typeface="+mn-lt"/>
              </a:rPr>
              <a:t>o2</a:t>
            </a:r>
            <a:r>
              <a:rPr lang="en-US" sz="2000" b="1" baseline="-25000" dirty="0" smtClean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&gt; </a:t>
            </a:r>
            <a:r>
              <a:rPr lang="en-US" sz="2000" b="1" i="1" dirty="0" smtClean="0"/>
              <a:t>I</a:t>
            </a:r>
            <a:r>
              <a:rPr lang="en-US" sz="2000" baseline="-25000" dirty="0" smtClean="0"/>
              <a:t>o1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17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 that the amount of investment, </a:t>
                </a:r>
                <a:r>
                  <a:rPr lang="en-US" i="1" dirty="0" smtClean="0"/>
                  <a:t>I</a:t>
                </a:r>
                <a:r>
                  <a:rPr lang="en-US" dirty="0" smtClean="0"/>
                  <a:t>, has </a:t>
                </a:r>
                <a:r>
                  <a:rPr lang="en-US" dirty="0"/>
                  <a:t>already been determined</a:t>
                </a:r>
              </a:p>
              <a:p>
                <a:r>
                  <a:rPr lang="en-US" dirty="0"/>
                  <a:t>The investment </a:t>
                </a:r>
                <a:r>
                  <a:rPr lang="en-US" dirty="0" smtClean="0"/>
                  <a:t>function, </a:t>
                </a:r>
                <a:r>
                  <a:rPr lang="en-US" i="1" dirty="0"/>
                  <a:t>I</a:t>
                </a:r>
                <a:r>
                  <a:rPr lang="en-US" dirty="0"/>
                  <a:t> = </a:t>
                </a:r>
                <a:r>
                  <a:rPr lang="en-US" i="1" dirty="0"/>
                  <a:t>I</a:t>
                </a:r>
                <a:r>
                  <a:rPr lang="en-US" baseline="-25000" dirty="0"/>
                  <a:t>o</a:t>
                </a:r>
                <a:r>
                  <a:rPr lang="en-US" dirty="0"/>
                  <a:t> </a:t>
                </a:r>
                <a:r>
                  <a:rPr lang="en-US" dirty="0">
                    <a:cs typeface="Calibri"/>
                  </a:rPr>
                  <a:t>−</a:t>
                </a:r>
                <a:r>
                  <a:rPr lang="en-US" dirty="0"/>
                  <a:t> </a:t>
                </a:r>
                <a:r>
                  <a:rPr lang="en-US" i="1" dirty="0" err="1"/>
                  <a:t>I</a:t>
                </a:r>
                <a:r>
                  <a:rPr lang="en-US" baseline="-25000" dirty="0" err="1"/>
                  <a:t>r</a:t>
                </a:r>
                <a:r>
                  <a:rPr lang="en-US" i="1" dirty="0" err="1"/>
                  <a:t>r</a:t>
                </a:r>
                <a:r>
                  <a:rPr lang="en-US" dirty="0" smtClean="0"/>
                  <a:t>, </a:t>
                </a:r>
                <a:r>
                  <a:rPr lang="en-US" dirty="0"/>
                  <a:t>can therefore be used to determine the real interest </a:t>
                </a:r>
                <a:r>
                  <a:rPr lang="en-US" dirty="0" smtClean="0"/>
                  <a:t>rate: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𝐨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num>
                      <m:den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0200" y="5638800"/>
            <a:ext cx="12954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71800" y="5867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5200" y="5638800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6324600"/>
            <a:ext cx="12954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Y – T</a:t>
            </a:r>
            <a:r>
              <a:rPr lang="en-US" dirty="0"/>
              <a:t>),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4876800" y="5638800"/>
            <a:ext cx="6858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5943600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5410200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5638800"/>
            <a:ext cx="16002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S = I = Y – C – G 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>
            <a:off x="6172200" y="5334000"/>
            <a:ext cx="6858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10400" y="5181600"/>
            <a:ext cx="6096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8686800" y="5181600"/>
            <a:ext cx="6858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448800" y="5410200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Interest Rate: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i="1" dirty="0" smtClean="0"/>
              <a:t>L</a:t>
            </a:r>
            <a:r>
              <a:rPr lang="en-US" dirty="0" smtClean="0"/>
              <a:t>) = 5</a:t>
            </a:r>
            <a:r>
              <a:rPr lang="en-US" i="1" dirty="0" smtClean="0"/>
              <a:t>K</a:t>
            </a:r>
            <a:r>
              <a:rPr lang="en-US" baseline="30000" dirty="0" smtClean="0"/>
              <a:t>0.3</a:t>
            </a:r>
            <a:r>
              <a:rPr lang="en-US" i="1" dirty="0" smtClean="0"/>
              <a:t>L</a:t>
            </a:r>
            <a:r>
              <a:rPr lang="en-US" baseline="30000" dirty="0" smtClean="0"/>
              <a:t>0.7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dirty="0" smtClean="0"/>
              <a:t> = 2 and </a:t>
            </a:r>
            <a:r>
              <a:rPr lang="en-US" i="1" dirty="0" smtClean="0"/>
              <a:t>L</a:t>
            </a:r>
            <a:r>
              <a:rPr lang="en-US" dirty="0" smtClean="0"/>
              <a:t> = 10. Then </a:t>
            </a:r>
            <a:r>
              <a:rPr lang="en-US" b="1" i="1" dirty="0" smtClean="0"/>
              <a:t>Y</a:t>
            </a:r>
            <a:r>
              <a:rPr lang="en-US" b="1" dirty="0" smtClean="0"/>
              <a:t> = 30.85</a:t>
            </a:r>
            <a:r>
              <a:rPr lang="en-US" dirty="0" smtClean="0"/>
              <a:t>. Suppose </a:t>
            </a:r>
            <a:r>
              <a:rPr lang="en-US" b="1" i="1" dirty="0" smtClean="0"/>
              <a:t>T</a:t>
            </a:r>
            <a:r>
              <a:rPr lang="en-US" b="1" dirty="0" smtClean="0"/>
              <a:t> = 0.85</a:t>
            </a:r>
            <a:r>
              <a:rPr lang="en-US" dirty="0" smtClean="0"/>
              <a:t>. Therefore, disposable income is </a:t>
            </a:r>
            <a:r>
              <a:rPr lang="en-US" b="1" i="1" dirty="0" smtClean="0"/>
              <a:t>Y</a:t>
            </a:r>
            <a:r>
              <a:rPr lang="en-US" b="1" dirty="0" smtClean="0"/>
              <a:t> – </a:t>
            </a:r>
            <a:r>
              <a:rPr lang="en-US" b="1" i="1" dirty="0" smtClean="0"/>
              <a:t>T</a:t>
            </a:r>
            <a:r>
              <a:rPr lang="en-US" b="1" dirty="0" smtClean="0"/>
              <a:t> = 30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Now, suppose </a:t>
            </a:r>
            <a:r>
              <a:rPr lang="en-US" b="1" i="1" dirty="0" smtClean="0"/>
              <a:t>C</a:t>
            </a:r>
            <a:r>
              <a:rPr lang="en-US" b="1" dirty="0" smtClean="0"/>
              <a:t> = 2 + 0.8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✕</a:t>
            </a:r>
            <a:r>
              <a:rPr lang="en-US" b="1" dirty="0" smtClean="0"/>
              <a:t>(</a:t>
            </a:r>
            <a:r>
              <a:rPr lang="en-US" b="1" i="1" dirty="0" smtClean="0"/>
              <a:t>Y</a:t>
            </a:r>
            <a:r>
              <a:rPr lang="en-US" b="1" dirty="0" smtClean="0"/>
              <a:t> – </a:t>
            </a:r>
            <a:r>
              <a:rPr lang="en-US" b="1" i="1" dirty="0" smtClean="0"/>
              <a:t>T</a:t>
            </a:r>
            <a:r>
              <a:rPr lang="en-US" b="1" dirty="0" smtClean="0"/>
              <a:t>). </a:t>
            </a:r>
            <a:r>
              <a:rPr lang="en-US" dirty="0" smtClean="0"/>
              <a:t>Then, </a:t>
            </a:r>
            <a:r>
              <a:rPr lang="en-US" i="1" dirty="0" smtClean="0"/>
              <a:t>C</a:t>
            </a:r>
            <a:r>
              <a:rPr lang="en-US" dirty="0" smtClean="0"/>
              <a:t> = 2 + 0.8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✕</a:t>
            </a:r>
            <a:r>
              <a:rPr lang="en-US" dirty="0" smtClean="0">
                <a:ea typeface="Arial Unicode MS"/>
                <a:cs typeface="Arial Unicode MS"/>
              </a:rPr>
              <a:t> 30 = 26</a:t>
            </a:r>
          </a:p>
          <a:p>
            <a:r>
              <a:rPr lang="en-US" dirty="0" smtClean="0">
                <a:ea typeface="Arial Unicode MS"/>
                <a:cs typeface="Arial Unicode MS"/>
              </a:rPr>
              <a:t>Suppose </a:t>
            </a:r>
            <a:r>
              <a:rPr lang="en-US" b="1" i="1" dirty="0" smtClean="0">
                <a:ea typeface="Arial Unicode MS"/>
                <a:cs typeface="Arial Unicode MS"/>
              </a:rPr>
              <a:t>G</a:t>
            </a:r>
            <a:r>
              <a:rPr lang="en-US" b="1" dirty="0" smtClean="0">
                <a:ea typeface="Arial Unicode MS"/>
                <a:cs typeface="Arial Unicode MS"/>
              </a:rPr>
              <a:t> = 3. </a:t>
            </a:r>
            <a:r>
              <a:rPr lang="en-US" dirty="0" smtClean="0">
                <a:ea typeface="Arial Unicode MS"/>
                <a:cs typeface="Arial Unicode MS"/>
              </a:rPr>
              <a:t>Then, </a:t>
            </a:r>
            <a:r>
              <a:rPr lang="en-US" b="1" i="1" dirty="0" smtClean="0">
                <a:ea typeface="Arial Unicode MS"/>
                <a:cs typeface="Arial Unicode MS"/>
              </a:rPr>
              <a:t>I</a:t>
            </a:r>
            <a:r>
              <a:rPr lang="en-US" b="1" dirty="0" smtClean="0">
                <a:ea typeface="Arial Unicode MS"/>
                <a:cs typeface="Arial Unicode MS"/>
              </a:rPr>
              <a:t> = </a:t>
            </a:r>
            <a:r>
              <a:rPr lang="en-US" b="1" i="1" dirty="0" smtClean="0">
                <a:ea typeface="Arial Unicode MS"/>
                <a:cs typeface="Arial Unicode MS"/>
              </a:rPr>
              <a:t>S</a:t>
            </a:r>
            <a:r>
              <a:rPr lang="en-US" b="1" dirty="0" smtClean="0">
                <a:ea typeface="Arial Unicode MS"/>
                <a:cs typeface="Arial Unicode MS"/>
              </a:rPr>
              <a:t> = </a:t>
            </a:r>
            <a:r>
              <a:rPr lang="en-US" b="1" i="1" dirty="0" smtClean="0">
                <a:ea typeface="Arial Unicode MS"/>
                <a:cs typeface="Arial Unicode MS"/>
              </a:rPr>
              <a:t>Y</a:t>
            </a:r>
            <a:r>
              <a:rPr lang="en-US" b="1" dirty="0" smtClean="0">
                <a:ea typeface="Arial Unicode MS"/>
                <a:cs typeface="Arial Unicode MS"/>
              </a:rPr>
              <a:t> – </a:t>
            </a:r>
            <a:r>
              <a:rPr lang="en-US" b="1" i="1" dirty="0" smtClean="0">
                <a:ea typeface="Arial Unicode MS"/>
                <a:cs typeface="Arial Unicode MS"/>
              </a:rPr>
              <a:t>C</a:t>
            </a:r>
            <a:r>
              <a:rPr lang="en-US" b="1" dirty="0" smtClean="0">
                <a:ea typeface="Arial Unicode MS"/>
                <a:cs typeface="Arial Unicode MS"/>
              </a:rPr>
              <a:t> – </a:t>
            </a:r>
            <a:r>
              <a:rPr lang="en-US" b="1" i="1" dirty="0" smtClean="0">
                <a:ea typeface="Arial Unicode MS"/>
                <a:cs typeface="Arial Unicode MS"/>
              </a:rPr>
              <a:t>G</a:t>
            </a:r>
            <a:r>
              <a:rPr lang="en-US" b="1" dirty="0" smtClean="0">
                <a:ea typeface="Arial Unicode MS"/>
                <a:cs typeface="Arial Unicode MS"/>
              </a:rPr>
              <a:t> = 30.85 – 26 – 3 = 1.85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Suppose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I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 = 11.85 – 2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r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is 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investment function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Then,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11.85 – 2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r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= 1.85. Therefore,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r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 = 5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ea typeface="Arial Unicode MS"/>
                <a:cs typeface="Arial Unicode MS"/>
              </a:rPr>
              <a:t> percent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6248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At this point, you should be able to do problems 9, 10, and 11 on page 80 of the textbook.</a:t>
            </a:r>
          </a:p>
        </p:txBody>
      </p:sp>
    </p:spTree>
    <p:extLst>
      <p:ext uri="{BB962C8B-B14F-4D97-AF65-F5344CB8AC3E}">
        <p14:creationId xmlns:p14="http://schemas.microsoft.com/office/powerpoint/2010/main" val="30661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productive resources and one produced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productive resources, capital and labor, whose quantities are denoted </a:t>
            </a:r>
            <a:r>
              <a:rPr lang="en-US" i="1" dirty="0" smtClean="0"/>
              <a:t>K</a:t>
            </a:r>
            <a:r>
              <a:rPr lang="en-US" dirty="0" smtClean="0"/>
              <a:t> and </a:t>
            </a:r>
            <a:r>
              <a:rPr lang="en-US" i="1" dirty="0" smtClean="0"/>
              <a:t>L</a:t>
            </a:r>
          </a:p>
          <a:p>
            <a:r>
              <a:rPr lang="en-US" dirty="0" smtClean="0"/>
              <a:t>These two productive resources are used to produce one final good</a:t>
            </a:r>
            <a:r>
              <a:rPr lang="en-US" dirty="0"/>
              <a:t>, whose </a:t>
            </a:r>
            <a:r>
              <a:rPr lang="en-US" dirty="0" smtClean="0"/>
              <a:t>quantity is </a:t>
            </a:r>
            <a:r>
              <a:rPr lang="en-US" dirty="0"/>
              <a:t>denoted </a:t>
            </a:r>
            <a:r>
              <a:rPr lang="en-US" i="1" dirty="0" smtClean="0"/>
              <a:t>Y</a:t>
            </a:r>
          </a:p>
          <a:p>
            <a:endParaRPr lang="en-US" dirty="0" smtClean="0"/>
          </a:p>
          <a:p>
            <a:r>
              <a:rPr lang="en-US" dirty="0" smtClean="0"/>
              <a:t>As there is only one final good, </a:t>
            </a:r>
            <a:r>
              <a:rPr lang="en-US" i="1" dirty="0" smtClean="0"/>
              <a:t>Y</a:t>
            </a:r>
            <a:r>
              <a:rPr lang="en-US" dirty="0" smtClean="0"/>
              <a:t> can also be considered the economy’s gross domestic product (as in Chapter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Interest Rate: predictions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8608026" cy="4525963"/>
              </a:xfrm>
            </p:spPr>
            <p:txBody>
              <a:bodyPr/>
              <a:lstStyle/>
              <a:p>
                <a:r>
                  <a:rPr lang="en-US" dirty="0" smtClean="0"/>
                  <a:t>As investment and the real interest rate are </a:t>
                </a:r>
                <a:r>
                  <a:rPr lang="en-US" i="1" dirty="0" smtClean="0"/>
                  <a:t>inversely</a:t>
                </a:r>
                <a:r>
                  <a:rPr lang="en-US" dirty="0" smtClean="0"/>
                  <a:t> related, any exogenous variable that affects investment one way will affect the real interest rate the </a:t>
                </a:r>
                <a:r>
                  <a:rPr lang="en-US" i="1" dirty="0" smtClean="0"/>
                  <a:t>other</a:t>
                </a:r>
                <a:r>
                  <a:rPr lang="en-US" dirty="0" smtClean="0"/>
                  <a:t> way.</a:t>
                </a:r>
              </a:p>
              <a:p>
                <a:r>
                  <a:rPr lang="en-US" dirty="0" smtClean="0"/>
                  <a:t>Recall that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𝐨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8608026" cy="4525963"/>
              </a:xfrm>
              <a:blipFill>
                <a:blip r:embed="rId2"/>
                <a:stretch>
                  <a:fillRect l="-1629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123781"/>
              </p:ext>
            </p:extLst>
          </p:nvPr>
        </p:nvGraphicFramePr>
        <p:xfrm>
          <a:off x="9217626" y="1524000"/>
          <a:ext cx="286178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S, 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r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0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Interest Rate: Exercise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7549792" cy="4525963"/>
              </a:xfrm>
            </p:spPr>
            <p:txBody>
              <a:bodyPr/>
              <a:lstStyle/>
              <a:p>
                <a:r>
                  <a:rPr lang="en-US" dirty="0" smtClean="0"/>
                  <a:t>Recall that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𝐨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is the equation for the real interest rate in the long run.</a:t>
                </a:r>
              </a:p>
              <a:p>
                <a:r>
                  <a:rPr lang="en-US" i="1" dirty="0">
                    <a:solidFill>
                      <a:srgbClr val="C00000"/>
                    </a:solidFill>
                  </a:rPr>
                  <a:t>Q</a:t>
                </a:r>
                <a:r>
                  <a:rPr lang="en-US" dirty="0">
                    <a:solidFill>
                      <a:srgbClr val="C00000"/>
                    </a:solidFill>
                  </a:rPr>
                  <a:t>: Can you look at the equation above for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the real interest rate in </a:t>
                </a:r>
                <a:r>
                  <a:rPr lang="en-US" dirty="0">
                    <a:solidFill>
                      <a:srgbClr val="C00000"/>
                    </a:solidFill>
                  </a:rPr>
                  <a:t>the long-run and see why it algebraically implies the predictions shown on the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r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-column </a:t>
                </a:r>
                <a:r>
                  <a:rPr lang="en-US" dirty="0">
                    <a:solidFill>
                      <a:srgbClr val="C00000"/>
                    </a:solidFill>
                  </a:rPr>
                  <a:t>of the predictions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grid?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7549792" cy="4525963"/>
              </a:xfrm>
              <a:blipFill>
                <a:blip r:embed="rId2"/>
                <a:stretch>
                  <a:fillRect l="-1858" r="-2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335885"/>
              </p:ext>
            </p:extLst>
          </p:nvPr>
        </p:nvGraphicFramePr>
        <p:xfrm>
          <a:off x="9217626" y="1524000"/>
          <a:ext cx="286178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S, 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r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0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209800" y="4114800"/>
            <a:ext cx="297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209800" y="16002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819400"/>
            <a:ext cx="2286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24400" y="4126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1600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3429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i="1" dirty="0" smtClean="0"/>
              <a:t>I</a:t>
            </a:r>
            <a:r>
              <a:rPr lang="en-US" baseline="-25000" dirty="0" smtClean="0"/>
              <a:t>o1</a:t>
            </a:r>
            <a:r>
              <a:rPr lang="en-US" dirty="0" smtClean="0"/>
              <a:t> </a:t>
            </a:r>
            <a:r>
              <a:rPr lang="en-US" dirty="0">
                <a:latin typeface="Calibri"/>
                <a:cs typeface="Calibri"/>
              </a:rPr>
              <a:t>− </a:t>
            </a:r>
            <a:r>
              <a:rPr lang="en-US" i="1" dirty="0" err="1">
                <a:latin typeface="Calibri"/>
                <a:cs typeface="Calibri"/>
              </a:rPr>
              <a:t>I</a:t>
            </a:r>
            <a:r>
              <a:rPr lang="en-US" baseline="-25000" dirty="0" err="1">
                <a:latin typeface="Calibri"/>
                <a:cs typeface="Calibri"/>
              </a:rPr>
              <a:t>r</a:t>
            </a:r>
            <a:r>
              <a:rPr lang="en-US" i="1" dirty="0" err="1">
                <a:latin typeface="Calibri"/>
                <a:cs typeface="Calibri"/>
              </a:rPr>
              <a:t>r</a:t>
            </a:r>
            <a:endParaRPr lang="en-US" i="1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505200" y="2133600"/>
            <a:ext cx="0" cy="198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0" y="13716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 </a:t>
            </a:r>
            <a:r>
              <a:rPr lang="en-US" dirty="0"/>
              <a:t>=</a:t>
            </a:r>
            <a:r>
              <a:rPr lang="en-US" i="1" dirty="0"/>
              <a:t> Y – 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en-US" i="1" dirty="0"/>
              <a:t> G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0" y="1752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 </a:t>
            </a:r>
            <a:r>
              <a:rPr lang="en-US" dirty="0"/>
              <a:t>=</a:t>
            </a:r>
            <a:r>
              <a:rPr lang="en-US" i="1" dirty="0"/>
              <a:t> F</a:t>
            </a:r>
            <a:r>
              <a:rPr lang="en-US" dirty="0"/>
              <a:t>(</a:t>
            </a:r>
            <a:r>
              <a:rPr lang="en-US" i="1" dirty="0"/>
              <a:t>K, L</a:t>
            </a:r>
            <a:r>
              <a:rPr lang="en-US" dirty="0"/>
              <a:t>)</a:t>
            </a:r>
            <a:r>
              <a:rPr lang="en-US" i="1" dirty="0"/>
              <a:t> – C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K, L</a:t>
            </a:r>
            <a:r>
              <a:rPr lang="en-US" dirty="0"/>
              <a:t>) – </a:t>
            </a:r>
            <a:r>
              <a:rPr lang="en-US" i="1" dirty="0"/>
              <a:t>T</a:t>
            </a:r>
            <a:r>
              <a:rPr lang="en-US" dirty="0"/>
              <a:t>) – </a:t>
            </a:r>
            <a:r>
              <a:rPr lang="en-US" i="1" dirty="0"/>
              <a:t>G 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209800" y="326136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179320" y="32156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59480" y="321564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209800" y="2438400"/>
            <a:ext cx="22860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Interest Rate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00200" y="5638800"/>
            <a:ext cx="12954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971800" y="5867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05200" y="5638800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05200" y="6324600"/>
            <a:ext cx="12954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Y – T</a:t>
            </a:r>
            <a:r>
              <a:rPr lang="en-US" dirty="0"/>
              <a:t>),</a:t>
            </a:r>
            <a:r>
              <a:rPr lang="en-US" i="1" dirty="0"/>
              <a:t> T</a:t>
            </a:r>
            <a:endParaRPr lang="en-US" dirty="0"/>
          </a:p>
        </p:txBody>
      </p:sp>
      <p:sp>
        <p:nvSpPr>
          <p:cNvPr id="26" name="Right Brace 25"/>
          <p:cNvSpPr/>
          <p:nvPr/>
        </p:nvSpPr>
        <p:spPr>
          <a:xfrm>
            <a:off x="4876800" y="5638800"/>
            <a:ext cx="6858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15000" y="5943600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C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15000" y="5410200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010400" y="5638800"/>
            <a:ext cx="16002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S = I = Y – C – G </a:t>
            </a:r>
            <a:endParaRPr lang="en-US" dirty="0"/>
          </a:p>
        </p:txBody>
      </p:sp>
      <p:sp>
        <p:nvSpPr>
          <p:cNvPr id="30" name="Right Brace 29"/>
          <p:cNvSpPr/>
          <p:nvPr/>
        </p:nvSpPr>
        <p:spPr>
          <a:xfrm>
            <a:off x="6172200" y="5334000"/>
            <a:ext cx="6858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010400" y="5181600"/>
            <a:ext cx="60960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</a:t>
            </a:r>
          </a:p>
        </p:txBody>
      </p:sp>
      <p:sp>
        <p:nvSpPr>
          <p:cNvPr id="32" name="Right Brace 31"/>
          <p:cNvSpPr/>
          <p:nvPr/>
        </p:nvSpPr>
        <p:spPr>
          <a:xfrm>
            <a:off x="8686800" y="5181600"/>
            <a:ext cx="6858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448800" y="5410200"/>
            <a:ext cx="381000" cy="381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r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215765" y="2870915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185285" y="2839943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65445" y="2839943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514638" y="300604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i="1" dirty="0" smtClean="0"/>
              <a:t>I</a:t>
            </a:r>
            <a:r>
              <a:rPr lang="en-US" baseline="-25000" dirty="0" smtClean="0"/>
              <a:t>o2</a:t>
            </a:r>
            <a:r>
              <a:rPr lang="en-US" dirty="0" smtClean="0"/>
              <a:t> </a:t>
            </a:r>
            <a:r>
              <a:rPr lang="en-US" dirty="0">
                <a:latin typeface="Calibri"/>
                <a:cs typeface="Calibri"/>
              </a:rPr>
              <a:t>− </a:t>
            </a:r>
            <a:r>
              <a:rPr lang="en-US" i="1" dirty="0" err="1">
                <a:latin typeface="Calibri"/>
                <a:cs typeface="Calibri"/>
              </a:rPr>
              <a:t>I</a:t>
            </a:r>
            <a:r>
              <a:rPr lang="en-US" baseline="-25000" dirty="0" err="1">
                <a:latin typeface="Calibri"/>
                <a:cs typeface="Calibri"/>
              </a:rPr>
              <a:t>r</a:t>
            </a:r>
            <a:r>
              <a:rPr lang="en-US" i="1" dirty="0" err="1">
                <a:latin typeface="Calibri"/>
                <a:cs typeface="Calibri"/>
              </a:rPr>
              <a:t>r</a:t>
            </a:r>
            <a:endParaRPr lang="en-US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1882523" y="301546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1891087" y="263360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4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335885"/>
              </p:ext>
            </p:extLst>
          </p:nvPr>
        </p:nvGraphicFramePr>
        <p:xfrm>
          <a:off x="9217626" y="1524000"/>
          <a:ext cx="286178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S, 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r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4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Interest Rate: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49841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Q</a:t>
            </a:r>
            <a:r>
              <a:rPr lang="en-US" dirty="0">
                <a:solidFill>
                  <a:srgbClr val="C00000"/>
                </a:solidFill>
              </a:rPr>
              <a:t>: Why is it that business optimism or technological progress shifts the investment curve upwards, but does not affect the amount of investment in the long run?</a:t>
            </a:r>
          </a:p>
          <a:p>
            <a:r>
              <a:rPr lang="en-US" dirty="0" smtClean="0"/>
              <a:t>Saving must equal investment</a:t>
            </a:r>
          </a:p>
          <a:p>
            <a:r>
              <a:rPr lang="en-US" dirty="0" smtClean="0"/>
              <a:t>Business optimism does not affect saving</a:t>
            </a:r>
          </a:p>
          <a:p>
            <a:r>
              <a:rPr lang="en-US" dirty="0" smtClean="0"/>
              <a:t>So, it can’t affect investment either</a:t>
            </a:r>
          </a:p>
          <a:p>
            <a:r>
              <a:rPr lang="en-US" dirty="0" smtClean="0"/>
              <a:t>Any increase in business optimism must be cancelled out by an increase in the real interest rate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717620" y="6400800"/>
            <a:ext cx="297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717620" y="3886200"/>
            <a:ext cx="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717620" y="5105400"/>
            <a:ext cx="2286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17620" y="4495800"/>
            <a:ext cx="2286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232220" y="6412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3662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03620" y="5715000"/>
            <a:ext cx="115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</a:t>
            </a:r>
            <a:r>
              <a:rPr lang="en-US" dirty="0" smtClean="0"/>
              <a:t> = </a:t>
            </a:r>
            <a:r>
              <a:rPr lang="en-US" i="1" dirty="0" smtClean="0"/>
              <a:t>I</a:t>
            </a:r>
            <a:r>
              <a:rPr lang="en-US" baseline="-25000" dirty="0" smtClean="0"/>
              <a:t>o1</a:t>
            </a:r>
            <a:r>
              <a:rPr lang="en-US" dirty="0" smtClean="0"/>
              <a:t> </a:t>
            </a:r>
            <a:r>
              <a:rPr lang="en-US" dirty="0">
                <a:latin typeface="Calibri"/>
                <a:cs typeface="Calibri"/>
              </a:rPr>
              <a:t>− </a:t>
            </a:r>
            <a:r>
              <a:rPr lang="en-US" i="1" dirty="0" err="1">
                <a:latin typeface="Calibri"/>
                <a:cs typeface="Calibri"/>
              </a:rPr>
              <a:t>I</a:t>
            </a:r>
            <a:r>
              <a:rPr lang="en-US" baseline="-25000" dirty="0" err="1">
                <a:latin typeface="Calibri"/>
                <a:cs typeface="Calibri"/>
              </a:rPr>
              <a:t>r</a:t>
            </a:r>
            <a:r>
              <a:rPr lang="en-US" i="1" dirty="0" err="1">
                <a:latin typeface="Calibri"/>
                <a:cs typeface="Calibri"/>
              </a:rPr>
              <a:t>r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972798" y="5029200"/>
            <a:ext cx="1188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I </a:t>
            </a:r>
            <a:r>
              <a:rPr lang="en-US" dirty="0" smtClean="0"/>
              <a:t>= </a:t>
            </a:r>
            <a:r>
              <a:rPr lang="en-US" i="1" dirty="0" smtClean="0"/>
              <a:t>I</a:t>
            </a:r>
            <a:r>
              <a:rPr lang="en-US" baseline="-25000" dirty="0" smtClean="0"/>
              <a:t>o2</a:t>
            </a:r>
            <a:r>
              <a:rPr lang="en-US" dirty="0" smtClean="0"/>
              <a:t> </a:t>
            </a:r>
            <a:r>
              <a:rPr lang="en-US" dirty="0">
                <a:latin typeface="Calibri"/>
                <a:cs typeface="Calibri"/>
              </a:rPr>
              <a:t>− </a:t>
            </a:r>
            <a:r>
              <a:rPr lang="en-US" i="1" dirty="0" err="1">
                <a:latin typeface="Calibri"/>
                <a:cs typeface="Calibri"/>
              </a:rPr>
              <a:t>I</a:t>
            </a:r>
            <a:r>
              <a:rPr lang="en-US" baseline="-25000" dirty="0" err="1">
                <a:latin typeface="Calibri"/>
                <a:cs typeface="Calibri"/>
              </a:rPr>
              <a:t>r</a:t>
            </a:r>
            <a:r>
              <a:rPr lang="en-US" i="1" dirty="0" err="1">
                <a:latin typeface="Calibri"/>
                <a:cs typeface="Calibri"/>
              </a:rPr>
              <a:t>r</a:t>
            </a:r>
            <a:endParaRPr lang="en-US" i="1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0165420" y="4495800"/>
            <a:ext cx="0" cy="19050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717620" y="5577840"/>
            <a:ext cx="1447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717620" y="4983480"/>
            <a:ext cx="1447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870020" y="5029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0622620" y="5181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51020" y="41264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 </a:t>
            </a:r>
            <a:r>
              <a:rPr lang="en-US" dirty="0"/>
              <a:t>=</a:t>
            </a:r>
            <a:r>
              <a:rPr lang="en-US" i="1" dirty="0"/>
              <a:t> F</a:t>
            </a:r>
            <a:r>
              <a:rPr lang="en-US" dirty="0"/>
              <a:t>(</a:t>
            </a:r>
            <a:r>
              <a:rPr lang="en-US" i="1" dirty="0"/>
              <a:t>K, L</a:t>
            </a:r>
            <a:r>
              <a:rPr lang="en-US" dirty="0"/>
              <a:t>)</a:t>
            </a:r>
            <a:r>
              <a:rPr lang="en-US" i="1" dirty="0"/>
              <a:t> – C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K, L</a:t>
            </a:r>
            <a:r>
              <a:rPr lang="en-US" dirty="0"/>
              <a:t>) – </a:t>
            </a:r>
            <a:r>
              <a:rPr lang="en-US" i="1" dirty="0"/>
              <a:t>T</a:t>
            </a:r>
            <a:r>
              <a:rPr lang="en-US" dirty="0"/>
              <a:t>) – </a:t>
            </a:r>
            <a:r>
              <a:rPr lang="en-US" i="1" dirty="0"/>
              <a:t>G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6280" y="535369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8394844" y="477662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aphicFrame>
        <p:nvGraphicFramePr>
          <p:cNvPr id="2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772910"/>
              </p:ext>
            </p:extLst>
          </p:nvPr>
        </p:nvGraphicFramePr>
        <p:xfrm>
          <a:off x="9217626" y="1524000"/>
          <a:ext cx="286178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S, 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r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  <a:r>
                        <a:rPr lang="en-US" b="1" i="0" baseline="-250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endParaRPr lang="en-US" b="1" i="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+mn-lt"/>
                          <a:cs typeface="Calibri"/>
                        </a:rPr>
                        <a:t>+</a:t>
                      </a:r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7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 at all aspects of an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result that an increase in businesses’ desire to invest may not lead to more investment shows the benefit of the macroeconomic approach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S</a:t>
            </a:r>
            <a:r>
              <a:rPr lang="en-US" dirty="0" smtClean="0"/>
              <a:t> = </a:t>
            </a:r>
            <a:r>
              <a:rPr lang="en-US" i="1" dirty="0" smtClean="0"/>
              <a:t>I</a:t>
            </a:r>
            <a:r>
              <a:rPr lang="en-US" dirty="0" smtClean="0"/>
              <a:t> link between saving by the non-business sector and investment spending by the business sector leads to a surprising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ong-run effects of the government’s policies on taxation (</a:t>
            </a:r>
            <a:r>
              <a:rPr lang="en-US" i="1" dirty="0" smtClean="0"/>
              <a:t>T</a:t>
            </a:r>
            <a:r>
              <a:rPr lang="en-US" dirty="0" smtClean="0"/>
              <a:t>) and spending (</a:t>
            </a:r>
            <a:r>
              <a:rPr lang="en-US" i="1" dirty="0" smtClean="0"/>
              <a:t>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963601"/>
              </p:ext>
            </p:extLst>
          </p:nvPr>
        </p:nvGraphicFramePr>
        <p:xfrm>
          <a:off x="9227900" y="95898"/>
          <a:ext cx="286178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S, 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r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+mn-lt"/>
                          <a:cs typeface="Calibri"/>
                        </a:rPr>
                        <a:t>−</a:t>
                      </a:r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G</a:t>
                      </a:r>
                      <a:endParaRPr 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−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8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Budget surpluses and deficits</a:t>
            </a:r>
          </a:p>
        </p:txBody>
      </p:sp>
      <p:sp>
        <p:nvSpPr>
          <p:cNvPr id="768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5000"/>
              </a:spcBef>
              <a:tabLst>
                <a:tab pos="4519613" algn="l"/>
              </a:tabLst>
            </a:pPr>
            <a:r>
              <a:rPr lang="en-US" smtClean="0"/>
              <a:t>If </a:t>
            </a:r>
            <a:r>
              <a:rPr lang="en-US" b="1" i="1" smtClean="0"/>
              <a:t>T</a:t>
            </a:r>
            <a:r>
              <a:rPr lang="en-US" smtClean="0"/>
              <a:t> &gt; </a:t>
            </a:r>
            <a:r>
              <a:rPr lang="en-US" b="1" i="1" smtClean="0"/>
              <a:t>G</a:t>
            </a:r>
            <a:r>
              <a:rPr lang="en-US" smtClean="0"/>
              <a:t>,  </a:t>
            </a:r>
            <a:r>
              <a:rPr lang="en-US" b="1" smtClean="0">
                <a:solidFill>
                  <a:srgbClr val="FF0000"/>
                </a:solidFill>
              </a:rPr>
              <a:t>budget surplus</a:t>
            </a:r>
            <a:r>
              <a:rPr lang="en-US" smtClean="0"/>
              <a:t> 	= (</a:t>
            </a:r>
            <a:r>
              <a:rPr lang="en-US" b="1" i="1" smtClean="0"/>
              <a:t>T</a:t>
            </a:r>
            <a:r>
              <a:rPr lang="en-US" smtClean="0"/>
              <a:t> – </a:t>
            </a:r>
            <a:r>
              <a:rPr lang="en-US" b="1" i="1" smtClean="0"/>
              <a:t>G</a:t>
            </a:r>
            <a:r>
              <a:rPr lang="en-US" sz="900"/>
              <a:t> </a:t>
            </a:r>
            <a:r>
              <a:rPr lang="en-US" smtClean="0"/>
              <a:t>) </a:t>
            </a:r>
            <a:br>
              <a:rPr lang="en-US" smtClean="0"/>
            </a:br>
            <a:r>
              <a:rPr lang="en-US" smtClean="0"/>
              <a:t>	= public saving.</a:t>
            </a:r>
          </a:p>
          <a:p>
            <a:pPr>
              <a:spcBef>
                <a:spcPct val="55000"/>
              </a:spcBef>
              <a:tabLst>
                <a:tab pos="4519613" algn="l"/>
              </a:tabLst>
            </a:pPr>
            <a:r>
              <a:rPr lang="en-US" smtClean="0"/>
              <a:t>If </a:t>
            </a:r>
            <a:r>
              <a:rPr lang="en-US" b="1" i="1" smtClean="0"/>
              <a:t>T</a:t>
            </a:r>
            <a:r>
              <a:rPr lang="en-US" smtClean="0"/>
              <a:t> &lt; </a:t>
            </a:r>
            <a:r>
              <a:rPr lang="en-US" b="1" i="1" smtClean="0"/>
              <a:t>G</a:t>
            </a:r>
            <a:r>
              <a:rPr lang="en-US" smtClean="0"/>
              <a:t>,  </a:t>
            </a:r>
            <a:r>
              <a:rPr lang="en-US" b="1" smtClean="0">
                <a:solidFill>
                  <a:srgbClr val="FF0000"/>
                </a:solidFill>
              </a:rPr>
              <a:t>budget deficit</a:t>
            </a:r>
            <a:r>
              <a:rPr lang="en-US" smtClean="0"/>
              <a:t> 	= (</a:t>
            </a:r>
            <a:r>
              <a:rPr lang="en-US" b="1" i="1" smtClean="0"/>
              <a:t>G</a:t>
            </a:r>
            <a:r>
              <a:rPr lang="en-US" smtClean="0"/>
              <a:t> – </a:t>
            </a:r>
            <a:r>
              <a:rPr lang="en-US" b="1" i="1" smtClean="0"/>
              <a:t>T</a:t>
            </a:r>
            <a:r>
              <a:rPr lang="en-US" sz="900"/>
              <a:t> </a:t>
            </a:r>
            <a:r>
              <a:rPr lang="en-US" smtClean="0"/>
              <a:t>)</a:t>
            </a:r>
            <a:br>
              <a:rPr lang="en-US" smtClean="0"/>
            </a:br>
            <a:r>
              <a:rPr lang="en-US" smtClean="0"/>
              <a:t>and public saving is negative.  </a:t>
            </a:r>
          </a:p>
          <a:p>
            <a:pPr>
              <a:spcBef>
                <a:spcPct val="55000"/>
              </a:spcBef>
              <a:tabLst>
                <a:tab pos="4519613" algn="l"/>
              </a:tabLst>
            </a:pPr>
            <a:r>
              <a:rPr lang="en-US" smtClean="0"/>
              <a:t>If </a:t>
            </a:r>
            <a:r>
              <a:rPr lang="en-US" b="1" i="1" smtClean="0"/>
              <a:t>T</a:t>
            </a:r>
            <a:r>
              <a:rPr lang="en-US" smtClean="0"/>
              <a:t> = </a:t>
            </a:r>
            <a:r>
              <a:rPr lang="en-US" b="1" i="1" smtClean="0"/>
              <a:t>G</a:t>
            </a:r>
            <a:r>
              <a:rPr lang="en-US" sz="900"/>
              <a:t> </a:t>
            </a:r>
            <a:r>
              <a:rPr lang="en-US" smtClean="0"/>
              <a:t>, “balanced budget,” public saving = 0.</a:t>
            </a:r>
          </a:p>
          <a:p>
            <a:pPr>
              <a:spcBef>
                <a:spcPct val="55000"/>
              </a:spcBef>
              <a:tabLst>
                <a:tab pos="4519613" algn="l"/>
              </a:tabLst>
            </a:pPr>
            <a:r>
              <a:rPr lang="en-US" smtClean="0"/>
              <a:t>The U.S. government finances its deficit by issuing Treasury bonds – </a:t>
            </a:r>
            <a:r>
              <a:rPr lang="en-US" i="1" smtClean="0"/>
              <a:t>i.e</a:t>
            </a:r>
            <a:r>
              <a:rPr lang="en-US" smtClean="0"/>
              <a:t>., borrowing. </a:t>
            </a:r>
          </a:p>
        </p:txBody>
      </p:sp>
    </p:spTree>
    <p:extLst>
      <p:ext uri="{BB962C8B-B14F-4D97-AF65-F5344CB8AC3E}">
        <p14:creationId xmlns:p14="http://schemas.microsoft.com/office/powerpoint/2010/main" val="3968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 Federal Government Budget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417638"/>
            <a:ext cx="10972800" cy="4223917"/>
          </a:xfrm>
        </p:spPr>
      </p:pic>
      <p:sp>
        <p:nvSpPr>
          <p:cNvPr id="4" name="TextBox 3"/>
          <p:cNvSpPr txBox="1"/>
          <p:nvPr/>
        </p:nvSpPr>
        <p:spPr>
          <a:xfrm>
            <a:off x="609599" y="5562600"/>
            <a:ext cx="1098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In fiscal year 2020 (October 1, 2019 -- September 30, 2020), the US federal government had $6,551,872 million in net outlays and $3,419,955 million in receipts. The difference was a budget deficit of -$3,131,917 million.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4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 Federal Government Budget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1"/>
            <a:ext cx="11002942" cy="42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Federal Government </a:t>
            </a:r>
            <a:r>
              <a:rPr lang="en-US" dirty="0" smtClean="0"/>
              <a:t>Surplus/Deficit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2886" y="6226139"/>
            <a:ext cx="765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fred.stlouisfed.org/series/FYFSD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1"/>
            <a:ext cx="10976252" cy="422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Production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production function is an equation that tells us how much of the final good is produced with specified amounts of capital and labor</a:t>
            </a:r>
          </a:p>
          <a:p>
            <a:r>
              <a:rPr lang="en-US" b="1" i="1" dirty="0" smtClean="0"/>
              <a:t>Y</a:t>
            </a:r>
            <a:r>
              <a:rPr lang="en-US" b="1" dirty="0" smtClean="0"/>
              <a:t> = </a:t>
            </a:r>
            <a:r>
              <a:rPr lang="en-US" b="1" i="1" dirty="0" smtClean="0"/>
              <a:t>F</a:t>
            </a:r>
            <a:r>
              <a:rPr lang="en-US" b="1" dirty="0" smtClean="0"/>
              <a:t>(</a:t>
            </a:r>
            <a:r>
              <a:rPr lang="en-US" b="1" i="1" dirty="0" smtClean="0"/>
              <a:t>K</a:t>
            </a:r>
            <a:r>
              <a:rPr lang="en-US" b="1" dirty="0" smtClean="0"/>
              <a:t>, </a:t>
            </a:r>
            <a:r>
              <a:rPr lang="en-US" b="1" i="1" dirty="0" smtClean="0"/>
              <a:t>L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Example: </a:t>
            </a:r>
            <a:r>
              <a:rPr lang="en-US" i="1" dirty="0" smtClean="0"/>
              <a:t>Y</a:t>
            </a:r>
            <a:r>
              <a:rPr lang="en-US" dirty="0" smtClean="0"/>
              <a:t> = </a:t>
            </a:r>
            <a:r>
              <a:rPr lang="en-US" i="1" dirty="0" smtClean="0"/>
              <a:t>A∙K</a:t>
            </a:r>
            <a:r>
              <a:rPr lang="en-US" baseline="30000" dirty="0" smtClean="0"/>
              <a:t>0.3</a:t>
            </a:r>
            <a:r>
              <a:rPr lang="en-US" i="1" dirty="0" smtClean="0"/>
              <a:t>L</a:t>
            </a:r>
            <a:r>
              <a:rPr lang="en-US" baseline="30000" dirty="0" smtClean="0"/>
              <a:t>0.7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dirty="0" smtClean="0"/>
              <a:t> represents technology</a:t>
            </a:r>
          </a:p>
          <a:p>
            <a:pPr lvl="1"/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5</a:t>
            </a:r>
            <a:r>
              <a:rPr lang="en-US" i="1" dirty="0" smtClean="0"/>
              <a:t>K</a:t>
            </a:r>
            <a:r>
              <a:rPr lang="en-US" baseline="30000" dirty="0" smtClean="0"/>
              <a:t>0.3</a:t>
            </a:r>
            <a:r>
              <a:rPr lang="en-US" i="1" dirty="0" smtClean="0"/>
              <a:t>L</a:t>
            </a:r>
            <a:r>
              <a:rPr lang="en-US" baseline="30000" dirty="0" smtClean="0"/>
              <a:t>0.7</a:t>
            </a:r>
            <a:r>
              <a:rPr lang="en-US" dirty="0" smtClean="0"/>
              <a:t>, when </a:t>
            </a:r>
            <a:r>
              <a:rPr lang="en-US" i="1" dirty="0" smtClean="0"/>
              <a:t>A</a:t>
            </a:r>
            <a:r>
              <a:rPr lang="en-US" dirty="0" smtClean="0"/>
              <a:t> = 5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746982"/>
              </p:ext>
            </p:extLst>
          </p:nvPr>
        </p:nvGraphicFramePr>
        <p:xfrm>
          <a:off x="6400800" y="3810000"/>
          <a:ext cx="4114800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effectLst/>
                        </a:rPr>
                        <a:t>Y</a:t>
                      </a:r>
                      <a:r>
                        <a:rPr lang="en-US" sz="1600" u="none" strike="noStrike" dirty="0">
                          <a:effectLst/>
                        </a:rPr>
                        <a:t> = 5</a:t>
                      </a:r>
                      <a:r>
                        <a:rPr lang="en-US" sz="1600" i="1" u="none" strike="noStrike" dirty="0">
                          <a:effectLst/>
                        </a:rPr>
                        <a:t>K</a:t>
                      </a:r>
                      <a:r>
                        <a:rPr lang="en-US" sz="1600" u="none" strike="noStrike" baseline="30000" dirty="0">
                          <a:effectLst/>
                        </a:rPr>
                        <a:t>0.3</a:t>
                      </a:r>
                      <a:r>
                        <a:rPr lang="en-US" sz="1600" i="1" u="none" strike="noStrike" dirty="0">
                          <a:effectLst/>
                        </a:rPr>
                        <a:t>L</a:t>
                      </a:r>
                      <a:r>
                        <a:rPr lang="en-US" sz="1600" u="none" strike="noStrike" baseline="30000" dirty="0">
                          <a:effectLst/>
                        </a:rPr>
                        <a:t>0.7</a:t>
                      </a:r>
                      <a:endParaRPr 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labor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capital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25.06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40.71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54.07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30.85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50.12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66.57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34.84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56.60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75.18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37.98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61.70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81.95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0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Federal Government </a:t>
            </a:r>
            <a:r>
              <a:rPr lang="en-US" dirty="0" smtClean="0"/>
              <a:t>Surplus/Deficit </a:t>
            </a:r>
            <a:r>
              <a:rPr lang="en-US" sz="4000" dirty="0" smtClean="0"/>
              <a:t>(% </a:t>
            </a:r>
            <a:r>
              <a:rPr lang="en-US" sz="4000" dirty="0"/>
              <a:t>of GDP)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2337" y="6256962"/>
            <a:ext cx="716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fred.stlouisfed.org/series/FYFSDFYGDP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1"/>
            <a:ext cx="11002942" cy="42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Federal Government Debt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10972800" cy="422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U.S. Federal Government </a:t>
            </a:r>
            <a:r>
              <a:rPr lang="en-US" dirty="0" smtClean="0"/>
              <a:t>Debt </a:t>
            </a:r>
            <a:r>
              <a:rPr lang="en-US" sz="4000" dirty="0" smtClean="0"/>
              <a:t>(% </a:t>
            </a:r>
            <a:r>
              <a:rPr lang="en-US" sz="4000" dirty="0"/>
              <a:t>of GDP)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599" y="6318607"/>
            <a:ext cx="745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fred.stlouisfed.org/series/FYGFGDQ188S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600201"/>
            <a:ext cx="11002942" cy="42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/>
              <a:t>CASE STUDY:  </a:t>
            </a:r>
            <a:br>
              <a:rPr lang="en-US" sz="2800"/>
            </a:br>
            <a:r>
              <a:rPr lang="en-US" smtClean="0"/>
              <a:t>The Reagan deficits</a:t>
            </a:r>
          </a:p>
        </p:txBody>
      </p:sp>
      <p:sp>
        <p:nvSpPr>
          <p:cNvPr id="12493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Reagan policies during early 1980s:</a:t>
            </a:r>
          </a:p>
          <a:p>
            <a:pPr lvl="1" eaLnBrk="1" hangingPunct="1"/>
            <a:r>
              <a:rPr lang="en-US" smtClean="0"/>
              <a:t>increases in defense spending:  </a:t>
            </a:r>
            <a:r>
              <a:rPr lang="en-US" smtClean="0">
                <a:sym typeface="Symbol" pitchFamily="18" charset="2"/>
              </a:rPr>
              <a:t></a:t>
            </a:r>
            <a:r>
              <a:rPr lang="en-US" b="1" i="1" smtClean="0">
                <a:sym typeface="Symbol" pitchFamily="18" charset="2"/>
              </a:rPr>
              <a:t>G</a:t>
            </a:r>
            <a:r>
              <a:rPr lang="en-US" smtClean="0">
                <a:sym typeface="Symbol" pitchFamily="18" charset="2"/>
              </a:rPr>
              <a:t> &gt; 0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big tax cuts:  </a:t>
            </a:r>
            <a:r>
              <a:rPr lang="en-US" b="1" i="1" smtClean="0">
                <a:sym typeface="Symbol" pitchFamily="18" charset="2"/>
              </a:rPr>
              <a:t>T</a:t>
            </a:r>
            <a:r>
              <a:rPr lang="en-US" smtClean="0">
                <a:sym typeface="Symbol" pitchFamily="18" charset="2"/>
              </a:rPr>
              <a:t> &lt; 0</a:t>
            </a:r>
          </a:p>
          <a:p>
            <a:pPr eaLnBrk="1" hangingPunct="1"/>
            <a:r>
              <a:rPr lang="en-US" smtClean="0">
                <a:sym typeface="Symbol" pitchFamily="18" charset="2"/>
              </a:rPr>
              <a:t>Both policies reduce national saving:</a:t>
            </a:r>
          </a:p>
        </p:txBody>
      </p:sp>
      <p:graphicFrame>
        <p:nvGraphicFramePr>
          <p:cNvPr id="124932" name="Object 2"/>
          <p:cNvGraphicFramePr>
            <a:graphicFrameLocks noChangeAspect="1"/>
          </p:cNvGraphicFramePr>
          <p:nvPr/>
        </p:nvGraphicFramePr>
        <p:xfrm>
          <a:off x="4549775" y="3932239"/>
          <a:ext cx="33861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Equation" r:id="rId4" imgW="1498320" imgH="241200" progId="Equation.DSMT4">
                  <p:embed/>
                </p:oleObj>
              </mc:Choice>
              <mc:Fallback>
                <p:oleObj name="Equation" r:id="rId4" imgW="1498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9775" y="3932239"/>
                        <a:ext cx="338613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3" name="Object 3"/>
          <p:cNvGraphicFramePr>
            <a:graphicFrameLocks noChangeAspect="1"/>
          </p:cNvGraphicFramePr>
          <p:nvPr/>
        </p:nvGraphicFramePr>
        <p:xfrm>
          <a:off x="3509963" y="4846638"/>
          <a:ext cx="17589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6" imgW="787320" imgH="241200" progId="Equation.DSMT4">
                  <p:embed/>
                </p:oleObj>
              </mc:Choice>
              <mc:Fallback>
                <p:oleObj name="Equation" r:id="rId6" imgW="787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4846638"/>
                        <a:ext cx="1758950" cy="5397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4" name="Object 4"/>
          <p:cNvGraphicFramePr>
            <a:graphicFrameLocks noChangeAspect="1"/>
          </p:cNvGraphicFramePr>
          <p:nvPr/>
        </p:nvGraphicFramePr>
        <p:xfrm>
          <a:off x="6318251" y="4846638"/>
          <a:ext cx="28368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Equation" r:id="rId8" imgW="1269720" imgH="241200" progId="Equation.DSMT4">
                  <p:embed/>
                </p:oleObj>
              </mc:Choice>
              <mc:Fallback>
                <p:oleObj name="Equation" r:id="rId8" imgW="1269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4846638"/>
                        <a:ext cx="2836863" cy="5397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401069"/>
              </p:ext>
            </p:extLst>
          </p:nvPr>
        </p:nvGraphicFramePr>
        <p:xfrm>
          <a:off x="9217626" y="1524000"/>
          <a:ext cx="286178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S, 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r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+mn-lt"/>
                          <a:cs typeface="Calibri"/>
                        </a:rPr>
                        <a:t>−</a:t>
                      </a:r>
                      <a:endParaRPr lang="en-US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G</a:t>
                      </a:r>
                      <a:endParaRPr lang="en-US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−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+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5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6" grpId="0" build="p" bldLvl="3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/>
              <a:t>CASE STUDY:  </a:t>
            </a:r>
            <a:br>
              <a:rPr lang="en-US" sz="2800"/>
            </a:br>
            <a:r>
              <a:rPr lang="en-US" smtClean="0"/>
              <a:t>The Reagan deficits</a:t>
            </a:r>
          </a:p>
        </p:txBody>
      </p:sp>
      <p:grpSp>
        <p:nvGrpSpPr>
          <p:cNvPr id="25605" name="Group 3"/>
          <p:cNvGrpSpPr>
            <a:grpSpLocks/>
          </p:cNvGrpSpPr>
          <p:nvPr/>
        </p:nvGrpSpPr>
        <p:grpSpPr bwMode="auto">
          <a:xfrm>
            <a:off x="5768975" y="1463676"/>
            <a:ext cx="4495800" cy="4403725"/>
            <a:chOff x="336" y="816"/>
            <a:chExt cx="2832" cy="2774"/>
          </a:xfrm>
        </p:grpSpPr>
        <p:grpSp>
          <p:nvGrpSpPr>
            <p:cNvPr id="25628" name="Group 4"/>
            <p:cNvGrpSpPr>
              <a:grpSpLocks/>
            </p:cNvGrpSpPr>
            <p:nvPr/>
          </p:nvGrpSpPr>
          <p:grpSpPr bwMode="auto">
            <a:xfrm>
              <a:off x="611" y="951"/>
              <a:ext cx="2461" cy="2352"/>
              <a:chOff x="611" y="951"/>
              <a:chExt cx="3138" cy="2352"/>
            </a:xfrm>
          </p:grpSpPr>
          <p:sp>
            <p:nvSpPr>
              <p:cNvPr id="25631" name="Line 5"/>
              <p:cNvSpPr>
                <a:spLocks noChangeShapeType="1"/>
              </p:cNvSpPr>
              <p:nvPr/>
            </p:nvSpPr>
            <p:spPr bwMode="auto">
              <a:xfrm>
                <a:off x="611" y="951"/>
                <a:ext cx="0" cy="23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2" name="Line 6"/>
              <p:cNvSpPr>
                <a:spLocks noChangeShapeType="1"/>
              </p:cNvSpPr>
              <p:nvPr/>
            </p:nvSpPr>
            <p:spPr bwMode="auto">
              <a:xfrm>
                <a:off x="611" y="3303"/>
                <a:ext cx="3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29" name="Text Box 7"/>
            <p:cNvSpPr txBox="1">
              <a:spLocks noChangeArrowheads="1"/>
            </p:cNvSpPr>
            <p:nvPr/>
          </p:nvSpPr>
          <p:spPr bwMode="auto">
            <a:xfrm>
              <a:off x="336" y="816"/>
              <a:ext cx="27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500" b="1" i="1">
                  <a:latin typeface="Tahoma" pitchFamily="34" charset="0"/>
                </a:rPr>
                <a:t>r</a:t>
              </a:r>
            </a:p>
          </p:txBody>
        </p:sp>
        <p:sp>
          <p:nvSpPr>
            <p:cNvPr id="25630" name="Text Box 8"/>
            <p:cNvSpPr txBox="1">
              <a:spLocks noChangeArrowheads="1"/>
            </p:cNvSpPr>
            <p:nvPr/>
          </p:nvSpPr>
          <p:spPr bwMode="auto">
            <a:xfrm>
              <a:off x="2607" y="3292"/>
              <a:ext cx="56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500" b="1" i="1">
                  <a:latin typeface="Tahoma" pitchFamily="34" charset="0"/>
                </a:rPr>
                <a:t>S, I</a:t>
              </a:r>
            </a:p>
          </p:txBody>
        </p:sp>
      </p:grpSp>
      <p:grpSp>
        <p:nvGrpSpPr>
          <p:cNvPr id="25606" name="Group 9"/>
          <p:cNvGrpSpPr>
            <a:grpSpLocks/>
          </p:cNvGrpSpPr>
          <p:nvPr/>
        </p:nvGrpSpPr>
        <p:grpSpPr bwMode="auto">
          <a:xfrm>
            <a:off x="8207375" y="1600201"/>
            <a:ext cx="471488" cy="3825875"/>
            <a:chOff x="4210" y="1008"/>
            <a:chExt cx="297" cy="2410"/>
          </a:xfrm>
        </p:grpSpPr>
        <p:sp>
          <p:nvSpPr>
            <p:cNvPr id="25627" name="Line 10"/>
            <p:cNvSpPr>
              <a:spLocks noChangeShapeType="1"/>
            </p:cNvSpPr>
            <p:nvPr/>
          </p:nvSpPr>
          <p:spPr bwMode="auto">
            <a:xfrm flipV="1">
              <a:off x="4306" y="1296"/>
              <a:ext cx="0" cy="21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5603" name="Object 3"/>
            <p:cNvGraphicFramePr>
              <a:graphicFrameLocks noChangeAspect="1"/>
            </p:cNvGraphicFramePr>
            <p:nvPr/>
          </p:nvGraphicFramePr>
          <p:xfrm>
            <a:off x="4210" y="1008"/>
            <a:ext cx="297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6" name="Equation" r:id="rId4" imgW="215640" imgH="215640" progId="Equation.DSMT4">
                    <p:embed/>
                  </p:oleObj>
                </mc:Choice>
                <mc:Fallback>
                  <p:oleObj name="Equation" r:id="rId4" imgW="21564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0" y="1008"/>
                          <a:ext cx="297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07" name="Group 12"/>
          <p:cNvGrpSpPr>
            <a:grpSpLocks/>
          </p:cNvGrpSpPr>
          <p:nvPr/>
        </p:nvGrpSpPr>
        <p:grpSpPr bwMode="auto">
          <a:xfrm>
            <a:off x="6530975" y="2149475"/>
            <a:ext cx="3594100" cy="3105150"/>
            <a:chOff x="3154" y="1354"/>
            <a:chExt cx="2264" cy="1956"/>
          </a:xfrm>
        </p:grpSpPr>
        <p:sp>
          <p:nvSpPr>
            <p:cNvPr id="25625" name="Line 13"/>
            <p:cNvSpPr>
              <a:spLocks noChangeShapeType="1"/>
            </p:cNvSpPr>
            <p:nvPr/>
          </p:nvSpPr>
          <p:spPr bwMode="auto">
            <a:xfrm>
              <a:off x="3154" y="1354"/>
              <a:ext cx="1809" cy="18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Text Box 14"/>
            <p:cNvSpPr txBox="1">
              <a:spLocks noChangeArrowheads="1"/>
            </p:cNvSpPr>
            <p:nvPr/>
          </p:nvSpPr>
          <p:spPr bwMode="auto">
            <a:xfrm>
              <a:off x="4890" y="3012"/>
              <a:ext cx="52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 i="1">
                  <a:latin typeface="Tahoma" pitchFamily="34" charset="0"/>
                </a:rPr>
                <a:t>I</a:t>
              </a:r>
              <a:r>
                <a:rPr lang="en-US" sz="1200" b="1" i="1">
                  <a:latin typeface="Tahoma" pitchFamily="34" charset="0"/>
                </a:rPr>
                <a:t> </a:t>
              </a:r>
              <a:r>
                <a:rPr lang="en-US" sz="2500">
                  <a:latin typeface="Tahoma" pitchFamily="34" charset="0"/>
                </a:rPr>
                <a:t>(</a:t>
              </a:r>
              <a:r>
                <a:rPr lang="en-US" sz="2500" b="1" i="1">
                  <a:latin typeface="Tahoma" pitchFamily="34" charset="0"/>
                </a:rPr>
                <a:t>r</a:t>
              </a:r>
              <a:r>
                <a:rPr lang="en-US" sz="1200" b="1" i="1">
                  <a:latin typeface="Tahoma" pitchFamily="34" charset="0"/>
                </a:rPr>
                <a:t> </a:t>
              </a:r>
              <a:r>
                <a:rPr lang="en-US" sz="2500">
                  <a:latin typeface="Tahoma" pitchFamily="34" charset="0"/>
                </a:rPr>
                <a:t>)</a:t>
              </a:r>
            </a:p>
          </p:txBody>
        </p:sp>
      </p:grpSp>
      <p:grpSp>
        <p:nvGrpSpPr>
          <p:cNvPr id="25608" name="Group 15"/>
          <p:cNvGrpSpPr>
            <a:grpSpLocks/>
          </p:cNvGrpSpPr>
          <p:nvPr/>
        </p:nvGrpSpPr>
        <p:grpSpPr bwMode="auto">
          <a:xfrm>
            <a:off x="5756275" y="3673476"/>
            <a:ext cx="2617788" cy="473075"/>
            <a:chOff x="2666" y="2314"/>
            <a:chExt cx="1649" cy="298"/>
          </a:xfrm>
        </p:grpSpPr>
        <p:sp>
          <p:nvSpPr>
            <p:cNvPr id="25623" name="Line 16"/>
            <p:cNvSpPr>
              <a:spLocks noChangeShapeType="1"/>
            </p:cNvSpPr>
            <p:nvPr/>
          </p:nvSpPr>
          <p:spPr bwMode="auto">
            <a:xfrm flipH="1">
              <a:off x="2938" y="2502"/>
              <a:ext cx="1377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Text Box 17"/>
            <p:cNvSpPr txBox="1">
              <a:spLocks noChangeArrowheads="1"/>
            </p:cNvSpPr>
            <p:nvPr/>
          </p:nvSpPr>
          <p:spPr bwMode="auto">
            <a:xfrm>
              <a:off x="2666" y="2314"/>
              <a:ext cx="29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 i="1">
                  <a:latin typeface="Tahoma" pitchFamily="34" charset="0"/>
                </a:rPr>
                <a:t>r</a:t>
              </a:r>
              <a:r>
                <a:rPr lang="en-US" sz="2500" i="1" baseline="-30000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25609" name="Text Box 18"/>
          <p:cNvSpPr txBox="1">
            <a:spLocks noChangeArrowheads="1"/>
          </p:cNvSpPr>
          <p:nvPr/>
        </p:nvSpPr>
        <p:spPr bwMode="auto">
          <a:xfrm>
            <a:off x="8131175" y="53800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latin typeface="Tahoma" pitchFamily="34" charset="0"/>
              </a:rPr>
              <a:t>I</a:t>
            </a:r>
            <a:r>
              <a:rPr lang="en-US" sz="2400" i="1" baseline="-30000">
                <a:latin typeface="Tahoma" pitchFamily="34" charset="0"/>
              </a:rPr>
              <a:t>1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715001" y="2819401"/>
            <a:ext cx="1744663" cy="473075"/>
            <a:chOff x="2640" y="1776"/>
            <a:chExt cx="1099" cy="298"/>
          </a:xfrm>
        </p:grpSpPr>
        <p:sp>
          <p:nvSpPr>
            <p:cNvPr id="25621" name="Line 20"/>
            <p:cNvSpPr>
              <a:spLocks noChangeShapeType="1"/>
            </p:cNvSpPr>
            <p:nvPr/>
          </p:nvSpPr>
          <p:spPr bwMode="auto">
            <a:xfrm flipH="1">
              <a:off x="2941" y="1945"/>
              <a:ext cx="798" cy="2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Text Box 21"/>
            <p:cNvSpPr txBox="1">
              <a:spLocks noChangeArrowheads="1"/>
            </p:cNvSpPr>
            <p:nvPr/>
          </p:nvSpPr>
          <p:spPr bwMode="auto">
            <a:xfrm>
              <a:off x="2640" y="1776"/>
              <a:ext cx="32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500" b="1" i="1">
                  <a:latin typeface="Tahoma" pitchFamily="34" charset="0"/>
                </a:rPr>
                <a:t>r</a:t>
              </a:r>
              <a:r>
                <a:rPr lang="en-US" sz="2500" i="1" baseline="-30000">
                  <a:latin typeface="Tahoma" pitchFamily="34" charset="0"/>
                </a:rPr>
                <a:t>2</a:t>
              </a:r>
            </a:p>
          </p:txBody>
        </p:sp>
      </p:grpSp>
      <p:sp>
        <p:nvSpPr>
          <p:cNvPr id="126998" name="Line 22"/>
          <p:cNvSpPr>
            <a:spLocks noChangeShapeType="1"/>
          </p:cNvSpPr>
          <p:nvPr/>
        </p:nvSpPr>
        <p:spPr bwMode="auto">
          <a:xfrm flipH="1" flipV="1">
            <a:off x="6338889" y="3098801"/>
            <a:ext cx="1587" cy="847725"/>
          </a:xfrm>
          <a:prstGeom prst="line">
            <a:avLst/>
          </a:prstGeom>
          <a:noFill/>
          <a:ln w="31750">
            <a:solidFill>
              <a:srgbClr val="A5002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99" name="Text Box 23"/>
          <p:cNvSpPr txBox="1">
            <a:spLocks noChangeArrowheads="1"/>
          </p:cNvSpPr>
          <p:nvPr/>
        </p:nvSpPr>
        <p:spPr bwMode="auto">
          <a:xfrm>
            <a:off x="1981200" y="3155951"/>
            <a:ext cx="3200400" cy="120032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404813" indent="-404813">
              <a:spcBef>
                <a:spcPct val="50000"/>
              </a:spcBef>
              <a:defRPr/>
            </a:pPr>
            <a:r>
              <a:rPr lang="en-US" sz="2400"/>
              <a:t>2.	…which causes the real interest rate to rise…</a:t>
            </a:r>
          </a:p>
        </p:txBody>
      </p:sp>
      <p:sp>
        <p:nvSpPr>
          <p:cNvPr id="127000" name="Text Box 24"/>
          <p:cNvSpPr txBox="1">
            <a:spLocks noChangeArrowheads="1"/>
          </p:cNvSpPr>
          <p:nvPr/>
        </p:nvSpPr>
        <p:spPr bwMode="auto">
          <a:xfrm>
            <a:off x="7216775" y="53689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latin typeface="Tahoma" pitchFamily="34" charset="0"/>
              </a:rPr>
              <a:t>I</a:t>
            </a:r>
            <a:r>
              <a:rPr lang="en-US" sz="2400" i="1" baseline="-30000">
                <a:latin typeface="Tahoma" pitchFamily="34" charset="0"/>
              </a:rPr>
              <a:t>2</a:t>
            </a:r>
          </a:p>
        </p:txBody>
      </p:sp>
      <p:sp>
        <p:nvSpPr>
          <p:cNvPr id="127001" name="Text Box 25"/>
          <p:cNvSpPr txBox="1">
            <a:spLocks noChangeArrowheads="1"/>
          </p:cNvSpPr>
          <p:nvPr/>
        </p:nvSpPr>
        <p:spPr bwMode="auto">
          <a:xfrm>
            <a:off x="2819400" y="4876801"/>
            <a:ext cx="2971800" cy="120032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404813" indent="-404813">
              <a:spcBef>
                <a:spcPct val="50000"/>
              </a:spcBef>
              <a:defRPr/>
            </a:pPr>
            <a:r>
              <a:rPr lang="en-US" sz="2400"/>
              <a:t>3.	…which reduces the level of investment.</a:t>
            </a:r>
          </a:p>
        </p:txBody>
      </p:sp>
      <p:sp>
        <p:nvSpPr>
          <p:cNvPr id="127002" name="Text Box 26"/>
          <p:cNvSpPr txBox="1">
            <a:spLocks noChangeArrowheads="1"/>
          </p:cNvSpPr>
          <p:nvPr/>
        </p:nvSpPr>
        <p:spPr bwMode="auto">
          <a:xfrm>
            <a:off x="2286000" y="1479551"/>
            <a:ext cx="3048000" cy="120032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404813" indent="-404813">
              <a:spcBef>
                <a:spcPct val="50000"/>
              </a:spcBef>
              <a:defRPr/>
            </a:pPr>
            <a:r>
              <a:rPr lang="en-US" sz="2400"/>
              <a:t>1.	The increase in the deficit reduces saving…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7483475" y="2378075"/>
            <a:ext cx="876300" cy="2667000"/>
            <a:chOff x="1248" y="1392"/>
            <a:chExt cx="572" cy="1680"/>
          </a:xfrm>
        </p:grpSpPr>
        <p:sp>
          <p:nvSpPr>
            <p:cNvPr id="25619" name="Line 28"/>
            <p:cNvSpPr>
              <a:spLocks noChangeShapeType="1"/>
            </p:cNvSpPr>
            <p:nvPr/>
          </p:nvSpPr>
          <p:spPr bwMode="auto">
            <a:xfrm flipH="1">
              <a:off x="1257" y="3072"/>
              <a:ext cx="528" cy="0"/>
            </a:xfrm>
            <a:prstGeom prst="line">
              <a:avLst/>
            </a:prstGeom>
            <a:noFill/>
            <a:ln w="31750">
              <a:solidFill>
                <a:srgbClr val="A5002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29"/>
            <p:cNvSpPr>
              <a:spLocks noChangeShapeType="1"/>
            </p:cNvSpPr>
            <p:nvPr/>
          </p:nvSpPr>
          <p:spPr bwMode="auto">
            <a:xfrm flipH="1">
              <a:off x="1248" y="1392"/>
              <a:ext cx="572" cy="1"/>
            </a:xfrm>
            <a:prstGeom prst="line">
              <a:avLst/>
            </a:prstGeom>
            <a:noFill/>
            <a:ln w="31750">
              <a:solidFill>
                <a:srgbClr val="A5002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7286625" y="1616075"/>
            <a:ext cx="539750" cy="3810000"/>
            <a:chOff x="3630" y="1018"/>
            <a:chExt cx="340" cy="2400"/>
          </a:xfrm>
        </p:grpSpPr>
        <p:graphicFrame>
          <p:nvGraphicFramePr>
            <p:cNvPr id="25602" name="Object 2"/>
            <p:cNvGraphicFramePr>
              <a:graphicFrameLocks noChangeAspect="1"/>
            </p:cNvGraphicFramePr>
            <p:nvPr/>
          </p:nvGraphicFramePr>
          <p:xfrm>
            <a:off x="3630" y="1018"/>
            <a:ext cx="340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7" name="Equation" r:id="rId6" imgW="228600" imgH="215640" progId="Equation.DSMT4">
                    <p:embed/>
                  </p:oleObj>
                </mc:Choice>
                <mc:Fallback>
                  <p:oleObj name="Equation" r:id="rId6" imgW="22860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0" y="1018"/>
                          <a:ext cx="340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8" name="Line 32"/>
            <p:cNvSpPr>
              <a:spLocks noChangeShapeType="1"/>
            </p:cNvSpPr>
            <p:nvPr/>
          </p:nvSpPr>
          <p:spPr bwMode="auto">
            <a:xfrm>
              <a:off x="3749" y="1306"/>
              <a:ext cx="0" cy="211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97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8" grpId="0" animBg="1"/>
      <p:bldP spid="126999" grpId="0" animBg="1" autoUpdateAnimBg="0"/>
      <p:bldP spid="127000" grpId="0" autoUpdateAnimBg="0"/>
      <p:bldP spid="127001" grpId="0" animBg="1" autoUpdateAnimBg="0"/>
      <p:bldP spid="127002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6288" y="311150"/>
            <a:ext cx="8234362" cy="781050"/>
          </a:xfrm>
        </p:spPr>
        <p:txBody>
          <a:bodyPr/>
          <a:lstStyle/>
          <a:p>
            <a:pPr eaLnBrk="1" hangingPunct="1"/>
            <a:r>
              <a:rPr lang="en-US" sz="2800" i="1"/>
              <a:t>Are the data consistent with these results?</a:t>
            </a:r>
            <a:endParaRPr lang="en-US" sz="2600" i="1">
              <a:solidFill>
                <a:srgbClr val="000066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0488" y="1557338"/>
            <a:ext cx="7065962" cy="3340100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  <a:tabLst>
                <a:tab pos="1149350" algn="ctr"/>
                <a:tab pos="2801938" algn="l"/>
                <a:tab pos="3432175" algn="dec"/>
                <a:tab pos="4803775" algn="l"/>
                <a:tab pos="5435600" algn="dec"/>
              </a:tabLst>
            </a:pPr>
            <a:r>
              <a:rPr lang="en-US" smtClean="0"/>
              <a:t>	</a:t>
            </a:r>
            <a:r>
              <a:rPr lang="en-US" i="1" smtClean="0"/>
              <a:t>variable		1970s	1980s</a:t>
            </a:r>
          </a:p>
          <a:p>
            <a:pPr marL="0" indent="0">
              <a:buNone/>
              <a:tabLst>
                <a:tab pos="1149350" algn="ctr"/>
                <a:tab pos="2801938" algn="l"/>
                <a:tab pos="3432175" algn="dec"/>
                <a:tab pos="4803775" algn="l"/>
                <a:tab pos="5435600" algn="dec"/>
              </a:tabLst>
            </a:pPr>
            <a:r>
              <a:rPr lang="en-US" b="1" i="1" smtClean="0"/>
              <a:t>	T</a:t>
            </a:r>
            <a:r>
              <a:rPr lang="en-US" smtClean="0"/>
              <a:t> – </a:t>
            </a:r>
            <a:r>
              <a:rPr lang="en-US" b="1" i="1" smtClean="0"/>
              <a:t>G</a:t>
            </a:r>
            <a:r>
              <a:rPr lang="en-US" smtClean="0"/>
              <a:t>		–2.2		–3.9</a:t>
            </a:r>
          </a:p>
          <a:p>
            <a:pPr marL="0" indent="0">
              <a:buNone/>
              <a:tabLst>
                <a:tab pos="1149350" algn="ctr"/>
                <a:tab pos="2801938" algn="l"/>
                <a:tab pos="3432175" algn="dec"/>
                <a:tab pos="4803775" algn="l"/>
                <a:tab pos="5435600" algn="dec"/>
              </a:tabLst>
            </a:pPr>
            <a:r>
              <a:rPr lang="en-US" b="1" i="1" smtClean="0"/>
              <a:t>	S</a:t>
            </a:r>
            <a:r>
              <a:rPr lang="en-US" smtClean="0"/>
              <a:t>		19.6		17.4</a:t>
            </a:r>
          </a:p>
          <a:p>
            <a:pPr marL="0" indent="0">
              <a:buNone/>
              <a:tabLst>
                <a:tab pos="1149350" algn="ctr"/>
                <a:tab pos="2801938" algn="l"/>
                <a:tab pos="3432175" algn="dec"/>
                <a:tab pos="4803775" algn="l"/>
                <a:tab pos="5435600" algn="dec"/>
              </a:tabLst>
            </a:pPr>
            <a:r>
              <a:rPr lang="en-US" b="1" i="1" smtClean="0"/>
              <a:t>	r</a:t>
            </a:r>
            <a:r>
              <a:rPr lang="en-US" smtClean="0"/>
              <a:t>		1.1		6.3</a:t>
            </a:r>
          </a:p>
          <a:p>
            <a:pPr marL="0" indent="0">
              <a:buNone/>
              <a:tabLst>
                <a:tab pos="1149350" algn="ctr"/>
                <a:tab pos="2801938" algn="l"/>
                <a:tab pos="3432175" algn="dec"/>
                <a:tab pos="4803775" algn="l"/>
                <a:tab pos="5435600" algn="dec"/>
              </a:tabLst>
            </a:pPr>
            <a:r>
              <a:rPr lang="en-US" b="1" i="1" smtClean="0"/>
              <a:t>	</a:t>
            </a:r>
            <a:r>
              <a:rPr lang="en-US" b="1" i="1" smtClean="0">
                <a:latin typeface="Tahoma" pitchFamily="34" charset="0"/>
              </a:rPr>
              <a:t>I</a:t>
            </a:r>
            <a:r>
              <a:rPr lang="en-US" smtClean="0"/>
              <a:t>		19.9		19.4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240088" y="4957763"/>
            <a:ext cx="64008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b="1" i="1">
                <a:solidFill>
                  <a:srgbClr val="808080"/>
                </a:solidFill>
                <a:latin typeface="Times New Roman" pitchFamily="18" charset="0"/>
              </a:rPr>
              <a:t>T</a:t>
            </a:r>
            <a:r>
              <a:rPr lang="en-US" sz="2200" i="1">
                <a:solidFill>
                  <a:srgbClr val="808080"/>
                </a:solidFill>
                <a:latin typeface="Times New Roman" pitchFamily="18" charset="0"/>
              </a:rPr>
              <a:t>–</a:t>
            </a:r>
            <a:r>
              <a:rPr lang="en-US" sz="2200" b="1" i="1">
                <a:solidFill>
                  <a:srgbClr val="808080"/>
                </a:solidFill>
                <a:latin typeface="Times New Roman" pitchFamily="18" charset="0"/>
              </a:rPr>
              <a:t>G</a:t>
            </a:r>
            <a:r>
              <a:rPr lang="en-US" sz="2200" i="1">
                <a:solidFill>
                  <a:srgbClr val="808080"/>
                </a:solidFill>
                <a:latin typeface="Times New Roman" pitchFamily="18" charset="0"/>
              </a:rPr>
              <a:t>, </a:t>
            </a:r>
            <a:r>
              <a:rPr lang="en-US" sz="2200" b="1" i="1">
                <a:solidFill>
                  <a:srgbClr val="808080"/>
                </a:solidFill>
                <a:latin typeface="Times New Roman" pitchFamily="18" charset="0"/>
              </a:rPr>
              <a:t>S</a:t>
            </a:r>
            <a:r>
              <a:rPr lang="en-US" sz="2200" i="1">
                <a:solidFill>
                  <a:srgbClr val="808080"/>
                </a:solidFill>
                <a:latin typeface="Times New Roman" pitchFamily="18" charset="0"/>
              </a:rPr>
              <a:t>, and </a:t>
            </a:r>
            <a:r>
              <a:rPr lang="en-US" sz="2200" b="1" i="1">
                <a:solidFill>
                  <a:srgbClr val="808080"/>
                </a:solidFill>
                <a:latin typeface="Times New Roman" pitchFamily="18" charset="0"/>
              </a:rPr>
              <a:t>I</a:t>
            </a:r>
            <a:r>
              <a:rPr lang="en-US" sz="2200" i="1">
                <a:solidFill>
                  <a:srgbClr val="808080"/>
                </a:solidFill>
                <a:latin typeface="Times New Roman" pitchFamily="18" charset="0"/>
              </a:rPr>
              <a:t> are expressed as a percent of GDP</a:t>
            </a:r>
          </a:p>
          <a:p>
            <a:pPr eaLnBrk="1" hangingPunct="1">
              <a:spcBef>
                <a:spcPct val="20000"/>
              </a:spcBef>
            </a:pPr>
            <a:r>
              <a:rPr lang="en-US" sz="2200" i="1">
                <a:solidFill>
                  <a:srgbClr val="808080"/>
                </a:solidFill>
                <a:latin typeface="Times New Roman" pitchFamily="18" charset="0"/>
              </a:rPr>
              <a:t>All figures are averages over the decade shown.</a:t>
            </a:r>
          </a:p>
        </p:txBody>
      </p:sp>
    </p:spTree>
    <p:extLst>
      <p:ext uri="{BB962C8B-B14F-4D97-AF65-F5344CB8AC3E}">
        <p14:creationId xmlns:p14="http://schemas.microsoft.com/office/powerpoint/2010/main" val="361918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bldLvl="5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chapter in one slide!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0.3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0.7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which gives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All exogenous variables (knowns) are in black</a:t>
                </a:r>
              </a:p>
              <a:p>
                <a:r>
                  <a:rPr lang="en-US" dirty="0" smtClean="0"/>
                  <a:t>All endogenous variables (unknowns) are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red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335885"/>
              </p:ext>
            </p:extLst>
          </p:nvPr>
        </p:nvGraphicFramePr>
        <p:xfrm>
          <a:off x="9217626" y="1524000"/>
          <a:ext cx="286178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S, 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r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4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chapter in one slide!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0.3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0.7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0.7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0.7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∙(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0.7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)−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0.3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0.7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𝑇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which gives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0.3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0.7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020710" y="5270643"/>
            <a:ext cx="2897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every endogenous variable has been expressed entirely in terms of exogenous variables.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335885"/>
              </p:ext>
            </p:extLst>
          </p:nvPr>
        </p:nvGraphicFramePr>
        <p:xfrm>
          <a:off x="9217626" y="1524000"/>
          <a:ext cx="286178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Predictions Grid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Y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S, 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r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K, L, A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G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−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I</a:t>
                      </a:r>
                      <a:r>
                        <a:rPr lang="en-US" i="0" baseline="-25000" dirty="0" smtClean="0"/>
                        <a:t>o</a:t>
                      </a:r>
                      <a:endParaRPr lang="en-US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Calibri"/>
                        </a:rPr>
                        <a:t>+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4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Returns to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393966" cy="4525963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Y</a:t>
            </a:r>
            <a:r>
              <a:rPr lang="en-US" b="1" dirty="0" smtClean="0"/>
              <a:t> = </a:t>
            </a:r>
            <a:r>
              <a:rPr lang="en-US" b="1" i="1" dirty="0" smtClean="0"/>
              <a:t>F</a:t>
            </a:r>
            <a:r>
              <a:rPr lang="en-US" b="1" dirty="0" smtClean="0"/>
              <a:t>(</a:t>
            </a:r>
            <a:r>
              <a:rPr lang="en-US" b="1" i="1" dirty="0" smtClean="0"/>
              <a:t>K</a:t>
            </a:r>
            <a:r>
              <a:rPr lang="en-US" b="1" dirty="0" smtClean="0"/>
              <a:t>, </a:t>
            </a:r>
            <a:r>
              <a:rPr lang="en-US" b="1" i="1" dirty="0" smtClean="0"/>
              <a:t>L</a:t>
            </a:r>
            <a:r>
              <a:rPr lang="en-US" b="1" dirty="0" smtClean="0"/>
              <a:t>) = 5</a:t>
            </a:r>
            <a:r>
              <a:rPr lang="en-US" b="1" i="1" dirty="0" smtClean="0"/>
              <a:t>K</a:t>
            </a:r>
            <a:r>
              <a:rPr lang="en-US" b="1" baseline="30000" dirty="0" smtClean="0"/>
              <a:t>0.3</a:t>
            </a:r>
            <a:r>
              <a:rPr lang="en-US" b="1" i="1" dirty="0" smtClean="0"/>
              <a:t>L</a:t>
            </a:r>
            <a:r>
              <a:rPr lang="en-US" b="1" baseline="30000" dirty="0" smtClean="0"/>
              <a:t>0.7</a:t>
            </a:r>
          </a:p>
          <a:p>
            <a:pPr lvl="1"/>
            <a:r>
              <a:rPr lang="en-US" dirty="0" smtClean="0"/>
              <a:t>Note: </a:t>
            </a:r>
          </a:p>
          <a:p>
            <a:pPr lvl="2"/>
            <a:r>
              <a:rPr lang="en-US" dirty="0" smtClean="0"/>
              <a:t>if you </a:t>
            </a:r>
            <a:r>
              <a:rPr lang="en-US" i="1" dirty="0" smtClean="0"/>
              <a:t>double</a:t>
            </a:r>
            <a:r>
              <a:rPr lang="en-US" dirty="0" smtClean="0"/>
              <a:t> both </a:t>
            </a:r>
            <a:r>
              <a:rPr lang="en-US" i="1" dirty="0" smtClean="0"/>
              <a:t>K</a:t>
            </a:r>
            <a:r>
              <a:rPr lang="en-US" dirty="0" smtClean="0"/>
              <a:t> and </a:t>
            </a:r>
            <a:r>
              <a:rPr lang="en-US" i="1" dirty="0" smtClean="0"/>
              <a:t>L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en-US" i="1" dirty="0" smtClean="0"/>
              <a:t>doubles</a:t>
            </a:r>
          </a:p>
          <a:p>
            <a:pPr lvl="2"/>
            <a:r>
              <a:rPr lang="en-US" dirty="0" smtClean="0"/>
              <a:t>if you </a:t>
            </a:r>
            <a:r>
              <a:rPr lang="en-US" i="1" dirty="0" smtClean="0"/>
              <a:t>triple</a:t>
            </a:r>
            <a:r>
              <a:rPr lang="en-US" dirty="0" smtClean="0"/>
              <a:t> both </a:t>
            </a:r>
            <a:r>
              <a:rPr lang="en-US" i="1" dirty="0" smtClean="0"/>
              <a:t>K</a:t>
            </a:r>
            <a:r>
              <a:rPr lang="en-US" dirty="0" smtClean="0"/>
              <a:t> and </a:t>
            </a:r>
            <a:r>
              <a:rPr lang="en-US" i="1" dirty="0" smtClean="0"/>
              <a:t>L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en-US" i="1" dirty="0" smtClean="0"/>
              <a:t>triples</a:t>
            </a:r>
          </a:p>
          <a:p>
            <a:pPr lvl="2"/>
            <a:r>
              <a:rPr lang="en-US" dirty="0" smtClean="0"/>
              <a:t>… and so on</a:t>
            </a:r>
          </a:p>
          <a:p>
            <a:pPr lvl="1"/>
            <a:r>
              <a:rPr lang="en-US" dirty="0" smtClean="0"/>
              <a:t>This feature of the </a:t>
            </a:r>
            <a:r>
              <a:rPr lang="en-US" i="1" dirty="0" smtClean="0"/>
              <a:t>Y</a:t>
            </a:r>
            <a:r>
              <a:rPr lang="en-US" dirty="0" smtClean="0"/>
              <a:t> = 5</a:t>
            </a:r>
            <a:r>
              <a:rPr lang="en-US" i="1" dirty="0" smtClean="0"/>
              <a:t>K</a:t>
            </a:r>
            <a:r>
              <a:rPr lang="en-US" baseline="30000" dirty="0" smtClean="0"/>
              <a:t>0.3</a:t>
            </a:r>
            <a:r>
              <a:rPr lang="en-US" i="1" dirty="0" smtClean="0"/>
              <a:t>L</a:t>
            </a:r>
            <a:r>
              <a:rPr lang="en-US" baseline="30000" dirty="0" smtClean="0"/>
              <a:t>0.7</a:t>
            </a:r>
            <a:r>
              <a:rPr lang="en-US" dirty="0" smtClean="0"/>
              <a:t> production function is called </a:t>
            </a:r>
            <a:r>
              <a:rPr lang="en-US" b="1" dirty="0" smtClean="0">
                <a:solidFill>
                  <a:srgbClr val="0070C0"/>
                </a:solidFill>
              </a:rPr>
              <a:t>constant returns to scale</a:t>
            </a:r>
          </a:p>
          <a:p>
            <a:pPr lvl="2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004150"/>
              </p:ext>
            </p:extLst>
          </p:nvPr>
        </p:nvGraphicFramePr>
        <p:xfrm>
          <a:off x="8003566" y="1371600"/>
          <a:ext cx="4114800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i="1" u="none" strike="noStrike" dirty="0">
                          <a:effectLst/>
                        </a:rPr>
                        <a:t>Y</a:t>
                      </a:r>
                      <a:r>
                        <a:rPr lang="en-US" sz="1600" u="none" strike="noStrike" dirty="0">
                          <a:effectLst/>
                        </a:rPr>
                        <a:t> = 5</a:t>
                      </a:r>
                      <a:r>
                        <a:rPr lang="en-US" sz="1600" i="1" u="none" strike="noStrike" dirty="0">
                          <a:effectLst/>
                        </a:rPr>
                        <a:t>K</a:t>
                      </a:r>
                      <a:r>
                        <a:rPr lang="en-US" sz="1600" u="none" strike="noStrike" baseline="30000" dirty="0">
                          <a:effectLst/>
                        </a:rPr>
                        <a:t>0.3</a:t>
                      </a:r>
                      <a:r>
                        <a:rPr lang="en-US" sz="1600" i="1" u="none" strike="noStrike" dirty="0">
                          <a:effectLst/>
                        </a:rPr>
                        <a:t>L</a:t>
                      </a:r>
                      <a:r>
                        <a:rPr lang="en-US" sz="1600" u="none" strike="noStrike" baseline="30000" dirty="0">
                          <a:effectLst/>
                        </a:rPr>
                        <a:t>0.7</a:t>
                      </a:r>
                      <a:endParaRPr 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labor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capital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25.06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40.71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54.07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30.85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50.12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66.57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34.84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56.60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75.18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37.98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70C0"/>
                          </a:solidFill>
                          <a:effectLst/>
                        </a:rPr>
                        <a:t>61.70</a:t>
                      </a:r>
                      <a:endParaRPr lang="en-US" sz="16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81.95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32166" y="44196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is common in economics to assume that </a:t>
            </a:r>
            <a:r>
              <a:rPr lang="en-US" sz="2400" b="1" dirty="0">
                <a:solidFill>
                  <a:srgbClr val="0070C0"/>
                </a:solidFill>
              </a:rPr>
              <a:t>production functions obey constant returns to scale</a:t>
            </a:r>
          </a:p>
        </p:txBody>
      </p:sp>
    </p:spTree>
    <p:extLst>
      <p:ext uri="{BB962C8B-B14F-4D97-AF65-F5344CB8AC3E}">
        <p14:creationId xmlns:p14="http://schemas.microsoft.com/office/powerpoint/2010/main" val="25010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returns to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</a:t>
            </a:r>
            <a:r>
              <a:rPr lang="en-US" dirty="0" smtClean="0">
                <a:solidFill>
                  <a:srgbClr val="0070C0"/>
                </a:solidFill>
              </a:rPr>
              <a:t>The production function </a:t>
            </a:r>
            <a:r>
              <a:rPr lang="en-US" i="1" dirty="0" smtClean="0">
                <a:solidFill>
                  <a:srgbClr val="0070C0"/>
                </a:solidFill>
              </a:rPr>
              <a:t>F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i="1" dirty="0" smtClean="0">
                <a:solidFill>
                  <a:srgbClr val="0070C0"/>
                </a:solidFill>
              </a:rPr>
              <a:t>K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i="1" dirty="0" smtClean="0">
                <a:solidFill>
                  <a:srgbClr val="0070C0"/>
                </a:solidFill>
              </a:rPr>
              <a:t>L</a:t>
            </a:r>
            <a:r>
              <a:rPr lang="en-US" dirty="0" smtClean="0">
                <a:solidFill>
                  <a:srgbClr val="0070C0"/>
                </a:solidFill>
              </a:rPr>
              <a:t>) obeys constant returns to scale if and only if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for any positive number </a:t>
            </a:r>
            <a:r>
              <a:rPr lang="en-US" i="1" dirty="0" smtClean="0">
                <a:solidFill>
                  <a:srgbClr val="0070C0"/>
                </a:solidFill>
              </a:rPr>
              <a:t>z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i="1" dirty="0" smtClean="0">
                <a:solidFill>
                  <a:srgbClr val="0070C0"/>
                </a:solidFill>
              </a:rPr>
              <a:t>F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i="1" dirty="0" err="1" smtClean="0">
                <a:solidFill>
                  <a:srgbClr val="0070C0"/>
                </a:solidFill>
              </a:rPr>
              <a:t>z∙K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i="1" dirty="0" err="1" smtClean="0">
                <a:solidFill>
                  <a:srgbClr val="0070C0"/>
                </a:solidFill>
              </a:rPr>
              <a:t>z∙L</a:t>
            </a:r>
            <a:r>
              <a:rPr lang="en-US" dirty="0" smtClean="0">
                <a:solidFill>
                  <a:srgbClr val="0070C0"/>
                </a:solidFill>
              </a:rPr>
              <a:t>) = </a:t>
            </a:r>
            <a:r>
              <a:rPr lang="en-US" i="1" dirty="0" err="1" smtClean="0">
                <a:solidFill>
                  <a:srgbClr val="0070C0"/>
                </a:solidFill>
              </a:rPr>
              <a:t>z∙F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i="1" dirty="0" smtClean="0">
                <a:solidFill>
                  <a:srgbClr val="0070C0"/>
                </a:solidFill>
              </a:rPr>
              <a:t>K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i="1" dirty="0">
                <a:solidFill>
                  <a:srgbClr val="0070C0"/>
                </a:solidFill>
              </a:rPr>
              <a:t>L</a:t>
            </a:r>
            <a:r>
              <a:rPr lang="en-US" dirty="0">
                <a:solidFill>
                  <a:srgbClr val="0070C0"/>
                </a:solidFill>
              </a:rPr>
              <a:t>) 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dirty="0" smtClean="0"/>
              <a:t>Example: Suppose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) </a:t>
            </a:r>
            <a:r>
              <a:rPr lang="en-US" dirty="0" smtClean="0"/>
              <a:t>= </a:t>
            </a:r>
            <a:r>
              <a:rPr lang="en-US" dirty="0"/>
              <a:t>5</a:t>
            </a:r>
            <a:r>
              <a:rPr lang="en-US" i="1" dirty="0"/>
              <a:t>K</a:t>
            </a:r>
            <a:r>
              <a:rPr lang="en-US" baseline="30000" dirty="0"/>
              <a:t>0.3</a:t>
            </a:r>
            <a:r>
              <a:rPr lang="en-US" i="1" dirty="0"/>
              <a:t>L</a:t>
            </a:r>
            <a:r>
              <a:rPr lang="en-US" baseline="30000" dirty="0"/>
              <a:t>0.7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Then, for any </a:t>
            </a:r>
            <a:r>
              <a:rPr lang="en-US" i="1" dirty="0" smtClean="0"/>
              <a:t>z</a:t>
            </a:r>
            <a:r>
              <a:rPr lang="en-US" dirty="0" smtClean="0"/>
              <a:t> &gt; 0, </a:t>
            </a:r>
            <a:r>
              <a:rPr lang="en-US" i="1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err="1" smtClean="0">
                <a:solidFill>
                  <a:srgbClr val="FF0000"/>
                </a:solidFill>
              </a:rPr>
              <a:t>zK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zL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= 5(</a:t>
            </a:r>
            <a:r>
              <a:rPr lang="en-US" i="1" dirty="0" err="1" smtClean="0"/>
              <a:t>zK</a:t>
            </a:r>
            <a:r>
              <a:rPr lang="en-US" dirty="0" smtClean="0"/>
              <a:t>)</a:t>
            </a:r>
            <a:r>
              <a:rPr lang="en-US" baseline="30000" dirty="0" smtClean="0"/>
              <a:t>0.3</a:t>
            </a:r>
            <a:r>
              <a:rPr lang="en-US" dirty="0" smtClean="0"/>
              <a:t>(</a:t>
            </a:r>
            <a:r>
              <a:rPr lang="en-US" i="1" dirty="0" err="1" smtClean="0"/>
              <a:t>zL</a:t>
            </a:r>
            <a:r>
              <a:rPr lang="en-US" dirty="0" smtClean="0"/>
              <a:t>)</a:t>
            </a:r>
            <a:r>
              <a:rPr lang="en-US" baseline="30000" dirty="0" smtClean="0"/>
              <a:t>0.7 </a:t>
            </a:r>
            <a:r>
              <a:rPr lang="en-US" dirty="0"/>
              <a:t>= </a:t>
            </a:r>
            <a:r>
              <a:rPr lang="en-US" dirty="0" smtClean="0"/>
              <a:t>5</a:t>
            </a:r>
            <a:r>
              <a:rPr lang="en-US" i="1" dirty="0" smtClean="0"/>
              <a:t>z</a:t>
            </a:r>
            <a:r>
              <a:rPr lang="en-US" baseline="30000" dirty="0" smtClean="0"/>
              <a:t>0.3</a:t>
            </a:r>
            <a:r>
              <a:rPr lang="en-US" i="1" dirty="0" smtClean="0"/>
              <a:t>K</a:t>
            </a:r>
            <a:r>
              <a:rPr lang="en-US" baseline="30000" dirty="0" smtClean="0"/>
              <a:t>0.3</a:t>
            </a:r>
            <a:r>
              <a:rPr lang="en-US" i="1" dirty="0" smtClean="0"/>
              <a:t>z</a:t>
            </a:r>
            <a:r>
              <a:rPr lang="en-US" baseline="30000" dirty="0" smtClean="0"/>
              <a:t>0.7</a:t>
            </a:r>
            <a:r>
              <a:rPr lang="en-US" i="1" dirty="0" smtClean="0"/>
              <a:t>L</a:t>
            </a:r>
            <a:r>
              <a:rPr lang="en-US" baseline="30000" dirty="0" smtClean="0"/>
              <a:t>0.7 </a:t>
            </a:r>
            <a:r>
              <a:rPr lang="en-US" dirty="0" smtClean="0"/>
              <a:t>= 5</a:t>
            </a:r>
            <a:r>
              <a:rPr lang="en-US" i="1" dirty="0" smtClean="0"/>
              <a:t>z</a:t>
            </a:r>
            <a:r>
              <a:rPr lang="en-US" baseline="30000" dirty="0" smtClean="0"/>
              <a:t>0.3 + 0.7</a:t>
            </a:r>
            <a:r>
              <a:rPr lang="en-US" i="1" dirty="0" smtClean="0"/>
              <a:t>K</a:t>
            </a:r>
            <a:r>
              <a:rPr lang="en-US" baseline="30000" dirty="0" smtClean="0"/>
              <a:t>0.3</a:t>
            </a:r>
            <a:r>
              <a:rPr lang="en-US" i="1" dirty="0" smtClean="0"/>
              <a:t>L</a:t>
            </a:r>
            <a:r>
              <a:rPr lang="en-US" baseline="30000" dirty="0" smtClean="0"/>
              <a:t>0.7 </a:t>
            </a:r>
            <a:r>
              <a:rPr lang="en-US" dirty="0"/>
              <a:t>= </a:t>
            </a:r>
            <a:r>
              <a:rPr lang="en-US" i="1" dirty="0" smtClean="0"/>
              <a:t>z</a:t>
            </a:r>
            <a:r>
              <a:rPr lang="en-US" dirty="0" smtClean="0"/>
              <a:t>5</a:t>
            </a:r>
            <a:r>
              <a:rPr lang="en-US" i="1" dirty="0" smtClean="0"/>
              <a:t>K</a:t>
            </a:r>
            <a:r>
              <a:rPr lang="en-US" baseline="30000" dirty="0" smtClean="0"/>
              <a:t>0.3</a:t>
            </a:r>
            <a:r>
              <a:rPr lang="en-US" i="1" dirty="0" smtClean="0"/>
              <a:t>L</a:t>
            </a:r>
            <a:r>
              <a:rPr lang="en-US" baseline="30000" dirty="0" smtClean="0"/>
              <a:t>0.7 </a:t>
            </a:r>
            <a:r>
              <a:rPr lang="en-US" dirty="0" smtClean="0"/>
              <a:t>=</a:t>
            </a:r>
            <a:r>
              <a:rPr lang="en-US" baseline="30000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z∙F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Therefore,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) = </a:t>
            </a:r>
            <a:r>
              <a:rPr lang="en-US" dirty="0" smtClean="0"/>
              <a:t>5</a:t>
            </a:r>
            <a:r>
              <a:rPr lang="en-US" i="1" dirty="0" smtClean="0"/>
              <a:t>K</a:t>
            </a:r>
            <a:r>
              <a:rPr lang="en-US" baseline="30000" dirty="0" smtClean="0"/>
              <a:t>0.3</a:t>
            </a:r>
            <a:r>
              <a:rPr lang="en-US" i="1" dirty="0" smtClean="0"/>
              <a:t>L</a:t>
            </a:r>
            <a:r>
              <a:rPr lang="en-US" baseline="30000" dirty="0" smtClean="0"/>
              <a:t>0.7</a:t>
            </a:r>
            <a:r>
              <a:rPr lang="en-US" dirty="0" smtClean="0"/>
              <a:t> obeys constant returns to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5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 in the long run: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b="0" dirty="0" smtClean="0"/>
                  <a:t> is the </a:t>
                </a:r>
                <a:r>
                  <a:rPr lang="en-US" b="0" i="1" dirty="0" smtClean="0"/>
                  <a:t>exogenous</a:t>
                </a:r>
                <a:r>
                  <a:rPr lang="en-US" b="0" dirty="0" smtClean="0"/>
                  <a:t> stock of physical capital that the economy has inherited as a result of historical investments in physical capital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</m:acc>
                  </m:oMath>
                </a14:m>
                <a:endParaRPr lang="en-US" b="0" dirty="0" smtClean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en-US" dirty="0"/>
                  <a:t> i</a:t>
                </a:r>
                <a:r>
                  <a:rPr lang="en-US" b="0" dirty="0" smtClean="0"/>
                  <a:t>s the </a:t>
                </a:r>
                <a:r>
                  <a:rPr lang="en-US" b="0" i="1" dirty="0" smtClean="0"/>
                  <a:t>exogenous</a:t>
                </a:r>
                <a:r>
                  <a:rPr lang="en-US" b="0" dirty="0" smtClean="0"/>
                  <a:t> amount of labor available for work</a:t>
                </a:r>
              </a:p>
              <a:p>
                <a:pPr lvl="1"/>
                <a:r>
                  <a:rPr lang="en-US" dirty="0" smtClean="0"/>
                  <a:t>Let us say that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 is the labor force and </a:t>
                </a:r>
                <a:r>
                  <a:rPr lang="en-US" i="1" dirty="0" smtClean="0"/>
                  <a:t>u</a:t>
                </a:r>
                <a:r>
                  <a:rPr lang="en-US" dirty="0" smtClean="0"/>
                  <a:t> is the long-run unemployment rate. Then,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=(1−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)×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b="0" dirty="0" smtClean="0"/>
                  <a:t>.</a:t>
                </a:r>
              </a:p>
              <a:p>
                <a:r>
                  <a:rPr lang="en-US" dirty="0" smtClean="0"/>
                  <a:t>Note that full employment of all resources is being assumed</a:t>
                </a:r>
              </a:p>
              <a:p>
                <a:pPr lvl="1"/>
                <a:r>
                  <a:rPr lang="en-US" dirty="0" smtClean="0"/>
                  <a:t>This assumption is unrealistic in short-run macroeconomics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22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5707</Words>
  <Application>Microsoft Office PowerPoint</Application>
  <PresentationFormat>Widescreen</PresentationFormat>
  <Paragraphs>1013</Paragraphs>
  <Slides>67</Slides>
  <Notes>18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7" baseType="lpstr">
      <vt:lpstr>Arial</vt:lpstr>
      <vt:lpstr>Arial Unicode MS</vt:lpstr>
      <vt:lpstr>Calibri</vt:lpstr>
      <vt:lpstr>Cambria Math</vt:lpstr>
      <vt:lpstr>OpenSymbol</vt:lpstr>
      <vt:lpstr>Symbol</vt:lpstr>
      <vt:lpstr>Tahoma</vt:lpstr>
      <vt:lpstr>Times New Roman</vt:lpstr>
      <vt:lpstr>Office Theme</vt:lpstr>
      <vt:lpstr>Equation</vt:lpstr>
      <vt:lpstr>National Income: Where It Comes From and Where It Goes</vt:lpstr>
      <vt:lpstr>Chapter Outline</vt:lpstr>
      <vt:lpstr>The factors that determine total output in the long run</vt:lpstr>
      <vt:lpstr>What Determines the Total Production of Goods and Services?</vt:lpstr>
      <vt:lpstr>Two productive resources and one produced good</vt:lpstr>
      <vt:lpstr>The Production Function</vt:lpstr>
      <vt:lpstr>Constant Returns to Scale</vt:lpstr>
      <vt:lpstr>Constant returns to scale</vt:lpstr>
      <vt:lpstr>GDP in the long run: assumptions</vt:lpstr>
      <vt:lpstr>GDP in the long run</vt:lpstr>
      <vt:lpstr>Making Sense of the Predictions Grid</vt:lpstr>
      <vt:lpstr>GDP in the long run: Exercise</vt:lpstr>
      <vt:lpstr>GDP in the long run</vt:lpstr>
      <vt:lpstr>GDP in the long run: assumptions</vt:lpstr>
      <vt:lpstr>What is done with total output after it has been produced?</vt:lpstr>
      <vt:lpstr>Consumption Expenditure</vt:lpstr>
      <vt:lpstr>Consumption, C</vt:lpstr>
      <vt:lpstr>The Consumption Function</vt:lpstr>
      <vt:lpstr>Consumption, C</vt:lpstr>
      <vt:lpstr>The Consumption Function</vt:lpstr>
      <vt:lpstr>The Consumption Function</vt:lpstr>
      <vt:lpstr>Consumption, C</vt:lpstr>
      <vt:lpstr>Long-Run Consumption: Exercise</vt:lpstr>
      <vt:lpstr>Private-Sector Saving</vt:lpstr>
      <vt:lpstr>Private-Sector Saving</vt:lpstr>
      <vt:lpstr>Private-Sector Saving</vt:lpstr>
      <vt:lpstr>Consumption: example</vt:lpstr>
      <vt:lpstr>Data: Personal Saving Rate</vt:lpstr>
      <vt:lpstr>Marginal Propensity to Consume</vt:lpstr>
      <vt:lpstr>Government Spending</vt:lpstr>
      <vt:lpstr>National Saving</vt:lpstr>
      <vt:lpstr>National Saving: Predictions</vt:lpstr>
      <vt:lpstr>National Saving = Investment</vt:lpstr>
      <vt:lpstr>Investment: example</vt:lpstr>
      <vt:lpstr>National Saving = Investment: A Question</vt:lpstr>
      <vt:lpstr>National Saving = Investment: A Question</vt:lpstr>
      <vt:lpstr>Saving and Investment</vt:lpstr>
      <vt:lpstr>The role of interest rates</vt:lpstr>
      <vt:lpstr>The Real Interest Rate</vt:lpstr>
      <vt:lpstr>The Real Interest Rate</vt:lpstr>
      <vt:lpstr>The Real Interest Rate</vt:lpstr>
      <vt:lpstr>The Nominal Interest Rate</vt:lpstr>
      <vt:lpstr>Equilibrium in the Financial Markets: The Supply and Demand for Loanable Funds</vt:lpstr>
      <vt:lpstr>Equilibrium in the Financial Markets: The Supply and Demand for Loanable Funds</vt:lpstr>
      <vt:lpstr>Equilibrium in the Financial Markets: The Supply and Demand for Loanable Funds</vt:lpstr>
      <vt:lpstr>Investment and the real interest rate</vt:lpstr>
      <vt:lpstr>Investment and the real interest rate</vt:lpstr>
      <vt:lpstr>The Real Interest Rate</vt:lpstr>
      <vt:lpstr>The Real Interest Rate: example</vt:lpstr>
      <vt:lpstr>The Real Interest Rate: predictions</vt:lpstr>
      <vt:lpstr>The Real Interest Rate: Exercise</vt:lpstr>
      <vt:lpstr>The Real Interest Rate</vt:lpstr>
      <vt:lpstr>The Real Interest Rate: predictions</vt:lpstr>
      <vt:lpstr>Looking at all aspects of an economy</vt:lpstr>
      <vt:lpstr>long-run effects of the government’s policies on taxation (T) and spending (G)</vt:lpstr>
      <vt:lpstr>Budget surpluses and deficits</vt:lpstr>
      <vt:lpstr>US Federal Government Budget</vt:lpstr>
      <vt:lpstr>US Federal Government Budget</vt:lpstr>
      <vt:lpstr>U.S. Federal Government Surplus/Deficit</vt:lpstr>
      <vt:lpstr>U.S. Federal Government Surplus/Deficit (% of GDP)</vt:lpstr>
      <vt:lpstr>U.S. Federal Government Debt</vt:lpstr>
      <vt:lpstr>U.S. Federal Government Debt (% of GDP)</vt:lpstr>
      <vt:lpstr>CASE STUDY:   The Reagan deficits</vt:lpstr>
      <vt:lpstr>CASE STUDY:   The Reagan deficits</vt:lpstr>
      <vt:lpstr>Are the data consistent with these results?</vt:lpstr>
      <vt:lpstr>Whole chapter in one slide!</vt:lpstr>
      <vt:lpstr>Whole chapter in one slide!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Income: Where It Comes From and Where It Goes</dc:title>
  <dc:creator>Udayan Roy</dc:creator>
  <cp:lastModifiedBy>Udayan Roy</cp:lastModifiedBy>
  <cp:revision>139</cp:revision>
  <dcterms:created xsi:type="dcterms:W3CDTF">2011-01-25T22:23:59Z</dcterms:created>
  <dcterms:modified xsi:type="dcterms:W3CDTF">2021-02-26T18:08:40Z</dcterms:modified>
</cp:coreProperties>
</file>