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sldIdLst>
    <p:sldId id="256" r:id="rId2"/>
    <p:sldId id="312" r:id="rId3"/>
    <p:sldId id="331" r:id="rId4"/>
    <p:sldId id="317" r:id="rId5"/>
    <p:sldId id="320" r:id="rId6"/>
    <p:sldId id="322" r:id="rId7"/>
    <p:sldId id="324" r:id="rId8"/>
    <p:sldId id="325" r:id="rId9"/>
    <p:sldId id="326" r:id="rId10"/>
    <p:sldId id="259" r:id="rId11"/>
    <p:sldId id="260" r:id="rId12"/>
    <p:sldId id="261" r:id="rId13"/>
    <p:sldId id="262" r:id="rId14"/>
    <p:sldId id="263" r:id="rId15"/>
    <p:sldId id="264" r:id="rId16"/>
    <p:sldId id="265" r:id="rId17"/>
    <p:sldId id="327" r:id="rId18"/>
    <p:sldId id="266" r:id="rId19"/>
    <p:sldId id="267" r:id="rId20"/>
    <p:sldId id="332" r:id="rId21"/>
    <p:sldId id="328" r:id="rId22"/>
    <p:sldId id="330" r:id="rId23"/>
    <p:sldId id="366" r:id="rId24"/>
    <p:sldId id="333" r:id="rId25"/>
    <p:sldId id="334" r:id="rId26"/>
    <p:sldId id="341" r:id="rId27"/>
    <p:sldId id="357" r:id="rId28"/>
    <p:sldId id="336" r:id="rId29"/>
    <p:sldId id="271" r:id="rId30"/>
    <p:sldId id="337" r:id="rId31"/>
    <p:sldId id="338" r:id="rId32"/>
    <p:sldId id="335" r:id="rId33"/>
    <p:sldId id="358" r:id="rId34"/>
    <p:sldId id="350" r:id="rId35"/>
    <p:sldId id="339" r:id="rId36"/>
    <p:sldId id="371" r:id="rId37"/>
    <p:sldId id="272" r:id="rId38"/>
    <p:sldId id="273" r:id="rId39"/>
    <p:sldId id="274" r:id="rId40"/>
    <p:sldId id="275" r:id="rId41"/>
    <p:sldId id="276" r:id="rId42"/>
    <p:sldId id="277" r:id="rId43"/>
    <p:sldId id="278" r:id="rId44"/>
    <p:sldId id="279" r:id="rId45"/>
    <p:sldId id="351" r:id="rId46"/>
    <p:sldId id="280" r:id="rId47"/>
    <p:sldId id="281" r:id="rId48"/>
    <p:sldId id="282" r:id="rId49"/>
    <p:sldId id="284" r:id="rId50"/>
    <p:sldId id="283" r:id="rId51"/>
    <p:sldId id="285" r:id="rId52"/>
    <p:sldId id="345" r:id="rId53"/>
    <p:sldId id="346" r:id="rId54"/>
    <p:sldId id="361" r:id="rId55"/>
    <p:sldId id="362" r:id="rId56"/>
    <p:sldId id="363" r:id="rId57"/>
    <p:sldId id="364" r:id="rId58"/>
    <p:sldId id="286" r:id="rId59"/>
    <p:sldId id="289" r:id="rId60"/>
    <p:sldId id="290" r:id="rId61"/>
    <p:sldId id="287" r:id="rId62"/>
    <p:sldId id="288" r:id="rId63"/>
    <p:sldId id="359" r:id="rId64"/>
    <p:sldId id="365" r:id="rId65"/>
    <p:sldId id="372" r:id="rId66"/>
    <p:sldId id="343" r:id="rId67"/>
    <p:sldId id="349" r:id="rId68"/>
    <p:sldId id="291" r:id="rId69"/>
    <p:sldId id="292" r:id="rId70"/>
    <p:sldId id="293" r:id="rId71"/>
    <p:sldId id="342" r:id="rId72"/>
    <p:sldId id="294" r:id="rId73"/>
    <p:sldId id="295" r:id="rId74"/>
    <p:sldId id="296" r:id="rId75"/>
    <p:sldId id="297" r:id="rId76"/>
    <p:sldId id="298" r:id="rId77"/>
    <p:sldId id="299" r:id="rId78"/>
    <p:sldId id="300" r:id="rId79"/>
    <p:sldId id="367" r:id="rId80"/>
    <p:sldId id="368" r:id="rId81"/>
    <p:sldId id="369" r:id="rId82"/>
    <p:sldId id="301" r:id="rId83"/>
    <p:sldId id="353" r:id="rId84"/>
    <p:sldId id="355" r:id="rId85"/>
    <p:sldId id="360" r:id="rId86"/>
    <p:sldId id="356" r:id="rId87"/>
    <p:sldId id="370" r:id="rId88"/>
    <p:sldId id="304" r:id="rId89"/>
    <p:sldId id="309" r:id="rId90"/>
    <p:sldId id="310" r:id="rId91"/>
    <p:sldId id="311"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2136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2" Type="http://schemas.openxmlformats.org/officeDocument/2006/relationships/oleObject" Target="file:///E:\!!%20Mankiw%207e%20(Worth)\Ch%205\s,%20i,%20balance%20of%20trade%20(from%20textbook).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20Mankiw%207e%20(Worth)\Ch%205\chap5%20figure%205-13.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029412663180357"/>
          <c:y val="3.0955831667730842E-2"/>
          <c:w val="0.86160877987881124"/>
          <c:h val="0.87388434274375582"/>
        </c:manualLayout>
      </c:layout>
      <c:scatterChart>
        <c:scatterStyle val="lineMarker"/>
        <c:varyColors val="0"/>
        <c:ser>
          <c:idx val="1"/>
          <c:order val="1"/>
          <c:tx>
            <c:strRef>
              <c:f>'data (from textbook)'!$C$2</c:f>
              <c:strCache>
                <c:ptCount val="1"/>
                <c:pt idx="0">
                  <c:v>S (%GDP)</c:v>
                </c:pt>
              </c:strCache>
            </c:strRef>
          </c:tx>
          <c:spPr>
            <a:ln w="38100">
              <a:solidFill>
                <a:srgbClr val="006600"/>
              </a:solidFill>
            </a:ln>
          </c:spPr>
          <c:marker>
            <c:symbol val="none"/>
          </c:marker>
          <c:xVal>
            <c:numRef>
              <c:f>'data (from textbook)'!$A$3:$A$50</c:f>
              <c:numCache>
                <c:formatCode>General</c:formatCode>
                <c:ptCount val="48"/>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numCache>
            </c:numRef>
          </c:xVal>
          <c:yVal>
            <c:numRef>
              <c:f>'data (from textbook)'!$C$3:$C$50</c:f>
              <c:numCache>
                <c:formatCode>0.0%</c:formatCode>
                <c:ptCount val="48"/>
                <c:pt idx="0">
                  <c:v>0.21143617021276603</c:v>
                </c:pt>
                <c:pt idx="1">
                  <c:v>0.20984027905268954</c:v>
                </c:pt>
                <c:pt idx="2">
                  <c:v>0.21328551912568305</c:v>
                </c:pt>
                <c:pt idx="3">
                  <c:v>0.21563865954346778</c:v>
                </c:pt>
                <c:pt idx="4">
                  <c:v>0.21609403254972892</c:v>
                </c:pt>
                <c:pt idx="5">
                  <c:v>0.22041440689751093</c:v>
                </c:pt>
                <c:pt idx="6">
                  <c:v>0.21414064483371414</c:v>
                </c:pt>
                <c:pt idx="7">
                  <c:v>0.20478020658179213</c:v>
                </c:pt>
                <c:pt idx="8">
                  <c:v>0.2</c:v>
                </c:pt>
                <c:pt idx="9">
                  <c:v>0.20140158439975625</c:v>
                </c:pt>
                <c:pt idx="10">
                  <c:v>0.18555609051516625</c:v>
                </c:pt>
                <c:pt idx="11">
                  <c:v>0.18534291544672182</c:v>
                </c:pt>
                <c:pt idx="12">
                  <c:v>0.19179520310102577</c:v>
                </c:pt>
                <c:pt idx="13">
                  <c:v>0.21118102263686989</c:v>
                </c:pt>
                <c:pt idx="14">
                  <c:v>0.20100000000000001</c:v>
                </c:pt>
                <c:pt idx="15">
                  <c:v>0.18128547885002758</c:v>
                </c:pt>
                <c:pt idx="16">
                  <c:v>0.18742124582260469</c:v>
                </c:pt>
                <c:pt idx="17">
                  <c:v>0.19572603279334294</c:v>
                </c:pt>
                <c:pt idx="18">
                  <c:v>0.20830609665751521</c:v>
                </c:pt>
                <c:pt idx="19">
                  <c:v>0.20937853548160573</c:v>
                </c:pt>
                <c:pt idx="20">
                  <c:v>0.19695285893529316</c:v>
                </c:pt>
                <c:pt idx="21">
                  <c:v>0.2092763073775733</c:v>
                </c:pt>
                <c:pt idx="22">
                  <c:v>0.19327188940092174</c:v>
                </c:pt>
                <c:pt idx="23">
                  <c:v>0.17230751830802718</c:v>
                </c:pt>
                <c:pt idx="24">
                  <c:v>0.1966337841960745</c:v>
                </c:pt>
                <c:pt idx="25">
                  <c:v>0.18185910954197579</c:v>
                </c:pt>
                <c:pt idx="26">
                  <c:v>0.16435869857488575</c:v>
                </c:pt>
                <c:pt idx="27">
                  <c:v>0.16811899989450371</c:v>
                </c:pt>
                <c:pt idx="28">
                  <c:v>0.17927818488185282</c:v>
                </c:pt>
                <c:pt idx="29">
                  <c:v>0.17225220625774929</c:v>
                </c:pt>
                <c:pt idx="30">
                  <c:v>0.16205131739932116</c:v>
                </c:pt>
                <c:pt idx="31">
                  <c:v>0.16079320869260674</c:v>
                </c:pt>
                <c:pt idx="32">
                  <c:v>0.14961263549868251</c:v>
                </c:pt>
                <c:pt idx="33">
                  <c:v>0.14456093970619177</c:v>
                </c:pt>
                <c:pt idx="34">
                  <c:v>0.15139560532790375</c:v>
                </c:pt>
                <c:pt idx="35">
                  <c:v>0.16011733376590032</c:v>
                </c:pt>
                <c:pt idx="36">
                  <c:v>0.1651677775077077</c:v>
                </c:pt>
                <c:pt idx="37">
                  <c:v>0.17594499235335923</c:v>
                </c:pt>
                <c:pt idx="38">
                  <c:v>0.18277123585229244</c:v>
                </c:pt>
                <c:pt idx="39">
                  <c:v>0.18064606620344395</c:v>
                </c:pt>
                <c:pt idx="40">
                  <c:v>0.18035041254965875</c:v>
                </c:pt>
                <c:pt idx="41">
                  <c:v>0.16366508688783582</c:v>
                </c:pt>
                <c:pt idx="42">
                  <c:v>0.14223083976465192</c:v>
                </c:pt>
                <c:pt idx="43">
                  <c:v>0.13311072184512079</c:v>
                </c:pt>
                <c:pt idx="44">
                  <c:v>0.13846601459878999</c:v>
                </c:pt>
                <c:pt idx="45">
                  <c:v>0.14846360057640157</c:v>
                </c:pt>
                <c:pt idx="46">
                  <c:v>0.15468493899107638</c:v>
                </c:pt>
                <c:pt idx="47">
                  <c:v>0.14166214014122777</c:v>
                </c:pt>
              </c:numCache>
            </c:numRef>
          </c:yVal>
          <c:smooth val="0"/>
        </c:ser>
        <c:ser>
          <c:idx val="2"/>
          <c:order val="2"/>
          <c:tx>
            <c:strRef>
              <c:f>'data (from textbook)'!$D$2</c:f>
              <c:strCache>
                <c:ptCount val="1"/>
                <c:pt idx="0">
                  <c:v>I (%GDP)</c:v>
                </c:pt>
              </c:strCache>
            </c:strRef>
          </c:tx>
          <c:spPr>
            <a:ln w="38100">
              <a:solidFill>
                <a:srgbClr val="993300"/>
              </a:solidFill>
            </a:ln>
          </c:spPr>
          <c:marker>
            <c:symbol val="none"/>
          </c:marker>
          <c:xVal>
            <c:numRef>
              <c:f>'data (from textbook)'!$A$3:$A$50</c:f>
              <c:numCache>
                <c:formatCode>General</c:formatCode>
                <c:ptCount val="48"/>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numCache>
            </c:numRef>
          </c:xVal>
          <c:yVal>
            <c:numRef>
              <c:f>'data (from textbook)'!$D$3:$D$50</c:f>
              <c:numCache>
                <c:formatCode>0.0%</c:formatCode>
                <c:ptCount val="48"/>
                <c:pt idx="0">
                  <c:v>0.20364741641337394</c:v>
                </c:pt>
                <c:pt idx="1">
                  <c:v>0.20102808885625126</c:v>
                </c:pt>
                <c:pt idx="2">
                  <c:v>0.20730874316939898</c:v>
                </c:pt>
                <c:pt idx="3">
                  <c:v>0.20624898818196555</c:v>
                </c:pt>
                <c:pt idx="4">
                  <c:v>0.20599758890898129</c:v>
                </c:pt>
                <c:pt idx="5">
                  <c:v>0.21387845918509263</c:v>
                </c:pt>
                <c:pt idx="6">
                  <c:v>0.2171871033257172</c:v>
                </c:pt>
                <c:pt idx="7">
                  <c:v>0.2061013692049003</c:v>
                </c:pt>
                <c:pt idx="8">
                  <c:v>0.20307692307692318</c:v>
                </c:pt>
                <c:pt idx="9">
                  <c:v>0.20282348161690034</c:v>
                </c:pt>
                <c:pt idx="10">
                  <c:v>0.18873375060182968</c:v>
                </c:pt>
                <c:pt idx="11">
                  <c:v>0.19510247537929204</c:v>
                </c:pt>
                <c:pt idx="12">
                  <c:v>0.2020511992247436</c:v>
                </c:pt>
                <c:pt idx="13">
                  <c:v>0.21067476676068553</c:v>
                </c:pt>
                <c:pt idx="14">
                  <c:v>0.20380000000000001</c:v>
                </c:pt>
                <c:pt idx="15">
                  <c:v>0.17902704022462318</c:v>
                </c:pt>
                <c:pt idx="16">
                  <c:v>0.19635128472031996</c:v>
                </c:pt>
                <c:pt idx="17">
                  <c:v>0.2111379191491457</c:v>
                </c:pt>
                <c:pt idx="18">
                  <c:v>0.22443020874188355</c:v>
                </c:pt>
                <c:pt idx="19">
                  <c:v>0.22681699371903413</c:v>
                </c:pt>
                <c:pt idx="20">
                  <c:v>0.20774332317619662</c:v>
                </c:pt>
                <c:pt idx="21">
                  <c:v>0.2171397519498785</c:v>
                </c:pt>
                <c:pt idx="22">
                  <c:v>0.19339477726574494</c:v>
                </c:pt>
                <c:pt idx="23">
                  <c:v>0.19430542596205508</c:v>
                </c:pt>
                <c:pt idx="24">
                  <c:v>0.22246516831079033</c:v>
                </c:pt>
                <c:pt idx="25">
                  <c:v>0.21207023197403035</c:v>
                </c:pt>
                <c:pt idx="26">
                  <c:v>0.20608138388455688</c:v>
                </c:pt>
                <c:pt idx="27">
                  <c:v>0.20449414495199933</c:v>
                </c:pt>
                <c:pt idx="28">
                  <c:v>0.19744112230103072</c:v>
                </c:pt>
                <c:pt idx="29">
                  <c:v>0.19557289767340089</c:v>
                </c:pt>
                <c:pt idx="30">
                  <c:v>0.18553876376419509</c:v>
                </c:pt>
                <c:pt idx="31">
                  <c:v>0.17064994412848791</c:v>
                </c:pt>
                <c:pt idx="32">
                  <c:v>0.17165533237609873</c:v>
                </c:pt>
                <c:pt idx="33">
                  <c:v>0.17610478565205639</c:v>
                </c:pt>
                <c:pt idx="34">
                  <c:v>0.18642006730578889</c:v>
                </c:pt>
                <c:pt idx="35">
                  <c:v>0.18609838192951872</c:v>
                </c:pt>
                <c:pt idx="36">
                  <c:v>0.18999859279253942</c:v>
                </c:pt>
                <c:pt idx="37">
                  <c:v>0.19771684548968621</c:v>
                </c:pt>
                <c:pt idx="38">
                  <c:v>0.20252658054190023</c:v>
                </c:pt>
                <c:pt idx="39">
                  <c:v>0.20633550558888269</c:v>
                </c:pt>
                <c:pt idx="40">
                  <c:v>0.20780279107670371</c:v>
                </c:pt>
                <c:pt idx="41">
                  <c:v>0.19138033175355446</c:v>
                </c:pt>
                <c:pt idx="42">
                  <c:v>0.18399938870635002</c:v>
                </c:pt>
                <c:pt idx="43">
                  <c:v>0.18429311729070871</c:v>
                </c:pt>
                <c:pt idx="44">
                  <c:v>0.19351526198238916</c:v>
                </c:pt>
                <c:pt idx="45">
                  <c:v>0.19996135856833516</c:v>
                </c:pt>
                <c:pt idx="46">
                  <c:v>0.20085898136344321</c:v>
                </c:pt>
                <c:pt idx="47">
                  <c:v>0.18781097229766439</c:v>
                </c:pt>
              </c:numCache>
            </c:numRef>
          </c:yVal>
          <c:smooth val="0"/>
        </c:ser>
        <c:dLbls>
          <c:showLegendKey val="0"/>
          <c:showVal val="0"/>
          <c:showCatName val="0"/>
          <c:showSerName val="0"/>
          <c:showPercent val="0"/>
          <c:showBubbleSize val="0"/>
        </c:dLbls>
        <c:axId val="259607168"/>
        <c:axId val="181596544"/>
      </c:scatterChart>
      <c:scatterChart>
        <c:scatterStyle val="lineMarker"/>
        <c:varyColors val="0"/>
        <c:ser>
          <c:idx val="0"/>
          <c:order val="0"/>
          <c:tx>
            <c:strRef>
              <c:f>'data (from textbook)'!$B$2</c:f>
              <c:strCache>
                <c:ptCount val="1"/>
                <c:pt idx="0">
                  <c:v>BOT(%GDP)</c:v>
                </c:pt>
              </c:strCache>
            </c:strRef>
          </c:tx>
          <c:spPr>
            <a:ln w="38100">
              <a:solidFill>
                <a:srgbClr val="006666"/>
              </a:solidFill>
            </a:ln>
          </c:spPr>
          <c:marker>
            <c:symbol val="none"/>
          </c:marker>
          <c:xVal>
            <c:numRef>
              <c:f>'data (from textbook)'!$A$3:$A$50</c:f>
              <c:numCache>
                <c:formatCode>General</c:formatCode>
                <c:ptCount val="48"/>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numCache>
            </c:numRef>
          </c:xVal>
          <c:yVal>
            <c:numRef>
              <c:f>'data (from textbook)'!$B$3:$B$50</c:f>
              <c:numCache>
                <c:formatCode>0.0%</c:formatCode>
                <c:ptCount val="48"/>
                <c:pt idx="0">
                  <c:v>7.9787234042553307E-3</c:v>
                </c:pt>
                <c:pt idx="1">
                  <c:v>8.9957774921975396E-3</c:v>
                </c:pt>
                <c:pt idx="2">
                  <c:v>7.0013661202185844E-3</c:v>
                </c:pt>
                <c:pt idx="3">
                  <c:v>7.9326533916140619E-3</c:v>
                </c:pt>
                <c:pt idx="4">
                  <c:v>1.0397830018083188E-2</c:v>
                </c:pt>
                <c:pt idx="5">
                  <c:v>7.7875121679877634E-3</c:v>
                </c:pt>
                <c:pt idx="6">
                  <c:v>4.9504950495049514E-3</c:v>
                </c:pt>
                <c:pt idx="7">
                  <c:v>4.3238049483545499E-3</c:v>
                </c:pt>
                <c:pt idx="8">
                  <c:v>1.5384615384615398E-3</c:v>
                </c:pt>
                <c:pt idx="9">
                  <c:v>1.4218972171440171E-3</c:v>
                </c:pt>
                <c:pt idx="10">
                  <c:v>3.8517091959557057E-3</c:v>
                </c:pt>
                <c:pt idx="11">
                  <c:v>5.323396326856537E-4</c:v>
                </c:pt>
                <c:pt idx="12">
                  <c:v>-2.7456997496567897E-3</c:v>
                </c:pt>
                <c:pt idx="13">
                  <c:v>2.9652129890793376E-3</c:v>
                </c:pt>
                <c:pt idx="14">
                  <c:v>-5.3333333333333412E-4</c:v>
                </c:pt>
                <c:pt idx="15">
                  <c:v>9.7662210828297624E-3</c:v>
                </c:pt>
                <c:pt idx="16">
                  <c:v>-8.7656823535857279E-4</c:v>
                </c:pt>
                <c:pt idx="17">
                  <c:v>-1.1374267566103696E-2</c:v>
                </c:pt>
                <c:pt idx="18">
                  <c:v>-1.1068985052512323E-2</c:v>
                </c:pt>
                <c:pt idx="19">
                  <c:v>-8.7777474349471484E-3</c:v>
                </c:pt>
                <c:pt idx="20">
                  <c:v>-4.6961821114895139E-3</c:v>
                </c:pt>
                <c:pt idx="21">
                  <c:v>-3.9956527298299453E-3</c:v>
                </c:pt>
                <c:pt idx="22">
                  <c:v>-6.1443932411674364E-3</c:v>
                </c:pt>
                <c:pt idx="23">
                  <c:v>-1.4618146860067297E-2</c:v>
                </c:pt>
                <c:pt idx="24">
                  <c:v>-2.6111054612020759E-2</c:v>
                </c:pt>
                <c:pt idx="25">
                  <c:v>-2.729663767978582E-2</c:v>
                </c:pt>
                <c:pt idx="26">
                  <c:v>-2.9734695706731193E-2</c:v>
                </c:pt>
                <c:pt idx="27">
                  <c:v>-3.0636143053064696E-2</c:v>
                </c:pt>
                <c:pt idx="28">
                  <c:v>-2.1630941651318646E-2</c:v>
                </c:pt>
                <c:pt idx="29">
                  <c:v>-1.6081977973889581E-2</c:v>
                </c:pt>
                <c:pt idx="30">
                  <c:v>-1.3441091830228673E-2</c:v>
                </c:pt>
                <c:pt idx="31">
                  <c:v>-4.586467419403265E-3</c:v>
                </c:pt>
                <c:pt idx="32">
                  <c:v>-5.2384934597724791E-3</c:v>
                </c:pt>
                <c:pt idx="33">
                  <c:v>-9.7635713641962343E-3</c:v>
                </c:pt>
                <c:pt idx="34">
                  <c:v>-1.3234919826927975E-2</c:v>
                </c:pt>
                <c:pt idx="35">
                  <c:v>-1.2355191478432491E-2</c:v>
                </c:pt>
                <c:pt idx="36">
                  <c:v>-1.2306668884084481E-2</c:v>
                </c:pt>
                <c:pt idx="37">
                  <c:v>-1.2234625435015602E-2</c:v>
                </c:pt>
                <c:pt idx="38">
                  <c:v>-1.828055333257118E-2</c:v>
                </c:pt>
                <c:pt idx="39">
                  <c:v>-2.8106253506538347E-2</c:v>
                </c:pt>
                <c:pt idx="40">
                  <c:v>-3.8657430987063285E-2</c:v>
                </c:pt>
                <c:pt idx="41">
                  <c:v>-3.6236176935229097E-2</c:v>
                </c:pt>
                <c:pt idx="42">
                  <c:v>-4.0536410178039321E-2</c:v>
                </c:pt>
                <c:pt idx="43">
                  <c:v>-4.5562367710386117E-2</c:v>
                </c:pt>
                <c:pt idx="44">
                  <c:v>-5.2661754764288575E-2</c:v>
                </c:pt>
                <c:pt idx="45">
                  <c:v>-5.7446928408697563E-2</c:v>
                </c:pt>
                <c:pt idx="46">
                  <c:v>-5.7465246160383683E-2</c:v>
                </c:pt>
                <c:pt idx="47">
                  <c:v>-5.1261995292413542E-2</c:v>
                </c:pt>
              </c:numCache>
            </c:numRef>
          </c:yVal>
          <c:smooth val="0"/>
        </c:ser>
        <c:dLbls>
          <c:showLegendKey val="0"/>
          <c:showVal val="0"/>
          <c:showCatName val="0"/>
          <c:showSerName val="0"/>
          <c:showPercent val="0"/>
          <c:showBubbleSize val="0"/>
        </c:dLbls>
        <c:axId val="181599616"/>
        <c:axId val="181598080"/>
      </c:scatterChart>
      <c:valAx>
        <c:axId val="259607168"/>
        <c:scaling>
          <c:orientation val="minMax"/>
          <c:max val="2010"/>
          <c:min val="1960"/>
        </c:scaling>
        <c:delete val="0"/>
        <c:axPos val="b"/>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81596544"/>
        <c:crossesAt val="-1"/>
        <c:crossBetween val="midCat"/>
        <c:majorUnit val="5"/>
        <c:minorUnit val="2"/>
      </c:valAx>
      <c:valAx>
        <c:axId val="181596544"/>
        <c:scaling>
          <c:orientation val="minMax"/>
          <c:max val="0.24000000000000021"/>
          <c:min val="6.0000000000000032E-2"/>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59607168"/>
        <c:crosses val="autoZero"/>
        <c:crossBetween val="midCat"/>
      </c:valAx>
      <c:valAx>
        <c:axId val="181598080"/>
        <c:scaling>
          <c:orientation val="minMax"/>
          <c:max val="8.0000000000000085E-2"/>
          <c:min val="-6.0000000000000039E-2"/>
        </c:scaling>
        <c:delete val="0"/>
        <c:axPos val="r"/>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81599616"/>
        <c:crosses val="max"/>
        <c:crossBetween val="midCat"/>
        <c:majorUnit val="2.0000000000000021E-2"/>
      </c:valAx>
      <c:valAx>
        <c:axId val="181599616"/>
        <c:scaling>
          <c:orientation val="minMax"/>
        </c:scaling>
        <c:delete val="1"/>
        <c:axPos val="b"/>
        <c:numFmt formatCode="General" sourceLinked="1"/>
        <c:majorTickMark val="out"/>
        <c:minorTickMark val="none"/>
        <c:tickLblPos val="none"/>
        <c:crossAx val="181598080"/>
        <c:crosses val="autoZero"/>
        <c:crossBetween val="midCat"/>
      </c:valAx>
      <c:spPr>
        <a:solidFill>
          <a:schemeClr val="bg1"/>
        </a:solidFill>
        <a:ln>
          <a:solidFill>
            <a:schemeClr val="tx1"/>
          </a:solidFill>
        </a:ln>
      </c:spPr>
    </c:plotArea>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spPr>
            <a:ln w="28575">
              <a:noFill/>
            </a:ln>
          </c:spPr>
          <c:marker>
            <c:symbol val="square"/>
            <c:size val="9"/>
            <c:spPr>
              <a:solidFill>
                <a:srgbClr val="808000"/>
              </a:solidFill>
              <a:ln cap="sq">
                <a:solidFill>
                  <a:srgbClr val="FF9900"/>
                </a:solidFill>
              </a:ln>
            </c:spPr>
          </c:marker>
          <c:xVal>
            <c:numRef>
              <c:f>data!$B$9:$B$23</c:f>
              <c:numCache>
                <c:formatCode>0.00%</c:formatCode>
                <c:ptCount val="15"/>
                <c:pt idx="0">
                  <c:v>1.284200555555553E-3</c:v>
                </c:pt>
                <c:pt idx="1">
                  <c:v>1.5116315833333342E-2</c:v>
                </c:pt>
                <c:pt idx="2">
                  <c:v>-1.5770350669444443E-2</c:v>
                </c:pt>
                <c:pt idx="3">
                  <c:v>5.1388638888889048E-3</c:v>
                </c:pt>
                <c:pt idx="4">
                  <c:v>0.16077633333333372</c:v>
                </c:pt>
                <c:pt idx="5">
                  <c:v>5.8619327777777895E-3</c:v>
                </c:pt>
                <c:pt idx="6">
                  <c:v>7.4484861111111158E-3</c:v>
                </c:pt>
                <c:pt idx="7">
                  <c:v>-1.8138077027777803E-2</c:v>
                </c:pt>
                <c:pt idx="8">
                  <c:v>2.1089866666666755E-2</c:v>
                </c:pt>
                <c:pt idx="9">
                  <c:v>4.2914791666666806E-2</c:v>
                </c:pt>
                <c:pt idx="10">
                  <c:v>-1.575685005555558E-2</c:v>
                </c:pt>
                <c:pt idx="11">
                  <c:v>2.4917895277777834E-2</c:v>
                </c:pt>
                <c:pt idx="12">
                  <c:v>5.7139208333333448E-2</c:v>
                </c:pt>
                <c:pt idx="13">
                  <c:v>3.3118518611111182E-2</c:v>
                </c:pt>
                <c:pt idx="14">
                  <c:v>0.25112503333333325</c:v>
                </c:pt>
              </c:numCache>
            </c:numRef>
          </c:xVal>
          <c:yVal>
            <c:numRef>
              <c:f>data!$C$9:$C$23</c:f>
              <c:numCache>
                <c:formatCode>0.00%</c:formatCode>
                <c:ptCount val="15"/>
                <c:pt idx="0">
                  <c:v>3.4600762352520746E-3</c:v>
                </c:pt>
                <c:pt idx="1">
                  <c:v>1.4316345415460301E-2</c:v>
                </c:pt>
                <c:pt idx="2">
                  <c:v>-2.1512051297615468E-2</c:v>
                </c:pt>
                <c:pt idx="3">
                  <c:v>-1.3171327557625011E-3</c:v>
                </c:pt>
                <c:pt idx="4">
                  <c:v>0.15308952309355137</c:v>
                </c:pt>
                <c:pt idx="5">
                  <c:v>1.2197972724159574E-4</c:v>
                </c:pt>
                <c:pt idx="6">
                  <c:v>1.5915388823750203E-2</c:v>
                </c:pt>
                <c:pt idx="7">
                  <c:v>-2.6546586899956578E-2</c:v>
                </c:pt>
                <c:pt idx="8">
                  <c:v>1.0301829298752573E-2</c:v>
                </c:pt>
                <c:pt idx="9">
                  <c:v>5.8859140413943967E-2</c:v>
                </c:pt>
                <c:pt idx="10">
                  <c:v>-1.6699615552113585E-2</c:v>
                </c:pt>
                <c:pt idx="11">
                  <c:v>1.9990712078140876E-2</c:v>
                </c:pt>
                <c:pt idx="12">
                  <c:v>7.4714486125766033E-2</c:v>
                </c:pt>
                <c:pt idx="13">
                  <c:v>3.0708129927216887E-2</c:v>
                </c:pt>
                <c:pt idx="14">
                  <c:v>0.26595456200889839</c:v>
                </c:pt>
              </c:numCache>
            </c:numRef>
          </c:yVal>
          <c:smooth val="0"/>
        </c:ser>
        <c:dLbls>
          <c:showLegendKey val="0"/>
          <c:showVal val="0"/>
          <c:showCatName val="0"/>
          <c:showSerName val="0"/>
          <c:showPercent val="0"/>
          <c:showBubbleSize val="0"/>
        </c:dLbls>
        <c:axId val="181829632"/>
        <c:axId val="181831552"/>
      </c:scatterChart>
      <c:valAx>
        <c:axId val="181829632"/>
        <c:scaling>
          <c:orientation val="minMax"/>
          <c:max val="0.30000000000000032"/>
          <c:min val="-0.1"/>
        </c:scaling>
        <c:delete val="0"/>
        <c:axPos val="b"/>
        <c:numFmt formatCode="0%" sourceLinked="0"/>
        <c:majorTickMark val="out"/>
        <c:minorTickMark val="none"/>
        <c:tickLblPos val="nextTo"/>
        <c:txPr>
          <a:bodyPr/>
          <a:lstStyle/>
          <a:p>
            <a:pPr>
              <a:defRPr sz="2200">
                <a:latin typeface="Arial" pitchFamily="34" charset="0"/>
                <a:cs typeface="Arial" pitchFamily="34" charset="0"/>
              </a:defRPr>
            </a:pPr>
            <a:endParaRPr lang="en-US"/>
          </a:p>
        </c:txPr>
        <c:crossAx val="181831552"/>
        <c:crossesAt val="-1"/>
        <c:crossBetween val="midCat"/>
        <c:majorUnit val="5.0000000000000079E-2"/>
      </c:valAx>
      <c:valAx>
        <c:axId val="181831552"/>
        <c:scaling>
          <c:orientation val="minMax"/>
        </c:scaling>
        <c:delete val="0"/>
        <c:axPos val="l"/>
        <c:numFmt formatCode="0%" sourceLinked="0"/>
        <c:majorTickMark val="out"/>
        <c:minorTickMark val="none"/>
        <c:tickLblPos val="nextTo"/>
        <c:txPr>
          <a:bodyPr/>
          <a:lstStyle/>
          <a:p>
            <a:pPr>
              <a:defRPr sz="2200">
                <a:latin typeface="Arial" pitchFamily="34" charset="0"/>
                <a:cs typeface="Arial" pitchFamily="34" charset="0"/>
              </a:defRPr>
            </a:pPr>
            <a:endParaRPr lang="en-US"/>
          </a:p>
        </c:txPr>
        <c:crossAx val="181829632"/>
        <c:crossesAt val="-1"/>
        <c:crossBetween val="midCat"/>
      </c:valAx>
      <c:spPr>
        <a:solidFill>
          <a:schemeClr val="bg1"/>
        </a:solidFill>
        <a:ln>
          <a:solidFill>
            <a:schemeClr val="tx1"/>
          </a:solidFill>
        </a:ln>
      </c:spPr>
    </c:plotArea>
    <c:plotVisOnly val="1"/>
    <c:dispBlanksAs val="gap"/>
    <c:showDLblsOverMax val="0"/>
  </c:chart>
  <c:spPr>
    <a:noFill/>
    <a:ln>
      <a:noFill/>
    </a:ln>
  </c:spPr>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8.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2F277B-B273-41FF-86A1-A3CEE5748FB5}" type="datetimeFigureOut">
              <a:rPr lang="en-US" smtClean="0"/>
              <a:t>3/5/2014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3BD887-D046-4C9B-A1B3-0924748AE483}" type="slidenum">
              <a:rPr lang="en-US" smtClean="0"/>
              <a:t>‹#›</a:t>
            </a:fld>
            <a:endParaRPr lang="en-US"/>
          </a:p>
        </p:txBody>
      </p:sp>
    </p:spTree>
    <p:extLst>
      <p:ext uri="{BB962C8B-B14F-4D97-AF65-F5344CB8AC3E}">
        <p14:creationId xmlns:p14="http://schemas.microsoft.com/office/powerpoint/2010/main" val="1176401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E55B463-F4EA-46A1-9536-653108F18788}" type="slidenum">
              <a:rPr lang="en-US" smtClean="0"/>
              <a:pPr eaLnBrk="1" hangingPunct="1"/>
              <a:t>5</a:t>
            </a:fld>
            <a:endParaRPr lang="en-US" smtClean="0"/>
          </a:p>
        </p:txBody>
      </p:sp>
      <p:sp>
        <p:nvSpPr>
          <p:cNvPr id="131075" name="Rectangle 2"/>
          <p:cNvSpPr>
            <a:spLocks noGrp="1" noRot="1" noChangeAspect="1" noChangeArrowheads="1" noTextEdit="1"/>
          </p:cNvSpPr>
          <p:nvPr>
            <p:ph type="sldImg"/>
          </p:nvPr>
        </p:nvSpPr>
        <p:spPr>
          <a:xfrm>
            <a:off x="1320800" y="685800"/>
            <a:ext cx="4064000" cy="3048000"/>
          </a:xfrm>
          <a:ln/>
        </p:spPr>
      </p:sp>
      <p:sp>
        <p:nvSpPr>
          <p:cNvPr id="13107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sym typeface="Symbol" pitchFamily="18" charset="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Notice that I &gt; S pretty consistently beginning in the early 1980s.  </a:t>
            </a:r>
          </a:p>
          <a:p>
            <a:endParaRPr lang="en-US" smtClean="0"/>
          </a:p>
          <a:p>
            <a:r>
              <a:rPr lang="en-US" smtClean="0"/>
              <a:t>The trade balance is measured on the right-hand scale, which has a different “zero.”  </a:t>
            </a:r>
          </a:p>
          <a:p>
            <a:endParaRPr lang="en-US" smtClean="0"/>
          </a:p>
          <a:p>
            <a:r>
              <a:rPr lang="en-US" smtClean="0"/>
              <a:t>source:  same as textbook</a:t>
            </a:r>
          </a:p>
        </p:txBody>
      </p:sp>
      <p:sp>
        <p:nvSpPr>
          <p:cNvPr id="4" name="Slide Number Placeholder 3"/>
          <p:cNvSpPr>
            <a:spLocks noGrp="1"/>
          </p:cNvSpPr>
          <p:nvPr>
            <p:ph type="sldNum" sz="quarter" idx="5"/>
          </p:nvPr>
        </p:nvSpPr>
        <p:spPr/>
        <p:txBody>
          <a:bodyPr/>
          <a:lstStyle/>
          <a:p>
            <a:pPr>
              <a:defRPr/>
            </a:pPr>
            <a:fld id="{7A1CABFC-E6D8-45A5-BB55-86A5DBA4C810}" type="slidenum">
              <a:rPr lang="en-US" smtClean="0"/>
              <a:pPr>
                <a:defRPr/>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DDA32E-6C83-4997-95F8-C0F1F548BA88}" type="slidenum">
              <a:rPr lang="en-US"/>
              <a:pPr>
                <a:defRPr/>
              </a:pPr>
              <a:t>19</a:t>
            </a:fld>
            <a:endParaRPr lang="en-US"/>
          </a:p>
        </p:txBody>
      </p:sp>
      <p:sp>
        <p:nvSpPr>
          <p:cNvPr id="97283" name="Rectangle 2"/>
          <p:cNvSpPr>
            <a:spLocks noGrp="1" noRot="1" noChangeAspect="1" noChangeArrowheads="1" noTextEdit="1"/>
          </p:cNvSpPr>
          <p:nvPr>
            <p:ph type="sldImg"/>
          </p:nvPr>
        </p:nvSpPr>
        <p:spPr>
          <a:xfrm>
            <a:off x="1144588" y="685800"/>
            <a:ext cx="4572000" cy="3429000"/>
          </a:xfrm>
          <a:ln/>
        </p:spPr>
      </p:sp>
      <p:sp>
        <p:nvSpPr>
          <p:cNvPr id="97284" name="Rectangle 3"/>
          <p:cNvSpPr>
            <a:spLocks noGrp="1" noChangeArrowheads="1"/>
          </p:cNvSpPr>
          <p:nvPr>
            <p:ph type="body" idx="1"/>
          </p:nvPr>
        </p:nvSpPr>
        <p:spPr>
          <a:xfrm>
            <a:off x="914400" y="4205288"/>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Source:  </a:t>
            </a:r>
          </a:p>
          <a:p>
            <a:r>
              <a:rPr lang="en-US" smtClean="0"/>
              <a:t>Bureau of Economic Analysis,  http://www.bea.gov</a:t>
            </a:r>
          </a:p>
          <a:p>
            <a:r>
              <a:rPr lang="en-US" smtClean="0"/>
              <a:t>Look for “International Investment Position” under “International” or “International Economic Accounts”</a:t>
            </a:r>
          </a:p>
          <a:p>
            <a:endParaRPr lang="en-US" smtClean="0"/>
          </a:p>
          <a:p>
            <a:r>
              <a:rPr lang="en-US" smtClean="0"/>
              <a:t>The U.S.’ net indebtedness to the rest of the world (henceforth NIROW) is $3.5 trillion as of the end of 2008.  </a:t>
            </a:r>
          </a:p>
          <a:p>
            <a:r>
              <a:rPr lang="en-US" smtClean="0"/>
              <a:t>The U.S. NIROW is bigger than any other country’s NIROW, which is why the U.S. has earned the dubious distinction of being “the world’s largest debtor nation.”  </a:t>
            </a:r>
          </a:p>
          <a:p>
            <a:endParaRPr lang="en-US" smtClean="0"/>
          </a:p>
          <a:p>
            <a:r>
              <a:rPr lang="en-US" smtClean="0"/>
              <a:t>Servicing this huge debt, of course, uses up some of our GDP each year, though fortunately relatively little:  the U.S., so far, has been able to borrow from abroad at lower interest rates than it lends to abroad.  </a:t>
            </a:r>
          </a:p>
          <a:p>
            <a:endParaRPr lang="en-US" smtClean="0"/>
          </a:p>
          <a:p>
            <a:r>
              <a:rPr lang="en-US" smtClean="0"/>
              <a:t>However, this may well change.  Just as credit card companies raise your interest rate when your balance rises above a certain level, the countries that hold U.S. assets may well require higher interest rates to make them willing to continue to finance our trade deficits.  </a:t>
            </a:r>
          </a:p>
          <a:p>
            <a:endParaRPr lang="en-US" smtClean="0"/>
          </a:p>
          <a:p>
            <a:r>
              <a:rPr lang="en-US" smtClean="0"/>
              <a:t>How did it get to this point?  Why do we have such huge trade deficits year after year?  How do government policies affect the trade deficit?  These are the questions your students will learn about in the rest of this chapter.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3360A8A-0020-4453-BA82-05626178C447}" type="slidenum">
              <a:rPr lang="en-US"/>
              <a:pPr>
                <a:defRPr/>
              </a:pPr>
              <a:t>29</a:t>
            </a:fld>
            <a:endParaRPr lang="en-US"/>
          </a:p>
        </p:txBody>
      </p:sp>
      <p:sp>
        <p:nvSpPr>
          <p:cNvPr id="101379" name="Rectangle 2"/>
          <p:cNvSpPr>
            <a:spLocks noGrp="1" noRot="1" noChangeAspect="1" noChangeArrowheads="1" noTextEdit="1"/>
          </p:cNvSpPr>
          <p:nvPr>
            <p:ph type="sldImg"/>
          </p:nvPr>
        </p:nvSpPr>
        <p:spPr>
          <a:xfrm>
            <a:off x="1144588" y="685800"/>
            <a:ext cx="4572000" cy="3429000"/>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79AF67-91F5-4EC4-A012-AB7ECF98051E}" type="slidenum">
              <a:rPr lang="en-US"/>
              <a:pPr>
                <a:defRPr/>
              </a:pPr>
              <a:t>37</a:t>
            </a:fld>
            <a:endParaRPr lang="en-US"/>
          </a:p>
        </p:txBody>
      </p:sp>
      <p:sp>
        <p:nvSpPr>
          <p:cNvPr id="102403" name="Rectangle 2"/>
          <p:cNvSpPr>
            <a:spLocks noGrp="1" noRot="1" noChangeAspect="1" noChangeArrowheads="1" noTextEdit="1"/>
          </p:cNvSpPr>
          <p:nvPr>
            <p:ph type="sldImg"/>
          </p:nvPr>
        </p:nvSpPr>
        <p:spPr>
          <a:xfrm>
            <a:off x="1144588" y="685800"/>
            <a:ext cx="4572000" cy="3429000"/>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1CECA8-7E1B-4BA6-B8E1-283CFBD3AB14}" type="slidenum">
              <a:rPr lang="en-US"/>
              <a:pPr>
                <a:defRPr/>
              </a:pPr>
              <a:t>38</a:t>
            </a:fld>
            <a:endParaRPr lang="en-US"/>
          </a:p>
        </p:txBody>
      </p:sp>
      <p:sp>
        <p:nvSpPr>
          <p:cNvPr id="103427" name="Rectangle 2"/>
          <p:cNvSpPr>
            <a:spLocks noGrp="1" noRot="1" noChangeAspect="1" noChangeArrowheads="1" noTextEdit="1"/>
          </p:cNvSpPr>
          <p:nvPr>
            <p:ph type="sldImg"/>
          </p:nvPr>
        </p:nvSpPr>
        <p:spPr>
          <a:xfrm>
            <a:off x="1144588" y="685800"/>
            <a:ext cx="4572000" cy="3429000"/>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graph really determines net capital outflow, not NX.  But, the national accounting identities say that NX = net capital outflow, so we write “NX” on the graph as shown. </a:t>
            </a:r>
          </a:p>
          <a:p>
            <a:endParaRPr lang="en-US" smtClean="0"/>
          </a:p>
          <a:p>
            <a:r>
              <a:rPr lang="en-US" smtClean="0"/>
              <a:t>A little bit later in the chapter, we will see that it is the adjustment of the exchange rate that ensures that NX = net capital outflow.  For now, though, students will just have to trust the accounting identities.  </a:t>
            </a:r>
          </a:p>
          <a:p>
            <a:endParaRPr lang="en-US" smtClean="0"/>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E535F66-4D1A-4665-81B4-8494AAD026EE}" type="slidenum">
              <a:rPr lang="en-US"/>
              <a:pPr>
                <a:defRPr/>
              </a:pPr>
              <a:t>39</a:t>
            </a:fld>
            <a:endParaRPr lang="en-US"/>
          </a:p>
        </p:txBody>
      </p:sp>
      <p:sp>
        <p:nvSpPr>
          <p:cNvPr id="104451" name="Rectangle 2"/>
          <p:cNvSpPr>
            <a:spLocks noGrp="1" noRot="1" noChangeAspect="1" noChangeArrowheads="1" noTextEdit="1"/>
          </p:cNvSpPr>
          <p:nvPr>
            <p:ph type="sldImg"/>
          </p:nvPr>
        </p:nvSpPr>
        <p:spPr>
          <a:xfrm>
            <a:off x="1144588" y="685800"/>
            <a:ext cx="4572000" cy="3429000"/>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the textbook, NX = 0 in the economy’s initial equilibrium for each of these three experiments.  </a:t>
            </a:r>
          </a:p>
          <a:p>
            <a:endParaRPr lang="en-US" dirty="0" smtClean="0"/>
          </a:p>
          <a:p>
            <a:r>
              <a:rPr lang="en-US" dirty="0" smtClean="0"/>
              <a:t>In these slides, NX &gt; 0 in the initial equilibrium.  </a:t>
            </a:r>
          </a:p>
          <a:p>
            <a:endParaRPr lang="en-US" dirty="0" smtClean="0"/>
          </a:p>
          <a:p>
            <a:r>
              <a:rPr lang="en-US" dirty="0" smtClean="0"/>
              <a:t>For completeness, you might have your students repeat the three experiments for the case of NX &lt; 0 in the initial equilibrium.  This would be a good homework or in-class exercise.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1CD0931-01FB-4161-B07E-69B4A7732674}" type="slidenum">
              <a:rPr lang="en-US"/>
              <a:pPr>
                <a:defRPr/>
              </a:pPr>
              <a:t>40</a:t>
            </a:fld>
            <a:endParaRPr lang="en-US"/>
          </a:p>
        </p:txBody>
      </p:sp>
      <p:sp>
        <p:nvSpPr>
          <p:cNvPr id="105475" name="Rectangle 2"/>
          <p:cNvSpPr>
            <a:spLocks noGrp="1" noRot="1" noChangeAspect="1" noChangeArrowheads="1" noTextEdit="1"/>
          </p:cNvSpPr>
          <p:nvPr>
            <p:ph type="sldImg"/>
          </p:nvPr>
        </p:nvSpPr>
        <p:spPr>
          <a:xfrm>
            <a:off x="1144588" y="685800"/>
            <a:ext cx="4572000" cy="3429000"/>
          </a:xfrm>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 small open economy, the fixed world interest rate pins down the value of investment, regardless of fiscal policy changes.  Thus, a $1 decrease in saving causes a $1 decrease in NX and net capital outflow.  </a:t>
            </a:r>
          </a:p>
          <a:p>
            <a:r>
              <a:rPr lang="en-US" smtClean="0"/>
              <a:t>Note that the analysis on this slide applies to ANYTHING that causes a decrease in saving.  Other examples:  a shift in consumer preferences regarding the tradeoff between saving and consumption, or a change in the tax laws that reduces the incentive to save. </a:t>
            </a:r>
          </a:p>
          <a:p>
            <a:endParaRPr lang="en-US" smtClean="0"/>
          </a:p>
          <a:p>
            <a:r>
              <a:rPr lang="en-US" smtClean="0"/>
              <a:t>Our model generates a prediction:  the government’s budget deficit and the country’s trade balance should be negatively related.  Does this prediction come true in the real world?  Let’s look at the data….</a:t>
            </a:r>
          </a:p>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model implies a negative relationship between NX and the budget deficit.  We observe this negative relationship during most periods.  </a:t>
            </a:r>
          </a:p>
          <a:p>
            <a:endParaRPr lang="en-US" smtClean="0"/>
          </a:p>
          <a:p>
            <a:r>
              <a:rPr lang="en-US" smtClean="0"/>
              <a:t>There are some exceptions.  For example, from 1991 to 2001, NX and the budget deficit fell, due to a long expansion:  rising incomes increased imports and tax revenues.  </a:t>
            </a:r>
          </a:p>
          <a:p>
            <a:endParaRPr lang="en-US" smtClean="0"/>
          </a:p>
          <a:p>
            <a:r>
              <a:rPr lang="en-US" smtClean="0"/>
              <a:t>And, in 2008-2009, NX and the budget deficit rose as the economy faltered:  falling incomes reduce tax revenue and imports.  </a:t>
            </a:r>
          </a:p>
          <a:p>
            <a:endParaRPr lang="en-US" smtClean="0"/>
          </a:p>
          <a:p>
            <a:r>
              <a:rPr lang="en-US" smtClean="0"/>
              <a:t>Source:  Department of Commerce.  </a:t>
            </a:r>
          </a:p>
          <a:p>
            <a:r>
              <a:rPr lang="en-US" smtClean="0"/>
              <a:t>Obtained from:  http://research.stlouisfed.org/fred2/</a:t>
            </a:r>
          </a:p>
        </p:txBody>
      </p:sp>
      <p:sp>
        <p:nvSpPr>
          <p:cNvPr id="4" name="Slide Number Placeholder 3"/>
          <p:cNvSpPr>
            <a:spLocks noGrp="1"/>
          </p:cNvSpPr>
          <p:nvPr>
            <p:ph type="sldNum" sz="quarter" idx="5"/>
          </p:nvPr>
        </p:nvSpPr>
        <p:spPr/>
        <p:txBody>
          <a:bodyPr/>
          <a:lstStyle/>
          <a:p>
            <a:pPr>
              <a:defRPr/>
            </a:pPr>
            <a:fld id="{30E077B4-EC7D-4846-8338-A69E4C312AC2}" type="slidenum">
              <a:rPr lang="en-US" smtClean="0"/>
              <a:pPr>
                <a:defRPr/>
              </a:pPr>
              <a:t>41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2073D95-10D3-4984-8997-78F067503F4F}" type="slidenum">
              <a:rPr lang="en-US"/>
              <a:pPr>
                <a:defRPr/>
              </a:pPr>
              <a:t>42</a:t>
            </a:fld>
            <a:endParaRPr lang="en-US"/>
          </a:p>
        </p:txBody>
      </p:sp>
      <p:sp>
        <p:nvSpPr>
          <p:cNvPr id="107523" name="Rectangle 2"/>
          <p:cNvSpPr>
            <a:spLocks noGrp="1" noRot="1" noChangeAspect="1" noChangeArrowheads="1" noTextEdit="1"/>
          </p:cNvSpPr>
          <p:nvPr>
            <p:ph type="sldImg"/>
          </p:nvPr>
        </p:nvSpPr>
        <p:spPr>
          <a:xfrm>
            <a:off x="1144588" y="685800"/>
            <a:ext cx="4572000" cy="3429000"/>
          </a:xfrm>
          <a:ln/>
        </p:spPr>
      </p:sp>
      <p:sp>
        <p:nvSpPr>
          <p:cNvPr id="1075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It might be worth taking a moment to explain that the world interest rate r* is determined by saving and investment in the world loanable funds market.  S* is the sum of all countries’ saving; I* the sum of all countries’ investment.  r* adjusts to equate I* with S*, just like in Chapter 3, because the world as a whole is a closed economy.  A fiscal expansion in other countries would reduce S* and raise r* (same results as in chapter 3). </a:t>
            </a:r>
          </a:p>
          <a:p>
            <a:endParaRPr lang="en-US" smtClean="0"/>
          </a:p>
          <a:p>
            <a:r>
              <a:rPr lang="en-US" smtClean="0"/>
              <a:t>The higher world interest rate reduces investment in our small open economy, and hence reduces the demand for loanable funds.  The supply of loanable funds (national saving) is unchanged, so there’s an increase in the amount of funds flowing abroad.  </a:t>
            </a:r>
          </a:p>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Have students get out a piece of paper, draw this graph on it, and then do the analysis.  A couple minutes should suffice.  </a:t>
            </a:r>
          </a:p>
          <a:p>
            <a:endParaRPr lang="en-US" smtClean="0"/>
          </a:p>
          <a:p>
            <a:r>
              <a:rPr lang="en-US" smtClean="0"/>
              <a:t>It might be useful to have them compare their answers with the results from the closed economy case.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E55B463-F4EA-46A1-9536-653108F18788}" type="slidenum">
              <a:rPr lang="en-US" smtClean="0"/>
              <a:pPr eaLnBrk="1" hangingPunct="1"/>
              <a:t>6</a:t>
            </a:fld>
            <a:endParaRPr lang="en-US" smtClean="0"/>
          </a:p>
        </p:txBody>
      </p:sp>
      <p:sp>
        <p:nvSpPr>
          <p:cNvPr id="131075" name="Rectangle 2"/>
          <p:cNvSpPr>
            <a:spLocks noGrp="1" noRot="1" noChangeAspect="1" noChangeArrowheads="1" noTextEdit="1"/>
          </p:cNvSpPr>
          <p:nvPr>
            <p:ph type="sldImg"/>
          </p:nvPr>
        </p:nvSpPr>
        <p:spPr>
          <a:xfrm>
            <a:off x="1320800" y="685800"/>
            <a:ext cx="4064000" cy="3048000"/>
          </a:xfrm>
          <a:ln/>
        </p:spPr>
      </p:sp>
      <p:sp>
        <p:nvSpPr>
          <p:cNvPr id="13107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sym typeface="Symbol" pitchFamily="18" charset="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contrast to a closed economy, investment is not constrained by the fixed (domestic) supply of loanable funds.  Hence, the increase in firm’s demand for loanable funds can be satisfied by borrowing abroad, which reduces </a:t>
            </a:r>
            <a:r>
              <a:rPr lang="en-US" u="sng" smtClean="0"/>
              <a:t>net</a:t>
            </a:r>
            <a:r>
              <a:rPr lang="en-US" smtClean="0"/>
              <a:t> outflow of financial capital.  And since net capital outflow = NX, we see a fall in NX equal to the increase in investment.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72288F-F0AA-4F68-A92D-52DAED04DC5E}" type="slidenum">
              <a:rPr lang="en-US"/>
              <a:pPr>
                <a:defRPr/>
              </a:pPr>
              <a:t>46</a:t>
            </a:fld>
            <a:endParaRPr lang="en-US"/>
          </a:p>
        </p:txBody>
      </p:sp>
      <p:sp>
        <p:nvSpPr>
          <p:cNvPr id="110595" name="Rectangle 2"/>
          <p:cNvSpPr>
            <a:spLocks noGrp="1" noRot="1" noChangeAspect="1" noChangeArrowheads="1" noTextEdit="1"/>
          </p:cNvSpPr>
          <p:nvPr>
            <p:ph type="sldImg"/>
          </p:nvPr>
        </p:nvSpPr>
        <p:spPr>
          <a:xfrm>
            <a:off x="1144588" y="685800"/>
            <a:ext cx="4572000" cy="3429000"/>
          </a:xfrm>
          <a:ln/>
        </p:spPr>
      </p:sp>
      <p:sp>
        <p:nvSpPr>
          <p:cNvPr id="1105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Warning to students:</a:t>
            </a:r>
          </a:p>
          <a:p>
            <a:endParaRPr lang="en-US" smtClean="0"/>
          </a:p>
          <a:p>
            <a:r>
              <a:rPr lang="en-US" smtClean="0"/>
              <a:t>Some textbooks and newspapers define the exchange rate as the reciprocal of the one here (e.g., dollars per yen instead of yen per dollar).  The one here is easier to use, because a rise in “e” corresponds to an “appreciation” of the country’s currency.  Using the reciprocal would mean that a rise in “e” is a depreciation, which seems counter-intuitive.  </a:t>
            </a:r>
          </a:p>
          <a:p>
            <a:endParaRPr lang="en-US" smtClean="0"/>
          </a:p>
          <a:p>
            <a:r>
              <a:rPr lang="en-US" smtClean="0"/>
              <a:t>So it would be worthwhile to point out to students that a country’s “e” is simply the price (measured in foreign currency) of a unit of that country’s currency.  </a:t>
            </a:r>
          </a:p>
          <a:p>
            <a:endParaRPr lang="en-US" smtClean="0"/>
          </a:p>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DD26DA7-C5AE-4527-BDC1-4AC2AFC3F613}" type="slidenum">
              <a:rPr lang="en-US"/>
              <a:pPr>
                <a:defRPr/>
              </a:pPr>
              <a:t>47</a:t>
            </a:fld>
            <a:endParaRPr lang="en-US"/>
          </a:p>
        </p:txBody>
      </p:sp>
      <p:sp>
        <p:nvSpPr>
          <p:cNvPr id="111619" name="Rectangle 2"/>
          <p:cNvSpPr>
            <a:spLocks noGrp="1" noRot="1" noChangeAspect="1" noChangeArrowheads="1" noTextEdit="1"/>
          </p:cNvSpPr>
          <p:nvPr>
            <p:ph type="sldImg"/>
          </p:nvPr>
        </p:nvSpPr>
        <p:spPr>
          <a:xfrm>
            <a:off x="1144588" y="685800"/>
            <a:ext cx="4572000" cy="3429000"/>
          </a:xfrm>
          <a:ln/>
        </p:spPr>
      </p:sp>
      <p:sp>
        <p:nvSpPr>
          <p:cNvPr id="1116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If you’d like to update these figures before your lecture, you can find good exchange rate data at:  http://www.xe.net/ict/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3A44126-5B27-4D7A-B07C-E0FFC813CAF3}" type="slidenum">
              <a:rPr lang="en-US"/>
              <a:pPr>
                <a:defRPr/>
              </a:pPr>
              <a:t>48</a:t>
            </a:fld>
            <a:endParaRPr lang="en-US"/>
          </a:p>
        </p:txBody>
      </p:sp>
      <p:sp>
        <p:nvSpPr>
          <p:cNvPr id="112643" name="Rectangle 2"/>
          <p:cNvSpPr>
            <a:spLocks noGrp="1" noRot="1" noChangeAspect="1" noChangeArrowheads="1" noTextEdit="1"/>
          </p:cNvSpPr>
          <p:nvPr>
            <p:ph type="sldImg"/>
          </p:nvPr>
        </p:nvSpPr>
        <p:spPr>
          <a:xfrm>
            <a:off x="1144588" y="685800"/>
            <a:ext cx="4572000" cy="3429000"/>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smtClean="0">
              <a:solidFill>
                <a:srgbClr val="003399"/>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2EBEC8E-FB8A-44E2-BCE0-CC13B27673F0}" type="slidenum">
              <a:rPr lang="en-US"/>
              <a:pPr>
                <a:defRPr/>
              </a:pPr>
              <a:t>49</a:t>
            </a:fld>
            <a:endParaRPr lang="en-US"/>
          </a:p>
        </p:txBody>
      </p:sp>
      <p:sp>
        <p:nvSpPr>
          <p:cNvPr id="114691" name="Rectangle 2"/>
          <p:cNvSpPr>
            <a:spLocks noGrp="1" noRot="1" noChangeAspect="1" noChangeArrowheads="1" noTextEdit="1"/>
          </p:cNvSpPr>
          <p:nvPr>
            <p:ph type="sldImg"/>
          </p:nvPr>
        </p:nvSpPr>
        <p:spPr>
          <a:xfrm>
            <a:off x="1144588" y="685800"/>
            <a:ext cx="4572000" cy="3429000"/>
          </a:xfrm>
          <a:ln/>
        </p:spPr>
      </p:sp>
      <p:sp>
        <p:nvSpPr>
          <p:cNvPr id="1146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26DA1D-0DF9-4557-8693-A298C2F3AA49}" type="slidenum">
              <a:rPr lang="en-US"/>
              <a:pPr>
                <a:defRPr/>
              </a:pPr>
              <a:t>50</a:t>
            </a:fld>
            <a:endParaRPr lang="en-US"/>
          </a:p>
        </p:txBody>
      </p:sp>
      <p:sp>
        <p:nvSpPr>
          <p:cNvPr id="113667" name="Rectangle 2"/>
          <p:cNvSpPr>
            <a:spLocks noGrp="1" noRot="1" noChangeAspect="1" noChangeArrowheads="1" noTextEdit="1"/>
          </p:cNvSpPr>
          <p:nvPr>
            <p:ph type="sldImg"/>
          </p:nvPr>
        </p:nvSpPr>
        <p:spPr>
          <a:xfrm>
            <a:off x="1144588" y="685800"/>
            <a:ext cx="4572000" cy="3429000"/>
          </a:xfrm>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Students often have trouble understanding the units of the real exchange rate.  </a:t>
            </a:r>
          </a:p>
          <a:p>
            <a:r>
              <a:rPr lang="en-US" smtClean="0"/>
              <a:t>It’s worth explaining each line carefully, and making sure students understand it before displaying the next line.  </a:t>
            </a:r>
          </a:p>
          <a:p>
            <a:r>
              <a:rPr lang="en-US" smtClean="0"/>
              <a:t>Note:  The examples here and in the text are in terms of one good, i.e. Big Macs.  But P and P* are the overall price levels of the domestic &amp; foreign countries.  Thus, they each measure the price of a basket of goods.  </a:t>
            </a:r>
          </a:p>
          <a:p>
            <a:endParaRPr lang="en-US" smtClean="0"/>
          </a:p>
          <a:p>
            <a:r>
              <a:rPr lang="en-US" smtClean="0"/>
              <a:t>When you get to the bottom line, emphasize that the real exchange rate measures the amount of purchasing power in Japan that must be sacrificed for each unit of purchasing power in the U.S.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3839CB4-AB3C-4044-8076-8E1A9137AE01}" type="slidenum">
              <a:rPr lang="en-US"/>
              <a:pPr>
                <a:defRPr/>
              </a:pPr>
              <a:t>51</a:t>
            </a:fld>
            <a:endParaRPr lang="en-US"/>
          </a:p>
        </p:txBody>
      </p:sp>
      <p:sp>
        <p:nvSpPr>
          <p:cNvPr id="115715" name="Rectangle 2"/>
          <p:cNvSpPr>
            <a:spLocks noGrp="1" noRot="1" noChangeAspect="1" noChangeArrowheads="1" noTextEdit="1"/>
          </p:cNvSpPr>
          <p:nvPr>
            <p:ph type="sldImg"/>
          </p:nvPr>
        </p:nvSpPr>
        <p:spPr>
          <a:xfrm>
            <a:off x="1144588" y="685800"/>
            <a:ext cx="4572000" cy="3429000"/>
          </a:xfrm>
          <a:ln/>
        </p:spPr>
      </p:sp>
      <p:sp>
        <p:nvSpPr>
          <p:cNvPr id="1157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good candidate for the basket of goods mentioned here is the CPI basket.  Perhaps a better candidate would be a basket including all goods &amp; services that comprise GDP.  Then, the real exchange rate would measure how many units of foreign GDP trade for one unit of domestic GDP.  </a:t>
            </a:r>
          </a:p>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4F8E4D-DE09-4963-A426-35DC650FEFB7}" type="slidenum">
              <a:rPr lang="en-US"/>
              <a:pPr>
                <a:defRPr/>
              </a:pPr>
              <a:t>54</a:t>
            </a:fld>
            <a:endParaRPr lang="en-US"/>
          </a:p>
        </p:txBody>
      </p:sp>
      <p:sp>
        <p:nvSpPr>
          <p:cNvPr id="136195" name="Rectangle 2"/>
          <p:cNvSpPr>
            <a:spLocks noGrp="1" noRot="1" noChangeAspect="1" noChangeArrowheads="1" noTextEdit="1"/>
          </p:cNvSpPr>
          <p:nvPr>
            <p:ph type="sldImg"/>
          </p:nvPr>
        </p:nvSpPr>
        <p:spPr>
          <a:xfrm>
            <a:off x="1144588" y="685800"/>
            <a:ext cx="4572000" cy="3429000"/>
          </a:xfrm>
          <a:ln/>
        </p:spPr>
      </p:sp>
      <p:sp>
        <p:nvSpPr>
          <p:cNvPr id="1361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12196B-9289-4B84-B27C-7621EE84D7A6}" type="slidenum">
              <a:rPr lang="en-US"/>
              <a:pPr>
                <a:defRPr/>
              </a:pPr>
              <a:t>55</a:t>
            </a:fld>
            <a:endParaRPr lang="en-US"/>
          </a:p>
        </p:txBody>
      </p:sp>
      <p:sp>
        <p:nvSpPr>
          <p:cNvPr id="137219" name="Rectangle 2"/>
          <p:cNvSpPr>
            <a:spLocks noGrp="1" noRot="1" noChangeAspect="1" noChangeArrowheads="1" noTextEdit="1"/>
          </p:cNvSpPr>
          <p:nvPr>
            <p:ph type="sldImg"/>
          </p:nvPr>
        </p:nvSpPr>
        <p:spPr>
          <a:xfrm>
            <a:off x="1144588" y="685800"/>
            <a:ext cx="4572000" cy="3429000"/>
          </a:xfrm>
          <a:ln/>
        </p:spPr>
      </p:sp>
      <p:sp>
        <p:nvSpPr>
          <p:cNvPr id="1372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PPP implies that the cost of a basket of goods (even a basket with just one good, like a Big Mac or a latte) should be the same across countries.  </a:t>
            </a:r>
          </a:p>
          <a:p>
            <a:endParaRPr lang="en-US" smtClean="0"/>
          </a:p>
          <a:p>
            <a:r>
              <a:rPr lang="en-US" smtClean="0"/>
              <a:t>e P = the foreign-currency cost of a basket of goods in the U.S., while P* the cost of a basket of foreign goods.  </a:t>
            </a:r>
          </a:p>
          <a:p>
            <a:endParaRPr lang="en-US" smtClean="0"/>
          </a:p>
          <a:p>
            <a:r>
              <a:rPr lang="en-US" smtClean="0"/>
              <a:t>PPP implies that the baskets cost the same in both countries:   eP = P*, </a:t>
            </a:r>
          </a:p>
          <a:p>
            <a:r>
              <a:rPr lang="en-US" smtClean="0"/>
              <a:t>which implies that e = P*/P.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87B9B5A-27B1-4E76-94FE-2DE50E75C61E}" type="slidenum">
              <a:rPr lang="en-US"/>
              <a:pPr>
                <a:defRPr/>
              </a:pPr>
              <a:t>56</a:t>
            </a:fld>
            <a:endParaRPr lang="en-US"/>
          </a:p>
        </p:txBody>
      </p:sp>
      <p:sp>
        <p:nvSpPr>
          <p:cNvPr id="138243" name="Rectangle 2"/>
          <p:cNvSpPr>
            <a:spLocks noGrp="1" noRot="1" noChangeAspect="1" noChangeArrowheads="1" noTextEdit="1"/>
          </p:cNvSpPr>
          <p:nvPr>
            <p:ph type="sldImg"/>
          </p:nvPr>
        </p:nvSpPr>
        <p:spPr>
          <a:xfrm>
            <a:off x="1144588" y="685800"/>
            <a:ext cx="4572000" cy="3429000"/>
          </a:xfrm>
          <a:ln/>
        </p:spPr>
      </p:sp>
      <p:sp>
        <p:nvSpPr>
          <p:cNvPr id="1382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Revisiting our model, PPP implies that the NX curve should be</a:t>
            </a:r>
            <a:br>
              <a:rPr lang="en-US" smtClean="0"/>
            </a:br>
            <a:r>
              <a:rPr lang="en-US" smtClean="0"/>
              <a:t> horizontal at </a:t>
            </a:r>
            <a:r>
              <a:rPr lang="en-US" smtClean="0">
                <a:sym typeface="Symbol" pitchFamily="18" charset="2"/>
              </a:rPr>
              <a:t> = 1.  </a:t>
            </a:r>
          </a:p>
          <a:p>
            <a:r>
              <a:rPr lang="en-US" smtClean="0">
                <a:sym typeface="Symbol" pitchFamily="18" charset="2"/>
              </a:rPr>
              <a:t>Intuition for the horizontal NX curve:  </a:t>
            </a:r>
            <a:br>
              <a:rPr lang="en-US" smtClean="0">
                <a:sym typeface="Symbol" pitchFamily="18" charset="2"/>
              </a:rPr>
            </a:br>
            <a:r>
              <a:rPr lang="en-US" smtClean="0">
                <a:sym typeface="Symbol" pitchFamily="18" charset="2"/>
              </a:rPr>
              <a:t>Under PPP, different countries’ goods are perfect substitutes, and international arbitrage is possible.  If the relative price of U.S. goods falls even a tiny bit below 1, then there’s a profit opportunity:  buy U.S. goods and sell them abroad.  Hence, the tiniest drop in the U.S. real exchange rate causes a massive increase in NX.  Similarly, if the relative price of U.S. goods rises even a tiny amount above 1, then it is profitable to buy foreign goods and sell them in the U.S., so this arbitrage causes a massive increase increase in imports---and decrease in NX.  </a:t>
            </a:r>
          </a:p>
          <a:p>
            <a:r>
              <a:rPr lang="en-US" smtClean="0">
                <a:sym typeface="Symbol" pitchFamily="18" charset="2"/>
              </a:rPr>
              <a:t>Thus, under PPP, the real exchange rate equals 1 regardless of net capital outflow S-I.  Changes in S or I have no impact on the real exchange rate.  </a:t>
            </a:r>
          </a:p>
          <a:p>
            <a:endParaRPr lang="en-US" smtClean="0">
              <a:sym typeface="Symbol" pitchFamily="18" charset="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597210D-A596-4C85-967B-D9A52DD39061}" type="slidenum">
              <a:rPr lang="en-US"/>
              <a:pPr>
                <a:defRPr/>
              </a:pPr>
              <a:t>10</a:t>
            </a:fld>
            <a:endParaRPr lang="en-US"/>
          </a:p>
        </p:txBody>
      </p:sp>
      <p:sp>
        <p:nvSpPr>
          <p:cNvPr id="89091" name="Rectangle 2"/>
          <p:cNvSpPr>
            <a:spLocks noGrp="1" noRot="1" noChangeAspect="1" noChangeArrowheads="1" noTextEdit="1"/>
          </p:cNvSpPr>
          <p:nvPr>
            <p:ph type="sldImg"/>
          </p:nvPr>
        </p:nvSpPr>
        <p:spPr>
          <a:xfrm>
            <a:off x="1144588" y="685800"/>
            <a:ext cx="4572000" cy="3429000"/>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Regarding “spending need not equal output”:  </a:t>
            </a:r>
          </a:p>
          <a:p>
            <a:endParaRPr lang="en-US" dirty="0" smtClean="0"/>
          </a:p>
          <a:p>
            <a:r>
              <a:rPr lang="en-US" dirty="0" smtClean="0"/>
              <a:t>Residents of an open economy can spend more than the country’s output simply by importing foreign goods.   Residents can spend less than output, and the extra output will be exported.  </a:t>
            </a:r>
          </a:p>
          <a:p>
            <a:endParaRPr lang="en-US" dirty="0" smtClean="0"/>
          </a:p>
          <a:p>
            <a:r>
              <a:rPr lang="en-US" dirty="0" smtClean="0"/>
              <a:t>Regarding “saving need not equal investment”:</a:t>
            </a:r>
          </a:p>
          <a:p>
            <a:endParaRPr lang="en-US" dirty="0" smtClean="0"/>
          </a:p>
          <a:p>
            <a:r>
              <a:rPr lang="en-US" dirty="0" smtClean="0"/>
              <a:t>If individuals in an open economy want to save more than domestic firms want to borrow, no problem.  The savers simply send their extra funds abroad to buy foreign assets.  Similarly, if domestic firms want to borrow more than individuals are willing to save, then the firms simply borrow from abroad (i.e. sell bonds to foreigners).</a:t>
            </a:r>
          </a:p>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70A858-21B2-42A0-95F1-A5038AB01FAC}" type="slidenum">
              <a:rPr lang="en-US"/>
              <a:pPr>
                <a:defRPr/>
              </a:pPr>
              <a:t>57</a:t>
            </a:fld>
            <a:endParaRPr lang="en-US"/>
          </a:p>
        </p:txBody>
      </p:sp>
      <p:sp>
        <p:nvSpPr>
          <p:cNvPr id="139267" name="Rectangle 2"/>
          <p:cNvSpPr>
            <a:spLocks noGrp="1" noRot="1" noChangeAspect="1" noChangeArrowheads="1" noTextEdit="1"/>
          </p:cNvSpPr>
          <p:nvPr>
            <p:ph type="sldImg"/>
          </p:nvPr>
        </p:nvSpPr>
        <p:spPr>
          <a:xfrm>
            <a:off x="1144588" y="685800"/>
            <a:ext cx="4572000" cy="3429000"/>
          </a:xfrm>
          <a:ln/>
        </p:spPr>
      </p:sp>
      <p:sp>
        <p:nvSpPr>
          <p:cNvPr id="1392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A1AF832-3D68-4FFC-9ABE-2A5B48BA9922}" type="slidenum">
              <a:rPr lang="en-US"/>
              <a:pPr>
                <a:defRPr/>
              </a:pPr>
              <a:t>58</a:t>
            </a:fld>
            <a:endParaRPr lang="en-US"/>
          </a:p>
        </p:txBody>
      </p:sp>
      <p:sp>
        <p:nvSpPr>
          <p:cNvPr id="116739" name="Rectangle 2"/>
          <p:cNvSpPr>
            <a:spLocks noGrp="1" noRot="1" noChangeAspect="1" noChangeArrowheads="1" noTextEdit="1"/>
          </p:cNvSpPr>
          <p:nvPr>
            <p:ph type="sldImg"/>
          </p:nvPr>
        </p:nvSpPr>
        <p:spPr>
          <a:xfrm>
            <a:off x="1144588" y="685800"/>
            <a:ext cx="4572000" cy="3429000"/>
          </a:xfrm>
          <a:ln/>
        </p:spPr>
      </p:sp>
      <p:sp>
        <p:nvSpPr>
          <p:cNvPr id="1167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3C19887-82E8-418B-ABBC-966D2BAAFC0A}" type="slidenum">
              <a:rPr lang="en-US"/>
              <a:pPr>
                <a:defRPr/>
              </a:pPr>
              <a:t>59</a:t>
            </a:fld>
            <a:endParaRPr lang="en-US"/>
          </a:p>
        </p:txBody>
      </p:sp>
      <p:sp>
        <p:nvSpPr>
          <p:cNvPr id="119811" name="Rectangle 2"/>
          <p:cNvSpPr>
            <a:spLocks noGrp="1" noRot="1" noChangeAspect="1" noChangeArrowheads="1" noTextEdit="1"/>
          </p:cNvSpPr>
          <p:nvPr>
            <p:ph type="sldImg"/>
          </p:nvPr>
        </p:nvSpPr>
        <p:spPr>
          <a:xfrm>
            <a:off x="1144588" y="685800"/>
            <a:ext cx="4572000" cy="3429000"/>
          </a:xfrm>
          <a:ln/>
        </p:spPr>
      </p:sp>
      <p:sp>
        <p:nvSpPr>
          <p:cNvPr id="1198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89DBCC7-2FD3-47C8-ACF6-E5819DB108C6}" type="slidenum">
              <a:rPr lang="en-US"/>
              <a:pPr>
                <a:defRPr/>
              </a:pPr>
              <a:t>60</a:t>
            </a:fld>
            <a:endParaRPr lang="en-US"/>
          </a:p>
        </p:txBody>
      </p:sp>
      <p:sp>
        <p:nvSpPr>
          <p:cNvPr id="120835" name="Rectangle 2"/>
          <p:cNvSpPr>
            <a:spLocks noGrp="1" noRot="1" noChangeAspect="1" noChangeArrowheads="1" noTextEdit="1"/>
          </p:cNvSpPr>
          <p:nvPr>
            <p:ph type="sldImg"/>
          </p:nvPr>
        </p:nvSpPr>
        <p:spPr>
          <a:xfrm>
            <a:off x="1144588" y="685800"/>
            <a:ext cx="4572000" cy="3429000"/>
          </a:xfrm>
          <a:ln/>
        </p:spPr>
      </p:sp>
      <p:sp>
        <p:nvSpPr>
          <p:cNvPr id="1208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real exchange rate here is a broad index.  Source:  Federal Reserve Statistical Release H.10, Board of Governors.</a:t>
            </a:r>
          </a:p>
          <a:p>
            <a:r>
              <a:rPr lang="en-US" smtClean="0"/>
              <a:t>http://www.federalreserve.gov/releases/h10/summary/indexbc_m.txt</a:t>
            </a:r>
          </a:p>
          <a:p>
            <a:endParaRPr lang="en-US" smtClean="0"/>
          </a:p>
          <a:p>
            <a:r>
              <a:rPr lang="en-US" smtClean="0"/>
              <a:t>NX as a percent of GDP was computed from NX and GDP source data from Department of Commerce, Bureau of Economic Analysis, obtained at:</a:t>
            </a:r>
          </a:p>
          <a:p>
            <a:r>
              <a:rPr lang="en-US" smtClean="0"/>
              <a:t>http://research.stlouisfed.org/fred2/</a:t>
            </a:r>
          </a:p>
          <a:p>
            <a:endParaRPr lang="en-US" smtClean="0"/>
          </a:p>
          <a:p>
            <a:r>
              <a:rPr lang="en-US" smtClean="0"/>
              <a:t>The RER data are monthly and the NX and Y data are quarterly. so I created a quarterly RER series where each quarterly value is an average of the three monthly values from that quarter.  </a:t>
            </a:r>
          </a:p>
          <a:p>
            <a:endParaRPr lang="en-US" smtClean="0"/>
          </a:p>
          <a:p>
            <a:r>
              <a:rPr lang="en-US" smtClean="0"/>
              <a:t>(Thanks for your concern, but I didn’t do it manually for every quarter – I set up an Excel spreadsheet that converts monthly data to quarterly or annual.  The spreadsheet is quite handy – email me if you want it.)</a:t>
            </a:r>
          </a:p>
          <a:p>
            <a:endParaRPr lang="en-US" smtClean="0"/>
          </a:p>
        </p:txBody>
      </p:sp>
      <p:sp>
        <p:nvSpPr>
          <p:cNvPr id="4" name="Slide Number Placeholder 3"/>
          <p:cNvSpPr>
            <a:spLocks noGrp="1"/>
          </p:cNvSpPr>
          <p:nvPr>
            <p:ph type="sldNum" sz="quarter" idx="5"/>
          </p:nvPr>
        </p:nvSpPr>
        <p:spPr/>
        <p:txBody>
          <a:bodyPr/>
          <a:lstStyle/>
          <a:p>
            <a:pPr>
              <a:defRPr/>
            </a:pPr>
            <a:fld id="{DC63809F-3410-4373-BC5C-C3D9AE172A38}" type="slidenum">
              <a:rPr lang="en-US" smtClean="0"/>
              <a:pPr>
                <a:defRPr/>
              </a:pPr>
              <a:t>61</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A2DA7D-5F3E-4446-97E5-F2AFDC9DFFBC}" type="slidenum">
              <a:rPr lang="en-US"/>
              <a:pPr>
                <a:defRPr/>
              </a:pPr>
              <a:t>62</a:t>
            </a:fld>
            <a:endParaRPr lang="en-US"/>
          </a:p>
        </p:txBody>
      </p:sp>
      <p:sp>
        <p:nvSpPr>
          <p:cNvPr id="118787" name="Rectangle 2"/>
          <p:cNvSpPr>
            <a:spLocks noGrp="1" noRot="1" noChangeAspect="1" noChangeArrowheads="1" noTextEdit="1"/>
          </p:cNvSpPr>
          <p:nvPr>
            <p:ph type="sldImg"/>
          </p:nvPr>
        </p:nvSpPr>
        <p:spPr>
          <a:xfrm>
            <a:off x="1144588" y="685800"/>
            <a:ext cx="4572000" cy="3429000"/>
          </a:xfrm>
          <a:ln/>
        </p:spPr>
      </p:sp>
      <p:sp>
        <p:nvSpPr>
          <p:cNvPr id="1187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A2DA7D-5F3E-4446-97E5-F2AFDC9DFFBC}" type="slidenum">
              <a:rPr lang="en-US"/>
              <a:pPr>
                <a:defRPr/>
              </a:pPr>
              <a:t>63</a:t>
            </a:fld>
            <a:endParaRPr lang="en-US"/>
          </a:p>
        </p:txBody>
      </p:sp>
      <p:sp>
        <p:nvSpPr>
          <p:cNvPr id="118787" name="Rectangle 2"/>
          <p:cNvSpPr>
            <a:spLocks noGrp="1" noRot="1" noChangeAspect="1" noChangeArrowheads="1" noTextEdit="1"/>
          </p:cNvSpPr>
          <p:nvPr>
            <p:ph type="sldImg"/>
          </p:nvPr>
        </p:nvSpPr>
        <p:spPr>
          <a:xfrm>
            <a:off x="1144588" y="685800"/>
            <a:ext cx="4572000" cy="3429000"/>
          </a:xfrm>
          <a:ln/>
        </p:spPr>
      </p:sp>
      <p:sp>
        <p:nvSpPr>
          <p:cNvPr id="1187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58A966-C5FA-4E5F-9A48-AFC8698533C0}" type="slidenum">
              <a:rPr lang="en-US"/>
              <a:pPr>
                <a:defRPr/>
              </a:pPr>
              <a:t>68</a:t>
            </a:fld>
            <a:endParaRPr lang="en-US"/>
          </a:p>
        </p:txBody>
      </p:sp>
      <p:sp>
        <p:nvSpPr>
          <p:cNvPr id="121859" name="Rectangle 2"/>
          <p:cNvSpPr>
            <a:spLocks noGrp="1" noRot="1" noChangeAspect="1" noChangeArrowheads="1" noTextEdit="1"/>
          </p:cNvSpPr>
          <p:nvPr>
            <p:ph type="sldImg"/>
          </p:nvPr>
        </p:nvSpPr>
        <p:spPr>
          <a:xfrm>
            <a:off x="1144588" y="685800"/>
            <a:ext cx="4572000" cy="3429000"/>
          </a:xfrm>
          <a:ln/>
        </p:spPr>
      </p:sp>
      <p:sp>
        <p:nvSpPr>
          <p:cNvPr id="1218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equation, </a:t>
            </a:r>
            <a:r>
              <a:rPr kumimoji="1" lang="en-US" b="1" i="1" smtClean="0">
                <a:solidFill>
                  <a:srgbClr val="660033"/>
                </a:solidFill>
                <a:sym typeface="Symbol" pitchFamily="18" charset="2"/>
              </a:rPr>
              <a:t>ε</a:t>
            </a:r>
            <a:r>
              <a:rPr lang="en-US" smtClean="0"/>
              <a:t> is the only endogenous variable, hence this equation determines the value of </a:t>
            </a:r>
            <a:r>
              <a:rPr kumimoji="1" lang="en-US" b="1" i="1" smtClean="0">
                <a:solidFill>
                  <a:srgbClr val="660033"/>
                </a:solidFill>
                <a:sym typeface="Symbol" pitchFamily="18" charset="2"/>
              </a:rPr>
              <a:t>ε</a:t>
            </a:r>
            <a:r>
              <a:rPr lang="en-US" smtClean="0"/>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445D81-F89E-4C38-9AF9-3CFC22E1371F}" type="slidenum">
              <a:rPr lang="en-US"/>
              <a:pPr>
                <a:defRPr/>
              </a:pPr>
              <a:t>69</a:t>
            </a:fld>
            <a:endParaRPr lang="en-US"/>
          </a:p>
        </p:txBody>
      </p:sp>
      <p:sp>
        <p:nvSpPr>
          <p:cNvPr id="122883" name="Rectangle 2"/>
          <p:cNvSpPr>
            <a:spLocks noGrp="1" noRot="1" noChangeAspect="1" noChangeArrowheads="1" noTextEdit="1"/>
          </p:cNvSpPr>
          <p:nvPr>
            <p:ph type="sldImg"/>
          </p:nvPr>
        </p:nvSpPr>
        <p:spPr>
          <a:xfrm>
            <a:off x="1144588" y="685800"/>
            <a:ext cx="4572000" cy="3429000"/>
          </a:xfrm>
          <a:ln/>
        </p:spPr>
      </p:sp>
      <p:sp>
        <p:nvSpPr>
          <p:cNvPr id="1228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Note ***</a:t>
            </a:r>
          </a:p>
          <a:p>
            <a:r>
              <a:rPr lang="en-US" smtClean="0"/>
              <a:t>At the lower left corner (origin) of this graph, NX does NOT NECESSARILY EQUAL ZERO!!!  </a:t>
            </a:r>
          </a:p>
          <a:p>
            <a:endParaRPr lang="en-US" smtClean="0"/>
          </a:p>
          <a:p>
            <a:r>
              <a:rPr lang="en-US" smtClean="0"/>
              <a:t>In fact, the zero on the horizontal axis may well be to the right of the vertical S-I line.  (This is the case, for example, in the U.S.)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7FFEB23-4471-4ECF-A700-E8C02A6D0C10}" type="slidenum">
              <a:rPr lang="en-US"/>
              <a:pPr>
                <a:defRPr/>
              </a:pPr>
              <a:t>70</a:t>
            </a:fld>
            <a:endParaRPr lang="en-US"/>
          </a:p>
        </p:txBody>
      </p:sp>
      <p:sp>
        <p:nvSpPr>
          <p:cNvPr id="123907" name="Rectangle 2"/>
          <p:cNvSpPr>
            <a:spLocks noGrp="1" noRot="1" noChangeAspect="1" noChangeArrowheads="1" noTextEdit="1"/>
          </p:cNvSpPr>
          <p:nvPr>
            <p:ph type="sldImg"/>
          </p:nvPr>
        </p:nvSpPr>
        <p:spPr>
          <a:xfrm>
            <a:off x="1144588" y="685800"/>
            <a:ext cx="4572000" cy="3429000"/>
          </a:xfrm>
          <a:ln/>
        </p:spPr>
      </p:sp>
      <p:sp>
        <p:nvSpPr>
          <p:cNvPr id="1239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WARNING:  Don’t let your students confuse the demand for dollars in the foreign exchange market with demand for real money balances (chapter 4), or the supply of dollars in the foreign exchange market with the supply of money (chapter 4).</a:t>
            </a:r>
          </a:p>
          <a:p>
            <a:endParaRPr lang="en-US" smtClean="0"/>
          </a:p>
          <a:p>
            <a:r>
              <a:rPr lang="en-US" smtClean="0"/>
              <a:t>If you and your students are as anal, er, I mean, as detail-oriented as me:   NX is actually the </a:t>
            </a:r>
            <a:r>
              <a:rPr lang="en-US" u="sng" smtClean="0"/>
              <a:t>net</a:t>
            </a:r>
            <a:r>
              <a:rPr lang="en-US" smtClean="0"/>
              <a:t> demand for dollars:  foreign demand for dollars to purchase our exports minus our supply of dollars to purchase imports.  Net capital outflow is the </a:t>
            </a:r>
            <a:r>
              <a:rPr lang="en-US" u="sng" smtClean="0"/>
              <a:t>net</a:t>
            </a:r>
            <a:r>
              <a:rPr lang="en-US" smtClean="0"/>
              <a:t> supply of dollars:  The supply of dollars from U.S. residents investing abroad minus the demand for dollars from foreigners buying U.S. assets.  </a:t>
            </a: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016B53E-D7BE-493A-9E6D-F90B79877692}" type="slidenum">
              <a:rPr lang="en-US"/>
              <a:pPr>
                <a:defRPr/>
              </a:pPr>
              <a:t>11</a:t>
            </a:fld>
            <a:endParaRPr lang="en-US"/>
          </a:p>
        </p:txBody>
      </p:sp>
      <p:sp>
        <p:nvSpPr>
          <p:cNvPr id="90115" name="Rectangle 2"/>
          <p:cNvSpPr>
            <a:spLocks noGrp="1" noRot="1" noChangeAspect="1" noChangeArrowheads="1" noTextEdit="1"/>
          </p:cNvSpPr>
          <p:nvPr>
            <p:ph type="sldImg"/>
          </p:nvPr>
        </p:nvSpPr>
        <p:spPr>
          <a:xfrm>
            <a:off x="1144588" y="685800"/>
            <a:ext cx="4572000" cy="3429000"/>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Before displaying the second and subsequent lines, explain the first one:</a:t>
            </a:r>
          </a:p>
          <a:p>
            <a:endParaRPr lang="en-US" smtClean="0"/>
          </a:p>
          <a:p>
            <a:r>
              <a:rPr lang="en-US" smtClean="0"/>
              <a:t>Total consumption expenditure is the sum of consumer spending on domestically produced goods and foreign produced goods.  </a:t>
            </a:r>
          </a:p>
          <a:p>
            <a:endParaRPr lang="en-US" smtClean="0"/>
          </a:p>
          <a:p>
            <a:r>
              <a:rPr lang="en-US" smtClean="0"/>
              <a:t>EX:  The value of the goods we export to other countries equals their expenditure on our output.  </a:t>
            </a:r>
          </a:p>
          <a:p>
            <a:endParaRPr lang="en-US" smtClean="0"/>
          </a:p>
          <a:p>
            <a:r>
              <a:rPr lang="en-US" smtClean="0"/>
              <a:t>IM:  The value of our imports equals the portion of our country’s expenditure (the portion of C+I+G) that falls on foreign products.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30F6211-A793-4117-AC98-F28F9E66FDCC}" type="slidenum">
              <a:rPr lang="en-US"/>
              <a:pPr>
                <a:defRPr/>
              </a:pPr>
              <a:t>72</a:t>
            </a:fld>
            <a:endParaRPr lang="en-US"/>
          </a:p>
        </p:txBody>
      </p:sp>
      <p:sp>
        <p:nvSpPr>
          <p:cNvPr id="124931" name="Rectangle 2"/>
          <p:cNvSpPr>
            <a:spLocks noGrp="1" noRot="1" noChangeAspect="1" noChangeArrowheads="1" noTextEdit="1"/>
          </p:cNvSpPr>
          <p:nvPr>
            <p:ph type="sldImg"/>
          </p:nvPr>
        </p:nvSpPr>
        <p:spPr>
          <a:xfrm>
            <a:off x="1144588" y="685800"/>
            <a:ext cx="4572000" cy="3429000"/>
          </a:xfrm>
          <a:ln/>
        </p:spPr>
      </p:sp>
      <p:sp>
        <p:nvSpPr>
          <p:cNvPr id="1249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D02A8A2-1680-4D48-B318-E43EE9D3073D}" type="slidenum">
              <a:rPr lang="en-US"/>
              <a:pPr>
                <a:defRPr/>
              </a:pPr>
              <a:t>73</a:t>
            </a:fld>
            <a:endParaRPr lang="en-US"/>
          </a:p>
        </p:txBody>
      </p:sp>
      <p:sp>
        <p:nvSpPr>
          <p:cNvPr id="125955" name="Rectangle 2"/>
          <p:cNvSpPr>
            <a:spLocks noGrp="1" noRot="1" noChangeAspect="1" noChangeArrowheads="1" noTextEdit="1"/>
          </p:cNvSpPr>
          <p:nvPr>
            <p:ph type="sldImg"/>
          </p:nvPr>
        </p:nvSpPr>
        <p:spPr>
          <a:xfrm>
            <a:off x="1144588" y="685800"/>
            <a:ext cx="4572000" cy="3429000"/>
          </a:xfrm>
          <a:ln/>
        </p:spPr>
      </p:sp>
      <p:sp>
        <p:nvSpPr>
          <p:cNvPr id="1259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ED0657F-EA79-4F54-8FA8-1D891073534B}" type="slidenum">
              <a:rPr lang="en-US"/>
              <a:pPr>
                <a:defRPr/>
              </a:pPr>
              <a:t>74</a:t>
            </a:fld>
            <a:endParaRPr lang="en-US"/>
          </a:p>
        </p:txBody>
      </p:sp>
      <p:sp>
        <p:nvSpPr>
          <p:cNvPr id="126979" name="Rectangle 2"/>
          <p:cNvSpPr>
            <a:spLocks noGrp="1" noRot="1" noChangeAspect="1" noChangeArrowheads="1" noTextEdit="1"/>
          </p:cNvSpPr>
          <p:nvPr>
            <p:ph type="sldImg"/>
          </p:nvPr>
        </p:nvSpPr>
        <p:spPr>
          <a:xfrm>
            <a:off x="1144588" y="685800"/>
            <a:ext cx="4572000" cy="3429000"/>
          </a:xfrm>
          <a:ln/>
        </p:spPr>
      </p:sp>
      <p:sp>
        <p:nvSpPr>
          <p:cNvPr id="1269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Have your students take out a piece of paper, draw the graph, then show what happens when there’s an increase in the country’s investment demand (perhaps in response to an investment tax credit).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477B3B-0BEE-4361-BBEE-38586634D02D}" type="slidenum">
              <a:rPr lang="en-US"/>
              <a:pPr>
                <a:defRPr/>
              </a:pPr>
              <a:t>77</a:t>
            </a:fld>
            <a:endParaRPr lang="en-US"/>
          </a:p>
        </p:txBody>
      </p:sp>
      <p:sp>
        <p:nvSpPr>
          <p:cNvPr id="130051" name="Rectangle 2"/>
          <p:cNvSpPr>
            <a:spLocks noGrp="1" noRot="1" noChangeAspect="1" noChangeArrowheads="1" noTextEdit="1"/>
          </p:cNvSpPr>
          <p:nvPr>
            <p:ph type="sldImg"/>
          </p:nvPr>
        </p:nvSpPr>
        <p:spPr>
          <a:xfrm>
            <a:off x="1144588" y="685800"/>
            <a:ext cx="4572000" cy="3429000"/>
          </a:xfrm>
          <a:ln/>
        </p:spPr>
      </p:sp>
      <p:sp>
        <p:nvSpPr>
          <p:cNvPr id="1300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analysis here applies for import restrictions (tariffs, quotas) as well as export subsidies.   It also applies for exogenous changes in preferences regarding domestic vs. foreign goods.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1DB110-35D2-4964-881E-7B8141640648}" type="slidenum">
              <a:rPr lang="en-US"/>
              <a:pPr>
                <a:defRPr/>
              </a:pPr>
              <a:t>78</a:t>
            </a:fld>
            <a:endParaRPr lang="en-US"/>
          </a:p>
        </p:txBody>
      </p:sp>
      <p:sp>
        <p:nvSpPr>
          <p:cNvPr id="131075" name="Rectangle 2"/>
          <p:cNvSpPr>
            <a:spLocks noGrp="1" noRot="1" noChangeAspect="1" noChangeArrowheads="1" noTextEdit="1"/>
          </p:cNvSpPr>
          <p:nvPr>
            <p:ph type="sldImg"/>
          </p:nvPr>
        </p:nvSpPr>
        <p:spPr>
          <a:xfrm>
            <a:off x="1144588" y="685800"/>
            <a:ext cx="4572000" cy="3429000"/>
          </a:xfrm>
          <a:ln/>
        </p:spPr>
      </p:sp>
      <p:sp>
        <p:nvSpPr>
          <p:cNvPr id="1310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text box, the remarks in parentheses after each result are an abbreviated explanation for that result.  </a:t>
            </a:r>
          </a:p>
          <a:p>
            <a:r>
              <a:rPr lang="en-US" smtClean="0"/>
              <a:t>The real exchange rate appreciates because the quota has raised the net demand for dollars associated with any given value of the exchange rate. </a:t>
            </a:r>
          </a:p>
          <a:p>
            <a:r>
              <a:rPr lang="en-US" smtClean="0"/>
              <a:t>But the equilibrium level of net exports doesn’t change, because the supply of dollars in the foreign exchange market (S-I) has not been affected by the trade policy.  (Remember, S = Y-C-G, and the trade policy does not affect Y, C, or G; the policy also does not affect I, because I = I(r*) and r* is exogenous.)</a:t>
            </a:r>
          </a:p>
          <a:p>
            <a:r>
              <a:rPr lang="en-US" smtClean="0"/>
              <a:t>The appreciation causes exports to fall.  </a:t>
            </a:r>
          </a:p>
          <a:p>
            <a:r>
              <a:rPr lang="en-US" smtClean="0"/>
              <a:t>And, since exports are lower but NX is unchanged, it must be the case that IM is lower too, which is what you’d expect from a trade policy that restricts imports. </a:t>
            </a:r>
          </a:p>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2EC8491-E492-483E-BB77-180CFF209C14}" type="slidenum">
              <a:rPr lang="en-US"/>
              <a:pPr>
                <a:defRPr/>
              </a:pPr>
              <a:t>82</a:t>
            </a:fld>
            <a:endParaRPr lang="en-US"/>
          </a:p>
        </p:txBody>
      </p:sp>
      <p:sp>
        <p:nvSpPr>
          <p:cNvPr id="132099" name="Rectangle 2"/>
          <p:cNvSpPr>
            <a:spLocks noGrp="1" noRot="1" noChangeAspect="1" noChangeArrowheads="1" noTextEdit="1"/>
          </p:cNvSpPr>
          <p:nvPr>
            <p:ph type="sldImg"/>
          </p:nvPr>
        </p:nvSpPr>
        <p:spPr>
          <a:xfrm>
            <a:off x="1144588" y="685800"/>
            <a:ext cx="4572000" cy="3429000"/>
          </a:xfrm>
          <a:ln/>
        </p:spPr>
      </p:sp>
      <p:sp>
        <p:nvSpPr>
          <p:cNvPr id="1321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Figure 5-13 on p.145.   The horizontal axis measures the country’s inflation rate minus the U.S. inflation rate.  The vertical axis measures the percentage change in the U.S. dollar exchange rate with that country (positive values mean the country’s currency depreciates relative to the dollar).   All variables are annual averages over the period 1972-2004.  </a:t>
            </a:r>
          </a:p>
          <a:p>
            <a:endParaRPr lang="en-US" smtClean="0"/>
          </a:p>
          <a:p>
            <a:r>
              <a:rPr lang="en-US" smtClean="0"/>
              <a:t>This figure shows a very clear relationship between the inflation differential and the rate of dollar appreciation.   The higher a country’s inflation relative to U.S. inflation, the faster the U.S. dollar will appreciate against that country’s currency.  Or, for the few countries like Japan that have lower inflation than the U.S., we see their exchange rates appreciating relative to the U.S. dollar.  </a:t>
            </a:r>
          </a:p>
          <a:p>
            <a:endParaRPr lang="en-US" smtClean="0"/>
          </a:p>
          <a:p>
            <a:r>
              <a:rPr lang="en-US" smtClean="0"/>
              <a:t>Source:  International Financial Statistics</a:t>
            </a:r>
          </a:p>
          <a:p>
            <a:endParaRPr lang="en-US" smtClean="0"/>
          </a:p>
        </p:txBody>
      </p:sp>
      <p:sp>
        <p:nvSpPr>
          <p:cNvPr id="4" name="Slide Number Placeholder 3"/>
          <p:cNvSpPr>
            <a:spLocks noGrp="1"/>
          </p:cNvSpPr>
          <p:nvPr>
            <p:ph type="sldNum" sz="quarter" idx="5"/>
          </p:nvPr>
        </p:nvSpPr>
        <p:spPr/>
        <p:txBody>
          <a:bodyPr/>
          <a:lstStyle/>
          <a:p>
            <a:pPr>
              <a:defRPr/>
            </a:pPr>
            <a:fld id="{B524266E-FD4D-4E73-BA30-FAB06FDA43ED}" type="slidenum">
              <a:rPr lang="en-US" smtClean="0"/>
              <a:pPr>
                <a:defRPr/>
              </a:pPr>
              <a:t>88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6ED45DD-916D-4C04-A4DD-E544C1A2AF7C}" type="slidenum">
              <a:rPr lang="en-US"/>
              <a:pPr>
                <a:defRPr/>
              </a:pPr>
              <a:t>89</a:t>
            </a:fld>
            <a:endParaRPr lang="en-US"/>
          </a:p>
        </p:txBody>
      </p:sp>
      <p:sp>
        <p:nvSpPr>
          <p:cNvPr id="140291" name="Rectangle 2"/>
          <p:cNvSpPr>
            <a:spLocks noGrp="1" noRot="1" noChangeAspect="1" noChangeArrowheads="1" noTextEdit="1"/>
          </p:cNvSpPr>
          <p:nvPr>
            <p:ph type="sldImg"/>
          </p:nvPr>
        </p:nvSpPr>
        <p:spPr>
          <a:xfrm>
            <a:off x="1144588" y="685800"/>
            <a:ext cx="4572000" cy="3429000"/>
          </a:xfrm>
          <a:ln/>
        </p:spPr>
      </p:sp>
      <p:sp>
        <p:nvSpPr>
          <p:cNvPr id="1402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a continuation of the case study begun in Chapter 3 (both the textbook and the PowerPoint presentation).   It is placed here to motivate the last topic of Chapter 5:  the U.S. as a large open economy.</a:t>
            </a:r>
          </a:p>
          <a:p>
            <a:r>
              <a:rPr lang="en-US" smtClean="0"/>
              <a:t>As we saw in chapter 3, the closed economy model correctly predicted that national saving would fall and the interest rate would rise.  But, the closed economy model predicted that investment would fall as much as saving; actually, investment fell by much less than saving.  Also, the closed economy model by definition could not have predicted the effects on the trade balance or exchange rate. </a:t>
            </a:r>
          </a:p>
          <a:p>
            <a:r>
              <a:rPr lang="en-US" smtClean="0"/>
              <a:t>The small open economy model correctly predicted what would happen to NX and the real exchange rate, but incorrectly predicted that the interest rate and investment would not change.  </a:t>
            </a:r>
          </a:p>
          <a:p>
            <a:r>
              <a:rPr lang="en-US" smtClean="0"/>
              <a:t>In order to explain the U.S. experience, we need to combine the insights of the closed &amp; small open economy models. </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421B38-27B4-4A8C-A54B-1F786EF7A3E9}" type="slidenum">
              <a:rPr lang="en-US"/>
              <a:pPr>
                <a:defRPr/>
              </a:pPr>
              <a:t>12</a:t>
            </a:fld>
            <a:endParaRPr lang="en-US"/>
          </a:p>
        </p:txBody>
      </p:sp>
      <p:sp>
        <p:nvSpPr>
          <p:cNvPr id="91139" name="Rectangle 2"/>
          <p:cNvSpPr>
            <a:spLocks noGrp="1" noRot="1" noChangeAspect="1" noChangeArrowheads="1" noTextEdit="1"/>
          </p:cNvSpPr>
          <p:nvPr>
            <p:ph type="sldImg"/>
          </p:nvPr>
        </p:nvSpPr>
        <p:spPr>
          <a:xfrm>
            <a:off x="1144588" y="685800"/>
            <a:ext cx="4572000" cy="3429000"/>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country’s GDP is total expenditure on its output of final goods &amp; services. The first line adds up all sources of spending on domestically produced goods &amp; services.  </a:t>
            </a:r>
          </a:p>
          <a:p>
            <a:endParaRPr lang="en-US" smtClean="0"/>
          </a:p>
          <a:p>
            <a:r>
              <a:rPr lang="en-US" smtClean="0"/>
              <a:t>The second &amp; subsequent lines present an algebraic derivation of the national income accounting identity for an open economy.  </a:t>
            </a:r>
          </a:p>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181D142-4D2E-486D-AFC4-BFC036427BC7}" type="slidenum">
              <a:rPr lang="en-US"/>
              <a:pPr>
                <a:defRPr/>
              </a:pPr>
              <a:t>90</a:t>
            </a:fld>
            <a:endParaRPr lang="en-US"/>
          </a:p>
        </p:txBody>
      </p:sp>
      <p:sp>
        <p:nvSpPr>
          <p:cNvPr id="141315" name="Rectangle 2"/>
          <p:cNvSpPr>
            <a:spLocks noGrp="1" noRot="1" noChangeAspect="1" noChangeArrowheads="1" noTextEdit="1"/>
          </p:cNvSpPr>
          <p:nvPr>
            <p:ph type="sldImg"/>
          </p:nvPr>
        </p:nvSpPr>
        <p:spPr>
          <a:xfrm>
            <a:off x="1144588" y="685800"/>
            <a:ext cx="4572000" cy="3429000"/>
          </a:xfrm>
          <a:ln/>
        </p:spPr>
      </p:sp>
      <p:sp>
        <p:nvSpPr>
          <p:cNvPr id="1413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19E767-44C8-476F-9EE8-B40F5ED8CD82}" type="slidenum">
              <a:rPr lang="en-US"/>
              <a:pPr>
                <a:defRPr/>
              </a:pPr>
              <a:t>91</a:t>
            </a:fld>
            <a:endParaRPr lang="en-US"/>
          </a:p>
        </p:txBody>
      </p:sp>
      <p:sp>
        <p:nvSpPr>
          <p:cNvPr id="142339" name="Rectangle 2"/>
          <p:cNvSpPr>
            <a:spLocks noGrp="1" noRot="1" noChangeAspect="1" noChangeArrowheads="1" noTextEdit="1"/>
          </p:cNvSpPr>
          <p:nvPr>
            <p:ph type="sldImg"/>
          </p:nvPr>
        </p:nvSpPr>
        <p:spPr>
          <a:xfrm>
            <a:off x="1144588" y="685800"/>
            <a:ext cx="4572000" cy="3429000"/>
          </a:xfrm>
          <a:ln/>
        </p:spPr>
      </p:sp>
      <p:sp>
        <p:nvSpPr>
          <p:cNvPr id="1423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table, there’s a cell for NX in the closed economy column.  Instead of putting “N.A.” in this cell, I put “no change.”   Why?  In a closed economy, EX = IM = NX = 0.  After a change in saving, NX = 0 still.  Hence, it is not incorrect to say “no change”.  More importantly we are trying to show students how the results for a large open economy are in between the results for the closed &amp; small open cases.  Looking at the items in the last row of the table, “falls, but not as much as in small open economy” seems to be in between “no change” and “falls,” but does not seem to be in between “N.A.” and “falls”. </a:t>
            </a:r>
          </a:p>
          <a:p>
            <a:endParaRPr lang="en-US" smtClean="0"/>
          </a:p>
          <a:p>
            <a:r>
              <a:rPr lang="en-US" smtClean="0"/>
              <a:t>It would be completely understandable if you still feel that “N.A.” should be in the closed economy NX cell of the table, so please feel free to edit that cell.  </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E261FA-5136-4AF1-9777-85D687D2AEBC}" type="slidenum">
              <a:rPr lang="en-US"/>
              <a:pPr>
                <a:defRPr/>
              </a:pPr>
              <a:t>13</a:t>
            </a:fld>
            <a:endParaRPr lang="en-US"/>
          </a:p>
        </p:txBody>
      </p:sp>
      <p:sp>
        <p:nvSpPr>
          <p:cNvPr id="92163" name="Rectangle 2"/>
          <p:cNvSpPr>
            <a:spLocks noGrp="1" noRot="1" noChangeAspect="1" noChangeArrowheads="1" noTextEdit="1"/>
          </p:cNvSpPr>
          <p:nvPr>
            <p:ph type="sldImg"/>
          </p:nvPr>
        </p:nvSpPr>
        <p:spPr>
          <a:xfrm>
            <a:off x="1144588" y="685800"/>
            <a:ext cx="4572000" cy="3429000"/>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Solving this identity for NX yields the second equation, which says:</a:t>
            </a:r>
          </a:p>
          <a:p>
            <a:r>
              <a:rPr lang="en-US" smtClean="0"/>
              <a:t>   A country’s net exports---its net outflow of goods---equals the difference between its output and its expenditure.  </a:t>
            </a:r>
          </a:p>
          <a:p>
            <a:endParaRPr lang="en-US" smtClean="0"/>
          </a:p>
          <a:p>
            <a:r>
              <a:rPr lang="en-US" smtClean="0"/>
              <a:t>Example:  If we produce $500b worth of goods, and only buy $400b worth, then we export the remainder.  </a:t>
            </a:r>
          </a:p>
          <a:p>
            <a:r>
              <a:rPr lang="en-US" smtClean="0"/>
              <a:t>Of course, NX can be a negative number, which would occur if our spending exceeds our income/output. </a:t>
            </a:r>
          </a:p>
          <a:p>
            <a:endParaRPr lang="en-US" smtClean="0"/>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FA9F91-B3A7-46D2-8CBA-386411FC5F80}" type="slidenum">
              <a:rPr lang="en-US"/>
              <a:pPr>
                <a:defRPr/>
              </a:pPr>
              <a:t>14</a:t>
            </a:fld>
            <a:endParaRPr lang="en-US"/>
          </a:p>
        </p:txBody>
      </p:sp>
      <p:sp>
        <p:nvSpPr>
          <p:cNvPr id="93187" name="Rectangle 2"/>
          <p:cNvSpPr>
            <a:spLocks noGrp="1" noRot="1" noChangeAspect="1" noChangeArrowheads="1" noTextEdit="1"/>
          </p:cNvSpPr>
          <p:nvPr>
            <p:ph type="sldImg"/>
          </p:nvPr>
        </p:nvSpPr>
        <p:spPr>
          <a:xfrm>
            <a:off x="1144588" y="685800"/>
            <a:ext cx="4572000" cy="3429000"/>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E9EE627-4769-4981-B753-901E8DD72106}" type="slidenum">
              <a:rPr lang="en-US"/>
              <a:pPr>
                <a:defRPr/>
              </a:pPr>
              <a:t>15</a:t>
            </a:fld>
            <a:endParaRPr lang="en-US"/>
          </a:p>
        </p:txBody>
      </p:sp>
      <p:sp>
        <p:nvSpPr>
          <p:cNvPr id="94211" name="Rectangle 2"/>
          <p:cNvSpPr>
            <a:spLocks noGrp="1" noRot="1" noChangeAspect="1" noChangeArrowheads="1" noTextEdit="1"/>
          </p:cNvSpPr>
          <p:nvPr>
            <p:ph type="sldImg"/>
          </p:nvPr>
        </p:nvSpPr>
        <p:spPr>
          <a:xfrm>
            <a:off x="1365250" y="463550"/>
            <a:ext cx="4024313" cy="3017838"/>
          </a:xfrm>
          <a:ln/>
        </p:spPr>
      </p:sp>
      <p:sp>
        <p:nvSpPr>
          <p:cNvPr id="94212" name="Rectangle 3"/>
          <p:cNvSpPr>
            <a:spLocks noGrp="1" noChangeArrowheads="1"/>
          </p:cNvSpPr>
          <p:nvPr>
            <p:ph type="body" idx="1"/>
          </p:nvPr>
        </p:nvSpPr>
        <p:spPr>
          <a:xfrm>
            <a:off x="719138" y="3679825"/>
            <a:ext cx="5595937" cy="50593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346075" algn="l"/>
              </a:tabLst>
            </a:pPr>
            <a:r>
              <a:rPr lang="en-US" smtClean="0"/>
              <a:t>In chapter 3, we examined a closed economy model of the loanable funds market.  Savers could only lend money to domestic borrowers.  Firms borrowing to finance their investment could only borrow from domestic savers.  Thus, S = I.  </a:t>
            </a:r>
          </a:p>
          <a:p>
            <a:pPr>
              <a:tabLst>
                <a:tab pos="346075" algn="l"/>
              </a:tabLst>
            </a:pPr>
            <a:r>
              <a:rPr lang="en-US" smtClean="0"/>
              <a:t>	But in an open economy, S need not equal I.  A country’s supply of loanable funds can be used to finance domestic investment, or to finance foreign investment (e.g. buying bonds from a foreign company that needs funding to build a new factory in its country).  </a:t>
            </a:r>
          </a:p>
          <a:p>
            <a:pPr>
              <a:tabLst>
                <a:tab pos="346075" algn="l"/>
              </a:tabLst>
            </a:pPr>
            <a:r>
              <a:rPr lang="en-US" smtClean="0"/>
              <a:t>	Similarly, domestic firms can finance their investment projects by borrowing loanable funds from domestic savers or by borrowing them from foreign savers.  </a:t>
            </a:r>
          </a:p>
          <a:p>
            <a:pPr>
              <a:tabLst>
                <a:tab pos="346075" algn="l"/>
              </a:tabLst>
            </a:pPr>
            <a:r>
              <a:rPr lang="en-US" smtClean="0"/>
              <a:t>	International borrowing and lending is called “international capital flows” even though it’s not the physical capital that is flowing abroad -- we don’t see factories uprooted and shipped to Mexico (Ross Perot’s famous remark notwithstanding). Rather, what can flow internationally is “loanable funds,” or financial capital, which of course is used to finance the purchase of physical capital.  </a:t>
            </a:r>
          </a:p>
          <a:p>
            <a:pPr>
              <a:tabLst>
                <a:tab pos="346075" algn="l"/>
              </a:tabLst>
            </a:pPr>
            <a:r>
              <a:rPr lang="en-US" smtClean="0"/>
              <a:t>	Note:  foreign investment might involve the purchase of financial assets – stocks and bonds and so forth – or physical assets, such as direct ownership in office buildings or factories.  In either case, a person in one country ends up owning part of the capital stock of another country.  </a:t>
            </a:r>
          </a:p>
          <a:p>
            <a:pPr>
              <a:tabLst>
                <a:tab pos="346075" algn="l"/>
              </a:tabLst>
            </a:pPr>
            <a:r>
              <a:rPr lang="en-US" smtClean="0"/>
              <a:t>	The equation “net capital outflow = S – I”  shows that, if a country’s savers supply more funds than its firms wish to borrow for investment, the excess of loanable funds will flow abroad in the form of net capital outflow (the purchase of foreign assets).  Alternatively, if firms wish to borrow more than domestic savers wish to lend, then the firms borrow the excess on international financial markets; in this case, there’s a net inflow of loanable funds, and S &lt; I.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4DE0BDE-9FED-4C2B-A801-CB924EEE7B3C}" type="slidenum">
              <a:rPr lang="en-US"/>
              <a:pPr>
                <a:defRPr/>
              </a:pPr>
              <a:t>16</a:t>
            </a:fld>
            <a:endParaRPr lang="en-US"/>
          </a:p>
        </p:txBody>
      </p:sp>
      <p:sp>
        <p:nvSpPr>
          <p:cNvPr id="95235" name="Rectangle 2"/>
          <p:cNvSpPr>
            <a:spLocks noGrp="1" noRot="1" noChangeAspect="1" noChangeArrowheads="1" noTextEdit="1"/>
          </p:cNvSpPr>
          <p:nvPr>
            <p:ph type="sldImg"/>
          </p:nvPr>
        </p:nvSpPr>
        <p:spPr>
          <a:xfrm>
            <a:off x="1144588" y="685800"/>
            <a:ext cx="4572000" cy="3429000"/>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285750" algn="l"/>
              </a:tabLst>
            </a:pPr>
            <a:r>
              <a:rPr lang="en-US" smtClean="0"/>
              <a:t>Starting from the equation derived on slides 6 and 7, we can derive another important identity:  NX = S – I</a:t>
            </a:r>
          </a:p>
          <a:p>
            <a:pPr>
              <a:tabLst>
                <a:tab pos="285750" algn="l"/>
              </a:tabLst>
            </a:pPr>
            <a:endParaRPr lang="en-US" smtClean="0"/>
          </a:p>
          <a:p>
            <a:pPr>
              <a:tabLst>
                <a:tab pos="285750" algn="l"/>
              </a:tabLst>
            </a:pPr>
            <a:r>
              <a:rPr lang="en-US" smtClean="0"/>
              <a:t>This equation says that the net outflow of goods &amp; services (net exports) equals the net outflow of financial capital (or loanable funds).</a:t>
            </a:r>
          </a:p>
          <a:p>
            <a:pPr>
              <a:tabLst>
                <a:tab pos="285750" algn="l"/>
              </a:tabLst>
            </a:pPr>
            <a:endParaRPr lang="en-US" smtClean="0"/>
          </a:p>
          <a:p>
            <a:pPr>
              <a:tabLst>
                <a:tab pos="285750" algn="l"/>
              </a:tabLst>
            </a:pPr>
            <a:r>
              <a:rPr lang="en-US" smtClean="0"/>
              <a:t>While the identity and its derivation are very simple, we learn a very important lesson from it:  </a:t>
            </a:r>
          </a:p>
          <a:p>
            <a:pPr>
              <a:tabLst>
                <a:tab pos="285750" algn="l"/>
              </a:tabLst>
            </a:pPr>
            <a:endParaRPr lang="en-US" smtClean="0"/>
          </a:p>
          <a:p>
            <a:pPr>
              <a:tabLst>
                <a:tab pos="285750" algn="l"/>
              </a:tabLst>
            </a:pPr>
            <a:r>
              <a:rPr lang="en-US" smtClean="0"/>
              <a:t>A country (such as the U.S.) with persistent, large trade deficits </a:t>
            </a:r>
            <a:br>
              <a:rPr lang="en-US" smtClean="0"/>
            </a:br>
            <a:r>
              <a:rPr lang="en-US" smtClean="0"/>
              <a:t>(NX &lt; 0) also has low saving, relative to its investment, </a:t>
            </a:r>
            <a:br>
              <a:rPr lang="en-US" smtClean="0"/>
            </a:br>
            <a:r>
              <a:rPr lang="en-US" smtClean="0"/>
              <a:t>and is a net borrower of assets.  </a:t>
            </a:r>
          </a:p>
          <a:p>
            <a:pPr>
              <a:tabLst>
                <a:tab pos="285750" algn="l"/>
              </a:tabLst>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F6F067-0774-4E42-9F68-E4A38BFFF23C}"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8113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6F067-0774-4E42-9F68-E4A38BFFF23C}"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391263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6F067-0774-4E42-9F68-E4A38BFFF23C}"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411284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vl1pPr>
          </a:lstStyle>
          <a:p>
            <a:pPr>
              <a:defRPr/>
            </a:pPr>
            <a:r>
              <a:rPr lang="en-US"/>
              <a:t>CHAPTER 5</a:t>
            </a:r>
            <a:r>
              <a:rPr lang="en-US" sz="2200"/>
              <a:t>   The Open Economy</a:t>
            </a:r>
          </a:p>
        </p:txBody>
      </p:sp>
    </p:spTree>
    <p:extLst>
      <p:ext uri="{BB962C8B-B14F-4D97-AF65-F5344CB8AC3E}">
        <p14:creationId xmlns:p14="http://schemas.microsoft.com/office/powerpoint/2010/main" val="33052400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6F067-0774-4E42-9F68-E4A38BFFF23C}"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306333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6F067-0774-4E42-9F68-E4A38BFFF23C}" type="datetimeFigureOut">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148674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F6F067-0774-4E42-9F68-E4A38BFFF23C}" type="datetimeFigureOut">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166388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F6F067-0774-4E42-9F68-E4A38BFFF23C}" type="datetimeFigureOut">
              <a:rPr lang="en-US" smtClean="0"/>
              <a:t>3/5/2014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9236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F6F067-0774-4E42-9F68-E4A38BFFF23C}" type="datetimeFigureOut">
              <a:rPr lang="en-US" smtClean="0"/>
              <a:t>3/5/2014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1965343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6F067-0774-4E42-9F68-E4A38BFFF23C}" type="datetimeFigureOut">
              <a:rPr lang="en-US" smtClean="0"/>
              <a:t>3/5/2014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332262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6F067-0774-4E42-9F68-E4A38BFFF23C}" type="datetimeFigureOut">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175822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6F067-0774-4E42-9F68-E4A38BFFF23C}" type="datetimeFigureOut">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85C4D-21EE-4D56-AF25-4A919CA25325}" type="slidenum">
              <a:rPr lang="en-US" smtClean="0"/>
              <a:t>‹#›</a:t>
            </a:fld>
            <a:endParaRPr lang="en-US"/>
          </a:p>
        </p:txBody>
      </p:sp>
    </p:spTree>
    <p:extLst>
      <p:ext uri="{BB962C8B-B14F-4D97-AF65-F5344CB8AC3E}">
        <p14:creationId xmlns:p14="http://schemas.microsoft.com/office/powerpoint/2010/main" val="114834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6F067-0774-4E42-9F68-E4A38BFFF23C}" type="datetimeFigureOut">
              <a:rPr lang="en-US" smtClean="0"/>
              <a:t>3/5/2014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85C4D-21EE-4D56-AF25-4A919CA25325}" type="slidenum">
              <a:rPr lang="en-US" smtClean="0"/>
              <a:t>‹#›</a:t>
            </a:fld>
            <a:endParaRPr lang="en-US"/>
          </a:p>
        </p:txBody>
      </p:sp>
    </p:spTree>
    <p:extLst>
      <p:ext uri="{BB962C8B-B14F-4D97-AF65-F5344CB8AC3E}">
        <p14:creationId xmlns:p14="http://schemas.microsoft.com/office/powerpoint/2010/main" val="1197968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62/index.html" TargetMode="External"/><Relationship Id="rId2" Type="http://schemas.openxmlformats.org/officeDocument/2006/relationships/hyperlink" Target="http://bcs.worthpublishers.com/mankiw7/" TargetMode="External"/><Relationship Id="rId1" Type="http://schemas.openxmlformats.org/officeDocument/2006/relationships/slideLayout" Target="../slideLayouts/slideLayout1.xml"/><Relationship Id="rId4" Type="http://schemas.openxmlformats.org/officeDocument/2006/relationships/hyperlink" Target="http://myweb.liu.edu/~uroy/index.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8.wmf"/><Relationship Id="rId3" Type="http://schemas.openxmlformats.org/officeDocument/2006/relationships/notesSlide" Target="../notesSlides/notesSlide5.xml"/><Relationship Id="rId7" Type="http://schemas.openxmlformats.org/officeDocument/2006/relationships/image" Target="../media/image5.wmf"/><Relationship Id="rId12"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6.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2.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8.wmf"/><Relationship Id="rId3" Type="http://schemas.openxmlformats.org/officeDocument/2006/relationships/notesSlide" Target="../notesSlides/notesSlide16.xml"/><Relationship Id="rId7" Type="http://schemas.openxmlformats.org/officeDocument/2006/relationships/image" Target="../media/image15.wmf"/><Relationship Id="rId12"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3.bin"/><Relationship Id="rId11" Type="http://schemas.openxmlformats.org/officeDocument/2006/relationships/image" Target="../media/image17.wmf"/><Relationship Id="rId5" Type="http://schemas.openxmlformats.org/officeDocument/2006/relationships/image" Target="../media/image14.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6.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21.wmf"/><Relationship Id="rId3" Type="http://schemas.openxmlformats.org/officeDocument/2006/relationships/notesSlide" Target="../notesSlides/notesSlide18.xml"/><Relationship Id="rId7" Type="http://schemas.openxmlformats.org/officeDocument/2006/relationships/image" Target="../media/image15.wmf"/><Relationship Id="rId12" Type="http://schemas.openxmlformats.org/officeDocument/2006/relationships/oleObject" Target="../embeddings/oleObject21.bin"/><Relationship Id="rId17" Type="http://schemas.openxmlformats.org/officeDocument/2006/relationships/image" Target="../media/image23.wmf"/><Relationship Id="rId2" Type="http://schemas.openxmlformats.org/officeDocument/2006/relationships/slideLayout" Target="../slideLayouts/slideLayout6.xml"/><Relationship Id="rId16" Type="http://schemas.openxmlformats.org/officeDocument/2006/relationships/oleObject" Target="../embeddings/oleObject23.bin"/><Relationship Id="rId1" Type="http://schemas.openxmlformats.org/officeDocument/2006/relationships/vmlDrawing" Target="../drawings/vmlDrawing6.vml"/><Relationship Id="rId6" Type="http://schemas.openxmlformats.org/officeDocument/2006/relationships/oleObject" Target="../embeddings/oleObject18.bin"/><Relationship Id="rId11" Type="http://schemas.openxmlformats.org/officeDocument/2006/relationships/image" Target="../media/image20.wmf"/><Relationship Id="rId5" Type="http://schemas.openxmlformats.org/officeDocument/2006/relationships/image" Target="../media/image14.wmf"/><Relationship Id="rId15" Type="http://schemas.openxmlformats.org/officeDocument/2006/relationships/image" Target="../media/image22.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19.wmf"/><Relationship Id="rId14" Type="http://schemas.openxmlformats.org/officeDocument/2006/relationships/oleObject" Target="../embeddings/oleObject22.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4.wmf"/><Relationship Id="rId4" Type="http://schemas.openxmlformats.org/officeDocument/2006/relationships/oleObject" Target="../embeddings/oleObject24.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4.wmf"/><Relationship Id="rId4" Type="http://schemas.openxmlformats.org/officeDocument/2006/relationships/oleObject" Target="../embeddings/oleObject25.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25.xml"/><Relationship Id="rId7" Type="http://schemas.openxmlformats.org/officeDocument/2006/relationships/image" Target="../media/image28.wmf"/><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27.bin"/><Relationship Id="rId11" Type="http://schemas.openxmlformats.org/officeDocument/2006/relationships/image" Target="../media/image30.wmf"/><Relationship Id="rId5" Type="http://schemas.openxmlformats.org/officeDocument/2006/relationships/image" Target="../media/image27.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29.wmf"/></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31.wmf"/><Relationship Id="rId4" Type="http://schemas.openxmlformats.org/officeDocument/2006/relationships/oleObject" Target="../embeddings/oleObject30.bin"/></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33.wmf"/><Relationship Id="rId4" Type="http://schemas.openxmlformats.org/officeDocument/2006/relationships/oleObject" Target="../embeddings/oleObject31.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34.wmf"/><Relationship Id="rId4" Type="http://schemas.openxmlformats.org/officeDocument/2006/relationships/oleObject" Target="../embeddings/oleObject3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34.wmf"/><Relationship Id="rId4" Type="http://schemas.openxmlformats.org/officeDocument/2006/relationships/oleObject" Target="../embeddings/oleObject33.bin"/></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5.bin"/><Relationship Id="rId5" Type="http://schemas.openxmlformats.org/officeDocument/2006/relationships/image" Target="../media/image34.wmf"/><Relationship Id="rId4" Type="http://schemas.openxmlformats.org/officeDocument/2006/relationships/oleObject" Target="../embeddings/oleObject34.bin"/></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7.bin"/><Relationship Id="rId5" Type="http://schemas.openxmlformats.org/officeDocument/2006/relationships/image" Target="../media/image36.wmf"/><Relationship Id="rId4" Type="http://schemas.openxmlformats.org/officeDocument/2006/relationships/oleObject" Target="../embeddings/oleObject36.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8.wmf"/><Relationship Id="rId4" Type="http://schemas.openxmlformats.org/officeDocument/2006/relationships/oleObject" Target="../embeddings/oleObject38.bin"/></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0.bin"/><Relationship Id="rId5" Type="http://schemas.openxmlformats.org/officeDocument/2006/relationships/image" Target="../media/image38.wmf"/><Relationship Id="rId4" Type="http://schemas.openxmlformats.org/officeDocument/2006/relationships/oleObject" Target="../embeddings/oleObject39.bin"/></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40.wmf"/><Relationship Id="rId4" Type="http://schemas.openxmlformats.org/officeDocument/2006/relationships/oleObject" Target="../embeddings/oleObject41.bin"/></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40.wmf"/><Relationship Id="rId4" Type="http://schemas.openxmlformats.org/officeDocument/2006/relationships/oleObject" Target="../embeddings/oleObject42.bin"/></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47.xml"/><Relationship Id="rId7" Type="http://schemas.openxmlformats.org/officeDocument/2006/relationships/image" Target="../media/image42.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44.bin"/><Relationship Id="rId5" Type="http://schemas.openxmlformats.org/officeDocument/2006/relationships/image" Target="../media/image41.wmf"/><Relationship Id="rId4" Type="http://schemas.openxmlformats.org/officeDocument/2006/relationships/oleObject" Target="../embeddings/oleObject43.bin"/></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Open Economy</a:t>
            </a:r>
            <a:endParaRPr lang="en-US" dirty="0"/>
          </a:p>
        </p:txBody>
      </p:sp>
      <p:sp>
        <p:nvSpPr>
          <p:cNvPr id="3" name="Subtitle 2"/>
          <p:cNvSpPr>
            <a:spLocks noGrp="1"/>
          </p:cNvSpPr>
          <p:nvPr>
            <p:ph type="subTitle" idx="1"/>
          </p:nvPr>
        </p:nvSpPr>
        <p:spPr/>
        <p:txBody>
          <a:bodyPr/>
          <a:lstStyle/>
          <a:p>
            <a:pPr>
              <a:defRPr/>
            </a:pPr>
            <a:r>
              <a:rPr lang="en-US" dirty="0"/>
              <a:t>Chapter </a:t>
            </a:r>
            <a:r>
              <a:rPr lang="en-US" dirty="0" smtClean="0"/>
              <a:t>6 </a:t>
            </a:r>
            <a:r>
              <a:rPr lang="en-US" dirty="0"/>
              <a:t>of </a:t>
            </a:r>
            <a:r>
              <a:rPr lang="en-US" i="1" dirty="0">
                <a:hlinkClick r:id="rId2"/>
              </a:rPr>
              <a:t>Macroeconomics</a:t>
            </a:r>
            <a:r>
              <a:rPr lang="en-US" dirty="0"/>
              <a:t>, </a:t>
            </a:r>
            <a:r>
              <a:rPr lang="en-US" dirty="0" smtClean="0"/>
              <a:t>8</a:t>
            </a:r>
            <a:r>
              <a:rPr lang="en-US" baseline="30000" dirty="0" smtClean="0"/>
              <a:t>th</a:t>
            </a:r>
            <a:r>
              <a:rPr lang="en-US" dirty="0" smtClean="0"/>
              <a:t> </a:t>
            </a:r>
            <a:r>
              <a:rPr lang="en-US" dirty="0"/>
              <a:t>edition, by N. Gregory </a:t>
            </a:r>
            <a:r>
              <a:rPr lang="en-US" dirty="0" err="1"/>
              <a:t>Mankiw</a:t>
            </a:r>
            <a:endParaRPr lang="en-US" dirty="0"/>
          </a:p>
          <a:p>
            <a:pPr>
              <a:defRPr/>
            </a:pPr>
            <a:r>
              <a:rPr lang="en-US" dirty="0">
                <a:hlinkClick r:id="rId3"/>
              </a:rPr>
              <a:t>ECO62</a:t>
            </a:r>
            <a:r>
              <a:rPr lang="en-US" dirty="0"/>
              <a:t> </a:t>
            </a:r>
            <a:r>
              <a:rPr lang="en-US" dirty="0" err="1">
                <a:hlinkClick r:id="rId4"/>
              </a:rPr>
              <a:t>Udayan</a:t>
            </a:r>
            <a:r>
              <a:rPr lang="en-US" dirty="0">
                <a:hlinkClick r:id="rId4"/>
              </a:rPr>
              <a:t> </a:t>
            </a:r>
            <a:r>
              <a:rPr lang="en-US" dirty="0" smtClean="0">
                <a:hlinkClick r:id="rId4"/>
              </a:rPr>
              <a:t>Roy</a:t>
            </a:r>
            <a:endParaRPr lang="en-US" dirty="0"/>
          </a:p>
        </p:txBody>
      </p:sp>
    </p:spTree>
    <p:extLst>
      <p:ext uri="{BB962C8B-B14F-4D97-AF65-F5344CB8AC3E}">
        <p14:creationId xmlns:p14="http://schemas.microsoft.com/office/powerpoint/2010/main" val="3932483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In an open economy,</a:t>
            </a:r>
          </a:p>
        </p:txBody>
      </p:sp>
      <p:sp>
        <p:nvSpPr>
          <p:cNvPr id="25603" name="Rectangle 3"/>
          <p:cNvSpPr>
            <a:spLocks noGrp="1" noChangeArrowheads="1"/>
          </p:cNvSpPr>
          <p:nvPr>
            <p:ph type="body" idx="1"/>
          </p:nvPr>
        </p:nvSpPr>
        <p:spPr/>
        <p:txBody>
          <a:bodyPr/>
          <a:lstStyle/>
          <a:p>
            <a:r>
              <a:rPr lang="en-US" smtClean="0"/>
              <a:t>spending need not equal output</a:t>
            </a:r>
          </a:p>
          <a:p>
            <a:r>
              <a:rPr lang="en-US" smtClean="0"/>
              <a:t>saving need not equal investment</a:t>
            </a:r>
          </a:p>
        </p:txBody>
      </p:sp>
    </p:spTree>
    <p:extLst>
      <p:ext uri="{BB962C8B-B14F-4D97-AF65-F5344CB8AC3E}">
        <p14:creationId xmlns:p14="http://schemas.microsoft.com/office/powerpoint/2010/main" val="1124319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09588" y="390525"/>
            <a:ext cx="7796212" cy="715963"/>
          </a:xfrm>
        </p:spPr>
        <p:txBody>
          <a:bodyPr/>
          <a:lstStyle/>
          <a:p>
            <a:r>
              <a:rPr lang="en-US" sz="3200" smtClean="0"/>
              <a:t>Preliminaries</a:t>
            </a:r>
          </a:p>
        </p:txBody>
      </p:sp>
      <p:sp>
        <p:nvSpPr>
          <p:cNvPr id="30723" name="Rectangle 3"/>
          <p:cNvSpPr>
            <a:spLocks noGrp="1" noChangeArrowheads="1"/>
          </p:cNvSpPr>
          <p:nvPr>
            <p:ph type="body" idx="1"/>
          </p:nvPr>
        </p:nvSpPr>
        <p:spPr>
          <a:xfrm>
            <a:off x="587375" y="3214688"/>
            <a:ext cx="7391400" cy="3086100"/>
          </a:xfrm>
        </p:spPr>
        <p:txBody>
          <a:bodyPr/>
          <a:lstStyle/>
          <a:p>
            <a:pPr marL="966788" indent="-966788">
              <a:buFont typeface="Wingdings" pitchFamily="2" charset="2"/>
              <a:buNone/>
            </a:pPr>
            <a:r>
              <a:rPr lang="en-US" sz="2700" b="1" i="1" smtClean="0"/>
              <a:t>EX</a:t>
            </a:r>
            <a:r>
              <a:rPr lang="en-US" sz="2700" smtClean="0"/>
              <a:t> = exports = </a:t>
            </a:r>
            <a:br>
              <a:rPr lang="en-US" sz="2700" smtClean="0"/>
            </a:br>
            <a:r>
              <a:rPr lang="en-US" sz="2700" smtClean="0"/>
              <a:t>foreign spending on domestic goods</a:t>
            </a:r>
          </a:p>
          <a:p>
            <a:pPr marL="966788" indent="-966788">
              <a:buFont typeface="Wingdings" pitchFamily="2" charset="2"/>
              <a:buNone/>
            </a:pPr>
            <a:r>
              <a:rPr lang="en-US" sz="2700" b="1" i="1" smtClean="0"/>
              <a:t>IM</a:t>
            </a:r>
            <a:r>
              <a:rPr lang="en-US" sz="2700" smtClean="0"/>
              <a:t> = imports = </a:t>
            </a:r>
            <a:r>
              <a:rPr lang="en-US" sz="2700" b="1" i="1" smtClean="0">
                <a:latin typeface="Tahoma" pitchFamily="34" charset="0"/>
              </a:rPr>
              <a:t>C</a:t>
            </a:r>
            <a:r>
              <a:rPr lang="en-US" sz="2700" b="1" i="1" smtClean="0"/>
              <a:t> </a:t>
            </a:r>
            <a:r>
              <a:rPr lang="en-US" sz="2700" b="1" i="1" baseline="30000" smtClean="0"/>
              <a:t>f</a:t>
            </a:r>
            <a:r>
              <a:rPr lang="en-US" sz="2700" baseline="30000" smtClean="0"/>
              <a:t> </a:t>
            </a:r>
            <a:r>
              <a:rPr lang="en-US" sz="2700" smtClean="0"/>
              <a:t>+ </a:t>
            </a:r>
            <a:r>
              <a:rPr lang="en-US" sz="2700" b="1" i="1" smtClean="0">
                <a:latin typeface="Tahoma" pitchFamily="34" charset="0"/>
              </a:rPr>
              <a:t>I</a:t>
            </a:r>
            <a:r>
              <a:rPr lang="en-US" sz="2700" b="1" i="1" smtClean="0"/>
              <a:t> </a:t>
            </a:r>
            <a:r>
              <a:rPr lang="en-US" sz="2700" b="1" i="1" baseline="30000" smtClean="0"/>
              <a:t>f</a:t>
            </a:r>
            <a:r>
              <a:rPr lang="en-US" sz="2700" baseline="30000" smtClean="0"/>
              <a:t> </a:t>
            </a:r>
            <a:r>
              <a:rPr lang="en-US" sz="2700" smtClean="0"/>
              <a:t>+ </a:t>
            </a:r>
            <a:r>
              <a:rPr lang="en-US" sz="2700" b="1" i="1" smtClean="0">
                <a:latin typeface="Tahoma" pitchFamily="34" charset="0"/>
              </a:rPr>
              <a:t>G</a:t>
            </a:r>
            <a:r>
              <a:rPr lang="en-US" sz="2700" b="1" i="1" smtClean="0"/>
              <a:t> </a:t>
            </a:r>
            <a:r>
              <a:rPr lang="en-US" sz="2700" b="1" i="1" baseline="30000" smtClean="0"/>
              <a:t>f</a:t>
            </a:r>
            <a:r>
              <a:rPr lang="en-US" sz="2700" smtClean="0"/>
              <a:t> </a:t>
            </a:r>
            <a:br>
              <a:rPr lang="en-US" sz="2700" smtClean="0"/>
            </a:br>
            <a:r>
              <a:rPr lang="en-US" sz="2700" smtClean="0"/>
              <a:t>= spending on foreign goods</a:t>
            </a:r>
          </a:p>
          <a:p>
            <a:pPr marL="966788" indent="-966788">
              <a:spcBef>
                <a:spcPct val="50000"/>
              </a:spcBef>
              <a:buFont typeface="Wingdings" pitchFamily="2" charset="2"/>
              <a:buNone/>
            </a:pPr>
            <a:r>
              <a:rPr lang="en-US" sz="2700" b="1" i="1" smtClean="0"/>
              <a:t>NX</a:t>
            </a:r>
            <a:r>
              <a:rPr lang="en-US" sz="2700" smtClean="0"/>
              <a:t> = net exports (</a:t>
            </a:r>
            <a:r>
              <a:rPr lang="en-US" sz="2700" i="1" smtClean="0"/>
              <a:t>a.k.a.</a:t>
            </a:r>
            <a:r>
              <a:rPr lang="en-US" sz="2700" smtClean="0"/>
              <a:t> the “trade balance”) </a:t>
            </a:r>
            <a:br>
              <a:rPr lang="en-US" sz="2700" smtClean="0"/>
            </a:br>
            <a:r>
              <a:rPr lang="en-US" sz="2700" smtClean="0"/>
              <a:t>   = </a:t>
            </a:r>
            <a:r>
              <a:rPr lang="en-US" sz="2700" b="1" i="1" smtClean="0"/>
              <a:t>EX</a:t>
            </a:r>
            <a:r>
              <a:rPr lang="en-US" sz="2700" smtClean="0"/>
              <a:t> – </a:t>
            </a:r>
            <a:r>
              <a:rPr lang="en-US" sz="2700" b="1" i="1" smtClean="0"/>
              <a:t>IM</a:t>
            </a:r>
            <a:endParaRPr lang="en-US" sz="2700" smtClean="0"/>
          </a:p>
        </p:txBody>
      </p:sp>
      <p:graphicFrame>
        <p:nvGraphicFramePr>
          <p:cNvPr id="30724" name="Object 2"/>
          <p:cNvGraphicFramePr>
            <a:graphicFrameLocks noChangeAspect="1"/>
          </p:cNvGraphicFramePr>
          <p:nvPr/>
        </p:nvGraphicFramePr>
        <p:xfrm>
          <a:off x="1447800" y="1212850"/>
          <a:ext cx="2255838" cy="506413"/>
        </p:xfrm>
        <a:graphic>
          <a:graphicData uri="http://schemas.openxmlformats.org/presentationml/2006/ole">
            <mc:AlternateContent xmlns:mc="http://schemas.openxmlformats.org/markup-compatibility/2006">
              <mc:Choice xmlns:v="urn:schemas-microsoft-com:vml" Requires="v">
                <p:oleObj spid="_x0000_s1212" name="Equation" r:id="rId4" imgW="901309" imgH="203112" progId="Equation.DSMT4">
                  <p:embed/>
                </p:oleObj>
              </mc:Choice>
              <mc:Fallback>
                <p:oleObj name="Equation" r:id="rId4" imgW="901309" imgH="20311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212850"/>
                        <a:ext cx="2255838"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5" name="Object 3"/>
          <p:cNvGraphicFramePr>
            <a:graphicFrameLocks noChangeAspect="1"/>
          </p:cNvGraphicFramePr>
          <p:nvPr/>
        </p:nvGraphicFramePr>
        <p:xfrm>
          <a:off x="1455738" y="1871663"/>
          <a:ext cx="2125662" cy="476250"/>
        </p:xfrm>
        <a:graphic>
          <a:graphicData uri="http://schemas.openxmlformats.org/presentationml/2006/ole">
            <mc:AlternateContent xmlns:mc="http://schemas.openxmlformats.org/markup-compatibility/2006">
              <mc:Choice xmlns:v="urn:schemas-microsoft-com:vml" Requires="v">
                <p:oleObj spid="_x0000_s1213" name="Equation" r:id="rId6" imgW="850531" imgH="190417" progId="Equation.DSMT4">
                  <p:embed/>
                </p:oleObj>
              </mc:Choice>
              <mc:Fallback>
                <p:oleObj name="Equation" r:id="rId6" imgW="850531" imgH="190417"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5738" y="1871663"/>
                        <a:ext cx="2125662"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6" name="Object 4"/>
          <p:cNvGraphicFramePr>
            <a:graphicFrameLocks noChangeAspect="1"/>
          </p:cNvGraphicFramePr>
          <p:nvPr/>
        </p:nvGraphicFramePr>
        <p:xfrm>
          <a:off x="1371600" y="2530475"/>
          <a:ext cx="2286000" cy="506413"/>
        </p:xfrm>
        <a:graphic>
          <a:graphicData uri="http://schemas.openxmlformats.org/presentationml/2006/ole">
            <mc:AlternateContent xmlns:mc="http://schemas.openxmlformats.org/markup-compatibility/2006">
              <mc:Choice xmlns:v="urn:schemas-microsoft-com:vml" Requires="v">
                <p:oleObj spid="_x0000_s1214" name="Equation" r:id="rId8" imgW="914400" imgH="203040" progId="Equation.DSMT4">
                  <p:embed/>
                </p:oleObj>
              </mc:Choice>
              <mc:Fallback>
                <p:oleObj name="Equation" r:id="rId8" imgW="91440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2530475"/>
                        <a:ext cx="2286000"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7" name="Text Box 7"/>
          <p:cNvSpPr txBox="1">
            <a:spLocks noChangeArrowheads="1"/>
          </p:cNvSpPr>
          <p:nvPr/>
        </p:nvSpPr>
        <p:spPr bwMode="auto">
          <a:xfrm>
            <a:off x="5167313" y="849313"/>
            <a:ext cx="3124200" cy="2073275"/>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10000"/>
              </a:spcBef>
            </a:pPr>
            <a:r>
              <a:rPr lang="en-US" sz="2500"/>
              <a:t>superscripts:</a:t>
            </a:r>
          </a:p>
          <a:p>
            <a:pPr eaLnBrk="1" hangingPunct="1">
              <a:spcBef>
                <a:spcPct val="10000"/>
              </a:spcBef>
            </a:pPr>
            <a:r>
              <a:rPr lang="en-US" sz="2500" b="1" i="1"/>
              <a:t>d</a:t>
            </a:r>
            <a:r>
              <a:rPr lang="en-US" sz="2500"/>
              <a:t> =	spending on domestic goods</a:t>
            </a:r>
          </a:p>
          <a:p>
            <a:pPr eaLnBrk="1" hangingPunct="1">
              <a:spcBef>
                <a:spcPct val="10000"/>
              </a:spcBef>
            </a:pPr>
            <a:r>
              <a:rPr lang="en-US" sz="2500" b="1" i="1"/>
              <a:t>f</a:t>
            </a:r>
            <a:r>
              <a:rPr lang="en-US" sz="2500"/>
              <a:t> =	spending on foreign goods</a:t>
            </a:r>
          </a:p>
        </p:txBody>
      </p:sp>
    </p:spTree>
    <p:extLst>
      <p:ext uri="{BB962C8B-B14F-4D97-AF65-F5344CB8AC3E}">
        <p14:creationId xmlns:p14="http://schemas.microsoft.com/office/powerpoint/2010/main" val="1727012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500"/>
                                        <p:tgtEl>
                                          <p:spTgt spid="30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7"/>
                                        </p:tgtEl>
                                        <p:attrNameLst>
                                          <p:attrName>style.visibility</p:attrName>
                                        </p:attrNameLst>
                                      </p:cBhvr>
                                      <p:to>
                                        <p:strVal val="visible"/>
                                      </p:to>
                                    </p:set>
                                    <p:animEffect transition="in" filter="dissolve">
                                      <p:cBhvr>
                                        <p:cTn id="12" dur="500"/>
                                        <p:tgtEl>
                                          <p:spTgt spid="307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wipe(left)">
                                      <p:cBhvr>
                                        <p:cTn id="17" dur="500"/>
                                        <p:tgtEl>
                                          <p:spTgt spid="307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0726"/>
                                        </p:tgtEl>
                                        <p:attrNameLst>
                                          <p:attrName>style.visibility</p:attrName>
                                        </p:attrNameLst>
                                      </p:cBhvr>
                                      <p:to>
                                        <p:strVal val="visible"/>
                                      </p:to>
                                    </p:set>
                                    <p:animEffect transition="in" filter="wipe(left)">
                                      <p:cBhvr>
                                        <p:cTn id="22" dur="500"/>
                                        <p:tgtEl>
                                          <p:spTgt spid="307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3">
                                            <p:txEl>
                                              <p:pRg st="0" end="0"/>
                                            </p:txEl>
                                          </p:spTgt>
                                        </p:tgtEl>
                                        <p:attrNameLst>
                                          <p:attrName>style.visibility</p:attrName>
                                        </p:attrNameLst>
                                      </p:cBhvr>
                                      <p:to>
                                        <p:strVal val="visible"/>
                                      </p:to>
                                    </p:set>
                                    <p:animEffect transition="in" filter="wipe(left)">
                                      <p:cBhvr>
                                        <p:cTn id="27" dur="500"/>
                                        <p:tgtEl>
                                          <p:spTgt spid="3072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23">
                                            <p:txEl>
                                              <p:pRg st="1" end="1"/>
                                            </p:txEl>
                                          </p:spTgt>
                                        </p:tgtEl>
                                        <p:attrNameLst>
                                          <p:attrName>style.visibility</p:attrName>
                                        </p:attrNameLst>
                                      </p:cBhvr>
                                      <p:to>
                                        <p:strVal val="visible"/>
                                      </p:to>
                                    </p:set>
                                    <p:animEffect transition="in" filter="wipe(left)">
                                      <p:cBhvr>
                                        <p:cTn id="32" dur="500"/>
                                        <p:tgtEl>
                                          <p:spTgt spid="30723">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723">
                                            <p:txEl>
                                              <p:pRg st="2" end="2"/>
                                            </p:txEl>
                                          </p:spTgt>
                                        </p:tgtEl>
                                        <p:attrNameLst>
                                          <p:attrName>style.visibility</p:attrName>
                                        </p:attrNameLst>
                                      </p:cBhvr>
                                      <p:to>
                                        <p:strVal val="visible"/>
                                      </p:to>
                                    </p:set>
                                    <p:animEffect transition="in" filter="wipe(left)">
                                      <p:cBhvr>
                                        <p:cTn id="3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P spid="3072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8"/>
          <p:cNvSpPr>
            <a:spLocks noGrp="1" noChangeArrowheads="1"/>
          </p:cNvSpPr>
          <p:nvPr>
            <p:ph type="title"/>
          </p:nvPr>
        </p:nvSpPr>
        <p:spPr>
          <a:xfrm>
            <a:off x="481013" y="415925"/>
            <a:ext cx="8245475" cy="939800"/>
          </a:xfrm>
        </p:spPr>
        <p:txBody>
          <a:bodyPr>
            <a:normAutofit fontScale="90000"/>
          </a:bodyPr>
          <a:lstStyle/>
          <a:p>
            <a:r>
              <a:rPr lang="en-US" sz="3100" smtClean="0"/>
              <a:t>GDP = expenditure on </a:t>
            </a:r>
            <a:br>
              <a:rPr lang="en-US" sz="3100" smtClean="0"/>
            </a:br>
            <a:r>
              <a:rPr lang="en-US" sz="3100" smtClean="0"/>
              <a:t>domestically produced g &amp; s</a:t>
            </a:r>
          </a:p>
        </p:txBody>
      </p:sp>
      <p:graphicFrame>
        <p:nvGraphicFramePr>
          <p:cNvPr id="32771" name="Object 2"/>
          <p:cNvGraphicFramePr>
            <a:graphicFrameLocks noChangeAspect="1"/>
          </p:cNvGraphicFramePr>
          <p:nvPr/>
        </p:nvGraphicFramePr>
        <p:xfrm>
          <a:off x="941388" y="1717675"/>
          <a:ext cx="4084637" cy="498475"/>
        </p:xfrm>
        <a:graphic>
          <a:graphicData uri="http://schemas.openxmlformats.org/presentationml/2006/ole">
            <mc:AlternateContent xmlns:mc="http://schemas.openxmlformats.org/markup-compatibility/2006">
              <mc:Choice xmlns:v="urn:schemas-microsoft-com:vml" Requires="v">
                <p:oleObj spid="_x0000_s2360" name="Equation" r:id="rId4" imgW="1663700" imgH="203200" progId="Equation.DSMT4">
                  <p:embed/>
                </p:oleObj>
              </mc:Choice>
              <mc:Fallback>
                <p:oleObj name="Equation" r:id="rId4" imgW="1663700" imgH="203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1388" y="1717675"/>
                        <a:ext cx="4084637"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2" name="Object 3"/>
          <p:cNvGraphicFramePr>
            <a:graphicFrameLocks noChangeAspect="1"/>
          </p:cNvGraphicFramePr>
          <p:nvPr/>
        </p:nvGraphicFramePr>
        <p:xfrm>
          <a:off x="1327150" y="2492375"/>
          <a:ext cx="6594475" cy="561975"/>
        </p:xfrm>
        <a:graphic>
          <a:graphicData uri="http://schemas.openxmlformats.org/presentationml/2006/ole">
            <mc:AlternateContent xmlns:mc="http://schemas.openxmlformats.org/markup-compatibility/2006">
              <mc:Choice xmlns:v="urn:schemas-microsoft-com:vml" Requires="v">
                <p:oleObj spid="_x0000_s2361" name="Equation" r:id="rId6" imgW="2679700" imgH="228600" progId="Equation.DSMT4">
                  <p:embed/>
                </p:oleObj>
              </mc:Choice>
              <mc:Fallback>
                <p:oleObj name="Equation" r:id="rId6" imgW="26797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7150" y="2492375"/>
                        <a:ext cx="6594475"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3" name="Object 4"/>
          <p:cNvGraphicFramePr>
            <a:graphicFrameLocks noChangeAspect="1"/>
          </p:cNvGraphicFramePr>
          <p:nvPr/>
        </p:nvGraphicFramePr>
        <p:xfrm>
          <a:off x="1322388" y="3330575"/>
          <a:ext cx="6000750" cy="561975"/>
        </p:xfrm>
        <a:graphic>
          <a:graphicData uri="http://schemas.openxmlformats.org/presentationml/2006/ole">
            <mc:AlternateContent xmlns:mc="http://schemas.openxmlformats.org/markup-compatibility/2006">
              <mc:Choice xmlns:v="urn:schemas-microsoft-com:vml" Requires="v">
                <p:oleObj spid="_x0000_s2362" name="Equation" r:id="rId8" imgW="2438400" imgH="228600" progId="Equation.DSMT4">
                  <p:embed/>
                </p:oleObj>
              </mc:Choice>
              <mc:Fallback>
                <p:oleObj name="Equation" r:id="rId8" imgW="24384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22388" y="3330575"/>
                        <a:ext cx="600075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4" name="Object 5"/>
          <p:cNvGraphicFramePr>
            <a:graphicFrameLocks noChangeAspect="1"/>
          </p:cNvGraphicFramePr>
          <p:nvPr/>
        </p:nvGraphicFramePr>
        <p:xfrm>
          <a:off x="1322388" y="4217988"/>
          <a:ext cx="4025900" cy="436562"/>
        </p:xfrm>
        <a:graphic>
          <a:graphicData uri="http://schemas.openxmlformats.org/presentationml/2006/ole">
            <mc:AlternateContent xmlns:mc="http://schemas.openxmlformats.org/markup-compatibility/2006">
              <mc:Choice xmlns:v="urn:schemas-microsoft-com:vml" Requires="v">
                <p:oleObj spid="_x0000_s2363" name="Equation" r:id="rId10" imgW="1637589" imgH="177723" progId="Equation.DSMT4">
                  <p:embed/>
                </p:oleObj>
              </mc:Choice>
              <mc:Fallback>
                <p:oleObj name="Equation" r:id="rId10" imgW="1637589" imgH="177723"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22388" y="4217988"/>
                        <a:ext cx="4025900" cy="436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5" name="Object 6"/>
          <p:cNvGraphicFramePr>
            <a:graphicFrameLocks noChangeAspect="1"/>
          </p:cNvGraphicFramePr>
          <p:nvPr/>
        </p:nvGraphicFramePr>
        <p:xfrm>
          <a:off x="1322388" y="5056188"/>
          <a:ext cx="3124200" cy="436562"/>
        </p:xfrm>
        <a:graphic>
          <a:graphicData uri="http://schemas.openxmlformats.org/presentationml/2006/ole">
            <mc:AlternateContent xmlns:mc="http://schemas.openxmlformats.org/markup-compatibility/2006">
              <mc:Choice xmlns:v="urn:schemas-microsoft-com:vml" Requires="v">
                <p:oleObj spid="_x0000_s2364" name="Equation" r:id="rId12" imgW="1269449" imgH="177723" progId="Equation.DSMT4">
                  <p:embed/>
                </p:oleObj>
              </mc:Choice>
              <mc:Fallback>
                <p:oleObj name="Equation" r:id="rId12" imgW="1269449" imgH="177723"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22388" y="5056188"/>
                        <a:ext cx="3124200" cy="436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42890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wipe(left)">
                                      <p:cBhvr>
                                        <p:cTn id="7" dur="500"/>
                                        <p:tgtEl>
                                          <p:spTgt spid="32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2772"/>
                                        </p:tgtEl>
                                        <p:attrNameLst>
                                          <p:attrName>style.visibility</p:attrName>
                                        </p:attrNameLst>
                                      </p:cBhvr>
                                      <p:to>
                                        <p:strVal val="visible"/>
                                      </p:to>
                                    </p:set>
                                    <p:animEffect transition="in" filter="wipe(left)">
                                      <p:cBhvr>
                                        <p:cTn id="12" dur="500"/>
                                        <p:tgtEl>
                                          <p:spTgt spid="327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2773"/>
                                        </p:tgtEl>
                                        <p:attrNameLst>
                                          <p:attrName>style.visibility</p:attrName>
                                        </p:attrNameLst>
                                      </p:cBhvr>
                                      <p:to>
                                        <p:strVal val="visible"/>
                                      </p:to>
                                    </p:set>
                                    <p:animEffect transition="in" filter="wipe(left)">
                                      <p:cBhvr>
                                        <p:cTn id="17" dur="500"/>
                                        <p:tgtEl>
                                          <p:spTgt spid="327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2774"/>
                                        </p:tgtEl>
                                        <p:attrNameLst>
                                          <p:attrName>style.visibility</p:attrName>
                                        </p:attrNameLst>
                                      </p:cBhvr>
                                      <p:to>
                                        <p:strVal val="visible"/>
                                      </p:to>
                                    </p:set>
                                    <p:animEffect transition="in" filter="wipe(left)">
                                      <p:cBhvr>
                                        <p:cTn id="22" dur="500"/>
                                        <p:tgtEl>
                                          <p:spTgt spid="327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2775"/>
                                        </p:tgtEl>
                                        <p:attrNameLst>
                                          <p:attrName>style.visibility</p:attrName>
                                        </p:attrNameLst>
                                      </p:cBhvr>
                                      <p:to>
                                        <p:strVal val="visible"/>
                                      </p:to>
                                    </p:set>
                                    <p:animEffect transition="in" filter="wipe(left)">
                                      <p:cBhvr>
                                        <p:cTn id="27"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8674" name="Rectangle 14"/>
          <p:cNvSpPr>
            <a:spLocks noGrp="1" noChangeArrowheads="1"/>
          </p:cNvSpPr>
          <p:nvPr>
            <p:ph type="title"/>
          </p:nvPr>
        </p:nvSpPr>
        <p:spPr>
          <a:xfrm>
            <a:off x="466725" y="371475"/>
            <a:ext cx="8245475" cy="939800"/>
          </a:xfrm>
        </p:spPr>
        <p:txBody>
          <a:bodyPr>
            <a:normAutofit fontScale="90000"/>
          </a:bodyPr>
          <a:lstStyle/>
          <a:p>
            <a:r>
              <a:rPr lang="en-US" sz="3200" smtClean="0"/>
              <a:t>The national income identity </a:t>
            </a:r>
            <a:br>
              <a:rPr lang="en-US" sz="3200" smtClean="0"/>
            </a:br>
            <a:r>
              <a:rPr lang="en-US" sz="3200" smtClean="0"/>
              <a:t>in an open economy</a:t>
            </a:r>
          </a:p>
        </p:txBody>
      </p:sp>
      <p:sp>
        <p:nvSpPr>
          <p:cNvPr id="28675" name="Rectangle 3"/>
          <p:cNvSpPr>
            <a:spLocks noGrp="1" noChangeArrowheads="1"/>
          </p:cNvSpPr>
          <p:nvPr>
            <p:ph type="body" idx="4294967295"/>
          </p:nvPr>
        </p:nvSpPr>
        <p:spPr>
          <a:xfrm>
            <a:off x="1679575" y="1657350"/>
            <a:ext cx="5478463" cy="815975"/>
          </a:xfrm>
          <a:noFill/>
        </p:spPr>
        <p:txBody>
          <a:bodyPr anchor="ctr" anchorCtr="1"/>
          <a:lstStyle/>
          <a:p>
            <a:pPr algn="ctr">
              <a:spcBef>
                <a:spcPct val="50000"/>
              </a:spcBef>
              <a:buFont typeface="Wingdings" pitchFamily="2" charset="2"/>
              <a:buNone/>
            </a:pPr>
            <a:r>
              <a:rPr lang="en-US" sz="3200" b="1" i="1" dirty="0" smtClean="0">
                <a:latin typeface="Tahoma" pitchFamily="34" charset="0"/>
              </a:rPr>
              <a:t>Y</a:t>
            </a:r>
            <a:r>
              <a:rPr lang="en-US" sz="3200" dirty="0" smtClean="0">
                <a:latin typeface="Tahoma" pitchFamily="34" charset="0"/>
              </a:rPr>
              <a:t> = </a:t>
            </a:r>
            <a:r>
              <a:rPr lang="en-US" sz="3200" b="1" i="1" dirty="0" smtClean="0">
                <a:latin typeface="Tahoma" pitchFamily="34" charset="0"/>
              </a:rPr>
              <a:t>C</a:t>
            </a:r>
            <a:r>
              <a:rPr lang="en-US" sz="3200" dirty="0" smtClean="0">
                <a:latin typeface="Tahoma" pitchFamily="34" charset="0"/>
              </a:rPr>
              <a:t> + </a:t>
            </a:r>
            <a:r>
              <a:rPr lang="en-US" sz="3200" b="1" i="1" dirty="0" smtClean="0">
                <a:latin typeface="Tahoma" pitchFamily="34" charset="0"/>
              </a:rPr>
              <a:t>I</a:t>
            </a:r>
            <a:r>
              <a:rPr lang="en-US" sz="3200" dirty="0" smtClean="0">
                <a:latin typeface="Tahoma" pitchFamily="34" charset="0"/>
              </a:rPr>
              <a:t> + </a:t>
            </a:r>
            <a:r>
              <a:rPr lang="en-US" sz="3200" b="1" i="1" dirty="0" smtClean="0">
                <a:latin typeface="Tahoma" pitchFamily="34" charset="0"/>
              </a:rPr>
              <a:t>G</a:t>
            </a:r>
            <a:r>
              <a:rPr lang="en-US" sz="3200" dirty="0" smtClean="0">
                <a:latin typeface="Tahoma" pitchFamily="34" charset="0"/>
              </a:rPr>
              <a:t> + </a:t>
            </a:r>
            <a:r>
              <a:rPr lang="en-US" sz="3200" b="1" i="1" dirty="0" smtClean="0">
                <a:latin typeface="Tahoma" pitchFamily="34" charset="0"/>
              </a:rPr>
              <a:t>NX</a:t>
            </a:r>
          </a:p>
        </p:txBody>
      </p:sp>
      <p:sp>
        <p:nvSpPr>
          <p:cNvPr id="34820" name="Text Box 4"/>
          <p:cNvSpPr txBox="1">
            <a:spLocks noChangeArrowheads="1"/>
          </p:cNvSpPr>
          <p:nvPr/>
        </p:nvSpPr>
        <p:spPr bwMode="auto">
          <a:xfrm>
            <a:off x="1676400" y="2895600"/>
            <a:ext cx="5867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50000"/>
              </a:spcBef>
              <a:buClr>
                <a:schemeClr val="accent2"/>
              </a:buClr>
              <a:buSzPct val="110000"/>
              <a:buFont typeface="Wingdings" pitchFamily="2" charset="2"/>
              <a:buNone/>
            </a:pPr>
            <a:r>
              <a:rPr lang="en-US" sz="2800">
                <a:latin typeface="Tahoma" pitchFamily="34" charset="0"/>
              </a:rPr>
              <a:t>or,    </a:t>
            </a:r>
            <a:r>
              <a:rPr lang="en-US" sz="3200" b="1" i="1">
                <a:latin typeface="Tahoma" pitchFamily="34" charset="0"/>
              </a:rPr>
              <a:t>NX</a:t>
            </a:r>
            <a:r>
              <a:rPr lang="en-US" sz="3200">
                <a:latin typeface="Tahoma" pitchFamily="34" charset="0"/>
              </a:rPr>
              <a:t> </a:t>
            </a:r>
            <a:r>
              <a:rPr lang="en-US" sz="1600" b="1" i="1">
                <a:latin typeface="Tahoma" pitchFamily="34" charset="0"/>
              </a:rPr>
              <a:t> </a:t>
            </a:r>
            <a:r>
              <a:rPr lang="en-US" sz="3200">
                <a:latin typeface="Tahoma" pitchFamily="34" charset="0"/>
              </a:rPr>
              <a:t>= </a:t>
            </a:r>
            <a:r>
              <a:rPr lang="en-US" sz="3200" b="1" i="1">
                <a:latin typeface="Tahoma" pitchFamily="34" charset="0"/>
              </a:rPr>
              <a:t>Y</a:t>
            </a:r>
            <a:r>
              <a:rPr lang="en-US" sz="3200">
                <a:latin typeface="Tahoma" pitchFamily="34" charset="0"/>
              </a:rPr>
              <a:t> </a:t>
            </a:r>
            <a:r>
              <a:rPr lang="en-US" sz="1600" b="1" i="1">
                <a:latin typeface="Tahoma" pitchFamily="34" charset="0"/>
              </a:rPr>
              <a:t> </a:t>
            </a:r>
            <a:r>
              <a:rPr lang="en-US" sz="3200">
                <a:latin typeface="Tahoma" pitchFamily="34" charset="0"/>
              </a:rPr>
              <a:t>– </a:t>
            </a:r>
            <a:r>
              <a:rPr lang="en-US" sz="1600" b="1" i="1">
                <a:latin typeface="Tahoma" pitchFamily="34" charset="0"/>
              </a:rPr>
              <a:t> </a:t>
            </a:r>
            <a:r>
              <a:rPr lang="en-US" sz="3200">
                <a:latin typeface="Tahoma" pitchFamily="34" charset="0"/>
              </a:rPr>
              <a:t>(</a:t>
            </a:r>
            <a:r>
              <a:rPr lang="en-US" sz="3200" b="1" i="1">
                <a:latin typeface="Tahoma" pitchFamily="34" charset="0"/>
              </a:rPr>
              <a:t>C</a:t>
            </a:r>
            <a:r>
              <a:rPr lang="en-US" sz="3200">
                <a:latin typeface="Tahoma" pitchFamily="34" charset="0"/>
              </a:rPr>
              <a:t> </a:t>
            </a:r>
            <a:r>
              <a:rPr lang="en-US" sz="1600" b="1" i="1">
                <a:latin typeface="Tahoma" pitchFamily="34" charset="0"/>
              </a:rPr>
              <a:t> </a:t>
            </a:r>
            <a:r>
              <a:rPr lang="en-US" sz="3200">
                <a:latin typeface="Tahoma" pitchFamily="34" charset="0"/>
              </a:rPr>
              <a:t>+ </a:t>
            </a:r>
            <a:r>
              <a:rPr lang="en-US" sz="3200" b="1" i="1">
                <a:latin typeface="Tahoma" pitchFamily="34" charset="0"/>
              </a:rPr>
              <a:t>I</a:t>
            </a:r>
            <a:r>
              <a:rPr lang="en-US" sz="1600" b="1" i="1">
                <a:latin typeface="Tahoma" pitchFamily="34" charset="0"/>
              </a:rPr>
              <a:t> </a:t>
            </a:r>
            <a:r>
              <a:rPr lang="en-US" sz="3200">
                <a:latin typeface="Tahoma" pitchFamily="34" charset="0"/>
              </a:rPr>
              <a:t> + </a:t>
            </a:r>
            <a:r>
              <a:rPr lang="en-US" sz="3200" b="1" i="1">
                <a:latin typeface="Tahoma" pitchFamily="34" charset="0"/>
              </a:rPr>
              <a:t>G</a:t>
            </a:r>
            <a:r>
              <a:rPr lang="en-US" sz="1600" b="1" i="1">
                <a:latin typeface="Tahoma" pitchFamily="34" charset="0"/>
              </a:rPr>
              <a:t> </a:t>
            </a:r>
            <a:r>
              <a:rPr lang="en-US" sz="3200">
                <a:latin typeface="Tahoma" pitchFamily="34" charset="0"/>
              </a:rPr>
              <a:t>)</a:t>
            </a:r>
          </a:p>
        </p:txBody>
      </p:sp>
      <p:grpSp>
        <p:nvGrpSpPr>
          <p:cNvPr id="2" name="Group 5"/>
          <p:cNvGrpSpPr>
            <a:grpSpLocks/>
          </p:cNvGrpSpPr>
          <p:nvPr/>
        </p:nvGrpSpPr>
        <p:grpSpPr bwMode="auto">
          <a:xfrm>
            <a:off x="1219200" y="3581400"/>
            <a:ext cx="1905000" cy="1446213"/>
            <a:chOff x="1104" y="1899"/>
            <a:chExt cx="1200" cy="911"/>
          </a:xfrm>
        </p:grpSpPr>
        <p:sp>
          <p:nvSpPr>
            <p:cNvPr id="28684" name="Text Box 6"/>
            <p:cNvSpPr txBox="1">
              <a:spLocks noChangeArrowheads="1"/>
            </p:cNvSpPr>
            <p:nvPr/>
          </p:nvSpPr>
          <p:spPr bwMode="auto">
            <a:xfrm>
              <a:off x="1104" y="2496"/>
              <a:ext cx="1200" cy="314"/>
            </a:xfrm>
            <a:prstGeom prst="rect">
              <a:avLst/>
            </a:prstGeom>
            <a:solidFill>
              <a:srgbClr val="CCFF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net exports</a:t>
              </a:r>
            </a:p>
          </p:txBody>
        </p:sp>
        <p:sp>
          <p:nvSpPr>
            <p:cNvPr id="28685" name="Line 7"/>
            <p:cNvSpPr>
              <a:spLocks noChangeShapeType="1"/>
            </p:cNvSpPr>
            <p:nvPr/>
          </p:nvSpPr>
          <p:spPr bwMode="auto">
            <a:xfrm flipV="1">
              <a:off x="1965" y="1899"/>
              <a:ext cx="213" cy="59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grpSp>
        <p:nvGrpSpPr>
          <p:cNvPr id="3" name="Group 8"/>
          <p:cNvGrpSpPr>
            <a:grpSpLocks/>
          </p:cNvGrpSpPr>
          <p:nvPr/>
        </p:nvGrpSpPr>
        <p:grpSpPr bwMode="auto">
          <a:xfrm>
            <a:off x="4876800" y="3505200"/>
            <a:ext cx="2438400" cy="1352550"/>
            <a:chOff x="3072" y="2208"/>
            <a:chExt cx="1536" cy="852"/>
          </a:xfrm>
        </p:grpSpPr>
        <p:sp>
          <p:nvSpPr>
            <p:cNvPr id="28682" name="Text Box 9"/>
            <p:cNvSpPr txBox="1">
              <a:spLocks noChangeArrowheads="1"/>
            </p:cNvSpPr>
            <p:nvPr/>
          </p:nvSpPr>
          <p:spPr bwMode="auto">
            <a:xfrm>
              <a:off x="3408" y="2496"/>
              <a:ext cx="1200" cy="564"/>
            </a:xfrm>
            <a:prstGeom prst="rect">
              <a:avLst/>
            </a:prstGeom>
            <a:solidFill>
              <a:srgbClr val="CDEEFF"/>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domestic spending</a:t>
              </a:r>
            </a:p>
          </p:txBody>
        </p:sp>
        <p:sp>
          <p:nvSpPr>
            <p:cNvPr id="28683" name="AutoShape 10"/>
            <p:cNvSpPr>
              <a:spLocks/>
            </p:cNvSpPr>
            <p:nvPr/>
          </p:nvSpPr>
          <p:spPr bwMode="auto">
            <a:xfrm rot="-5400000">
              <a:off x="3648" y="1632"/>
              <a:ext cx="192" cy="1344"/>
            </a:xfrm>
            <a:prstGeom prst="leftBrace">
              <a:avLst>
                <a:gd name="adj1" fmla="val 123958"/>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4" name="Group 11"/>
          <p:cNvGrpSpPr>
            <a:grpSpLocks/>
          </p:cNvGrpSpPr>
          <p:nvPr/>
        </p:nvGrpSpPr>
        <p:grpSpPr bwMode="auto">
          <a:xfrm>
            <a:off x="3276600" y="3505200"/>
            <a:ext cx="1524000" cy="2174875"/>
            <a:chOff x="2064" y="2208"/>
            <a:chExt cx="960" cy="1370"/>
          </a:xfrm>
        </p:grpSpPr>
        <p:sp>
          <p:nvSpPr>
            <p:cNvPr id="28680" name="Line 12"/>
            <p:cNvSpPr>
              <a:spLocks noChangeShapeType="1"/>
            </p:cNvSpPr>
            <p:nvPr/>
          </p:nvSpPr>
          <p:spPr bwMode="auto">
            <a:xfrm flipH="1" flipV="1">
              <a:off x="2544" y="2208"/>
              <a:ext cx="0" cy="1056"/>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8681" name="Text Box 13"/>
            <p:cNvSpPr txBox="1">
              <a:spLocks noChangeArrowheads="1"/>
            </p:cNvSpPr>
            <p:nvPr/>
          </p:nvSpPr>
          <p:spPr bwMode="auto">
            <a:xfrm>
              <a:off x="2064" y="3264"/>
              <a:ext cx="960" cy="314"/>
            </a:xfrm>
            <a:prstGeom prst="rect">
              <a:avLst/>
            </a:prstGeom>
            <a:solidFill>
              <a:srgbClr val="E1C3FF"/>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output</a:t>
              </a:r>
            </a:p>
          </p:txBody>
        </p:sp>
      </p:grpSp>
    </p:spTree>
    <p:extLst>
      <p:ext uri="{BB962C8B-B14F-4D97-AF65-F5344CB8AC3E}">
        <p14:creationId xmlns:p14="http://schemas.microsoft.com/office/powerpoint/2010/main" val="1287674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wipe(left)">
                                      <p:cBhvr>
                                        <p:cTn id="7" dur="500"/>
                                        <p:tgtEl>
                                          <p:spTgt spid="34820"/>
                                        </p:tgtEl>
                                      </p:cBhvr>
                                    </p:animEffect>
                                  </p:childTnLst>
                                </p:cTn>
                              </p:par>
                            </p:childTnLst>
                          </p:cTn>
                        </p:par>
                        <p:par>
                          <p:cTn id="8" fill="hold" nodeType="afterGroup">
                            <p:stCondLst>
                              <p:cond delay="500"/>
                            </p:stCondLst>
                            <p:childTnLst>
                              <p:par>
                                <p:cTn id="9" presetID="18" presetClass="entr" presetSubtype="3"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upRight)">
                                      <p:cBhvr>
                                        <p:cTn id="11" dur="500"/>
                                        <p:tgtEl>
                                          <p:spTgt spid="2"/>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nodeType="afterGroup">
                            <p:stCondLst>
                              <p:cond delay="1500"/>
                            </p:stCondLst>
                            <p:childTnLst>
                              <p:par>
                                <p:cTn id="17" presetID="18" presetClass="entr" presetSubtype="9"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trips(upLeft)">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44525" y="484188"/>
            <a:ext cx="7623175" cy="708025"/>
          </a:xfrm>
        </p:spPr>
        <p:txBody>
          <a:bodyPr/>
          <a:lstStyle/>
          <a:p>
            <a:r>
              <a:rPr lang="en-US" sz="3100" smtClean="0"/>
              <a:t>Trade surpluses and deficits</a:t>
            </a:r>
            <a:endParaRPr lang="en-US" sz="3100" i="1" smtClean="0"/>
          </a:p>
        </p:txBody>
      </p:sp>
      <p:sp>
        <p:nvSpPr>
          <p:cNvPr id="36867" name="Rectangle 3"/>
          <p:cNvSpPr>
            <a:spLocks noGrp="1" noChangeArrowheads="1"/>
          </p:cNvSpPr>
          <p:nvPr>
            <p:ph type="body" idx="1"/>
          </p:nvPr>
        </p:nvSpPr>
        <p:spPr>
          <a:xfrm>
            <a:off x="531813" y="2427288"/>
            <a:ext cx="7847012" cy="2967037"/>
          </a:xfrm>
        </p:spPr>
        <p:txBody>
          <a:bodyPr/>
          <a:lstStyle/>
          <a:p>
            <a:pPr>
              <a:spcBef>
                <a:spcPct val="50000"/>
              </a:spcBef>
            </a:pPr>
            <a:r>
              <a:rPr lang="en-US" sz="2700" b="1" smtClean="0">
                <a:solidFill>
                  <a:srgbClr val="FF0000"/>
                </a:solidFill>
              </a:rPr>
              <a:t>trade surplus:</a:t>
            </a:r>
            <a:r>
              <a:rPr lang="en-US" sz="2700" b="1" smtClean="0">
                <a:solidFill>
                  <a:srgbClr val="CC0000"/>
                </a:solidFill>
              </a:rPr>
              <a:t>  </a:t>
            </a:r>
            <a:r>
              <a:rPr lang="en-US" sz="2700" smtClean="0"/>
              <a:t> </a:t>
            </a:r>
            <a:br>
              <a:rPr lang="en-US" sz="2700" smtClean="0"/>
            </a:br>
            <a:r>
              <a:rPr lang="en-US" sz="2700" smtClean="0"/>
              <a:t>output &gt; spending   and  exports &gt; imports </a:t>
            </a:r>
            <a:br>
              <a:rPr lang="en-US" sz="2700" smtClean="0"/>
            </a:br>
            <a:r>
              <a:rPr lang="en-US" sz="2700" smtClean="0"/>
              <a:t>Size of the trade surplus = </a:t>
            </a:r>
            <a:r>
              <a:rPr lang="en-US" sz="2700" b="1" i="1" smtClean="0"/>
              <a:t>NX</a:t>
            </a:r>
            <a:endParaRPr lang="en-US" sz="2700" smtClean="0"/>
          </a:p>
          <a:p>
            <a:pPr>
              <a:spcBef>
                <a:spcPct val="55000"/>
              </a:spcBef>
            </a:pPr>
            <a:r>
              <a:rPr lang="en-US" sz="2700" b="1" smtClean="0">
                <a:solidFill>
                  <a:srgbClr val="FF0000"/>
                </a:solidFill>
              </a:rPr>
              <a:t>trade deficit:</a:t>
            </a:r>
            <a:r>
              <a:rPr lang="en-US" sz="2700" b="1" smtClean="0">
                <a:solidFill>
                  <a:srgbClr val="CC0000"/>
                </a:solidFill>
              </a:rPr>
              <a:t>  </a:t>
            </a:r>
            <a:r>
              <a:rPr lang="en-US" sz="2700" smtClean="0"/>
              <a:t> </a:t>
            </a:r>
            <a:br>
              <a:rPr lang="en-US" sz="2700" smtClean="0"/>
            </a:br>
            <a:r>
              <a:rPr lang="en-US" sz="2700" smtClean="0"/>
              <a:t>spending &gt; output   and  imports &gt; exports </a:t>
            </a:r>
            <a:br>
              <a:rPr lang="en-US" sz="2700" smtClean="0"/>
            </a:br>
            <a:r>
              <a:rPr lang="en-US" sz="2700" smtClean="0"/>
              <a:t>Size of the trade deficit =  –</a:t>
            </a:r>
            <a:r>
              <a:rPr lang="en-US" sz="2700" b="1" i="1" smtClean="0"/>
              <a:t>NX</a:t>
            </a:r>
            <a:endParaRPr lang="en-US" sz="2700" smtClean="0"/>
          </a:p>
        </p:txBody>
      </p:sp>
      <p:sp>
        <p:nvSpPr>
          <p:cNvPr id="29700" name="Text Box 4"/>
          <p:cNvSpPr txBox="1">
            <a:spLocks noChangeArrowheads="1"/>
          </p:cNvSpPr>
          <p:nvPr/>
        </p:nvSpPr>
        <p:spPr bwMode="auto">
          <a:xfrm>
            <a:off x="1019175" y="1568450"/>
            <a:ext cx="7353300" cy="533400"/>
          </a:xfrm>
          <a:prstGeom prst="rect">
            <a:avLst/>
          </a:prstGeom>
          <a:solidFill>
            <a:schemeClr val="bg1"/>
          </a:solidFill>
          <a:ln w="9525">
            <a:solidFill>
              <a:schemeClr val="tx1"/>
            </a:solidFill>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buClr>
                <a:schemeClr val="accent2"/>
              </a:buClr>
              <a:buSzPct val="110000"/>
              <a:buFont typeface="Wingdings" pitchFamily="2" charset="2"/>
              <a:buNone/>
            </a:pPr>
            <a:r>
              <a:rPr lang="en-US" sz="2800" b="1" i="1">
                <a:latin typeface="Tahoma" pitchFamily="34" charset="0"/>
              </a:rPr>
              <a:t>NX</a:t>
            </a:r>
            <a:r>
              <a:rPr lang="en-US" sz="2800">
                <a:latin typeface="Tahoma" pitchFamily="34" charset="0"/>
              </a:rPr>
              <a:t>   =  </a:t>
            </a:r>
            <a:r>
              <a:rPr lang="en-US" sz="2800" b="1" i="1">
                <a:latin typeface="Tahoma" pitchFamily="34" charset="0"/>
              </a:rPr>
              <a:t>EX  </a:t>
            </a:r>
            <a:r>
              <a:rPr lang="en-US" sz="2800">
                <a:latin typeface="Tahoma" pitchFamily="34" charset="0"/>
              </a:rPr>
              <a:t>– </a:t>
            </a:r>
            <a:r>
              <a:rPr lang="en-US" sz="2800" b="1" i="1">
                <a:latin typeface="Tahoma" pitchFamily="34" charset="0"/>
              </a:rPr>
              <a:t>IM </a:t>
            </a:r>
            <a:r>
              <a:rPr lang="en-US" sz="2800">
                <a:latin typeface="Tahoma" pitchFamily="34" charset="0"/>
              </a:rPr>
              <a:t>  =  </a:t>
            </a:r>
            <a:r>
              <a:rPr lang="en-US" sz="2800" b="1" i="1">
                <a:latin typeface="Tahoma" pitchFamily="34" charset="0"/>
              </a:rPr>
              <a:t>Y</a:t>
            </a:r>
            <a:r>
              <a:rPr lang="en-US" sz="2800">
                <a:latin typeface="Tahoma" pitchFamily="34" charset="0"/>
              </a:rPr>
              <a:t> </a:t>
            </a:r>
            <a:r>
              <a:rPr lang="en-US" sz="2800" b="1" i="1">
                <a:latin typeface="Tahoma" pitchFamily="34" charset="0"/>
              </a:rPr>
              <a:t> </a:t>
            </a:r>
            <a:r>
              <a:rPr lang="en-US" sz="2800">
                <a:latin typeface="Tahoma" pitchFamily="34" charset="0"/>
              </a:rPr>
              <a:t>– </a:t>
            </a:r>
            <a:r>
              <a:rPr lang="en-US" sz="2800" b="1" i="1">
                <a:latin typeface="Tahoma" pitchFamily="34" charset="0"/>
              </a:rPr>
              <a:t> </a:t>
            </a:r>
            <a:r>
              <a:rPr lang="en-US" sz="2800">
                <a:latin typeface="Tahoma" pitchFamily="34" charset="0"/>
              </a:rPr>
              <a:t>(</a:t>
            </a:r>
            <a:r>
              <a:rPr lang="en-US" sz="2800" b="1" i="1">
                <a:latin typeface="Tahoma" pitchFamily="34" charset="0"/>
              </a:rPr>
              <a:t>C</a:t>
            </a:r>
            <a:r>
              <a:rPr lang="en-US" sz="2800">
                <a:latin typeface="Tahoma" pitchFamily="34" charset="0"/>
              </a:rPr>
              <a:t> </a:t>
            </a:r>
            <a:r>
              <a:rPr lang="en-US" sz="2800" b="1" i="1">
                <a:latin typeface="Tahoma" pitchFamily="34" charset="0"/>
              </a:rPr>
              <a:t> </a:t>
            </a:r>
            <a:r>
              <a:rPr lang="en-US" sz="2800">
                <a:latin typeface="Tahoma" pitchFamily="34" charset="0"/>
              </a:rPr>
              <a:t>+ </a:t>
            </a:r>
            <a:r>
              <a:rPr lang="en-US" sz="2800" b="1" i="1">
                <a:latin typeface="Tahoma" pitchFamily="34" charset="0"/>
              </a:rPr>
              <a:t>I </a:t>
            </a:r>
            <a:r>
              <a:rPr lang="en-US" sz="2800">
                <a:latin typeface="Tahoma" pitchFamily="34" charset="0"/>
              </a:rPr>
              <a:t> + </a:t>
            </a:r>
            <a:r>
              <a:rPr lang="en-US" sz="2800" b="1" i="1">
                <a:latin typeface="Tahoma" pitchFamily="34" charset="0"/>
              </a:rPr>
              <a:t>G </a:t>
            </a:r>
            <a:r>
              <a:rPr lang="en-US" sz="2800">
                <a:latin typeface="Tahoma" pitchFamily="34" charset="0"/>
              </a:rPr>
              <a:t>)</a:t>
            </a:r>
          </a:p>
        </p:txBody>
      </p:sp>
    </p:spTree>
    <p:extLst>
      <p:ext uri="{BB962C8B-B14F-4D97-AF65-F5344CB8AC3E}">
        <p14:creationId xmlns:p14="http://schemas.microsoft.com/office/powerpoint/2010/main" val="3599388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84200" y="317500"/>
            <a:ext cx="8128000" cy="896938"/>
          </a:xfrm>
        </p:spPr>
        <p:txBody>
          <a:bodyPr/>
          <a:lstStyle/>
          <a:p>
            <a:r>
              <a:rPr lang="en-US" smtClean="0"/>
              <a:t>International capital flows</a:t>
            </a:r>
          </a:p>
        </p:txBody>
      </p:sp>
      <p:sp>
        <p:nvSpPr>
          <p:cNvPr id="40963" name="Rectangle 3"/>
          <p:cNvSpPr>
            <a:spLocks noGrp="1" noChangeArrowheads="1"/>
          </p:cNvSpPr>
          <p:nvPr>
            <p:ph type="body" idx="1"/>
          </p:nvPr>
        </p:nvSpPr>
        <p:spPr>
          <a:xfrm>
            <a:off x="469900" y="1530350"/>
            <a:ext cx="8169275" cy="4953000"/>
          </a:xfrm>
        </p:spPr>
        <p:txBody>
          <a:bodyPr/>
          <a:lstStyle/>
          <a:p>
            <a:pPr marL="349250" indent="-349250">
              <a:spcBef>
                <a:spcPct val="50000"/>
              </a:spcBef>
            </a:pPr>
            <a:r>
              <a:rPr lang="en-US" b="1" smtClean="0">
                <a:solidFill>
                  <a:srgbClr val="CC0000"/>
                </a:solidFill>
              </a:rPr>
              <a:t>Net capital outflow</a:t>
            </a:r>
            <a:endParaRPr lang="en-US" smtClean="0"/>
          </a:p>
          <a:p>
            <a:pPr marL="973138" lvl="1" indent="-393700">
              <a:buClr>
                <a:schemeClr val="bg2"/>
              </a:buClr>
              <a:buFontTx/>
              <a:buNone/>
            </a:pPr>
            <a:r>
              <a:rPr lang="en-US" sz="2800" smtClean="0">
                <a:latin typeface="Tahoma" pitchFamily="34" charset="0"/>
              </a:rPr>
              <a:t>=	</a:t>
            </a:r>
            <a:r>
              <a:rPr lang="en-US" sz="2800" b="1" i="1" smtClean="0">
                <a:latin typeface="Tahoma" pitchFamily="34" charset="0"/>
              </a:rPr>
              <a:t>S</a:t>
            </a:r>
            <a:r>
              <a:rPr lang="en-US" sz="2800" smtClean="0">
                <a:latin typeface="Tahoma" pitchFamily="34" charset="0"/>
              </a:rPr>
              <a:t>  – </a:t>
            </a:r>
            <a:r>
              <a:rPr lang="en-US" sz="2800" b="1" i="1" smtClean="0">
                <a:latin typeface="Tahoma" pitchFamily="34" charset="0"/>
              </a:rPr>
              <a:t>I</a:t>
            </a:r>
            <a:endParaRPr lang="en-US" sz="2800" smtClean="0">
              <a:latin typeface="Tahoma" pitchFamily="34" charset="0"/>
            </a:endParaRPr>
          </a:p>
          <a:p>
            <a:pPr marL="973138" lvl="1" indent="-393700">
              <a:lnSpc>
                <a:spcPct val="110000"/>
              </a:lnSpc>
              <a:buClr>
                <a:schemeClr val="bg2"/>
              </a:buClr>
              <a:buFontTx/>
              <a:buNone/>
            </a:pPr>
            <a:r>
              <a:rPr lang="en-US" sz="2800" smtClean="0">
                <a:latin typeface="Tahoma" pitchFamily="34" charset="0"/>
              </a:rPr>
              <a:t>=	</a:t>
            </a:r>
            <a:r>
              <a:rPr lang="en-US" sz="2800" smtClean="0"/>
              <a:t>net outflow of “loanable funds”</a:t>
            </a:r>
          </a:p>
          <a:p>
            <a:pPr marL="973138" lvl="1" indent="-393700">
              <a:lnSpc>
                <a:spcPct val="105000"/>
              </a:lnSpc>
              <a:buClr>
                <a:schemeClr val="bg2"/>
              </a:buClr>
              <a:buFontTx/>
              <a:buNone/>
            </a:pPr>
            <a:r>
              <a:rPr lang="en-US" sz="2800" smtClean="0">
                <a:latin typeface="Tahoma" pitchFamily="34" charset="0"/>
              </a:rPr>
              <a:t>=	</a:t>
            </a:r>
            <a:r>
              <a:rPr lang="en-US" sz="2800" smtClean="0"/>
              <a:t>net purchases of foreign assets</a:t>
            </a:r>
            <a:br>
              <a:rPr lang="en-US" sz="2800" smtClean="0"/>
            </a:br>
            <a:r>
              <a:rPr lang="en-US" sz="2500" smtClean="0"/>
              <a:t>  the country’s purchases of foreign assets </a:t>
            </a:r>
            <a:br>
              <a:rPr lang="en-US" sz="2500" smtClean="0"/>
            </a:br>
            <a:r>
              <a:rPr lang="en-US" sz="2500" smtClean="0"/>
              <a:t>    minus foreign purchases of domestic assets</a:t>
            </a:r>
          </a:p>
          <a:p>
            <a:pPr marL="349250" indent="-349250">
              <a:spcBef>
                <a:spcPct val="60000"/>
              </a:spcBef>
            </a:pPr>
            <a:r>
              <a:rPr lang="en-US" smtClean="0"/>
              <a:t>When </a:t>
            </a:r>
            <a:r>
              <a:rPr lang="en-US" b="1" i="1" smtClean="0">
                <a:latin typeface="Tahoma" pitchFamily="34" charset="0"/>
              </a:rPr>
              <a:t>S</a:t>
            </a:r>
            <a:r>
              <a:rPr lang="en-US" smtClean="0">
                <a:latin typeface="Tahoma" pitchFamily="34" charset="0"/>
              </a:rPr>
              <a:t>  &gt; </a:t>
            </a:r>
            <a:r>
              <a:rPr lang="en-US" b="1" i="1" smtClean="0">
                <a:latin typeface="Tahoma" pitchFamily="34" charset="0"/>
              </a:rPr>
              <a:t>I</a:t>
            </a:r>
            <a:r>
              <a:rPr lang="en-US" smtClean="0"/>
              <a:t>,  country is a </a:t>
            </a:r>
            <a:r>
              <a:rPr lang="en-US" u="sng" smtClean="0"/>
              <a:t>net lender</a:t>
            </a:r>
          </a:p>
          <a:p>
            <a:pPr marL="349250" indent="-349250">
              <a:spcBef>
                <a:spcPct val="70000"/>
              </a:spcBef>
            </a:pPr>
            <a:r>
              <a:rPr lang="en-US" smtClean="0"/>
              <a:t>When </a:t>
            </a:r>
            <a:r>
              <a:rPr lang="en-US" b="1" i="1" smtClean="0">
                <a:latin typeface="Tahoma" pitchFamily="34" charset="0"/>
              </a:rPr>
              <a:t>S</a:t>
            </a:r>
            <a:r>
              <a:rPr lang="en-US" smtClean="0">
                <a:latin typeface="Tahoma" pitchFamily="34" charset="0"/>
              </a:rPr>
              <a:t>  &lt; </a:t>
            </a:r>
            <a:r>
              <a:rPr lang="en-US" b="1" i="1" smtClean="0">
                <a:latin typeface="Tahoma" pitchFamily="34" charset="0"/>
              </a:rPr>
              <a:t>I</a:t>
            </a:r>
            <a:r>
              <a:rPr lang="en-US" smtClean="0"/>
              <a:t>,  country is a </a:t>
            </a:r>
            <a:r>
              <a:rPr lang="en-US" u="sng" smtClean="0"/>
              <a:t>net borrower</a:t>
            </a:r>
          </a:p>
        </p:txBody>
      </p:sp>
    </p:spTree>
    <p:extLst>
      <p:ext uri="{BB962C8B-B14F-4D97-AF65-F5344CB8AC3E}">
        <p14:creationId xmlns:p14="http://schemas.microsoft.com/office/powerpoint/2010/main" val="706850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wipe(left)">
                                      <p:cBhvr>
                                        <p:cTn id="12" dur="500"/>
                                        <p:tgtEl>
                                          <p:spTgt spid="40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wipe(left)">
                                      <p:cBhvr>
                                        <p:cTn id="17" dur="500"/>
                                        <p:tgtEl>
                                          <p:spTgt spid="409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wipe(left)">
                                      <p:cBhvr>
                                        <p:cTn id="22" dur="500"/>
                                        <p:tgtEl>
                                          <p:spTgt spid="409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wipe(left)">
                                      <p:cBhvr>
                                        <p:cTn id="27" dur="500"/>
                                        <p:tgtEl>
                                          <p:spTgt spid="409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Effect transition="in" filter="wipe(left)">
                                      <p:cBhvr>
                                        <p:cTn id="32" dur="5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49300" y="350838"/>
            <a:ext cx="8132763" cy="935037"/>
          </a:xfrm>
        </p:spPr>
        <p:txBody>
          <a:bodyPr/>
          <a:lstStyle/>
          <a:p>
            <a:r>
              <a:rPr lang="en-US" sz="3100" smtClean="0"/>
              <a:t>The link between trade &amp; cap. flows</a:t>
            </a:r>
            <a:endParaRPr lang="en-US" sz="3100" i="1" smtClean="0"/>
          </a:p>
        </p:txBody>
      </p:sp>
      <p:sp>
        <p:nvSpPr>
          <p:cNvPr id="43011" name="Rectangle 3"/>
          <p:cNvSpPr>
            <a:spLocks noGrp="1" noChangeArrowheads="1"/>
          </p:cNvSpPr>
          <p:nvPr>
            <p:ph type="body" idx="1"/>
          </p:nvPr>
        </p:nvSpPr>
        <p:spPr>
          <a:xfrm>
            <a:off x="611188" y="1323975"/>
            <a:ext cx="7620000" cy="2895600"/>
          </a:xfrm>
          <a:noFill/>
        </p:spPr>
        <p:txBody>
          <a:bodyPr lIns="0" tIns="137160" rIns="0">
            <a:normAutofit fontScale="92500" lnSpcReduction="10000"/>
          </a:bodyPr>
          <a:lstStyle/>
          <a:p>
            <a:pPr marL="176213" indent="0">
              <a:spcBef>
                <a:spcPct val="30000"/>
              </a:spcBef>
              <a:buFont typeface="Wingdings" pitchFamily="2" charset="2"/>
              <a:buNone/>
              <a:tabLst>
                <a:tab pos="1250950" algn="l"/>
                <a:tab pos="2054225" algn="l"/>
              </a:tabLst>
            </a:pPr>
            <a:r>
              <a:rPr lang="en-US" b="1" i="1" smtClean="0">
                <a:latin typeface="Tahoma" pitchFamily="34" charset="0"/>
              </a:rPr>
              <a:t>NX</a:t>
            </a:r>
            <a:r>
              <a:rPr lang="en-US" smtClean="0">
                <a:latin typeface="Tahoma" pitchFamily="34" charset="0"/>
              </a:rPr>
              <a:t> </a:t>
            </a:r>
            <a:r>
              <a:rPr lang="en-US" b="1" i="1" smtClean="0">
                <a:latin typeface="Tahoma" pitchFamily="34" charset="0"/>
              </a:rPr>
              <a:t> </a:t>
            </a:r>
            <a:r>
              <a:rPr lang="en-US" smtClean="0">
                <a:latin typeface="Tahoma" pitchFamily="34" charset="0"/>
              </a:rPr>
              <a:t>= </a:t>
            </a:r>
            <a:r>
              <a:rPr lang="en-US" b="1" i="1" smtClean="0">
                <a:latin typeface="Tahoma" pitchFamily="34" charset="0"/>
              </a:rPr>
              <a:t>Y</a:t>
            </a:r>
            <a:r>
              <a:rPr lang="en-US" smtClean="0">
                <a:latin typeface="Tahoma" pitchFamily="34" charset="0"/>
              </a:rPr>
              <a:t> </a:t>
            </a:r>
            <a:r>
              <a:rPr lang="en-US" b="1" i="1" smtClean="0">
                <a:latin typeface="Tahoma" pitchFamily="34" charset="0"/>
              </a:rPr>
              <a:t> </a:t>
            </a:r>
            <a:r>
              <a:rPr lang="en-US" smtClean="0">
                <a:latin typeface="Tahoma" pitchFamily="34" charset="0"/>
              </a:rPr>
              <a:t>– </a:t>
            </a:r>
            <a:r>
              <a:rPr lang="en-US" b="1" i="1" smtClean="0">
                <a:latin typeface="Tahoma" pitchFamily="34" charset="0"/>
              </a:rPr>
              <a:t> </a:t>
            </a:r>
            <a:r>
              <a:rPr lang="en-US" smtClean="0">
                <a:latin typeface="Tahoma" pitchFamily="34" charset="0"/>
              </a:rPr>
              <a:t>(</a:t>
            </a:r>
            <a:r>
              <a:rPr lang="en-US" b="1" i="1" smtClean="0">
                <a:latin typeface="Tahoma" pitchFamily="34" charset="0"/>
              </a:rPr>
              <a:t>C</a:t>
            </a:r>
            <a:r>
              <a:rPr lang="en-US" smtClean="0">
                <a:latin typeface="Tahoma" pitchFamily="34" charset="0"/>
              </a:rPr>
              <a:t> </a:t>
            </a:r>
            <a:r>
              <a:rPr lang="en-US" b="1" i="1" smtClean="0">
                <a:latin typeface="Tahoma" pitchFamily="34" charset="0"/>
              </a:rPr>
              <a:t> </a:t>
            </a:r>
            <a:r>
              <a:rPr lang="en-US" smtClean="0">
                <a:latin typeface="Tahoma" pitchFamily="34" charset="0"/>
              </a:rPr>
              <a:t>+ </a:t>
            </a:r>
            <a:r>
              <a:rPr lang="en-US" b="1" i="1" smtClean="0">
                <a:latin typeface="Tahoma" pitchFamily="34" charset="0"/>
              </a:rPr>
              <a:t>I</a:t>
            </a:r>
            <a:r>
              <a:rPr lang="en-US" smtClean="0">
                <a:latin typeface="Tahoma" pitchFamily="34" charset="0"/>
              </a:rPr>
              <a:t> </a:t>
            </a:r>
            <a:r>
              <a:rPr lang="en-US" b="1" i="1" smtClean="0">
                <a:latin typeface="Tahoma" pitchFamily="34" charset="0"/>
              </a:rPr>
              <a:t> </a:t>
            </a:r>
            <a:r>
              <a:rPr lang="en-US" smtClean="0">
                <a:latin typeface="Tahoma" pitchFamily="34" charset="0"/>
              </a:rPr>
              <a:t>+ </a:t>
            </a:r>
            <a:r>
              <a:rPr lang="en-US" b="1" i="1" smtClean="0">
                <a:latin typeface="Tahoma" pitchFamily="34" charset="0"/>
              </a:rPr>
              <a:t>G </a:t>
            </a:r>
            <a:r>
              <a:rPr lang="en-US" smtClean="0">
                <a:latin typeface="Tahoma" pitchFamily="34" charset="0"/>
              </a:rPr>
              <a:t>)</a:t>
            </a:r>
          </a:p>
          <a:p>
            <a:pPr marL="176213" indent="0">
              <a:spcBef>
                <a:spcPct val="30000"/>
              </a:spcBef>
              <a:buFont typeface="Wingdings" pitchFamily="2" charset="2"/>
              <a:buNone/>
              <a:tabLst>
                <a:tab pos="1250950" algn="l"/>
                <a:tab pos="2054225" algn="l"/>
              </a:tabLst>
            </a:pPr>
            <a:r>
              <a:rPr lang="en-US" i="1" smtClean="0"/>
              <a:t>	implies</a:t>
            </a:r>
          </a:p>
          <a:p>
            <a:pPr marL="176213" indent="0">
              <a:spcBef>
                <a:spcPct val="30000"/>
              </a:spcBef>
              <a:buFont typeface="Wingdings" pitchFamily="2" charset="2"/>
              <a:buNone/>
              <a:tabLst>
                <a:tab pos="1250950" algn="l"/>
                <a:tab pos="2054225" algn="l"/>
              </a:tabLst>
            </a:pPr>
            <a:r>
              <a:rPr lang="en-US" b="1" i="1" smtClean="0"/>
              <a:t>  </a:t>
            </a:r>
            <a:r>
              <a:rPr lang="en-US" b="1" i="1" smtClean="0">
                <a:latin typeface="Tahoma" pitchFamily="34" charset="0"/>
              </a:rPr>
              <a:t>NX</a:t>
            </a:r>
            <a:r>
              <a:rPr lang="en-US" smtClean="0">
                <a:latin typeface="Tahoma" pitchFamily="34" charset="0"/>
              </a:rPr>
              <a:t>  	=  (</a:t>
            </a:r>
            <a:r>
              <a:rPr lang="en-US" b="1" i="1" smtClean="0">
                <a:latin typeface="Tahoma" pitchFamily="34" charset="0"/>
              </a:rPr>
              <a:t>Y</a:t>
            </a:r>
            <a:r>
              <a:rPr lang="en-US" smtClean="0">
                <a:latin typeface="Tahoma" pitchFamily="34" charset="0"/>
              </a:rPr>
              <a:t> </a:t>
            </a:r>
            <a:r>
              <a:rPr lang="en-US" b="1" i="1" smtClean="0">
                <a:latin typeface="Tahoma" pitchFamily="34" charset="0"/>
              </a:rPr>
              <a:t> </a:t>
            </a:r>
            <a:r>
              <a:rPr lang="en-US" smtClean="0">
                <a:latin typeface="Tahoma" pitchFamily="34" charset="0"/>
              </a:rPr>
              <a:t>– </a:t>
            </a:r>
            <a:r>
              <a:rPr lang="en-US" b="1" i="1" smtClean="0">
                <a:latin typeface="Tahoma" pitchFamily="34" charset="0"/>
              </a:rPr>
              <a:t>C</a:t>
            </a:r>
            <a:r>
              <a:rPr lang="en-US" smtClean="0">
                <a:latin typeface="Tahoma" pitchFamily="34" charset="0"/>
              </a:rPr>
              <a:t> </a:t>
            </a:r>
            <a:r>
              <a:rPr lang="en-US" b="1" i="1" smtClean="0">
                <a:latin typeface="Tahoma" pitchFamily="34" charset="0"/>
              </a:rPr>
              <a:t> </a:t>
            </a:r>
            <a:r>
              <a:rPr lang="en-US" smtClean="0">
                <a:latin typeface="Tahoma" pitchFamily="34" charset="0"/>
              </a:rPr>
              <a:t>– </a:t>
            </a:r>
            <a:r>
              <a:rPr lang="en-US" b="1" i="1" smtClean="0">
                <a:latin typeface="Tahoma" pitchFamily="34" charset="0"/>
              </a:rPr>
              <a:t>G </a:t>
            </a:r>
            <a:r>
              <a:rPr lang="en-US" smtClean="0">
                <a:latin typeface="Tahoma" pitchFamily="34" charset="0"/>
              </a:rPr>
              <a:t>) –  </a:t>
            </a:r>
            <a:r>
              <a:rPr lang="en-US" b="1" i="1" smtClean="0">
                <a:latin typeface="Tahoma" pitchFamily="34" charset="0"/>
              </a:rPr>
              <a:t>I</a:t>
            </a:r>
            <a:r>
              <a:rPr lang="en-US" smtClean="0">
                <a:latin typeface="Tahoma" pitchFamily="34" charset="0"/>
              </a:rPr>
              <a:t>  </a:t>
            </a:r>
          </a:p>
          <a:p>
            <a:pPr marL="176213" indent="0">
              <a:spcBef>
                <a:spcPct val="30000"/>
              </a:spcBef>
              <a:buFont typeface="Wingdings" pitchFamily="2" charset="2"/>
              <a:buNone/>
              <a:tabLst>
                <a:tab pos="1250950" algn="l"/>
                <a:tab pos="2054225" algn="l"/>
              </a:tabLst>
            </a:pPr>
            <a:r>
              <a:rPr lang="en-US" smtClean="0">
                <a:latin typeface="Tahoma" pitchFamily="34" charset="0"/>
              </a:rPr>
              <a:t>	=         </a:t>
            </a:r>
            <a:r>
              <a:rPr lang="en-US" b="1" i="1" smtClean="0">
                <a:latin typeface="Tahoma" pitchFamily="34" charset="0"/>
              </a:rPr>
              <a:t>S</a:t>
            </a:r>
            <a:r>
              <a:rPr lang="en-US" smtClean="0">
                <a:latin typeface="Tahoma" pitchFamily="34" charset="0"/>
              </a:rPr>
              <a:t>      –    </a:t>
            </a:r>
            <a:r>
              <a:rPr lang="en-US" b="1" i="1" smtClean="0">
                <a:latin typeface="Tahoma" pitchFamily="34" charset="0"/>
              </a:rPr>
              <a:t>I</a:t>
            </a:r>
          </a:p>
          <a:p>
            <a:pPr marL="176213" indent="0" algn="ctr">
              <a:spcBef>
                <a:spcPct val="30000"/>
              </a:spcBef>
              <a:buFont typeface="Wingdings" pitchFamily="2" charset="2"/>
              <a:buNone/>
              <a:tabLst>
                <a:tab pos="1250950" algn="l"/>
                <a:tab pos="2054225" algn="l"/>
              </a:tabLst>
            </a:pPr>
            <a:r>
              <a:rPr lang="en-US" b="1" i="1" smtClean="0">
                <a:solidFill>
                  <a:srgbClr val="FF3300"/>
                </a:solidFill>
              </a:rPr>
              <a:t>trade balance</a:t>
            </a:r>
            <a:r>
              <a:rPr lang="en-US" smtClean="0">
                <a:solidFill>
                  <a:srgbClr val="FF3300"/>
                </a:solidFill>
              </a:rPr>
              <a:t> = </a:t>
            </a:r>
            <a:r>
              <a:rPr lang="en-US" b="1" i="1" smtClean="0">
                <a:solidFill>
                  <a:srgbClr val="FF3300"/>
                </a:solidFill>
              </a:rPr>
              <a:t>net capital outflow</a:t>
            </a:r>
          </a:p>
        </p:txBody>
      </p:sp>
      <p:sp>
        <p:nvSpPr>
          <p:cNvPr id="43012" name="Text Box 4"/>
          <p:cNvSpPr txBox="1">
            <a:spLocks noChangeArrowheads="1"/>
          </p:cNvSpPr>
          <p:nvPr/>
        </p:nvSpPr>
        <p:spPr bwMode="auto">
          <a:xfrm>
            <a:off x="1447800" y="4445000"/>
            <a:ext cx="6694488" cy="1676400"/>
          </a:xfrm>
          <a:prstGeom prst="rect">
            <a:avLst/>
          </a:prstGeom>
          <a:solidFill>
            <a:srgbClr val="FFCC99"/>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0" bIns="91440" anchor="ctr" anchorCtr="1"/>
          <a:lstStyle>
            <a:lvl1pPr marL="5873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5000"/>
              </a:lnSpc>
              <a:spcBef>
                <a:spcPct val="50000"/>
              </a:spcBef>
            </a:pPr>
            <a:r>
              <a:rPr lang="en-US" sz="2800"/>
              <a:t>Thus, </a:t>
            </a:r>
            <a:br>
              <a:rPr lang="en-US" sz="2800"/>
            </a:br>
            <a:r>
              <a:rPr lang="en-US" sz="2800"/>
              <a:t>a country with a trade deficit (</a:t>
            </a:r>
            <a:r>
              <a:rPr lang="en-US" sz="2800" b="1" i="1">
                <a:latin typeface="Tahoma" pitchFamily="34" charset="0"/>
              </a:rPr>
              <a:t>NX</a:t>
            </a:r>
            <a:r>
              <a:rPr lang="en-US" sz="2800"/>
              <a:t> &lt; </a:t>
            </a:r>
            <a:r>
              <a:rPr lang="en-US" sz="2800" b="1"/>
              <a:t>0</a:t>
            </a:r>
            <a:r>
              <a:rPr lang="en-US" sz="2800"/>
              <a:t>) </a:t>
            </a:r>
            <a:br>
              <a:rPr lang="en-US" sz="2800"/>
            </a:br>
            <a:r>
              <a:rPr lang="en-US" sz="2800"/>
              <a:t>is a net borrower (</a:t>
            </a:r>
            <a:r>
              <a:rPr lang="en-US" sz="2800" b="1" i="1">
                <a:latin typeface="Tahoma" pitchFamily="34" charset="0"/>
              </a:rPr>
              <a:t>S</a:t>
            </a:r>
            <a:r>
              <a:rPr lang="en-US" sz="2800">
                <a:latin typeface="Tahoma" pitchFamily="34" charset="0"/>
              </a:rPr>
              <a:t> &lt;</a:t>
            </a:r>
            <a:r>
              <a:rPr lang="en-US" sz="1200">
                <a:latin typeface="Tahoma" pitchFamily="34" charset="0"/>
              </a:rPr>
              <a:t> </a:t>
            </a:r>
            <a:r>
              <a:rPr lang="en-US" sz="2800" b="1" i="1">
                <a:latin typeface="Tahoma" pitchFamily="34" charset="0"/>
              </a:rPr>
              <a:t>I </a:t>
            </a:r>
            <a:r>
              <a:rPr lang="en-US" sz="2800"/>
              <a:t>).  </a:t>
            </a:r>
          </a:p>
        </p:txBody>
      </p:sp>
    </p:spTree>
    <p:extLst>
      <p:ext uri="{BB962C8B-B14F-4D97-AF65-F5344CB8AC3E}">
        <p14:creationId xmlns:p14="http://schemas.microsoft.com/office/powerpoint/2010/main" val="2792235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left)">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wipe(left)">
                                      <p:cBhvr>
                                        <p:cTn id="12" dur="5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wipe(left)">
                                      <p:cBhvr>
                                        <p:cTn id="17" dur="5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wipe(left)">
                                      <p:cBhvr>
                                        <p:cTn id="22" dur="500"/>
                                        <p:tgtEl>
                                          <p:spTgt spid="430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wipe(left)">
                                      <p:cBhvr>
                                        <p:cTn id="27" dur="500"/>
                                        <p:tgtEl>
                                          <p:spTgt spid="430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3012"/>
                                        </p:tgtEl>
                                        <p:attrNameLst>
                                          <p:attrName>style.visibility</p:attrName>
                                        </p:attrNameLst>
                                      </p:cBhvr>
                                      <p:to>
                                        <p:strVal val="visible"/>
                                      </p:to>
                                    </p:set>
                                    <p:animEffect transition="in" filter="dissolve">
                                      <p:cBhvr>
                                        <p:cTn id="32"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P spid="43012"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 Investment = Net Exports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chapter 2, we saw that </a:t>
            </a:r>
            <a:r>
              <a:rPr lang="en-US" b="1" i="1" dirty="0" smtClean="0"/>
              <a:t>Y</a:t>
            </a:r>
            <a:r>
              <a:rPr lang="en-US" dirty="0" smtClean="0"/>
              <a:t> = </a:t>
            </a:r>
            <a:r>
              <a:rPr lang="en-US" b="1" i="1" dirty="0" smtClean="0"/>
              <a:t>C</a:t>
            </a:r>
            <a:r>
              <a:rPr lang="en-US" dirty="0" smtClean="0"/>
              <a:t> + </a:t>
            </a:r>
            <a:r>
              <a:rPr lang="en-US" b="1" i="1" dirty="0" smtClean="0"/>
              <a:t>I</a:t>
            </a:r>
            <a:r>
              <a:rPr lang="en-US" dirty="0" smtClean="0"/>
              <a:t> + </a:t>
            </a:r>
            <a:r>
              <a:rPr lang="en-US" b="1" i="1" dirty="0" smtClean="0"/>
              <a:t>G</a:t>
            </a:r>
            <a:r>
              <a:rPr lang="en-US" dirty="0" smtClean="0"/>
              <a:t> + </a:t>
            </a:r>
            <a:r>
              <a:rPr lang="en-US" b="1" i="1" dirty="0" smtClean="0"/>
              <a:t>NX</a:t>
            </a:r>
          </a:p>
          <a:p>
            <a:r>
              <a:rPr lang="en-US" dirty="0" smtClean="0"/>
              <a:t>Therefore, </a:t>
            </a:r>
            <a:r>
              <a:rPr lang="en-US" b="1" i="1" dirty="0" smtClean="0"/>
              <a:t>Y</a:t>
            </a:r>
            <a:r>
              <a:rPr lang="en-US" dirty="0" smtClean="0"/>
              <a:t> </a:t>
            </a:r>
            <a:r>
              <a:rPr lang="en-US" dirty="0" smtClean="0">
                <a:latin typeface="Calibri"/>
                <a:cs typeface="Calibri"/>
              </a:rPr>
              <a:t>−</a:t>
            </a:r>
            <a:r>
              <a:rPr lang="en-US" dirty="0" smtClean="0"/>
              <a:t> </a:t>
            </a:r>
            <a:r>
              <a:rPr lang="en-US" b="1" i="1" dirty="0" smtClean="0"/>
              <a:t>C</a:t>
            </a:r>
            <a:r>
              <a:rPr lang="en-US" dirty="0" smtClean="0"/>
              <a:t> </a:t>
            </a:r>
            <a:r>
              <a:rPr lang="en-US" dirty="0">
                <a:cs typeface="Calibri"/>
              </a:rPr>
              <a:t>− </a:t>
            </a:r>
            <a:r>
              <a:rPr lang="en-US" b="1" i="1" dirty="0" smtClean="0"/>
              <a:t>G </a:t>
            </a:r>
            <a:r>
              <a:rPr lang="en-US" dirty="0">
                <a:cs typeface="Calibri"/>
              </a:rPr>
              <a:t>− </a:t>
            </a:r>
            <a:r>
              <a:rPr lang="en-US" b="1" i="1" dirty="0" smtClean="0"/>
              <a:t>I </a:t>
            </a:r>
            <a:r>
              <a:rPr lang="en-US" dirty="0" smtClean="0"/>
              <a:t>= </a:t>
            </a:r>
            <a:r>
              <a:rPr lang="en-US" b="1" i="1" dirty="0" smtClean="0"/>
              <a:t>NX</a:t>
            </a:r>
            <a:endParaRPr lang="en-US" dirty="0"/>
          </a:p>
          <a:p>
            <a:r>
              <a:rPr lang="en-US" dirty="0" smtClean="0"/>
              <a:t>In Ch. 3, </a:t>
            </a:r>
            <a:r>
              <a:rPr lang="en-US" b="1" i="1" dirty="0" smtClean="0"/>
              <a:t>Y</a:t>
            </a:r>
            <a:r>
              <a:rPr lang="en-US" dirty="0" smtClean="0"/>
              <a:t> </a:t>
            </a:r>
            <a:r>
              <a:rPr lang="en-US" dirty="0">
                <a:cs typeface="Calibri"/>
              </a:rPr>
              <a:t>−</a:t>
            </a:r>
            <a:r>
              <a:rPr lang="en-US" dirty="0" smtClean="0"/>
              <a:t> </a:t>
            </a:r>
            <a:r>
              <a:rPr lang="en-US" b="1" i="1" dirty="0" smtClean="0"/>
              <a:t>C</a:t>
            </a:r>
            <a:r>
              <a:rPr lang="en-US" dirty="0" smtClean="0"/>
              <a:t> </a:t>
            </a:r>
            <a:r>
              <a:rPr lang="en-US" dirty="0" smtClean="0">
                <a:cs typeface="Calibri"/>
              </a:rPr>
              <a:t>− </a:t>
            </a:r>
            <a:r>
              <a:rPr lang="en-US" b="1" i="1" dirty="0" smtClean="0"/>
              <a:t>G</a:t>
            </a:r>
            <a:r>
              <a:rPr lang="en-US" dirty="0" smtClean="0"/>
              <a:t> was defined as </a:t>
            </a:r>
            <a:r>
              <a:rPr lang="en-US" b="1" dirty="0" smtClean="0">
                <a:solidFill>
                  <a:srgbClr val="0070C0"/>
                </a:solidFill>
              </a:rPr>
              <a:t>national saving </a:t>
            </a:r>
            <a:r>
              <a:rPr lang="en-US" dirty="0" smtClean="0">
                <a:solidFill>
                  <a:srgbClr val="0070C0"/>
                </a:solidFill>
              </a:rPr>
              <a:t>(</a:t>
            </a:r>
            <a:r>
              <a:rPr lang="en-US" b="1" i="1" dirty="0" smtClean="0">
                <a:solidFill>
                  <a:srgbClr val="0070C0"/>
                </a:solidFill>
              </a:rPr>
              <a:t>S</a:t>
            </a:r>
            <a:r>
              <a:rPr lang="en-US" dirty="0" smtClean="0">
                <a:solidFill>
                  <a:srgbClr val="0070C0"/>
                </a:solidFill>
              </a:rPr>
              <a:t>)</a:t>
            </a:r>
          </a:p>
          <a:p>
            <a:r>
              <a:rPr lang="en-US" dirty="0" smtClean="0"/>
              <a:t>Therefore, </a:t>
            </a:r>
            <a:r>
              <a:rPr lang="en-US" b="1" i="1" dirty="0" smtClean="0"/>
              <a:t>S</a:t>
            </a:r>
            <a:r>
              <a:rPr lang="en-US" b="1" dirty="0" smtClean="0"/>
              <a:t> </a:t>
            </a:r>
            <a:r>
              <a:rPr lang="en-US" dirty="0">
                <a:cs typeface="Calibri"/>
              </a:rPr>
              <a:t>− </a:t>
            </a:r>
            <a:r>
              <a:rPr lang="en-US" b="1" i="1" dirty="0" smtClean="0"/>
              <a:t>I </a:t>
            </a:r>
            <a:r>
              <a:rPr lang="en-US" b="1" dirty="0" smtClean="0"/>
              <a:t>= </a:t>
            </a:r>
            <a:r>
              <a:rPr lang="en-US" b="1" i="1" dirty="0" smtClean="0"/>
              <a:t>NX</a:t>
            </a:r>
          </a:p>
          <a:p>
            <a:endParaRPr lang="en-US" b="1" i="1" dirty="0"/>
          </a:p>
          <a:p>
            <a:r>
              <a:rPr lang="en-US" dirty="0" smtClean="0"/>
              <a:t>But in </a:t>
            </a:r>
            <a:r>
              <a:rPr lang="en-US" dirty="0" err="1" smtClean="0"/>
              <a:t>Chs</a:t>
            </a:r>
            <a:r>
              <a:rPr lang="en-US" dirty="0" smtClean="0"/>
              <a:t>. 3 and 4, we had assumed a closed economy (that is, </a:t>
            </a:r>
            <a:r>
              <a:rPr lang="en-US" i="1" dirty="0" smtClean="0"/>
              <a:t>NX</a:t>
            </a:r>
            <a:r>
              <a:rPr lang="en-US" dirty="0" smtClean="0"/>
              <a:t> = 0)</a:t>
            </a:r>
          </a:p>
          <a:p>
            <a:r>
              <a:rPr lang="en-US" dirty="0" smtClean="0"/>
              <a:t>Consequently, we had </a:t>
            </a:r>
            <a:r>
              <a:rPr lang="en-US" b="1" i="1" dirty="0" smtClean="0"/>
              <a:t>S</a:t>
            </a:r>
            <a:r>
              <a:rPr lang="en-US" b="1" dirty="0" smtClean="0"/>
              <a:t> = </a:t>
            </a:r>
            <a:r>
              <a:rPr lang="en-US" b="1" i="1" dirty="0" smtClean="0"/>
              <a:t>I</a:t>
            </a:r>
          </a:p>
          <a:p>
            <a:r>
              <a:rPr lang="en-US" dirty="0" smtClean="0"/>
              <a:t>That’s no longer true in an open economy</a:t>
            </a:r>
          </a:p>
          <a:p>
            <a:endParaRPr lang="en-US" dirty="0"/>
          </a:p>
        </p:txBody>
      </p:sp>
    </p:spTree>
    <p:extLst>
      <p:ext uri="{BB962C8B-B14F-4D97-AF65-F5344CB8AC3E}">
        <p14:creationId xmlns:p14="http://schemas.microsoft.com/office/powerpoint/2010/main" val="1200571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66725" y="236538"/>
            <a:ext cx="8245475" cy="887412"/>
          </a:xfrm>
        </p:spPr>
        <p:txBody>
          <a:bodyPr>
            <a:normAutofit fontScale="90000"/>
          </a:bodyPr>
          <a:lstStyle/>
          <a:p>
            <a:r>
              <a:rPr lang="en-US" sz="2900" smtClean="0"/>
              <a:t>Saving, investment, and the trade balance </a:t>
            </a:r>
            <a:r>
              <a:rPr lang="en-US" sz="2600" smtClean="0"/>
              <a:t>(percent of GDP) 1960-2007</a:t>
            </a:r>
          </a:p>
        </p:txBody>
      </p:sp>
      <p:graphicFrame>
        <p:nvGraphicFramePr>
          <p:cNvPr id="4" name="Chart 3"/>
          <p:cNvGraphicFramePr>
            <a:graphicFrameLocks noGrp="1"/>
          </p:cNvGraphicFramePr>
          <p:nvPr/>
        </p:nvGraphicFramePr>
        <p:xfrm>
          <a:off x="265814" y="1148316"/>
          <a:ext cx="8633637" cy="5546846"/>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3"/>
          <p:cNvGrpSpPr>
            <a:grpSpLocks/>
          </p:cNvGrpSpPr>
          <p:nvPr/>
        </p:nvGrpSpPr>
        <p:grpSpPr bwMode="auto">
          <a:xfrm>
            <a:off x="3951288" y="5072063"/>
            <a:ext cx="2544762" cy="996950"/>
            <a:chOff x="3951769" y="5071730"/>
            <a:chExt cx="2544724" cy="997573"/>
          </a:xfrm>
        </p:grpSpPr>
        <p:sp>
          <p:nvSpPr>
            <p:cNvPr id="32779" name="TextBox 6"/>
            <p:cNvSpPr txBox="1">
              <a:spLocks noChangeArrowheads="1"/>
            </p:cNvSpPr>
            <p:nvPr/>
          </p:nvSpPr>
          <p:spPr bwMode="auto">
            <a:xfrm>
              <a:off x="3951769" y="5238306"/>
              <a:ext cx="20343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trade balance (right scale)</a:t>
              </a:r>
            </a:p>
          </p:txBody>
        </p:sp>
        <p:cxnSp>
          <p:nvCxnSpPr>
            <p:cNvPr id="9" name="Straight Connector 8"/>
            <p:cNvCxnSpPr/>
            <p:nvPr/>
          </p:nvCxnSpPr>
          <p:spPr>
            <a:xfrm flipV="1">
              <a:off x="5944051" y="5071730"/>
              <a:ext cx="552442" cy="3717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14"/>
          <p:cNvGrpSpPr>
            <a:grpSpLocks/>
          </p:cNvGrpSpPr>
          <p:nvPr/>
        </p:nvGrpSpPr>
        <p:grpSpPr bwMode="auto">
          <a:xfrm>
            <a:off x="3582988" y="3402013"/>
            <a:ext cx="1744662" cy="461962"/>
            <a:chOff x="3561909" y="3519378"/>
            <a:chExt cx="1743738" cy="461665"/>
          </a:xfrm>
        </p:grpSpPr>
        <p:sp>
          <p:nvSpPr>
            <p:cNvPr id="32777" name="TextBox 4"/>
            <p:cNvSpPr txBox="1">
              <a:spLocks noChangeArrowheads="1"/>
            </p:cNvSpPr>
            <p:nvPr/>
          </p:nvSpPr>
          <p:spPr bwMode="auto">
            <a:xfrm>
              <a:off x="3561909" y="3519378"/>
              <a:ext cx="1073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saving</a:t>
              </a:r>
            </a:p>
          </p:txBody>
        </p:sp>
        <p:cxnSp>
          <p:nvCxnSpPr>
            <p:cNvPr id="10" name="Straight Connector 9"/>
            <p:cNvCxnSpPr/>
            <p:nvPr/>
          </p:nvCxnSpPr>
          <p:spPr>
            <a:xfrm flipV="1">
              <a:off x="4618624" y="3774801"/>
              <a:ext cx="687023" cy="3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15"/>
          <p:cNvGrpSpPr>
            <a:grpSpLocks/>
          </p:cNvGrpSpPr>
          <p:nvPr/>
        </p:nvGrpSpPr>
        <p:grpSpPr bwMode="auto">
          <a:xfrm>
            <a:off x="5118100" y="1566863"/>
            <a:ext cx="1751013" cy="1090612"/>
            <a:chOff x="5032745" y="1609061"/>
            <a:chExt cx="1750828" cy="1091609"/>
          </a:xfrm>
        </p:grpSpPr>
        <p:sp>
          <p:nvSpPr>
            <p:cNvPr id="32775" name="TextBox 5"/>
            <p:cNvSpPr txBox="1">
              <a:spLocks noChangeArrowheads="1"/>
            </p:cNvSpPr>
            <p:nvPr/>
          </p:nvSpPr>
          <p:spPr bwMode="auto">
            <a:xfrm>
              <a:off x="5032745" y="1609061"/>
              <a:ext cx="17508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investment</a:t>
              </a:r>
            </a:p>
          </p:txBody>
        </p:sp>
        <p:cxnSp>
          <p:nvCxnSpPr>
            <p:cNvPr id="12" name="Straight Connector 11"/>
            <p:cNvCxnSpPr/>
            <p:nvPr/>
          </p:nvCxnSpPr>
          <p:spPr>
            <a:xfrm rot="5400000" flipH="1" flipV="1">
              <a:off x="5260999" y="2132082"/>
              <a:ext cx="633991" cy="5031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28956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Right)">
                                      <p:cBhvr>
                                        <p:cTn id="7" dur="500"/>
                                        <p:tgtEl>
                                          <p:spTgt spid="3"/>
                                        </p:tgtEl>
                                      </p:cBhvr>
                                    </p:animEffect>
                                  </p:childTnLst>
                                </p:cTn>
                              </p:par>
                              <p:par>
                                <p:cTn id="8" presetID="18" presetClass="entr" presetSubtype="3"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upRight)">
                                      <p:cBhvr>
                                        <p:cTn id="10" dur="500"/>
                                        <p:tgtEl>
                                          <p:spTgt spid="5"/>
                                        </p:tgtEl>
                                      </p:cBhvr>
                                    </p:animEffect>
                                  </p:childTnLst>
                                </p:cTn>
                              </p:par>
                              <p:par>
                                <p:cTn id="11" presetID="18" presetClass="entr" presetSubtype="3"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trips(upRigh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88950" y="247650"/>
            <a:ext cx="8347075" cy="922338"/>
          </a:xfrm>
        </p:spPr>
        <p:txBody>
          <a:bodyPr/>
          <a:lstStyle/>
          <a:p>
            <a:r>
              <a:rPr lang="en-US" sz="3200" smtClean="0"/>
              <a:t>U.S.: “The world’s largest debtor nation”</a:t>
            </a:r>
          </a:p>
        </p:txBody>
      </p:sp>
      <p:sp>
        <p:nvSpPr>
          <p:cNvPr id="33795" name="Rectangle 3"/>
          <p:cNvSpPr>
            <a:spLocks noGrp="1" noChangeArrowheads="1"/>
          </p:cNvSpPr>
          <p:nvPr>
            <p:ph type="body" idx="1"/>
          </p:nvPr>
        </p:nvSpPr>
        <p:spPr>
          <a:xfrm>
            <a:off x="506413" y="1233488"/>
            <a:ext cx="8218487" cy="5114925"/>
          </a:xfrm>
        </p:spPr>
        <p:txBody>
          <a:bodyPr/>
          <a:lstStyle/>
          <a:p>
            <a:r>
              <a:rPr lang="en-US" sz="2700" smtClean="0"/>
              <a:t>Every year since 1980s:  huge trade deficits and </a:t>
            </a:r>
            <a:br>
              <a:rPr lang="en-US" sz="2700" smtClean="0"/>
            </a:br>
            <a:r>
              <a:rPr lang="en-US" sz="2700" smtClean="0"/>
              <a:t>net capital inflows, </a:t>
            </a:r>
            <a:r>
              <a:rPr lang="en-US" sz="2700" i="1" smtClean="0"/>
              <a:t>i.e.</a:t>
            </a:r>
            <a:r>
              <a:rPr lang="en-US" sz="2700" smtClean="0"/>
              <a:t> net borrowing from abroad</a:t>
            </a:r>
          </a:p>
          <a:p>
            <a:pPr>
              <a:spcBef>
                <a:spcPct val="60000"/>
              </a:spcBef>
            </a:pPr>
            <a:r>
              <a:rPr lang="en-US" sz="2700" smtClean="0"/>
              <a:t>As of 12/31/2008:</a:t>
            </a:r>
          </a:p>
          <a:p>
            <a:pPr lvl="1">
              <a:lnSpc>
                <a:spcPct val="105000"/>
              </a:lnSpc>
              <a:buSzPct val="110000"/>
            </a:pPr>
            <a:r>
              <a:rPr lang="en-US" smtClean="0"/>
              <a:t>U.S. residents owned $19.9 trillion worth of foreign assets</a:t>
            </a:r>
          </a:p>
          <a:p>
            <a:pPr lvl="1">
              <a:lnSpc>
                <a:spcPct val="105000"/>
              </a:lnSpc>
              <a:buSzPct val="110000"/>
            </a:pPr>
            <a:r>
              <a:rPr lang="en-US" smtClean="0"/>
              <a:t>Foreigners owned $23.4 trillion worth of </a:t>
            </a:r>
            <a:br>
              <a:rPr lang="en-US" smtClean="0"/>
            </a:br>
            <a:r>
              <a:rPr lang="en-US" smtClean="0"/>
              <a:t>U.S. assets</a:t>
            </a:r>
          </a:p>
          <a:p>
            <a:pPr lvl="1">
              <a:lnSpc>
                <a:spcPct val="105000"/>
              </a:lnSpc>
              <a:buSzPct val="110000"/>
            </a:pPr>
            <a:r>
              <a:rPr lang="en-US" smtClean="0"/>
              <a:t>U.S. net indebtedness to rest of the world:</a:t>
            </a:r>
            <a:br>
              <a:rPr lang="en-US" smtClean="0"/>
            </a:br>
            <a:r>
              <a:rPr lang="en-US" smtClean="0"/>
              <a:t>$3.5 trillion--higher than any other country, hence U.S. is the “</a:t>
            </a:r>
            <a:r>
              <a:rPr lang="en-US" smtClean="0">
                <a:solidFill>
                  <a:srgbClr val="FF0000"/>
                </a:solidFill>
              </a:rPr>
              <a:t>world’s largest debtor nation</a:t>
            </a:r>
            <a:r>
              <a:rPr lang="en-US" smtClean="0"/>
              <a:t>”</a:t>
            </a:r>
          </a:p>
        </p:txBody>
      </p:sp>
    </p:spTree>
    <p:extLst>
      <p:ext uri="{BB962C8B-B14F-4D97-AF65-F5344CB8AC3E}">
        <p14:creationId xmlns:p14="http://schemas.microsoft.com/office/powerpoint/2010/main" val="29510573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In chapter 2, we saw that </a:t>
            </a:r>
            <a:r>
              <a:rPr lang="en-US" b="1" i="1" dirty="0" smtClean="0"/>
              <a:t>Y</a:t>
            </a:r>
            <a:r>
              <a:rPr lang="en-US" dirty="0" smtClean="0"/>
              <a:t> = </a:t>
            </a:r>
            <a:r>
              <a:rPr lang="en-US" b="1" i="1" dirty="0" smtClean="0"/>
              <a:t>C</a:t>
            </a:r>
            <a:r>
              <a:rPr lang="en-US" dirty="0" smtClean="0"/>
              <a:t> + </a:t>
            </a:r>
            <a:r>
              <a:rPr lang="en-US" b="1" i="1" dirty="0" smtClean="0"/>
              <a:t>I</a:t>
            </a:r>
            <a:r>
              <a:rPr lang="en-US" dirty="0" smtClean="0"/>
              <a:t> + </a:t>
            </a:r>
            <a:r>
              <a:rPr lang="en-US" b="1" i="1" dirty="0" smtClean="0"/>
              <a:t>G</a:t>
            </a:r>
            <a:r>
              <a:rPr lang="en-US" dirty="0" smtClean="0"/>
              <a:t> + </a:t>
            </a:r>
            <a:r>
              <a:rPr lang="en-US" b="1" i="1" dirty="0" smtClean="0"/>
              <a:t>NX</a:t>
            </a:r>
            <a:r>
              <a:rPr lang="en-US" dirty="0" smtClean="0"/>
              <a:t> when </a:t>
            </a:r>
            <a:r>
              <a:rPr lang="en-US" i="1" dirty="0" smtClean="0"/>
              <a:t>Y</a:t>
            </a:r>
            <a:r>
              <a:rPr lang="en-US" dirty="0" smtClean="0"/>
              <a:t>, </a:t>
            </a:r>
            <a:r>
              <a:rPr lang="en-US" i="1" dirty="0" smtClean="0"/>
              <a:t>C</a:t>
            </a:r>
            <a:r>
              <a:rPr lang="en-US" dirty="0" smtClean="0"/>
              <a:t>, </a:t>
            </a:r>
            <a:r>
              <a:rPr lang="en-US" i="1" dirty="0" smtClean="0"/>
              <a:t>I</a:t>
            </a:r>
            <a:r>
              <a:rPr lang="en-US" dirty="0" smtClean="0"/>
              <a:t>, </a:t>
            </a:r>
            <a:r>
              <a:rPr lang="en-US" i="1" dirty="0" smtClean="0"/>
              <a:t>G</a:t>
            </a:r>
            <a:r>
              <a:rPr lang="en-US" dirty="0" smtClean="0"/>
              <a:t>, and </a:t>
            </a:r>
            <a:r>
              <a:rPr lang="en-US" i="1" dirty="0" smtClean="0"/>
              <a:t>NX</a:t>
            </a:r>
            <a:r>
              <a:rPr lang="en-US" dirty="0" smtClean="0"/>
              <a:t> are interpreted as data</a:t>
            </a:r>
            <a:endParaRPr lang="en-US" b="1" i="1" dirty="0" smtClean="0"/>
          </a:p>
          <a:p>
            <a:r>
              <a:rPr lang="en-US" dirty="0" smtClean="0"/>
              <a:t>In chapter 3, we saw</a:t>
            </a:r>
          </a:p>
          <a:p>
            <a:pPr lvl="1"/>
            <a:r>
              <a:rPr lang="en-US" dirty="0" smtClean="0"/>
              <a:t>a long-run theory of </a:t>
            </a:r>
            <a:r>
              <a:rPr lang="en-US" i="1" dirty="0" smtClean="0"/>
              <a:t>Y</a:t>
            </a:r>
            <a:r>
              <a:rPr lang="en-US" dirty="0" smtClean="0"/>
              <a:t> and</a:t>
            </a:r>
          </a:p>
          <a:p>
            <a:pPr lvl="1"/>
            <a:r>
              <a:rPr lang="en-US" dirty="0" smtClean="0"/>
              <a:t>a long-run theory of how </a:t>
            </a:r>
            <a:r>
              <a:rPr lang="en-US" i="1" dirty="0" smtClean="0"/>
              <a:t>Y</a:t>
            </a:r>
            <a:r>
              <a:rPr lang="en-US" dirty="0" smtClean="0"/>
              <a:t> is split between </a:t>
            </a:r>
            <a:r>
              <a:rPr lang="en-US" i="1" dirty="0"/>
              <a:t>C</a:t>
            </a:r>
            <a:r>
              <a:rPr lang="en-US" dirty="0"/>
              <a:t>, </a:t>
            </a:r>
            <a:r>
              <a:rPr lang="en-US" i="1" dirty="0"/>
              <a:t>I</a:t>
            </a:r>
            <a:r>
              <a:rPr lang="en-US" dirty="0" smtClean="0"/>
              <a:t>, and </a:t>
            </a:r>
            <a:r>
              <a:rPr lang="en-US" i="1" dirty="0" smtClean="0"/>
              <a:t>G</a:t>
            </a:r>
            <a:r>
              <a:rPr lang="en-US" dirty="0" smtClean="0"/>
              <a:t> in a </a:t>
            </a:r>
            <a:r>
              <a:rPr lang="en-US" i="1" dirty="0" smtClean="0"/>
              <a:t>closed</a:t>
            </a:r>
            <a:r>
              <a:rPr lang="en-US" dirty="0" smtClean="0"/>
              <a:t> economy</a:t>
            </a:r>
          </a:p>
          <a:p>
            <a:r>
              <a:rPr lang="en-US" dirty="0" smtClean="0">
                <a:solidFill>
                  <a:srgbClr val="FF0000"/>
                </a:solidFill>
              </a:rPr>
              <a:t>In this chapter, we will see </a:t>
            </a:r>
          </a:p>
          <a:p>
            <a:pPr lvl="1"/>
            <a:r>
              <a:rPr lang="en-US" dirty="0" smtClean="0">
                <a:solidFill>
                  <a:srgbClr val="FF0000"/>
                </a:solidFill>
              </a:rPr>
              <a:t>a long-run theory of how </a:t>
            </a:r>
            <a:r>
              <a:rPr lang="en-US" i="1" dirty="0" smtClean="0">
                <a:solidFill>
                  <a:srgbClr val="FF0000"/>
                </a:solidFill>
              </a:rPr>
              <a:t>Y</a:t>
            </a:r>
            <a:r>
              <a:rPr lang="en-US" dirty="0" smtClean="0">
                <a:solidFill>
                  <a:srgbClr val="FF0000"/>
                </a:solidFill>
              </a:rPr>
              <a:t> is split between </a:t>
            </a:r>
            <a:r>
              <a:rPr lang="en-US" i="1" dirty="0" smtClean="0">
                <a:solidFill>
                  <a:srgbClr val="FF0000"/>
                </a:solidFill>
              </a:rPr>
              <a:t>C</a:t>
            </a:r>
            <a:r>
              <a:rPr lang="en-US" dirty="0" smtClean="0">
                <a:solidFill>
                  <a:srgbClr val="FF0000"/>
                </a:solidFill>
              </a:rPr>
              <a:t>, </a:t>
            </a:r>
            <a:r>
              <a:rPr lang="en-US" i="1" dirty="0" smtClean="0">
                <a:solidFill>
                  <a:srgbClr val="FF0000"/>
                </a:solidFill>
              </a:rPr>
              <a:t>I</a:t>
            </a:r>
            <a:r>
              <a:rPr lang="en-US" dirty="0" smtClean="0">
                <a:solidFill>
                  <a:srgbClr val="FF0000"/>
                </a:solidFill>
              </a:rPr>
              <a:t>, </a:t>
            </a:r>
            <a:r>
              <a:rPr lang="en-US" i="1" dirty="0" smtClean="0">
                <a:solidFill>
                  <a:srgbClr val="FF0000"/>
                </a:solidFill>
              </a:rPr>
              <a:t>G</a:t>
            </a:r>
            <a:r>
              <a:rPr lang="en-US" dirty="0" smtClean="0">
                <a:solidFill>
                  <a:srgbClr val="FF0000"/>
                </a:solidFill>
              </a:rPr>
              <a:t> and </a:t>
            </a:r>
            <a:r>
              <a:rPr lang="en-US" i="1" dirty="0" smtClean="0">
                <a:solidFill>
                  <a:srgbClr val="FF0000"/>
                </a:solidFill>
              </a:rPr>
              <a:t>NX</a:t>
            </a:r>
            <a:r>
              <a:rPr lang="en-US" dirty="0" smtClean="0">
                <a:solidFill>
                  <a:srgbClr val="FF0000"/>
                </a:solidFill>
              </a:rPr>
              <a:t> in an </a:t>
            </a:r>
            <a:r>
              <a:rPr lang="en-US" i="1" dirty="0" smtClean="0">
                <a:solidFill>
                  <a:srgbClr val="FF0000"/>
                </a:solidFill>
              </a:rPr>
              <a:t>open</a:t>
            </a:r>
            <a:r>
              <a:rPr lang="en-US" dirty="0" smtClean="0">
                <a:solidFill>
                  <a:srgbClr val="FF0000"/>
                </a:solidFill>
              </a:rPr>
              <a:t> economy</a:t>
            </a:r>
            <a:endParaRPr lang="en-US" i="1" dirty="0" smtClean="0">
              <a:solidFill>
                <a:srgbClr val="FF0000"/>
              </a:solidFill>
            </a:endParaRPr>
          </a:p>
        </p:txBody>
      </p:sp>
    </p:spTree>
    <p:extLst>
      <p:ext uri="{BB962C8B-B14F-4D97-AF65-F5344CB8AC3E}">
        <p14:creationId xmlns:p14="http://schemas.microsoft.com/office/powerpoint/2010/main" val="1479399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how do we calculate it?</a:t>
            </a:r>
            <a:endParaRPr lang="en-US" dirty="0"/>
          </a:p>
        </p:txBody>
      </p:sp>
      <p:sp>
        <p:nvSpPr>
          <p:cNvPr id="3" name="Content Placeholder 2"/>
          <p:cNvSpPr>
            <a:spLocks noGrp="1"/>
          </p:cNvSpPr>
          <p:nvPr>
            <p:ph idx="1"/>
          </p:nvPr>
        </p:nvSpPr>
        <p:spPr/>
        <p:txBody>
          <a:bodyPr/>
          <a:lstStyle/>
          <a:p>
            <a:r>
              <a:rPr lang="en-US" b="1" i="1" dirty="0" smtClean="0"/>
              <a:t>S</a:t>
            </a:r>
            <a:r>
              <a:rPr lang="en-US" b="1" dirty="0" smtClean="0"/>
              <a:t> = </a:t>
            </a:r>
            <a:r>
              <a:rPr lang="en-US" b="1" i="1" dirty="0" smtClean="0"/>
              <a:t>Y</a:t>
            </a:r>
            <a:r>
              <a:rPr lang="en-US" dirty="0" smtClean="0"/>
              <a:t> </a:t>
            </a:r>
            <a:r>
              <a:rPr lang="en-US" dirty="0">
                <a:cs typeface="Calibri"/>
              </a:rPr>
              <a:t>−</a:t>
            </a:r>
            <a:r>
              <a:rPr lang="en-US" dirty="0" smtClean="0"/>
              <a:t> </a:t>
            </a:r>
            <a:r>
              <a:rPr lang="en-US" b="1" i="1" dirty="0" smtClean="0"/>
              <a:t>C</a:t>
            </a:r>
            <a:r>
              <a:rPr lang="en-US" dirty="0" smtClean="0"/>
              <a:t> </a:t>
            </a:r>
            <a:r>
              <a:rPr lang="en-US" dirty="0" smtClean="0">
                <a:cs typeface="Calibri"/>
              </a:rPr>
              <a:t>− </a:t>
            </a:r>
            <a:r>
              <a:rPr lang="en-US" b="1" i="1" dirty="0" smtClean="0"/>
              <a:t>G</a:t>
            </a:r>
          </a:p>
          <a:p>
            <a:r>
              <a:rPr lang="en-US" b="1" i="1" dirty="0"/>
              <a:t>S</a:t>
            </a:r>
            <a:r>
              <a:rPr lang="en-US" b="1" dirty="0"/>
              <a:t> = </a:t>
            </a:r>
            <a:r>
              <a:rPr lang="en-US" b="1" i="1" dirty="0"/>
              <a:t>Y</a:t>
            </a:r>
            <a:r>
              <a:rPr lang="en-US" dirty="0"/>
              <a:t> </a:t>
            </a:r>
            <a:r>
              <a:rPr lang="en-US" dirty="0">
                <a:cs typeface="Calibri"/>
              </a:rPr>
              <a:t>−</a:t>
            </a:r>
            <a:r>
              <a:rPr lang="en-US" dirty="0"/>
              <a:t> </a:t>
            </a:r>
            <a:r>
              <a:rPr lang="en-US" b="1" i="1" dirty="0" smtClean="0"/>
              <a:t>C</a:t>
            </a:r>
            <a:r>
              <a:rPr lang="en-US" b="1" dirty="0" smtClean="0"/>
              <a:t>(</a:t>
            </a:r>
            <a:r>
              <a:rPr lang="en-US" b="1" i="1" dirty="0" smtClean="0"/>
              <a:t>Y – T</a:t>
            </a:r>
            <a:r>
              <a:rPr lang="en-US" b="1" dirty="0" smtClean="0"/>
              <a:t>)</a:t>
            </a:r>
            <a:r>
              <a:rPr lang="en-US" dirty="0" smtClean="0"/>
              <a:t> </a:t>
            </a:r>
            <a:r>
              <a:rPr lang="en-US" dirty="0">
                <a:cs typeface="Calibri"/>
              </a:rPr>
              <a:t>− </a:t>
            </a:r>
            <a:r>
              <a:rPr lang="en-US" b="1" i="1" dirty="0"/>
              <a:t>G</a:t>
            </a:r>
          </a:p>
          <a:p>
            <a:r>
              <a:rPr lang="en-US" b="1" i="1" dirty="0"/>
              <a:t>S</a:t>
            </a:r>
            <a:r>
              <a:rPr lang="en-US" b="1" dirty="0"/>
              <a:t> = </a:t>
            </a:r>
            <a:r>
              <a:rPr lang="en-US" b="1" i="1" dirty="0"/>
              <a:t>Y</a:t>
            </a:r>
            <a:r>
              <a:rPr lang="en-US" dirty="0"/>
              <a:t> </a:t>
            </a:r>
            <a:r>
              <a:rPr lang="en-US" dirty="0">
                <a:cs typeface="Calibri"/>
              </a:rPr>
              <a:t>−</a:t>
            </a:r>
            <a:r>
              <a:rPr lang="en-US" dirty="0"/>
              <a:t> </a:t>
            </a:r>
            <a:r>
              <a:rPr lang="en-US" b="1" i="1" dirty="0" smtClean="0"/>
              <a:t>C</a:t>
            </a:r>
            <a:r>
              <a:rPr lang="en-US" b="1" baseline="-25000" dirty="0" smtClean="0"/>
              <a:t>0</a:t>
            </a:r>
            <a:r>
              <a:rPr lang="en-US" b="1" i="1" dirty="0" smtClean="0"/>
              <a:t> </a:t>
            </a:r>
            <a:r>
              <a:rPr lang="en-US" dirty="0">
                <a:cs typeface="Calibri"/>
              </a:rPr>
              <a:t>−</a:t>
            </a:r>
            <a:r>
              <a:rPr lang="en-US" b="1" i="1" dirty="0" smtClean="0"/>
              <a:t> C</a:t>
            </a:r>
            <a:r>
              <a:rPr lang="en-US" b="1" baseline="-25000" dirty="0" smtClean="0"/>
              <a:t>y</a:t>
            </a:r>
            <a:r>
              <a:rPr lang="en-US" b="1" dirty="0" smtClean="0">
                <a:latin typeface="Arial Unicode MS"/>
                <a:ea typeface="Arial Unicode MS"/>
                <a:cs typeface="Arial Unicode MS"/>
              </a:rPr>
              <a:t>✕</a:t>
            </a:r>
            <a:r>
              <a:rPr lang="en-US" b="1" dirty="0" smtClean="0"/>
              <a:t>(</a:t>
            </a:r>
            <a:r>
              <a:rPr lang="en-US" b="1" i="1" dirty="0" smtClean="0"/>
              <a:t>Y </a:t>
            </a:r>
            <a:r>
              <a:rPr lang="en-US" b="1" i="1" dirty="0"/>
              <a:t>– T</a:t>
            </a:r>
            <a:r>
              <a:rPr lang="en-US" b="1" dirty="0"/>
              <a:t>)</a:t>
            </a:r>
            <a:r>
              <a:rPr lang="en-US" dirty="0"/>
              <a:t> </a:t>
            </a:r>
            <a:r>
              <a:rPr lang="en-US" dirty="0">
                <a:cs typeface="Calibri"/>
              </a:rPr>
              <a:t>− </a:t>
            </a:r>
            <a:r>
              <a:rPr lang="en-US" b="1" i="1" dirty="0"/>
              <a:t>G</a:t>
            </a:r>
          </a:p>
          <a:p>
            <a:endParaRPr lang="en-US" dirty="0" smtClean="0"/>
          </a:p>
          <a:p>
            <a:endParaRPr lang="en-US" dirty="0"/>
          </a:p>
        </p:txBody>
      </p:sp>
      <p:sp>
        <p:nvSpPr>
          <p:cNvPr id="4" name="TextBox 3"/>
          <p:cNvSpPr txBox="1"/>
          <p:nvPr/>
        </p:nvSpPr>
        <p:spPr>
          <a:xfrm>
            <a:off x="685800" y="5638800"/>
            <a:ext cx="1295400" cy="381000"/>
          </a:xfrm>
          <a:prstGeom prst="rect">
            <a:avLst/>
          </a:prstGeom>
          <a:noFill/>
          <a:ln>
            <a:solidFill>
              <a:srgbClr val="0070C0"/>
            </a:solidFill>
          </a:ln>
        </p:spPr>
        <p:txBody>
          <a:bodyPr wrap="square" rtlCol="0">
            <a:spAutoFit/>
          </a:bodyPr>
          <a:lstStyle/>
          <a:p>
            <a:r>
              <a:rPr lang="en-US" i="1" dirty="0" smtClean="0"/>
              <a:t>K</a:t>
            </a:r>
            <a:r>
              <a:rPr lang="en-US" dirty="0" smtClean="0"/>
              <a:t>, </a:t>
            </a:r>
            <a:r>
              <a:rPr lang="en-US" i="1" dirty="0" smtClean="0"/>
              <a:t>L</a:t>
            </a:r>
            <a:r>
              <a:rPr lang="en-US" dirty="0" smtClean="0"/>
              <a:t>, </a:t>
            </a:r>
            <a:r>
              <a:rPr lang="en-US" i="1" dirty="0" smtClean="0"/>
              <a:t>F</a:t>
            </a:r>
            <a:r>
              <a:rPr lang="en-US" dirty="0" smtClean="0"/>
              <a:t>(</a:t>
            </a:r>
            <a:r>
              <a:rPr lang="en-US" i="1" dirty="0" smtClean="0"/>
              <a:t>K</a:t>
            </a:r>
            <a:r>
              <a:rPr lang="en-US" dirty="0" smtClean="0"/>
              <a:t>, </a:t>
            </a:r>
            <a:r>
              <a:rPr lang="en-US" i="1" dirty="0" smtClean="0"/>
              <a:t>L</a:t>
            </a:r>
            <a:r>
              <a:rPr lang="en-US" dirty="0" smtClean="0"/>
              <a:t>)</a:t>
            </a:r>
            <a:endParaRPr lang="en-US" dirty="0"/>
          </a:p>
        </p:txBody>
      </p:sp>
      <p:cxnSp>
        <p:nvCxnSpPr>
          <p:cNvPr id="5" name="Straight Arrow Connector 4"/>
          <p:cNvCxnSpPr/>
          <p:nvPr/>
        </p:nvCxnSpPr>
        <p:spPr>
          <a:xfrm>
            <a:off x="4724400" y="60960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5867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90800" y="5638800"/>
            <a:ext cx="381000" cy="381000"/>
          </a:xfrm>
          <a:prstGeom prst="rect">
            <a:avLst/>
          </a:prstGeom>
          <a:noFill/>
          <a:ln>
            <a:solidFill>
              <a:srgbClr val="0070C0"/>
            </a:solidFill>
          </a:ln>
        </p:spPr>
        <p:txBody>
          <a:bodyPr wrap="square" rtlCol="0">
            <a:spAutoFit/>
          </a:bodyPr>
          <a:lstStyle/>
          <a:p>
            <a:r>
              <a:rPr lang="en-US" i="1" dirty="0" smtClean="0"/>
              <a:t>Y</a:t>
            </a:r>
            <a:endParaRPr lang="en-US" dirty="0"/>
          </a:p>
        </p:txBody>
      </p:sp>
      <p:sp>
        <p:nvSpPr>
          <p:cNvPr id="8" name="TextBox 7"/>
          <p:cNvSpPr txBox="1"/>
          <p:nvPr/>
        </p:nvSpPr>
        <p:spPr>
          <a:xfrm>
            <a:off x="2590800" y="6324600"/>
            <a:ext cx="1295400" cy="381000"/>
          </a:xfrm>
          <a:prstGeom prst="rect">
            <a:avLst/>
          </a:prstGeom>
          <a:noFill/>
          <a:ln>
            <a:solidFill>
              <a:srgbClr val="0070C0"/>
            </a:solidFill>
          </a:ln>
        </p:spPr>
        <p:txBody>
          <a:bodyPr wrap="square" rtlCol="0">
            <a:spAutoFit/>
          </a:bodyPr>
          <a:lstStyle/>
          <a:p>
            <a:r>
              <a:rPr lang="en-US" i="1" dirty="0" smtClean="0"/>
              <a:t>C</a:t>
            </a:r>
            <a:r>
              <a:rPr lang="en-US" dirty="0" smtClean="0"/>
              <a:t>(</a:t>
            </a:r>
            <a:r>
              <a:rPr lang="en-US" i="1" dirty="0" smtClean="0"/>
              <a:t>Y – T</a:t>
            </a:r>
            <a:r>
              <a:rPr lang="en-US" dirty="0" smtClean="0"/>
              <a:t>),</a:t>
            </a:r>
            <a:r>
              <a:rPr lang="en-US" i="1" dirty="0" smtClean="0"/>
              <a:t> T</a:t>
            </a:r>
            <a:endParaRPr lang="en-US" dirty="0"/>
          </a:p>
        </p:txBody>
      </p:sp>
      <p:sp>
        <p:nvSpPr>
          <p:cNvPr id="9" name="Right Brace 8"/>
          <p:cNvSpPr/>
          <p:nvPr/>
        </p:nvSpPr>
        <p:spPr>
          <a:xfrm>
            <a:off x="3962400" y="5638800"/>
            <a:ext cx="6858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57800" y="5943600"/>
            <a:ext cx="381000" cy="381000"/>
          </a:xfrm>
          <a:prstGeom prst="rect">
            <a:avLst/>
          </a:prstGeom>
          <a:noFill/>
          <a:ln>
            <a:solidFill>
              <a:srgbClr val="0070C0"/>
            </a:solidFill>
          </a:ln>
        </p:spPr>
        <p:txBody>
          <a:bodyPr wrap="square" rtlCol="0">
            <a:spAutoFit/>
          </a:bodyPr>
          <a:lstStyle/>
          <a:p>
            <a:r>
              <a:rPr lang="en-US" i="1" dirty="0" smtClean="0"/>
              <a:t>C</a:t>
            </a:r>
            <a:endParaRPr lang="en-US" dirty="0"/>
          </a:p>
        </p:txBody>
      </p:sp>
      <p:sp>
        <p:nvSpPr>
          <p:cNvPr id="11" name="TextBox 10"/>
          <p:cNvSpPr txBox="1"/>
          <p:nvPr/>
        </p:nvSpPr>
        <p:spPr>
          <a:xfrm>
            <a:off x="5257800" y="5410200"/>
            <a:ext cx="381000" cy="381000"/>
          </a:xfrm>
          <a:prstGeom prst="rect">
            <a:avLst/>
          </a:prstGeom>
          <a:noFill/>
          <a:ln>
            <a:solidFill>
              <a:srgbClr val="0070C0"/>
            </a:solidFill>
          </a:ln>
        </p:spPr>
        <p:txBody>
          <a:bodyPr wrap="square" rtlCol="0">
            <a:spAutoFit/>
          </a:bodyPr>
          <a:lstStyle/>
          <a:p>
            <a:r>
              <a:rPr lang="en-US" i="1" dirty="0" smtClean="0"/>
              <a:t>G</a:t>
            </a:r>
            <a:endParaRPr lang="en-US" dirty="0"/>
          </a:p>
        </p:txBody>
      </p:sp>
      <p:sp>
        <p:nvSpPr>
          <p:cNvPr id="12" name="Right Brace 11"/>
          <p:cNvSpPr/>
          <p:nvPr/>
        </p:nvSpPr>
        <p:spPr>
          <a:xfrm>
            <a:off x="5791200" y="5334000"/>
            <a:ext cx="6858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553200" y="5638800"/>
            <a:ext cx="1371600" cy="369332"/>
          </a:xfrm>
          <a:prstGeom prst="rect">
            <a:avLst/>
          </a:prstGeom>
          <a:noFill/>
          <a:ln>
            <a:solidFill>
              <a:srgbClr val="0070C0"/>
            </a:solidFill>
          </a:ln>
        </p:spPr>
        <p:txBody>
          <a:bodyPr wrap="square" rtlCol="0">
            <a:spAutoFit/>
          </a:bodyPr>
          <a:lstStyle/>
          <a:p>
            <a:r>
              <a:rPr lang="en-US" i="1" dirty="0" smtClean="0"/>
              <a:t>S </a:t>
            </a:r>
            <a:r>
              <a:rPr lang="en-US" dirty="0" smtClean="0"/>
              <a:t>= </a:t>
            </a:r>
            <a:r>
              <a:rPr lang="en-US" i="1" dirty="0" smtClean="0"/>
              <a:t>Y – C – G </a:t>
            </a:r>
            <a:endParaRPr lang="en-US" dirty="0"/>
          </a:p>
        </p:txBody>
      </p:sp>
    </p:spTree>
    <p:extLst>
      <p:ext uri="{BB962C8B-B14F-4D97-AF65-F5344CB8AC3E}">
        <p14:creationId xmlns:p14="http://schemas.microsoft.com/office/powerpoint/2010/main" val="2239725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example</a:t>
            </a:r>
            <a:endParaRPr lang="en-US" dirty="0"/>
          </a:p>
        </p:txBody>
      </p:sp>
      <p:sp>
        <p:nvSpPr>
          <p:cNvPr id="3" name="Content Placeholder 2"/>
          <p:cNvSpPr>
            <a:spLocks noGrp="1"/>
          </p:cNvSpPr>
          <p:nvPr>
            <p:ph idx="1"/>
          </p:nvPr>
        </p:nvSpPr>
        <p:spPr/>
        <p:txBody>
          <a:bodyPr/>
          <a:lstStyle/>
          <a:p>
            <a:r>
              <a:rPr lang="en-US" dirty="0" smtClean="0"/>
              <a:t>Suppose </a:t>
            </a:r>
            <a:r>
              <a:rPr lang="en-US" i="1" dirty="0" smtClean="0"/>
              <a:t>F</a:t>
            </a:r>
            <a:r>
              <a:rPr lang="en-US" dirty="0" smtClean="0"/>
              <a:t>(</a:t>
            </a:r>
            <a:r>
              <a:rPr lang="en-US" i="1" dirty="0" smtClean="0"/>
              <a:t>K</a:t>
            </a:r>
            <a:r>
              <a:rPr lang="en-US" dirty="0" smtClean="0"/>
              <a:t>, </a:t>
            </a:r>
            <a:r>
              <a:rPr lang="en-US" i="1" dirty="0" smtClean="0"/>
              <a:t>L</a:t>
            </a:r>
            <a:r>
              <a:rPr lang="en-US" dirty="0" smtClean="0"/>
              <a:t>) = 5</a:t>
            </a:r>
            <a:r>
              <a:rPr lang="en-US" i="1" dirty="0" smtClean="0"/>
              <a:t>K</a:t>
            </a:r>
            <a:r>
              <a:rPr lang="en-US" baseline="30000" dirty="0" smtClean="0"/>
              <a:t>0.3</a:t>
            </a:r>
            <a:r>
              <a:rPr lang="en-US" i="1" dirty="0" smtClean="0"/>
              <a:t>L</a:t>
            </a:r>
            <a:r>
              <a:rPr lang="en-US" baseline="30000" dirty="0" smtClean="0"/>
              <a:t>0.7</a:t>
            </a:r>
            <a:r>
              <a:rPr lang="en-US" dirty="0" smtClean="0"/>
              <a:t> and </a:t>
            </a:r>
            <a:r>
              <a:rPr lang="en-US" i="1" dirty="0" smtClean="0"/>
              <a:t>K</a:t>
            </a:r>
            <a:r>
              <a:rPr lang="en-US" dirty="0" smtClean="0"/>
              <a:t> = 2 and </a:t>
            </a:r>
            <a:r>
              <a:rPr lang="en-US" i="1" dirty="0" smtClean="0"/>
              <a:t>L</a:t>
            </a:r>
            <a:r>
              <a:rPr lang="en-US" dirty="0" smtClean="0"/>
              <a:t> = 10. Then </a:t>
            </a:r>
            <a:r>
              <a:rPr lang="en-US" b="1" i="1" dirty="0" smtClean="0"/>
              <a:t>Y</a:t>
            </a:r>
            <a:r>
              <a:rPr lang="en-US" b="1" dirty="0" smtClean="0"/>
              <a:t> = 30.85</a:t>
            </a:r>
            <a:r>
              <a:rPr lang="en-US" dirty="0" smtClean="0"/>
              <a:t>. </a:t>
            </a:r>
          </a:p>
          <a:p>
            <a:r>
              <a:rPr lang="en-US" dirty="0" smtClean="0"/>
              <a:t>Suppose </a:t>
            </a:r>
            <a:r>
              <a:rPr lang="en-US" b="1" i="1" dirty="0" smtClean="0"/>
              <a:t>T</a:t>
            </a:r>
            <a:r>
              <a:rPr lang="en-US" b="1" dirty="0" smtClean="0"/>
              <a:t> = 0.85</a:t>
            </a:r>
            <a:r>
              <a:rPr lang="en-US" dirty="0" smtClean="0"/>
              <a:t>. Therefore, disposable income is </a:t>
            </a:r>
            <a:r>
              <a:rPr lang="en-US" b="1" i="1" dirty="0" smtClean="0"/>
              <a:t>Y</a:t>
            </a:r>
            <a:r>
              <a:rPr lang="en-US" b="1" dirty="0" smtClean="0"/>
              <a:t> – </a:t>
            </a:r>
            <a:r>
              <a:rPr lang="en-US" b="1" i="1" dirty="0" smtClean="0"/>
              <a:t>T</a:t>
            </a:r>
            <a:r>
              <a:rPr lang="en-US" b="1" dirty="0" smtClean="0"/>
              <a:t> = 30</a:t>
            </a:r>
            <a:r>
              <a:rPr lang="en-US" dirty="0" smtClean="0"/>
              <a:t>. </a:t>
            </a:r>
          </a:p>
          <a:p>
            <a:r>
              <a:rPr lang="en-US" dirty="0" smtClean="0"/>
              <a:t>Now, suppose </a:t>
            </a:r>
            <a:r>
              <a:rPr lang="en-US" b="1" i="1" dirty="0" smtClean="0"/>
              <a:t>C</a:t>
            </a:r>
            <a:r>
              <a:rPr lang="en-US" b="1" dirty="0" smtClean="0"/>
              <a:t> = 2 + 0.8</a:t>
            </a:r>
            <a:r>
              <a:rPr lang="en-US" dirty="0">
                <a:latin typeface="Arial Unicode MS"/>
                <a:ea typeface="Arial Unicode MS"/>
                <a:cs typeface="Arial Unicode MS"/>
              </a:rPr>
              <a:t> ✕</a:t>
            </a:r>
            <a:r>
              <a:rPr lang="en-US" b="1" dirty="0" smtClean="0"/>
              <a:t>(</a:t>
            </a:r>
            <a:r>
              <a:rPr lang="en-US" b="1" i="1" dirty="0" smtClean="0"/>
              <a:t>Y</a:t>
            </a:r>
            <a:r>
              <a:rPr lang="en-US" b="1" dirty="0" smtClean="0"/>
              <a:t> – </a:t>
            </a:r>
            <a:r>
              <a:rPr lang="en-US" b="1" i="1" dirty="0" smtClean="0"/>
              <a:t>T</a:t>
            </a:r>
            <a:r>
              <a:rPr lang="en-US" b="1" dirty="0" smtClean="0"/>
              <a:t>). </a:t>
            </a:r>
          </a:p>
          <a:p>
            <a:r>
              <a:rPr lang="en-US" dirty="0" smtClean="0"/>
              <a:t>Then, </a:t>
            </a:r>
            <a:r>
              <a:rPr lang="en-US" i="1" dirty="0" smtClean="0"/>
              <a:t>C</a:t>
            </a:r>
            <a:r>
              <a:rPr lang="en-US" dirty="0" smtClean="0"/>
              <a:t> = 2 + 0.8 </a:t>
            </a:r>
            <a:r>
              <a:rPr lang="en-US" dirty="0" smtClean="0">
                <a:latin typeface="Arial Unicode MS"/>
                <a:ea typeface="Arial Unicode MS"/>
                <a:cs typeface="Arial Unicode MS"/>
              </a:rPr>
              <a:t>✕</a:t>
            </a:r>
            <a:r>
              <a:rPr lang="en-US" dirty="0" smtClean="0">
                <a:ea typeface="Arial Unicode MS"/>
                <a:cs typeface="Arial Unicode MS"/>
              </a:rPr>
              <a:t> 30 = 26</a:t>
            </a:r>
          </a:p>
          <a:p>
            <a:r>
              <a:rPr lang="en-US" dirty="0" smtClean="0">
                <a:ea typeface="Arial Unicode MS"/>
                <a:cs typeface="Arial Unicode MS"/>
              </a:rPr>
              <a:t>Suppose </a:t>
            </a:r>
            <a:r>
              <a:rPr lang="en-US" b="1" i="1" dirty="0" smtClean="0">
                <a:ea typeface="Arial Unicode MS"/>
                <a:cs typeface="Arial Unicode MS"/>
              </a:rPr>
              <a:t>G</a:t>
            </a:r>
            <a:r>
              <a:rPr lang="en-US" b="1" dirty="0" smtClean="0">
                <a:ea typeface="Arial Unicode MS"/>
                <a:cs typeface="Arial Unicode MS"/>
              </a:rPr>
              <a:t> = 3</a:t>
            </a:r>
          </a:p>
          <a:p>
            <a:r>
              <a:rPr lang="en-US" dirty="0" smtClean="0">
                <a:ea typeface="Arial Unicode MS"/>
                <a:cs typeface="Arial Unicode MS"/>
              </a:rPr>
              <a:t>Then, </a:t>
            </a:r>
            <a:r>
              <a:rPr lang="en-US" b="1" i="1" dirty="0" smtClean="0">
                <a:ea typeface="Arial Unicode MS"/>
                <a:cs typeface="Arial Unicode MS"/>
              </a:rPr>
              <a:t>S</a:t>
            </a:r>
            <a:r>
              <a:rPr lang="en-US" b="1" dirty="0" smtClean="0">
                <a:ea typeface="Arial Unicode MS"/>
                <a:cs typeface="Arial Unicode MS"/>
              </a:rPr>
              <a:t> = </a:t>
            </a:r>
            <a:r>
              <a:rPr lang="en-US" b="1" i="1" dirty="0" smtClean="0">
                <a:ea typeface="Arial Unicode MS"/>
                <a:cs typeface="Arial Unicode MS"/>
              </a:rPr>
              <a:t>Y</a:t>
            </a:r>
            <a:r>
              <a:rPr lang="en-US" b="1" dirty="0" smtClean="0">
                <a:ea typeface="Arial Unicode MS"/>
                <a:cs typeface="Arial Unicode MS"/>
              </a:rPr>
              <a:t> – </a:t>
            </a:r>
            <a:r>
              <a:rPr lang="en-US" b="1" i="1" dirty="0" smtClean="0">
                <a:ea typeface="Arial Unicode MS"/>
                <a:cs typeface="Arial Unicode MS"/>
              </a:rPr>
              <a:t>C</a:t>
            </a:r>
            <a:r>
              <a:rPr lang="en-US" b="1" dirty="0" smtClean="0">
                <a:ea typeface="Arial Unicode MS"/>
                <a:cs typeface="Arial Unicode MS"/>
              </a:rPr>
              <a:t> – </a:t>
            </a:r>
            <a:r>
              <a:rPr lang="en-US" b="1" i="1" dirty="0" smtClean="0">
                <a:ea typeface="Arial Unicode MS"/>
                <a:cs typeface="Arial Unicode MS"/>
              </a:rPr>
              <a:t>G</a:t>
            </a:r>
            <a:r>
              <a:rPr lang="en-US" b="1" dirty="0" smtClean="0">
                <a:ea typeface="Arial Unicode MS"/>
                <a:cs typeface="Arial Unicode MS"/>
              </a:rPr>
              <a:t> = 30.85 – 26 – 3 = 1.85</a:t>
            </a:r>
            <a:endParaRPr lang="en-US" b="1" dirty="0" smtClean="0"/>
          </a:p>
        </p:txBody>
      </p:sp>
      <p:sp>
        <p:nvSpPr>
          <p:cNvPr id="5" name="TextBox 4"/>
          <p:cNvSpPr txBox="1"/>
          <p:nvPr/>
        </p:nvSpPr>
        <p:spPr>
          <a:xfrm>
            <a:off x="6553200" y="3581400"/>
            <a:ext cx="2133600" cy="646331"/>
          </a:xfrm>
          <a:prstGeom prst="rect">
            <a:avLst/>
          </a:prstGeom>
          <a:noFill/>
        </p:spPr>
        <p:txBody>
          <a:bodyPr wrap="square" rtlCol="0">
            <a:spAutoFit/>
          </a:bodyPr>
          <a:lstStyle/>
          <a:p>
            <a:r>
              <a:rPr lang="en-US" b="1" i="1" dirty="0" smtClean="0">
                <a:solidFill>
                  <a:srgbClr val="0070C0"/>
                </a:solidFill>
              </a:rPr>
              <a:t>Public Saving </a:t>
            </a:r>
            <a:r>
              <a:rPr lang="en-US" b="1" dirty="0" smtClean="0">
                <a:solidFill>
                  <a:srgbClr val="0070C0"/>
                </a:solidFill>
              </a:rPr>
              <a:t>= </a:t>
            </a:r>
            <a:r>
              <a:rPr lang="en-US" b="1" i="1" dirty="0" smtClean="0">
                <a:solidFill>
                  <a:srgbClr val="0070C0"/>
                </a:solidFill>
              </a:rPr>
              <a:t>T</a:t>
            </a:r>
            <a:r>
              <a:rPr lang="en-US" b="1" dirty="0" smtClean="0">
                <a:solidFill>
                  <a:srgbClr val="0070C0"/>
                </a:solidFill>
              </a:rPr>
              <a:t> – </a:t>
            </a:r>
            <a:r>
              <a:rPr lang="en-US" b="1" i="1" dirty="0" smtClean="0">
                <a:solidFill>
                  <a:srgbClr val="0070C0"/>
                </a:solidFill>
              </a:rPr>
              <a:t>G</a:t>
            </a:r>
            <a:r>
              <a:rPr lang="en-US" b="1" dirty="0" smtClean="0">
                <a:solidFill>
                  <a:srgbClr val="0070C0"/>
                </a:solidFill>
              </a:rPr>
              <a:t> = 0.85 – 3 = –2.15 </a:t>
            </a:r>
            <a:endParaRPr lang="en-US" b="1" dirty="0">
              <a:solidFill>
                <a:srgbClr val="0070C0"/>
              </a:solidFill>
            </a:endParaRPr>
          </a:p>
        </p:txBody>
      </p:sp>
    </p:spTree>
    <p:extLst>
      <p:ext uri="{BB962C8B-B14F-4D97-AF65-F5344CB8AC3E}">
        <p14:creationId xmlns:p14="http://schemas.microsoft.com/office/powerpoint/2010/main" val="3752791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Predictions</a:t>
            </a:r>
            <a:endParaRPr lang="en-US" dirty="0"/>
          </a:p>
        </p:txBody>
      </p:sp>
      <p:graphicFrame>
        <p:nvGraphicFramePr>
          <p:cNvPr id="3" name="Content Placeholder 3"/>
          <p:cNvGraphicFramePr>
            <a:graphicFrameLocks/>
          </p:cNvGraphicFramePr>
          <p:nvPr>
            <p:extLst>
              <p:ext uri="{D42A27DB-BD31-4B8C-83A1-F6EECF244321}">
                <p14:modId xmlns:p14="http://schemas.microsoft.com/office/powerpoint/2010/main" val="1837849725"/>
              </p:ext>
            </p:extLst>
          </p:nvPr>
        </p:nvGraphicFramePr>
        <p:xfrm>
          <a:off x="457200" y="1676400"/>
          <a:ext cx="3198560" cy="1854200"/>
        </p:xfrm>
        <a:graphic>
          <a:graphicData uri="http://schemas.openxmlformats.org/drawingml/2006/table">
            <a:tbl>
              <a:tblPr firstRow="1" bandRow="1">
                <a:tableStyleId>{5C22544A-7EE6-4342-B048-85BDC9FD1C3A}</a:tableStyleId>
              </a:tblPr>
              <a:tblGrid>
                <a:gridCol w="1710119"/>
                <a:gridCol w="349568"/>
                <a:gridCol w="401955"/>
                <a:gridCol w="736918"/>
              </a:tblGrid>
              <a:tr h="370840">
                <a:tc gridSpan="4">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algn="ctr"/>
                      <a:r>
                        <a:rPr lang="en-US" i="1" dirty="0" smtClean="0"/>
                        <a:t>Y – C </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bl>
          </a:graphicData>
        </a:graphic>
      </p:graphicFrame>
      <p:graphicFrame>
        <p:nvGraphicFramePr>
          <p:cNvPr id="4" name="Content Placeholder 3"/>
          <p:cNvGraphicFramePr>
            <a:graphicFrameLocks/>
          </p:cNvGraphicFramePr>
          <p:nvPr>
            <p:extLst>
              <p:ext uri="{D42A27DB-BD31-4B8C-83A1-F6EECF244321}">
                <p14:modId xmlns:p14="http://schemas.microsoft.com/office/powerpoint/2010/main" val="2610669449"/>
              </p:ext>
            </p:extLst>
          </p:nvPr>
        </p:nvGraphicFramePr>
        <p:xfrm>
          <a:off x="4495800" y="1676400"/>
          <a:ext cx="4246628" cy="2225040"/>
        </p:xfrm>
        <a:graphic>
          <a:graphicData uri="http://schemas.openxmlformats.org/drawingml/2006/table">
            <a:tbl>
              <a:tblPr firstRow="1" bandRow="1">
                <a:tableStyleId>{5C22544A-7EE6-4342-B048-85BDC9FD1C3A}</a:tableStyleId>
              </a:tblPr>
              <a:tblGrid>
                <a:gridCol w="1710119"/>
                <a:gridCol w="349568"/>
                <a:gridCol w="401955"/>
                <a:gridCol w="736918"/>
                <a:gridCol w="1048068"/>
              </a:tblGrid>
              <a:tr h="370840">
                <a:tc gridSpan="5">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algn="ctr"/>
                      <a:r>
                        <a:rPr lang="en-US" i="1" dirty="0" smtClean="0"/>
                        <a:t>Y – C </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Y – C – G</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96367107"/>
              </p:ext>
            </p:extLst>
          </p:nvPr>
        </p:nvGraphicFramePr>
        <p:xfrm>
          <a:off x="4572000" y="4495800"/>
          <a:ext cx="2966784" cy="2225040"/>
        </p:xfrm>
        <a:graphic>
          <a:graphicData uri="http://schemas.openxmlformats.org/drawingml/2006/table">
            <a:tbl>
              <a:tblPr firstRow="1" bandRow="1">
                <a:tableStyleId>{5C22544A-7EE6-4342-B048-85BDC9FD1C3A}</a:tableStyleId>
              </a:tblPr>
              <a:tblGrid>
                <a:gridCol w="1710119"/>
                <a:gridCol w="349568"/>
                <a:gridCol w="401955"/>
                <a:gridCol w="505142"/>
              </a:tblGrid>
              <a:tr h="370840">
                <a:tc gridSpan="4">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r>
            </a:tbl>
          </a:graphicData>
        </a:graphic>
      </p:graphicFrame>
      <p:cxnSp>
        <p:nvCxnSpPr>
          <p:cNvPr id="7" name="Straight Arrow Connector 6"/>
          <p:cNvCxnSpPr/>
          <p:nvPr/>
        </p:nvCxnSpPr>
        <p:spPr>
          <a:xfrm>
            <a:off x="3886200" y="2667000"/>
            <a:ext cx="381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638800" y="4038600"/>
            <a:ext cx="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460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Recap</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solidFill>
                          <a:srgbClr val="FF0000"/>
                        </a:solidFill>
                        <a:latin typeface="Cambria Math"/>
                      </a:rPr>
                      <m:t>𝑌</m:t>
                    </m:r>
                    <m:r>
                      <a:rPr lang="en-US" b="0" i="1" smtClean="0">
                        <a:latin typeface="Cambria Math"/>
                      </a:rPr>
                      <m:t>=</m:t>
                    </m:r>
                    <m:r>
                      <a:rPr lang="en-US" b="0" i="1" smtClean="0">
                        <a:latin typeface="Cambria Math"/>
                      </a:rPr>
                      <m:t>𝐴</m:t>
                    </m:r>
                    <m:sSup>
                      <m:sSupPr>
                        <m:ctrlPr>
                          <a:rPr lang="en-US" b="0" i="1" smtClean="0">
                            <a:latin typeface="Cambria Math"/>
                          </a:rPr>
                        </m:ctrlPr>
                      </m:sSupPr>
                      <m:e>
                        <m:r>
                          <a:rPr lang="en-US" b="0" i="1" smtClean="0">
                            <a:latin typeface="Cambria Math"/>
                          </a:rPr>
                          <m:t>𝐾</m:t>
                        </m:r>
                      </m:e>
                      <m:sup>
                        <m:r>
                          <a:rPr lang="en-US" b="0" i="1" smtClean="0">
                            <a:latin typeface="Cambria Math"/>
                          </a:rPr>
                          <m:t>0.3</m:t>
                        </m:r>
                      </m:sup>
                    </m:sSup>
                    <m:sSup>
                      <m:sSupPr>
                        <m:ctrlPr>
                          <a:rPr lang="en-US" b="0" i="1" smtClean="0">
                            <a:latin typeface="Cambria Math"/>
                          </a:rPr>
                        </m:ctrlPr>
                      </m:sSupPr>
                      <m:e>
                        <m:r>
                          <a:rPr lang="en-US" b="0" i="1" smtClean="0">
                            <a:latin typeface="Cambria Math"/>
                          </a:rPr>
                          <m:t>𝐿</m:t>
                        </m:r>
                      </m:e>
                      <m:sup>
                        <m:r>
                          <a:rPr lang="en-US" b="0" i="1" smtClean="0">
                            <a:latin typeface="Cambria Math"/>
                          </a:rPr>
                          <m:t>0.7</m:t>
                        </m:r>
                      </m:sup>
                    </m:sSup>
                  </m:oMath>
                </a14:m>
                <a:endParaRPr lang="en-US" b="0" dirty="0" smtClean="0"/>
              </a:p>
              <a:p>
                <a14:m>
                  <m:oMath xmlns:m="http://schemas.openxmlformats.org/officeDocument/2006/math">
                    <m:r>
                      <a:rPr lang="en-US" b="0" i="1" smtClean="0">
                        <a:solidFill>
                          <a:srgbClr val="FF0000"/>
                        </a:solidFill>
                        <a:latin typeface="Cambria Math"/>
                      </a:rPr>
                      <m:t>𝐶</m:t>
                    </m:r>
                    <m:r>
                      <a:rPr lang="en-US" b="0" i="1" smtClean="0">
                        <a:latin typeface="Cambria Math"/>
                      </a:rPr>
                      <m:t>=</m:t>
                    </m:r>
                    <m:sSub>
                      <m:sSubPr>
                        <m:ctrlPr>
                          <a:rPr lang="en-US" b="0" i="1" smtClean="0">
                            <a:latin typeface="Cambria Math"/>
                          </a:rPr>
                        </m:ctrlPr>
                      </m:sSubPr>
                      <m:e>
                        <m:r>
                          <a:rPr lang="en-US" b="0" i="1" smtClean="0">
                            <a:latin typeface="Cambria Math"/>
                          </a:rPr>
                          <m:t>𝐶</m:t>
                        </m:r>
                      </m:e>
                      <m:sub>
                        <m:r>
                          <a:rPr lang="en-US" b="0" i="1" smtClean="0">
                            <a:latin typeface="Cambria Math"/>
                          </a:rPr>
                          <m:t>0</m:t>
                        </m:r>
                      </m:sub>
                    </m:sSub>
                    <m:r>
                      <a:rPr lang="en-US" b="0" i="1" smtClean="0">
                        <a:latin typeface="Cambria Math"/>
                      </a:rPr>
                      <m:t>+</m:t>
                    </m:r>
                    <m:sSub>
                      <m:sSubPr>
                        <m:ctrlPr>
                          <a:rPr lang="en-US" b="0" i="1" smtClean="0">
                            <a:latin typeface="Cambria Math"/>
                          </a:rPr>
                        </m:ctrlPr>
                      </m:sSubPr>
                      <m:e>
                        <m:r>
                          <a:rPr lang="en-US" b="0" i="1" smtClean="0">
                            <a:latin typeface="Cambria Math"/>
                          </a:rPr>
                          <m:t>𝐶</m:t>
                        </m:r>
                      </m:e>
                      <m:sub>
                        <m:r>
                          <a:rPr lang="en-US" b="0" i="1" smtClean="0">
                            <a:latin typeface="Cambria Math"/>
                          </a:rPr>
                          <m:t>𝑦</m:t>
                        </m:r>
                      </m:sub>
                    </m:sSub>
                    <m:r>
                      <a:rPr lang="en-US" b="0" i="1" smtClean="0">
                        <a:latin typeface="Cambria Math"/>
                        <a:ea typeface="Cambria Math"/>
                      </a:rPr>
                      <m:t>∙(</m:t>
                    </m:r>
                    <m:r>
                      <a:rPr lang="en-US" b="0" i="1" smtClean="0">
                        <a:solidFill>
                          <a:srgbClr val="FF0000"/>
                        </a:solidFill>
                        <a:latin typeface="Cambria Math"/>
                        <a:ea typeface="Cambria Math"/>
                      </a:rPr>
                      <m:t>𝑌</m:t>
                    </m:r>
                    <m:r>
                      <a:rPr lang="en-US" b="0" i="1" smtClean="0">
                        <a:latin typeface="Cambria Math"/>
                        <a:ea typeface="Cambria Math"/>
                      </a:rPr>
                      <m:t>−</m:t>
                    </m:r>
                    <m:r>
                      <a:rPr lang="en-US" b="0" i="1" smtClean="0">
                        <a:latin typeface="Cambria Math"/>
                        <a:ea typeface="Cambria Math"/>
                      </a:rPr>
                      <m:t>𝑇</m:t>
                    </m:r>
                    <m:r>
                      <a:rPr lang="en-US" b="0" i="1" smtClean="0">
                        <a:latin typeface="Cambria Math"/>
                        <a:ea typeface="Cambria Math"/>
                      </a:rPr>
                      <m:t>)</m:t>
                    </m:r>
                  </m:oMath>
                </a14:m>
                <a:endParaRPr lang="en-US" dirty="0" smtClean="0"/>
              </a:p>
              <a:p>
                <a14:m>
                  <m:oMath xmlns:m="http://schemas.openxmlformats.org/officeDocument/2006/math">
                    <m:r>
                      <a:rPr lang="en-US" b="0" i="1" smtClean="0">
                        <a:solidFill>
                          <a:srgbClr val="FF0000"/>
                        </a:solidFill>
                        <a:latin typeface="Cambria Math"/>
                      </a:rPr>
                      <m:t>𝑆</m:t>
                    </m:r>
                    <m:r>
                      <a:rPr lang="en-US" b="0" i="1" smtClean="0">
                        <a:latin typeface="Cambria Math"/>
                      </a:rPr>
                      <m:t>=</m:t>
                    </m:r>
                    <m:r>
                      <a:rPr lang="en-US" b="0" i="1" smtClean="0">
                        <a:solidFill>
                          <a:srgbClr val="FF0000"/>
                        </a:solidFill>
                        <a:latin typeface="Cambria Math"/>
                      </a:rPr>
                      <m:t>𝑌</m:t>
                    </m:r>
                    <m:r>
                      <a:rPr lang="en-US" b="0" i="1" smtClean="0">
                        <a:latin typeface="Cambria Math"/>
                      </a:rPr>
                      <m:t>−</m:t>
                    </m:r>
                    <m:r>
                      <a:rPr lang="en-US" b="0" i="1" smtClean="0">
                        <a:solidFill>
                          <a:srgbClr val="FF0000"/>
                        </a:solidFill>
                        <a:latin typeface="Cambria Math"/>
                      </a:rPr>
                      <m:t>𝐶</m:t>
                    </m:r>
                    <m:r>
                      <a:rPr lang="en-US" b="0" i="1" smtClean="0">
                        <a:latin typeface="Cambria Math"/>
                      </a:rPr>
                      <m:t>−</m:t>
                    </m:r>
                    <m:r>
                      <a:rPr lang="en-US" b="0" i="1" smtClean="0">
                        <a:latin typeface="Cambria Math"/>
                      </a:rPr>
                      <m:t>𝐺</m:t>
                    </m:r>
                  </m:oMath>
                </a14:m>
                <a:endParaRPr lang="en-US" dirty="0" smtClean="0"/>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graphicFrame>
        <p:nvGraphicFramePr>
          <p:cNvPr id="4" name="Content Placeholder 3"/>
          <p:cNvGraphicFramePr>
            <a:graphicFrameLocks/>
          </p:cNvGraphicFramePr>
          <p:nvPr>
            <p:extLst>
              <p:ext uri="{D42A27DB-BD31-4B8C-83A1-F6EECF244321}">
                <p14:modId xmlns:p14="http://schemas.microsoft.com/office/powerpoint/2010/main" val="4177657895"/>
              </p:ext>
            </p:extLst>
          </p:nvPr>
        </p:nvGraphicFramePr>
        <p:xfrm>
          <a:off x="845574" y="4232624"/>
          <a:ext cx="3551687" cy="2225040"/>
        </p:xfrm>
        <a:graphic>
          <a:graphicData uri="http://schemas.openxmlformats.org/drawingml/2006/table">
            <a:tbl>
              <a:tblPr firstRow="1" bandRow="1">
                <a:tableStyleId>{5C22544A-7EE6-4342-B048-85BDC9FD1C3A}</a:tableStyleId>
              </a:tblPr>
              <a:tblGrid>
                <a:gridCol w="1989591"/>
                <a:gridCol w="406695"/>
                <a:gridCol w="467643"/>
                <a:gridCol w="687758"/>
              </a:tblGrid>
              <a:tr h="370840">
                <a:tc gridSpan="4">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r>
              <a:tr h="370840">
                <a:tc>
                  <a:txBody>
                    <a:bodyPr/>
                    <a:lstStyle/>
                    <a:p>
                      <a:r>
                        <a:rPr lang="en-US" i="1" dirty="0" smtClean="0"/>
                        <a:t>K, L, A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r h="370840">
                <a:tc>
                  <a:txBody>
                    <a:bodyPr/>
                    <a:lstStyle/>
                    <a:p>
                      <a:r>
                        <a:rPr lang="en-US" dirty="0" smtClean="0"/>
                        <a:t>Net 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0" dirty="0" err="1" smtClean="0"/>
                        <a:t>Govt</a:t>
                      </a:r>
                      <a:r>
                        <a:rPr lang="en-US" i="0" dirty="0" smtClean="0"/>
                        <a:t> Spending, </a:t>
                      </a:r>
                      <a:r>
                        <a:rPr lang="en-US" i="1" dirty="0" smtClean="0"/>
                        <a:t>G</a:t>
                      </a:r>
                      <a:endParaRPr lang="en-US" i="1"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r>
            </a:tbl>
          </a:graphicData>
        </a:graphic>
      </p:graphicFrame>
      <p:sp>
        <p:nvSpPr>
          <p:cNvPr id="5" name="TextBox 4"/>
          <p:cNvSpPr txBox="1"/>
          <p:nvPr/>
        </p:nvSpPr>
        <p:spPr>
          <a:xfrm>
            <a:off x="5264727" y="5832764"/>
            <a:ext cx="2784764" cy="369332"/>
          </a:xfrm>
          <a:prstGeom prst="rect">
            <a:avLst/>
          </a:prstGeom>
          <a:noFill/>
        </p:spPr>
        <p:txBody>
          <a:bodyPr wrap="square" rtlCol="0">
            <a:spAutoFit/>
          </a:bodyPr>
          <a:lstStyle/>
          <a:p>
            <a:r>
              <a:rPr lang="en-US" b="1" dirty="0" smtClean="0"/>
              <a:t>Now for the new stuff!</a:t>
            </a:r>
            <a:endParaRPr lang="en-US" b="1" dirty="0"/>
          </a:p>
        </p:txBody>
      </p:sp>
    </p:spTree>
    <p:extLst>
      <p:ext uri="{BB962C8B-B14F-4D97-AF65-F5344CB8AC3E}">
        <p14:creationId xmlns:p14="http://schemas.microsoft.com/office/powerpoint/2010/main" val="3625982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Capital Mobility</a:t>
            </a:r>
            <a:endParaRPr lang="en-US" dirty="0"/>
          </a:p>
        </p:txBody>
      </p:sp>
      <p:sp>
        <p:nvSpPr>
          <p:cNvPr id="3" name="Content Placeholder 2"/>
          <p:cNvSpPr>
            <a:spLocks noGrp="1"/>
          </p:cNvSpPr>
          <p:nvPr>
            <p:ph idx="1"/>
          </p:nvPr>
        </p:nvSpPr>
        <p:spPr/>
        <p:txBody>
          <a:bodyPr>
            <a:normAutofit lnSpcReduction="10000"/>
          </a:bodyPr>
          <a:lstStyle/>
          <a:p>
            <a:r>
              <a:rPr lang="en-US" i="1" dirty="0" smtClean="0"/>
              <a:t>Assumption</a:t>
            </a:r>
            <a:r>
              <a:rPr lang="en-US" dirty="0" smtClean="0"/>
              <a:t>: </a:t>
            </a:r>
            <a:r>
              <a:rPr lang="en-US" b="1" dirty="0" smtClean="0">
                <a:solidFill>
                  <a:srgbClr val="0070C0"/>
                </a:solidFill>
              </a:rPr>
              <a:t>people are free to lend to or borrow from anyone anywhere in the world</a:t>
            </a:r>
          </a:p>
          <a:p>
            <a:r>
              <a:rPr lang="en-US" i="1" dirty="0" smtClean="0"/>
              <a:t>Assumption</a:t>
            </a:r>
            <a:r>
              <a:rPr lang="en-US" dirty="0" smtClean="0"/>
              <a:t>: </a:t>
            </a:r>
            <a:r>
              <a:rPr lang="en-US" b="1" dirty="0" smtClean="0">
                <a:solidFill>
                  <a:srgbClr val="0070C0"/>
                </a:solidFill>
              </a:rPr>
              <a:t>lending to foreign borrowers is in no way different from lending to domestic borrowers</a:t>
            </a:r>
          </a:p>
          <a:p>
            <a:endParaRPr lang="en-US" dirty="0" smtClean="0"/>
          </a:p>
          <a:p>
            <a:r>
              <a:rPr lang="en-US" dirty="0" smtClean="0"/>
              <a:t>The </a:t>
            </a:r>
            <a:r>
              <a:rPr lang="en-US" b="1" dirty="0" smtClean="0"/>
              <a:t>real interest rate </a:t>
            </a:r>
            <a:r>
              <a:rPr lang="en-US" dirty="0" smtClean="0"/>
              <a:t>is </a:t>
            </a:r>
            <a:r>
              <a:rPr lang="en-US" b="1" i="1" dirty="0" smtClean="0">
                <a:solidFill>
                  <a:srgbClr val="0070C0"/>
                </a:solidFill>
              </a:rPr>
              <a:t>r</a:t>
            </a:r>
            <a:r>
              <a:rPr lang="en-US" dirty="0" smtClean="0"/>
              <a:t> for domestic loans and </a:t>
            </a:r>
            <a:r>
              <a:rPr lang="en-US" b="1" i="1" dirty="0" smtClean="0">
                <a:solidFill>
                  <a:srgbClr val="0070C0"/>
                </a:solidFill>
              </a:rPr>
              <a:t>r</a:t>
            </a:r>
            <a:r>
              <a:rPr lang="en-US" b="1" baseline="30000" dirty="0" smtClean="0">
                <a:solidFill>
                  <a:srgbClr val="0070C0"/>
                </a:solidFill>
              </a:rPr>
              <a:t>*</a:t>
            </a:r>
            <a:r>
              <a:rPr lang="en-US" dirty="0" smtClean="0"/>
              <a:t> for loans to foreigners</a:t>
            </a:r>
          </a:p>
          <a:p>
            <a:r>
              <a:rPr lang="en-US" dirty="0" smtClean="0"/>
              <a:t>Our two assumptions imply </a:t>
            </a:r>
            <a:r>
              <a:rPr lang="en-US" b="1" i="1" dirty="0" smtClean="0">
                <a:solidFill>
                  <a:srgbClr val="0070C0"/>
                </a:solidFill>
              </a:rPr>
              <a:t>r</a:t>
            </a:r>
            <a:r>
              <a:rPr lang="en-US" b="1" dirty="0" smtClean="0">
                <a:solidFill>
                  <a:srgbClr val="0070C0"/>
                </a:solidFill>
              </a:rPr>
              <a:t> = </a:t>
            </a:r>
            <a:r>
              <a:rPr lang="en-US" b="1" i="1" dirty="0" smtClean="0">
                <a:solidFill>
                  <a:srgbClr val="0070C0"/>
                </a:solidFill>
              </a:rPr>
              <a:t>r</a:t>
            </a:r>
            <a:r>
              <a:rPr lang="en-US" b="1" baseline="30000" dirty="0" smtClean="0">
                <a:solidFill>
                  <a:srgbClr val="0070C0"/>
                </a:solidFill>
              </a:rPr>
              <a:t>*</a:t>
            </a:r>
            <a:endParaRPr lang="en-US" b="1" baseline="30000" dirty="0">
              <a:solidFill>
                <a:srgbClr val="0070C0"/>
              </a:solidFill>
            </a:endParaRPr>
          </a:p>
        </p:txBody>
      </p:sp>
    </p:spTree>
    <p:extLst>
      <p:ext uri="{BB962C8B-B14F-4D97-AF65-F5344CB8AC3E}">
        <p14:creationId xmlns:p14="http://schemas.microsoft.com/office/powerpoint/2010/main" val="3315439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Interest Rate: predictions</a:t>
            </a:r>
            <a:endParaRPr lang="en-US" dirty="0"/>
          </a:p>
        </p:txBody>
      </p:sp>
      <p:sp>
        <p:nvSpPr>
          <p:cNvPr id="3" name="Content Placeholder 2"/>
          <p:cNvSpPr>
            <a:spLocks noGrp="1"/>
          </p:cNvSpPr>
          <p:nvPr>
            <p:ph idx="1"/>
          </p:nvPr>
        </p:nvSpPr>
        <p:spPr/>
        <p:txBody>
          <a:bodyPr>
            <a:normAutofit/>
          </a:bodyPr>
          <a:lstStyle/>
          <a:p>
            <a:r>
              <a:rPr lang="en-US" dirty="0" smtClean="0"/>
              <a:t>Our assumption of perfect capital mobility implies that real interest rates will be the same both at home and abroad: </a:t>
            </a:r>
            <a:r>
              <a:rPr lang="en-US" b="1" i="1" dirty="0" smtClean="0">
                <a:solidFill>
                  <a:srgbClr val="0070C0"/>
                </a:solidFill>
              </a:rPr>
              <a:t>r</a:t>
            </a:r>
            <a:r>
              <a:rPr lang="en-US" b="1" dirty="0" smtClean="0">
                <a:solidFill>
                  <a:srgbClr val="0070C0"/>
                </a:solidFill>
              </a:rPr>
              <a:t> = </a:t>
            </a:r>
            <a:r>
              <a:rPr lang="en-US" b="1" i="1" dirty="0" smtClean="0">
                <a:solidFill>
                  <a:srgbClr val="0070C0"/>
                </a:solidFill>
              </a:rPr>
              <a:t>r</a:t>
            </a:r>
            <a:r>
              <a:rPr lang="en-US" b="1" baseline="30000" dirty="0" smtClean="0">
                <a:solidFill>
                  <a:srgbClr val="0070C0"/>
                </a:solidFill>
              </a:rPr>
              <a:t>*</a:t>
            </a:r>
          </a:p>
          <a:p>
            <a:r>
              <a:rPr lang="en-US" dirty="0" smtClean="0"/>
              <a:t>Further, </a:t>
            </a:r>
            <a:r>
              <a:rPr lang="en-US" b="1" dirty="0" smtClean="0"/>
              <a:t>the foreign real interest rate is assumed exogenous</a:t>
            </a:r>
          </a:p>
          <a:p>
            <a:r>
              <a:rPr lang="en-US" dirty="0" smtClean="0"/>
              <a:t>Therefore, we already have a </a:t>
            </a:r>
            <a:r>
              <a:rPr lang="en-US" i="1" dirty="0" smtClean="0"/>
              <a:t>complete</a:t>
            </a:r>
            <a:r>
              <a:rPr lang="en-US" dirty="0" smtClean="0"/>
              <a:t> (and trivial!) theory of the domestic real interest rate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97750987"/>
              </p:ext>
            </p:extLst>
          </p:nvPr>
        </p:nvGraphicFramePr>
        <p:xfrm>
          <a:off x="6172200" y="5486400"/>
          <a:ext cx="1750378" cy="1112520"/>
        </p:xfrm>
        <a:graphic>
          <a:graphicData uri="http://schemas.openxmlformats.org/drawingml/2006/table">
            <a:tbl>
              <a:tblPr firstRow="1" bandRow="1">
                <a:tableStyleId>{5C22544A-7EE6-4342-B048-85BDC9FD1C3A}</a:tableStyleId>
              </a:tblPr>
              <a:tblGrid>
                <a:gridCol w="427355"/>
                <a:gridCol w="1323023"/>
              </a:tblGrid>
              <a:tr h="370840">
                <a:tc gridSpan="2">
                  <a:txBody>
                    <a:bodyPr/>
                    <a:lstStyle/>
                    <a:p>
                      <a:pPr algn="ctr"/>
                      <a:r>
                        <a:rPr lang="en-US" dirty="0" smtClean="0"/>
                        <a:t>Predictions Grid</a:t>
                      </a:r>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i="1" dirty="0" smtClean="0"/>
                        <a:t>r</a:t>
                      </a:r>
                      <a:endParaRPr lang="en-US" i="1" dirty="0"/>
                    </a:p>
                  </a:txBody>
                  <a:tcPr/>
                </a:tc>
              </a:tr>
              <a:tr h="370840">
                <a:tc>
                  <a:txBody>
                    <a:bodyPr/>
                    <a:lstStyle/>
                    <a:p>
                      <a:r>
                        <a:rPr lang="en-US" i="1" dirty="0" smtClean="0"/>
                        <a:t>r</a:t>
                      </a:r>
                      <a:r>
                        <a:rPr lang="en-US" dirty="0" smtClean="0"/>
                        <a:t>*</a:t>
                      </a:r>
                      <a:endParaRPr lang="en-US" dirty="0"/>
                    </a:p>
                  </a:txBody>
                  <a:tcPr/>
                </a:tc>
                <a:tc>
                  <a:txBody>
                    <a:bodyPr/>
                    <a:lstStyle/>
                    <a:p>
                      <a:pPr algn="ctr"/>
                      <a:r>
                        <a:rPr lang="en-US" dirty="0" smtClean="0"/>
                        <a:t>+</a:t>
                      </a:r>
                      <a:endParaRPr lang="en-US" dirty="0"/>
                    </a:p>
                  </a:txBody>
                  <a:tcPr/>
                </a:tc>
              </a:tr>
            </a:tbl>
          </a:graphicData>
        </a:graphic>
      </p:graphicFrame>
      <p:sp>
        <p:nvSpPr>
          <p:cNvPr id="5" name="TextBox 4"/>
          <p:cNvSpPr txBox="1"/>
          <p:nvPr/>
        </p:nvSpPr>
        <p:spPr>
          <a:xfrm>
            <a:off x="1643063" y="6096016"/>
            <a:ext cx="338136" cy="381000"/>
          </a:xfrm>
          <a:prstGeom prst="rect">
            <a:avLst/>
          </a:prstGeom>
          <a:noFill/>
          <a:ln>
            <a:solidFill>
              <a:srgbClr val="0070C0"/>
            </a:solidFill>
          </a:ln>
        </p:spPr>
        <p:txBody>
          <a:bodyPr wrap="square" rtlCol="0">
            <a:spAutoFit/>
          </a:bodyPr>
          <a:lstStyle/>
          <a:p>
            <a:r>
              <a:rPr lang="en-US" i="1" dirty="0" smtClean="0"/>
              <a:t>r</a:t>
            </a:r>
            <a:r>
              <a:rPr lang="en-US" i="1" baseline="30000" dirty="0" smtClean="0"/>
              <a:t>*</a:t>
            </a:r>
            <a:endParaRPr lang="en-US" baseline="30000" dirty="0"/>
          </a:p>
        </p:txBody>
      </p:sp>
      <p:cxnSp>
        <p:nvCxnSpPr>
          <p:cNvPr id="6" name="Straight Arrow Connector 5"/>
          <p:cNvCxnSpPr/>
          <p:nvPr/>
        </p:nvCxnSpPr>
        <p:spPr>
          <a:xfrm>
            <a:off x="2057400" y="6324616"/>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90800" y="6096016"/>
            <a:ext cx="381000" cy="381000"/>
          </a:xfrm>
          <a:prstGeom prst="rect">
            <a:avLst/>
          </a:prstGeom>
          <a:noFill/>
          <a:ln>
            <a:solidFill>
              <a:srgbClr val="0070C0"/>
            </a:solidFill>
          </a:ln>
        </p:spPr>
        <p:txBody>
          <a:bodyPr wrap="square" rtlCol="0">
            <a:spAutoFit/>
          </a:bodyPr>
          <a:lstStyle/>
          <a:p>
            <a:r>
              <a:rPr lang="en-US" i="1" dirty="0" smtClean="0"/>
              <a:t>r</a:t>
            </a:r>
            <a:endParaRPr lang="en-US" dirty="0"/>
          </a:p>
        </p:txBody>
      </p:sp>
    </p:spTree>
    <p:extLst>
      <p:ext uri="{BB962C8B-B14F-4D97-AF65-F5344CB8AC3E}">
        <p14:creationId xmlns:p14="http://schemas.microsoft.com/office/powerpoint/2010/main" val="36719599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Country”</a:t>
            </a:r>
            <a:endParaRPr lang="en-US" dirty="0"/>
          </a:p>
        </p:txBody>
      </p:sp>
      <p:sp>
        <p:nvSpPr>
          <p:cNvPr id="3" name="Content Placeholder 2"/>
          <p:cNvSpPr>
            <a:spLocks noGrp="1"/>
          </p:cNvSpPr>
          <p:nvPr>
            <p:ph idx="1"/>
          </p:nvPr>
        </p:nvSpPr>
        <p:spPr/>
        <p:txBody>
          <a:bodyPr/>
          <a:lstStyle/>
          <a:p>
            <a:r>
              <a:rPr lang="en-US" dirty="0" smtClean="0"/>
              <a:t>The assumption that the foreign real interest (</a:t>
            </a:r>
            <a:r>
              <a:rPr lang="en-US" b="1" i="1" dirty="0" smtClean="0"/>
              <a:t>r</a:t>
            </a:r>
            <a:r>
              <a:rPr lang="en-US" b="1" baseline="30000" dirty="0" smtClean="0"/>
              <a:t>*</a:t>
            </a:r>
            <a:r>
              <a:rPr lang="en-US" dirty="0" smtClean="0"/>
              <a:t>) rate is exogenous and that it determines the domestic real interest rate (</a:t>
            </a:r>
            <a:r>
              <a:rPr lang="en-US" b="1" i="1" dirty="0" smtClean="0"/>
              <a:t>r</a:t>
            </a:r>
            <a:r>
              <a:rPr lang="en-US" dirty="0" smtClean="0"/>
              <a:t> = </a:t>
            </a:r>
            <a:r>
              <a:rPr lang="en-US" b="1" i="1" dirty="0" smtClean="0"/>
              <a:t>r</a:t>
            </a:r>
            <a:r>
              <a:rPr lang="en-US" b="1" baseline="30000" dirty="0"/>
              <a:t>*</a:t>
            </a:r>
            <a:r>
              <a:rPr lang="en-US" dirty="0" smtClean="0"/>
              <a:t>) represents the idea that </a:t>
            </a:r>
            <a:r>
              <a:rPr lang="en-US" b="1" dirty="0" smtClean="0">
                <a:solidFill>
                  <a:srgbClr val="0070C0"/>
                </a:solidFill>
              </a:rPr>
              <a:t>the domestic economy is affected by the foreign economy and is unable to affect the foreign economy</a:t>
            </a:r>
          </a:p>
          <a:p>
            <a:r>
              <a:rPr lang="en-US" dirty="0" smtClean="0"/>
              <a:t>In other words, we assume that the domestic economy is a “small country”</a:t>
            </a:r>
            <a:endParaRPr lang="en-US" dirty="0"/>
          </a:p>
        </p:txBody>
      </p:sp>
    </p:spTree>
    <p:extLst>
      <p:ext uri="{BB962C8B-B14F-4D97-AF65-F5344CB8AC3E}">
        <p14:creationId xmlns:p14="http://schemas.microsoft.com/office/powerpoint/2010/main" val="13324958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Interest Rate: predictions</a:t>
            </a:r>
            <a:endParaRPr lang="en-US" dirty="0"/>
          </a:p>
        </p:txBody>
      </p:sp>
      <p:sp>
        <p:nvSpPr>
          <p:cNvPr id="3" name="Content Placeholder 2"/>
          <p:cNvSpPr>
            <a:spLocks noGrp="1"/>
          </p:cNvSpPr>
          <p:nvPr>
            <p:ph idx="1"/>
          </p:nvPr>
        </p:nvSpPr>
        <p:spPr/>
        <p:txBody>
          <a:bodyPr/>
          <a:lstStyle/>
          <a:p>
            <a:r>
              <a:rPr lang="en-US" b="1" i="1" dirty="0"/>
              <a:t>r</a:t>
            </a:r>
            <a:r>
              <a:rPr lang="en-US" dirty="0"/>
              <a:t> = </a:t>
            </a:r>
            <a:r>
              <a:rPr lang="en-US" b="1" i="1" dirty="0"/>
              <a:t>r</a:t>
            </a:r>
            <a:r>
              <a:rPr lang="en-US" b="1" baseline="30000" dirty="0"/>
              <a:t>*</a:t>
            </a:r>
            <a:endParaRPr lang="en-US" baseline="30000" dirty="0"/>
          </a:p>
        </p:txBody>
      </p:sp>
      <p:graphicFrame>
        <p:nvGraphicFramePr>
          <p:cNvPr id="4" name="Content Placeholder 3"/>
          <p:cNvGraphicFramePr>
            <a:graphicFrameLocks/>
          </p:cNvGraphicFramePr>
          <p:nvPr>
            <p:extLst>
              <p:ext uri="{D42A27DB-BD31-4B8C-83A1-F6EECF244321}">
                <p14:modId xmlns:p14="http://schemas.microsoft.com/office/powerpoint/2010/main" val="1850606198"/>
              </p:ext>
            </p:extLst>
          </p:nvPr>
        </p:nvGraphicFramePr>
        <p:xfrm>
          <a:off x="5243513" y="1595438"/>
          <a:ext cx="3124265" cy="2595880"/>
        </p:xfrm>
        <a:graphic>
          <a:graphicData uri="http://schemas.openxmlformats.org/drawingml/2006/table">
            <a:tbl>
              <a:tblPr firstRow="1" bandRow="1">
                <a:tableStyleId>{5C22544A-7EE6-4342-B048-85BDC9FD1C3A}</a:tableStyleId>
              </a:tblPr>
              <a:tblGrid>
                <a:gridCol w="1710119"/>
                <a:gridCol w="349568"/>
                <a:gridCol w="401955"/>
                <a:gridCol w="349568"/>
                <a:gridCol w="313055"/>
              </a:tblGrid>
              <a:tr h="370840">
                <a:tc gridSpan="5">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r</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r>
              <a:tr h="370840">
                <a:tc>
                  <a:txBody>
                    <a:bodyPr/>
                    <a:lstStyle/>
                    <a:p>
                      <a:r>
                        <a:rPr lang="en-US" i="1" dirty="0" smtClean="0"/>
                        <a:t>r*</a:t>
                      </a:r>
                      <a:endParaRPr lang="en-US" i="1"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r>
            </a:tbl>
          </a:graphicData>
        </a:graphic>
      </p:graphicFrame>
    </p:spTree>
    <p:extLst>
      <p:ext uri="{BB962C8B-B14F-4D97-AF65-F5344CB8AC3E}">
        <p14:creationId xmlns:p14="http://schemas.microsoft.com/office/powerpoint/2010/main" val="844985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Investment and the real interest rate</a:t>
            </a:r>
            <a:endParaRPr lang="en-US" dirty="0"/>
          </a:p>
        </p:txBody>
      </p:sp>
      <p:sp>
        <p:nvSpPr>
          <p:cNvPr id="3" name="Content Placeholder 2"/>
          <p:cNvSpPr>
            <a:spLocks noGrp="1"/>
          </p:cNvSpPr>
          <p:nvPr>
            <p:ph idx="1"/>
          </p:nvPr>
        </p:nvSpPr>
        <p:spPr/>
        <p:txBody>
          <a:bodyPr/>
          <a:lstStyle/>
          <a:p>
            <a:r>
              <a:rPr lang="en-US" i="1" dirty="0" smtClean="0"/>
              <a:t>Assumption</a:t>
            </a:r>
            <a:r>
              <a:rPr lang="en-US" dirty="0" smtClean="0"/>
              <a:t>: </a:t>
            </a:r>
            <a:r>
              <a:rPr lang="en-US" b="1" dirty="0" smtClean="0">
                <a:solidFill>
                  <a:srgbClr val="0070C0"/>
                </a:solidFill>
              </a:rPr>
              <a:t>investment spending is inversely related to the real interest rate</a:t>
            </a:r>
          </a:p>
          <a:p>
            <a:r>
              <a:rPr lang="en-US" b="1" i="1" dirty="0" smtClean="0">
                <a:solidFill>
                  <a:srgbClr val="0070C0"/>
                </a:solidFill>
              </a:rPr>
              <a:t>I</a:t>
            </a:r>
            <a:r>
              <a:rPr lang="en-US" b="1" dirty="0" smtClean="0">
                <a:solidFill>
                  <a:srgbClr val="0070C0"/>
                </a:solidFill>
              </a:rPr>
              <a:t> = </a:t>
            </a:r>
            <a:r>
              <a:rPr lang="en-US" b="1" i="1" dirty="0" smtClean="0">
                <a:solidFill>
                  <a:srgbClr val="0070C0"/>
                </a:solidFill>
              </a:rPr>
              <a:t>I</a:t>
            </a:r>
            <a:r>
              <a:rPr lang="en-US" b="1" dirty="0" smtClean="0">
                <a:solidFill>
                  <a:srgbClr val="0070C0"/>
                </a:solidFill>
              </a:rPr>
              <a:t>(</a:t>
            </a:r>
            <a:r>
              <a:rPr lang="en-US" b="1" i="1" dirty="0" smtClean="0">
                <a:solidFill>
                  <a:srgbClr val="0070C0"/>
                </a:solidFill>
              </a:rPr>
              <a:t>r</a:t>
            </a:r>
            <a:r>
              <a:rPr lang="en-US" b="1" dirty="0" smtClean="0">
                <a:solidFill>
                  <a:srgbClr val="0070C0"/>
                </a:solidFill>
              </a:rPr>
              <a:t>)</a:t>
            </a:r>
            <a:r>
              <a:rPr lang="en-US" dirty="0" smtClean="0"/>
              <a:t>, such that </a:t>
            </a:r>
            <a:r>
              <a:rPr lang="en-US" i="1" dirty="0" smtClean="0"/>
              <a:t>r</a:t>
            </a:r>
            <a:r>
              <a:rPr lang="en-US" dirty="0" smtClean="0">
                <a:latin typeface="Arial Unicode MS"/>
                <a:ea typeface="Arial Unicode MS"/>
                <a:cs typeface="Arial Unicode MS"/>
              </a:rPr>
              <a:t>↑⇒ </a:t>
            </a:r>
            <a:r>
              <a:rPr lang="en-US" i="1" dirty="0" smtClean="0">
                <a:ea typeface="Arial Unicode MS"/>
                <a:cs typeface="Arial Unicode MS"/>
              </a:rPr>
              <a:t>I</a:t>
            </a:r>
            <a:r>
              <a:rPr lang="en-US" dirty="0" smtClean="0">
                <a:latin typeface="Arial Unicode MS"/>
                <a:ea typeface="Arial Unicode MS"/>
                <a:cs typeface="Arial Unicode MS"/>
              </a:rPr>
              <a:t>↓</a:t>
            </a:r>
            <a:endParaRPr lang="en-US" dirty="0" smtClean="0"/>
          </a:p>
          <a:p>
            <a:endParaRPr lang="en-US" dirty="0"/>
          </a:p>
        </p:txBody>
      </p:sp>
      <p:grpSp>
        <p:nvGrpSpPr>
          <p:cNvPr id="4" name="Group 3"/>
          <p:cNvGrpSpPr>
            <a:grpSpLocks/>
          </p:cNvGrpSpPr>
          <p:nvPr/>
        </p:nvGrpSpPr>
        <p:grpSpPr bwMode="auto">
          <a:xfrm>
            <a:off x="838200" y="3299882"/>
            <a:ext cx="4038600" cy="3378355"/>
            <a:chOff x="336" y="672"/>
            <a:chExt cx="3648" cy="2891"/>
          </a:xfrm>
        </p:grpSpPr>
        <p:sp>
          <p:nvSpPr>
            <p:cNvPr id="5" name="Line 4"/>
            <p:cNvSpPr>
              <a:spLocks noChangeShapeType="1"/>
            </p:cNvSpPr>
            <p:nvPr/>
          </p:nvSpPr>
          <p:spPr bwMode="auto">
            <a:xfrm>
              <a:off x="576"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5"/>
            <p:cNvSpPr>
              <a:spLocks noChangeShapeType="1"/>
            </p:cNvSpPr>
            <p:nvPr/>
          </p:nvSpPr>
          <p:spPr bwMode="auto">
            <a:xfrm>
              <a:off x="576" y="3207"/>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Text Box 6"/>
            <p:cNvSpPr txBox="1">
              <a:spLocks noChangeArrowheads="1"/>
            </p:cNvSpPr>
            <p:nvPr/>
          </p:nvSpPr>
          <p:spPr bwMode="auto">
            <a:xfrm>
              <a:off x="336" y="672"/>
              <a:ext cx="288"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dirty="0">
                  <a:latin typeface="Calibri" pitchFamily="34" charset="0"/>
                  <a:cs typeface="Calibri" pitchFamily="34" charset="0"/>
                </a:rPr>
                <a:t>r</a:t>
              </a:r>
            </a:p>
          </p:txBody>
        </p:sp>
        <p:sp>
          <p:nvSpPr>
            <p:cNvPr id="8" name="Text Box 7"/>
            <p:cNvSpPr txBox="1">
              <a:spLocks noChangeArrowheads="1"/>
            </p:cNvSpPr>
            <p:nvPr/>
          </p:nvSpPr>
          <p:spPr bwMode="auto">
            <a:xfrm>
              <a:off x="3696" y="3168"/>
              <a:ext cx="288"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dirty="0">
                  <a:latin typeface="Calibri" pitchFamily="34" charset="0"/>
                  <a:cs typeface="Calibri" pitchFamily="34" charset="0"/>
                </a:rPr>
                <a:t>I</a:t>
              </a:r>
            </a:p>
          </p:txBody>
        </p:sp>
      </p:grpSp>
      <p:grpSp>
        <p:nvGrpSpPr>
          <p:cNvPr id="9" name="Group 8"/>
          <p:cNvGrpSpPr>
            <a:grpSpLocks/>
          </p:cNvGrpSpPr>
          <p:nvPr/>
        </p:nvGrpSpPr>
        <p:grpSpPr bwMode="auto">
          <a:xfrm>
            <a:off x="1455292" y="3473405"/>
            <a:ext cx="3497708" cy="2352134"/>
            <a:chOff x="864" y="1056"/>
            <a:chExt cx="2895" cy="1922"/>
          </a:xfrm>
        </p:grpSpPr>
        <p:sp>
          <p:nvSpPr>
            <p:cNvPr id="10" name="Text Box 9"/>
            <p:cNvSpPr txBox="1">
              <a:spLocks noChangeArrowheads="1"/>
            </p:cNvSpPr>
            <p:nvPr/>
          </p:nvSpPr>
          <p:spPr bwMode="auto">
            <a:xfrm>
              <a:off x="3216" y="2601"/>
              <a:ext cx="543"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Calibri" pitchFamily="34" charset="0"/>
                  <a:cs typeface="Calibri" pitchFamily="34" charset="0"/>
                </a:rPr>
                <a:t>I</a:t>
              </a:r>
              <a:r>
                <a:rPr lang="en-US" sz="1200" b="1" i="1" dirty="0">
                  <a:latin typeface="Calibri" pitchFamily="34" charset="0"/>
                  <a:cs typeface="Calibri" pitchFamily="34" charset="0"/>
                </a:rPr>
                <a:t> </a:t>
              </a:r>
              <a:r>
                <a:rPr lang="en-US" sz="2400" dirty="0">
                  <a:latin typeface="Calibri" pitchFamily="34" charset="0"/>
                  <a:cs typeface="Calibri" pitchFamily="34" charset="0"/>
                </a:rPr>
                <a:t>(</a:t>
              </a:r>
              <a:r>
                <a:rPr lang="en-US" sz="2400" b="1" i="1" dirty="0">
                  <a:latin typeface="Calibri" pitchFamily="34" charset="0"/>
                  <a:cs typeface="Calibri" pitchFamily="34" charset="0"/>
                </a:rPr>
                <a:t>r</a:t>
              </a:r>
              <a:r>
                <a:rPr lang="en-US" sz="1200" b="1" i="1" dirty="0">
                  <a:latin typeface="Calibri" pitchFamily="34" charset="0"/>
                  <a:cs typeface="Calibri" pitchFamily="34" charset="0"/>
                </a:rPr>
                <a:t> </a:t>
              </a:r>
              <a:r>
                <a:rPr lang="en-US" sz="2400" dirty="0">
                  <a:latin typeface="Calibri" pitchFamily="34" charset="0"/>
                  <a:cs typeface="Calibri" pitchFamily="34" charset="0"/>
                </a:rPr>
                <a:t>)</a:t>
              </a:r>
            </a:p>
          </p:txBody>
        </p:sp>
        <p:sp>
          <p:nvSpPr>
            <p:cNvPr id="11" name="Freeform 10"/>
            <p:cNvSpPr>
              <a:spLocks/>
            </p:cNvSpPr>
            <p:nvPr/>
          </p:nvSpPr>
          <p:spPr bwMode="auto">
            <a:xfrm>
              <a:off x="864" y="1056"/>
              <a:ext cx="2352" cy="1728"/>
            </a:xfrm>
            <a:custGeom>
              <a:avLst/>
              <a:gdLst>
                <a:gd name="T0" fmla="*/ 0 w 2208"/>
                <a:gd name="T1" fmla="*/ 0 h 1632"/>
                <a:gd name="T2" fmla="*/ 870 w 2208"/>
                <a:gd name="T3" fmla="*/ 1196 h 1632"/>
                <a:gd name="T4" fmla="*/ 2668 w 2208"/>
                <a:gd name="T5" fmla="*/ 1938 h 1632"/>
                <a:gd name="T6" fmla="*/ 0 60000 65536"/>
                <a:gd name="T7" fmla="*/ 0 60000 65536"/>
                <a:gd name="T8" fmla="*/ 0 60000 65536"/>
                <a:gd name="T9" fmla="*/ 0 w 2208"/>
                <a:gd name="T10" fmla="*/ 0 h 1632"/>
                <a:gd name="T11" fmla="*/ 2208 w 2208"/>
                <a:gd name="T12" fmla="*/ 1632 h 1632"/>
              </a:gdLst>
              <a:ahLst/>
              <a:cxnLst>
                <a:cxn ang="T6">
                  <a:pos x="T0" y="T1"/>
                </a:cxn>
                <a:cxn ang="T7">
                  <a:pos x="T2" y="T3"/>
                </a:cxn>
                <a:cxn ang="T8">
                  <a:pos x="T4" y="T5"/>
                </a:cxn>
              </a:cxnLst>
              <a:rect l="T9" t="T10" r="T11" b="T12"/>
              <a:pathLst>
                <a:path w="2208" h="1632">
                  <a:moveTo>
                    <a:pt x="0" y="0"/>
                  </a:moveTo>
                  <a:cubicBezTo>
                    <a:pt x="176" y="368"/>
                    <a:pt x="352" y="736"/>
                    <a:pt x="720" y="1008"/>
                  </a:cubicBezTo>
                  <a:cubicBezTo>
                    <a:pt x="1088" y="1280"/>
                    <a:pt x="1648" y="1456"/>
                    <a:pt x="2208" y="1632"/>
                  </a:cubicBezTo>
                </a:path>
              </a:pathLst>
            </a:custGeom>
            <a:noFill/>
            <a:ln w="28575" cmpd="sng">
              <a:solidFill>
                <a:srgbClr val="6600CC"/>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2" name="TextBox 11"/>
          <p:cNvSpPr txBox="1"/>
          <p:nvPr/>
        </p:nvSpPr>
        <p:spPr>
          <a:xfrm>
            <a:off x="3943431" y="4424320"/>
            <a:ext cx="338136" cy="381000"/>
          </a:xfrm>
          <a:prstGeom prst="rect">
            <a:avLst/>
          </a:prstGeom>
          <a:noFill/>
          <a:ln>
            <a:solidFill>
              <a:srgbClr val="0070C0"/>
            </a:solidFill>
          </a:ln>
        </p:spPr>
        <p:txBody>
          <a:bodyPr wrap="square" rtlCol="0">
            <a:spAutoFit/>
          </a:bodyPr>
          <a:lstStyle/>
          <a:p>
            <a:r>
              <a:rPr lang="en-US" i="1" dirty="0" smtClean="0"/>
              <a:t>r</a:t>
            </a:r>
            <a:r>
              <a:rPr lang="en-US" i="1" baseline="30000" dirty="0" smtClean="0"/>
              <a:t>*</a:t>
            </a:r>
            <a:endParaRPr lang="en-US" baseline="30000" dirty="0"/>
          </a:p>
        </p:txBody>
      </p:sp>
      <p:cxnSp>
        <p:nvCxnSpPr>
          <p:cNvPr id="13" name="Straight Arrow Connector 12"/>
          <p:cNvCxnSpPr/>
          <p:nvPr/>
        </p:nvCxnSpPr>
        <p:spPr>
          <a:xfrm>
            <a:off x="4357768" y="465292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91168" y="4424320"/>
            <a:ext cx="381000" cy="381000"/>
          </a:xfrm>
          <a:prstGeom prst="rect">
            <a:avLst/>
          </a:prstGeom>
          <a:noFill/>
          <a:ln>
            <a:solidFill>
              <a:srgbClr val="0070C0"/>
            </a:solidFill>
          </a:ln>
        </p:spPr>
        <p:txBody>
          <a:bodyPr wrap="square" rtlCol="0">
            <a:spAutoFit/>
          </a:bodyPr>
          <a:lstStyle/>
          <a:p>
            <a:r>
              <a:rPr lang="en-US" i="1" dirty="0" smtClean="0"/>
              <a:t>r</a:t>
            </a:r>
            <a:endParaRPr lang="en-US" dirty="0"/>
          </a:p>
        </p:txBody>
      </p:sp>
      <p:sp>
        <p:nvSpPr>
          <p:cNvPr id="15" name="TextBox 14"/>
          <p:cNvSpPr txBox="1"/>
          <p:nvPr/>
        </p:nvSpPr>
        <p:spPr>
          <a:xfrm>
            <a:off x="4900688" y="4948208"/>
            <a:ext cx="557137" cy="369332"/>
          </a:xfrm>
          <a:prstGeom prst="rect">
            <a:avLst/>
          </a:prstGeom>
          <a:noFill/>
          <a:ln>
            <a:solidFill>
              <a:srgbClr val="0070C0"/>
            </a:solidFill>
          </a:ln>
        </p:spPr>
        <p:txBody>
          <a:bodyPr wrap="square" rtlCol="0">
            <a:spAutoFit/>
          </a:bodyPr>
          <a:lstStyle/>
          <a:p>
            <a:r>
              <a:rPr lang="en-US" i="1" dirty="0" smtClean="0"/>
              <a:t>I</a:t>
            </a:r>
            <a:r>
              <a:rPr lang="en-US" dirty="0" smtClean="0"/>
              <a:t>(</a:t>
            </a:r>
            <a:r>
              <a:rPr lang="en-US" i="1" dirty="0" smtClean="0"/>
              <a:t>r</a:t>
            </a:r>
            <a:r>
              <a:rPr lang="en-US" dirty="0" smtClean="0"/>
              <a:t>)</a:t>
            </a:r>
            <a:endParaRPr lang="en-US" dirty="0"/>
          </a:p>
        </p:txBody>
      </p:sp>
      <p:sp>
        <p:nvSpPr>
          <p:cNvPr id="16" name="Right Brace 15"/>
          <p:cNvSpPr/>
          <p:nvPr/>
        </p:nvSpPr>
        <p:spPr>
          <a:xfrm>
            <a:off x="5614988" y="4443413"/>
            <a:ext cx="471487" cy="8286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6186608" y="4648160"/>
            <a:ext cx="381000" cy="381000"/>
          </a:xfrm>
          <a:prstGeom prst="rect">
            <a:avLst/>
          </a:prstGeom>
          <a:noFill/>
          <a:ln>
            <a:solidFill>
              <a:srgbClr val="0070C0"/>
            </a:solidFill>
          </a:ln>
        </p:spPr>
        <p:txBody>
          <a:bodyPr wrap="square" rtlCol="0">
            <a:spAutoFit/>
          </a:bodyPr>
          <a:lstStyle/>
          <a:p>
            <a:r>
              <a:rPr lang="en-US" i="1" dirty="0" smtClean="0"/>
              <a:t>I</a:t>
            </a:r>
            <a:endParaRPr lang="en-US" dirty="0"/>
          </a:p>
        </p:txBody>
      </p:sp>
    </p:spTree>
    <p:extLst>
      <p:ext uri="{BB962C8B-B14F-4D97-AF65-F5344CB8AC3E}">
        <p14:creationId xmlns:p14="http://schemas.microsoft.com/office/powerpoint/2010/main" val="408539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3"/>
          <p:cNvSpPr txBox="1">
            <a:spLocks noChangeArrowheads="1"/>
          </p:cNvSpPr>
          <p:nvPr/>
        </p:nvSpPr>
        <p:spPr bwMode="auto">
          <a:xfrm>
            <a:off x="2981325" y="1593850"/>
            <a:ext cx="44196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latin typeface="+mn-lt"/>
              </a:rPr>
              <a:t>Investment is still a </a:t>
            </a:r>
            <a:br>
              <a:rPr lang="en-US" sz="2600">
                <a:latin typeface="+mn-lt"/>
              </a:rPr>
            </a:br>
            <a:r>
              <a:rPr lang="en-US" sz="2600">
                <a:latin typeface="+mn-lt"/>
              </a:rPr>
              <a:t>  downward-sloping function</a:t>
            </a:r>
            <a:br>
              <a:rPr lang="en-US" sz="2600">
                <a:latin typeface="+mn-lt"/>
              </a:rPr>
            </a:br>
            <a:r>
              <a:rPr lang="en-US" sz="2600">
                <a:latin typeface="+mn-lt"/>
              </a:rPr>
              <a:t>     of the interest rate,</a:t>
            </a:r>
            <a:endParaRPr lang="en-US" sz="2600" b="1" i="1">
              <a:latin typeface="+mn-lt"/>
            </a:endParaRPr>
          </a:p>
        </p:txBody>
      </p:sp>
      <p:sp>
        <p:nvSpPr>
          <p:cNvPr id="53252" name="Text Box 4"/>
          <p:cNvSpPr txBox="1">
            <a:spLocks noChangeArrowheads="1"/>
          </p:cNvSpPr>
          <p:nvPr/>
        </p:nvSpPr>
        <p:spPr bwMode="auto">
          <a:xfrm>
            <a:off x="914400" y="3565525"/>
            <a:ext cx="609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solidFill>
                  <a:srgbClr val="FF0000"/>
                </a:solidFill>
                <a:latin typeface="+mn-lt"/>
              </a:rPr>
              <a:t>r</a:t>
            </a:r>
            <a:r>
              <a:rPr kumimoji="1" lang="en-US" sz="1100" b="1" i="1">
                <a:solidFill>
                  <a:srgbClr val="FF0000"/>
                </a:solidFill>
                <a:latin typeface="+mn-lt"/>
              </a:rPr>
              <a:t> </a:t>
            </a:r>
            <a:r>
              <a:rPr kumimoji="1" lang="en-US" sz="2500">
                <a:solidFill>
                  <a:srgbClr val="FF0000"/>
                </a:solidFill>
                <a:latin typeface="+mn-lt"/>
              </a:rPr>
              <a:t>*</a:t>
            </a:r>
          </a:p>
        </p:txBody>
      </p:sp>
      <p:sp>
        <p:nvSpPr>
          <p:cNvPr id="53253" name="Text Box 5"/>
          <p:cNvSpPr txBox="1">
            <a:spLocks noChangeArrowheads="1"/>
          </p:cNvSpPr>
          <p:nvPr/>
        </p:nvSpPr>
        <p:spPr bwMode="auto">
          <a:xfrm>
            <a:off x="4079875" y="2871788"/>
            <a:ext cx="3810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a:latin typeface="+mn-lt"/>
              </a:rPr>
              <a:t>but the exogenous </a:t>
            </a:r>
            <a:br>
              <a:rPr lang="en-US" sz="2600" dirty="0">
                <a:latin typeface="+mn-lt"/>
              </a:rPr>
            </a:br>
            <a:r>
              <a:rPr lang="en-US" sz="2600" dirty="0">
                <a:latin typeface="+mn-lt"/>
              </a:rPr>
              <a:t>   world interest rate…</a:t>
            </a:r>
            <a:endParaRPr lang="en-US" sz="2600" b="1" i="1" dirty="0">
              <a:latin typeface="+mn-lt"/>
            </a:endParaRPr>
          </a:p>
        </p:txBody>
      </p:sp>
      <p:sp>
        <p:nvSpPr>
          <p:cNvPr id="53254" name="Text Box 6"/>
          <p:cNvSpPr txBox="1">
            <a:spLocks noChangeArrowheads="1"/>
          </p:cNvSpPr>
          <p:nvPr/>
        </p:nvSpPr>
        <p:spPr bwMode="auto">
          <a:xfrm>
            <a:off x="5265738" y="3748088"/>
            <a:ext cx="29718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a:latin typeface="+mn-lt"/>
              </a:rPr>
              <a:t>…determines the</a:t>
            </a:r>
            <a:br>
              <a:rPr lang="en-US" sz="2600" dirty="0">
                <a:latin typeface="+mn-lt"/>
              </a:rPr>
            </a:br>
            <a:r>
              <a:rPr lang="en-US" sz="2600" dirty="0">
                <a:latin typeface="+mn-lt"/>
              </a:rPr>
              <a:t>   country’s level of</a:t>
            </a:r>
            <a:br>
              <a:rPr lang="en-US" sz="2600" dirty="0">
                <a:latin typeface="+mn-lt"/>
              </a:rPr>
            </a:br>
            <a:r>
              <a:rPr lang="en-US" sz="2600" dirty="0">
                <a:latin typeface="+mn-lt"/>
              </a:rPr>
              <a:t>       investment.</a:t>
            </a:r>
            <a:endParaRPr lang="en-US" sz="2600" b="1" i="1" dirty="0">
              <a:latin typeface="+mn-lt"/>
            </a:endParaRPr>
          </a:p>
        </p:txBody>
      </p:sp>
      <p:sp>
        <p:nvSpPr>
          <p:cNvPr id="53255" name="Text Box 7"/>
          <p:cNvSpPr txBox="1">
            <a:spLocks noChangeArrowheads="1"/>
          </p:cNvSpPr>
          <p:nvPr/>
        </p:nvSpPr>
        <p:spPr bwMode="auto">
          <a:xfrm>
            <a:off x="3048000" y="5562600"/>
            <a:ext cx="914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latin typeface="+mn-lt"/>
              </a:rPr>
              <a:t>I</a:t>
            </a:r>
            <a:r>
              <a:rPr kumimoji="1" lang="en-US" sz="1200" b="1" i="1">
                <a:latin typeface="+mn-lt"/>
              </a:rPr>
              <a:t> </a:t>
            </a:r>
            <a:r>
              <a:rPr kumimoji="1" lang="en-US" sz="2500">
                <a:latin typeface="+mn-lt"/>
              </a:rPr>
              <a:t>(</a:t>
            </a:r>
            <a:r>
              <a:rPr kumimoji="1" lang="en-US" sz="2500" b="1" i="1">
                <a:solidFill>
                  <a:srgbClr val="FF0000"/>
                </a:solidFill>
                <a:latin typeface="+mn-lt"/>
              </a:rPr>
              <a:t>r*</a:t>
            </a:r>
            <a:r>
              <a:rPr kumimoji="1" lang="en-US" sz="1200" b="1" i="1">
                <a:solidFill>
                  <a:srgbClr val="FF0000"/>
                </a:solidFill>
                <a:latin typeface="+mn-lt"/>
              </a:rPr>
              <a:t> </a:t>
            </a:r>
            <a:r>
              <a:rPr kumimoji="1" lang="en-US" sz="2500">
                <a:latin typeface="+mn-lt"/>
              </a:rPr>
              <a:t>)</a:t>
            </a:r>
          </a:p>
        </p:txBody>
      </p:sp>
      <p:grpSp>
        <p:nvGrpSpPr>
          <p:cNvPr id="37896" name="Group 8"/>
          <p:cNvGrpSpPr>
            <a:grpSpLocks/>
          </p:cNvGrpSpPr>
          <p:nvPr/>
        </p:nvGrpSpPr>
        <p:grpSpPr bwMode="auto">
          <a:xfrm>
            <a:off x="1066800" y="1524000"/>
            <a:ext cx="5334000" cy="4481513"/>
            <a:chOff x="336" y="672"/>
            <a:chExt cx="3537" cy="2823"/>
          </a:xfrm>
        </p:grpSpPr>
        <p:sp>
          <p:nvSpPr>
            <p:cNvPr id="37903" name="Line 9"/>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10"/>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5" name="Text Box 11"/>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mn-lt"/>
                </a:rPr>
                <a:t>r</a:t>
              </a:r>
            </a:p>
          </p:txBody>
        </p:sp>
        <p:sp>
          <p:nvSpPr>
            <p:cNvPr id="37906" name="Text Box 12"/>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dirty="0" smtClean="0">
                  <a:latin typeface="+mn-lt"/>
                </a:rPr>
                <a:t>I</a:t>
              </a:r>
              <a:endParaRPr lang="en-US" sz="2800" b="1" i="1" dirty="0">
                <a:latin typeface="+mn-lt"/>
              </a:endParaRPr>
            </a:p>
          </p:txBody>
        </p:sp>
      </p:grpSp>
      <p:grpSp>
        <p:nvGrpSpPr>
          <p:cNvPr id="3" name="Group 13"/>
          <p:cNvGrpSpPr>
            <a:grpSpLocks/>
          </p:cNvGrpSpPr>
          <p:nvPr/>
        </p:nvGrpSpPr>
        <p:grpSpPr bwMode="auto">
          <a:xfrm>
            <a:off x="1752600" y="2514600"/>
            <a:ext cx="3657600" cy="2759075"/>
            <a:chOff x="1104" y="1584"/>
            <a:chExt cx="2304" cy="1738"/>
          </a:xfrm>
        </p:grpSpPr>
        <p:sp>
          <p:nvSpPr>
            <p:cNvPr id="37901" name="Line 14"/>
            <p:cNvSpPr>
              <a:spLocks noChangeShapeType="1"/>
            </p:cNvSpPr>
            <p:nvPr/>
          </p:nvSpPr>
          <p:spPr bwMode="auto">
            <a:xfrm>
              <a:off x="1104" y="1584"/>
              <a:ext cx="1872" cy="1536"/>
            </a:xfrm>
            <a:prstGeom prst="line">
              <a:avLst/>
            </a:prstGeom>
            <a:noFill/>
            <a:ln w="2857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2" name="Text Box 15"/>
            <p:cNvSpPr txBox="1">
              <a:spLocks noChangeArrowheads="1"/>
            </p:cNvSpPr>
            <p:nvPr/>
          </p:nvSpPr>
          <p:spPr bwMode="auto">
            <a:xfrm>
              <a:off x="2976" y="3024"/>
              <a:ext cx="43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latin typeface="+mn-lt"/>
                </a:rPr>
                <a:t>I</a:t>
              </a:r>
              <a:r>
                <a:rPr kumimoji="1" lang="en-US" sz="1200" b="1" i="1">
                  <a:latin typeface="+mn-lt"/>
                </a:rPr>
                <a:t> </a:t>
              </a:r>
              <a:r>
                <a:rPr kumimoji="1" lang="en-US" sz="2500">
                  <a:latin typeface="+mn-lt"/>
                </a:rPr>
                <a:t>(</a:t>
              </a:r>
              <a:r>
                <a:rPr kumimoji="1" lang="en-US" sz="2500" b="1" i="1">
                  <a:latin typeface="+mn-lt"/>
                </a:rPr>
                <a:t>r</a:t>
              </a:r>
              <a:r>
                <a:rPr kumimoji="1" lang="en-US" sz="1200" b="1" i="1">
                  <a:latin typeface="+mn-lt"/>
                </a:rPr>
                <a:t> </a:t>
              </a:r>
              <a:r>
                <a:rPr kumimoji="1" lang="en-US" sz="2500">
                  <a:latin typeface="+mn-lt"/>
                </a:rPr>
                <a:t>)</a:t>
              </a:r>
            </a:p>
          </p:txBody>
        </p:sp>
      </p:grpSp>
      <p:grpSp>
        <p:nvGrpSpPr>
          <p:cNvPr id="4" name="Group 16"/>
          <p:cNvGrpSpPr>
            <a:grpSpLocks/>
          </p:cNvGrpSpPr>
          <p:nvPr/>
        </p:nvGrpSpPr>
        <p:grpSpPr bwMode="auto">
          <a:xfrm>
            <a:off x="1412875" y="3859213"/>
            <a:ext cx="1981200" cy="1689100"/>
            <a:chOff x="890" y="2431"/>
            <a:chExt cx="1248" cy="1064"/>
          </a:xfrm>
        </p:grpSpPr>
        <p:sp>
          <p:nvSpPr>
            <p:cNvPr id="37899" name="Line 17"/>
            <p:cNvSpPr>
              <a:spLocks noChangeShapeType="1"/>
            </p:cNvSpPr>
            <p:nvPr/>
          </p:nvSpPr>
          <p:spPr bwMode="auto">
            <a:xfrm>
              <a:off x="890" y="2431"/>
              <a:ext cx="124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7900" name="Line 18"/>
            <p:cNvSpPr>
              <a:spLocks noChangeShapeType="1"/>
            </p:cNvSpPr>
            <p:nvPr/>
          </p:nvSpPr>
          <p:spPr bwMode="auto">
            <a:xfrm>
              <a:off x="2137" y="2439"/>
              <a:ext cx="0" cy="105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Title 1"/>
          <p:cNvSpPr>
            <a:spLocks noGrp="1"/>
          </p:cNvSpPr>
          <p:nvPr>
            <p:ph type="title"/>
          </p:nvPr>
        </p:nvSpPr>
        <p:spPr/>
        <p:txBody>
          <a:bodyPr>
            <a:normAutofit fontScale="90000"/>
          </a:bodyPr>
          <a:lstStyle/>
          <a:p>
            <a:r>
              <a:rPr lang="en-US" dirty="0"/>
              <a:t>Investment and the real interest rate</a:t>
            </a:r>
          </a:p>
        </p:txBody>
      </p:sp>
      <p:cxnSp>
        <p:nvCxnSpPr>
          <p:cNvPr id="6" name="Straight Connector 5"/>
          <p:cNvCxnSpPr/>
          <p:nvPr/>
        </p:nvCxnSpPr>
        <p:spPr>
          <a:xfrm>
            <a:off x="1414463" y="4471988"/>
            <a:ext cx="272891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133088" y="4469587"/>
            <a:ext cx="0" cy="107533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175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wipe(left)">
                                      <p:cBhvr>
                                        <p:cTn id="7" dur="500"/>
                                        <p:tgtEl>
                                          <p:spTgt spid="53251"/>
                                        </p:tgtEl>
                                      </p:cBhvr>
                                    </p:animEffect>
                                  </p:childTnLst>
                                </p:cTn>
                              </p:par>
                              <p:par>
                                <p:cTn id="8" presetID="18" presetClass="entr" presetSubtype="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Right)">
                                      <p:cBhvr>
                                        <p:cTn id="10" dur="5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3"/>
                                        </p:tgtEl>
                                        <p:attrNameLst>
                                          <p:attrName>style.visibility</p:attrName>
                                        </p:attrNameLst>
                                      </p:cBhvr>
                                      <p:to>
                                        <p:strVal val="visible"/>
                                      </p:to>
                                    </p:set>
                                    <p:animEffect transition="in" filter="wipe(left)">
                                      <p:cBhvr>
                                        <p:cTn id="15" dur="500"/>
                                        <p:tgtEl>
                                          <p:spTgt spid="53253"/>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3252"/>
                                        </p:tgtEl>
                                        <p:attrNameLst>
                                          <p:attrName>style.visibility</p:attrName>
                                        </p:attrNameLst>
                                      </p:cBhvr>
                                      <p:to>
                                        <p:strVal val="visible"/>
                                      </p:to>
                                    </p:set>
                                    <p:animEffect transition="in" filter="dissolve">
                                      <p:cBhvr>
                                        <p:cTn id="18" dur="500"/>
                                        <p:tgtEl>
                                          <p:spTgt spid="5325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3254"/>
                                        </p:tgtEl>
                                        <p:attrNameLst>
                                          <p:attrName>style.visibility</p:attrName>
                                        </p:attrNameLst>
                                      </p:cBhvr>
                                      <p:to>
                                        <p:strVal val="visible"/>
                                      </p:to>
                                    </p:set>
                                    <p:animEffect transition="in" filter="wipe(left)">
                                      <p:cBhvr>
                                        <p:cTn id="23" dur="500"/>
                                        <p:tgtEl>
                                          <p:spTgt spid="53254"/>
                                        </p:tgtEl>
                                      </p:cBhvr>
                                    </p:animEffect>
                                  </p:childTnLst>
                                </p:cTn>
                              </p:par>
                            </p:childTnLst>
                          </p:cTn>
                        </p:par>
                        <p:par>
                          <p:cTn id="24" fill="hold" nodeType="afterGroup">
                            <p:stCondLst>
                              <p:cond delay="500"/>
                            </p:stCondLst>
                            <p:childTnLst>
                              <p:par>
                                <p:cTn id="25" presetID="18" presetClass="entr" presetSubtype="6"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Right)">
                                      <p:cBhvr>
                                        <p:cTn id="27" dur="500"/>
                                        <p:tgtEl>
                                          <p:spTgt spid="4"/>
                                        </p:tgtEl>
                                      </p:cBhvr>
                                    </p:animEffect>
                                  </p:childTnLst>
                                </p:cTn>
                              </p:par>
                            </p:childTnLst>
                          </p:cTn>
                        </p:par>
                        <p:par>
                          <p:cTn id="28" fill="hold" nodeType="afterGroup">
                            <p:stCondLst>
                              <p:cond delay="1000"/>
                            </p:stCondLst>
                            <p:childTnLst>
                              <p:par>
                                <p:cTn id="29" presetID="9" presetClass="entr" presetSubtype="0" fill="hold" grpId="0" nodeType="afterEffect">
                                  <p:stCondLst>
                                    <p:cond delay="0"/>
                                  </p:stCondLst>
                                  <p:childTnLst>
                                    <p:set>
                                      <p:cBhvr>
                                        <p:cTn id="30" dur="1" fill="hold">
                                          <p:stCondLst>
                                            <p:cond delay="0"/>
                                          </p:stCondLst>
                                        </p:cTn>
                                        <p:tgtEl>
                                          <p:spTgt spid="53255"/>
                                        </p:tgtEl>
                                        <p:attrNameLst>
                                          <p:attrName>style.visibility</p:attrName>
                                        </p:attrNameLst>
                                      </p:cBhvr>
                                      <p:to>
                                        <p:strVal val="visible"/>
                                      </p:to>
                                    </p:set>
                                    <p:animEffect transition="in" filter="dissolve">
                                      <p:cBhvr>
                                        <p:cTn id="31" dur="500"/>
                                        <p:tgtEl>
                                          <p:spTgt spid="53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utoUpdateAnimBg="0"/>
      <p:bldP spid="53252" grpId="0" autoUpdateAnimBg="0"/>
      <p:bldP spid="53253" grpId="0" autoUpdateAnimBg="0"/>
      <p:bldP spid="53254" grpId="0" autoUpdateAnimBg="0"/>
      <p:bldP spid="5325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of Chapter 3</a:t>
            </a:r>
            <a:endParaRPr lang="en-US" dirty="0"/>
          </a:p>
        </p:txBody>
      </p:sp>
      <p:sp>
        <p:nvSpPr>
          <p:cNvPr id="3" name="Content Placeholder 2"/>
          <p:cNvSpPr>
            <a:spLocks noGrp="1"/>
          </p:cNvSpPr>
          <p:nvPr>
            <p:ph idx="1"/>
          </p:nvPr>
        </p:nvSpPr>
        <p:spPr/>
        <p:txBody>
          <a:bodyPr/>
          <a:lstStyle/>
          <a:p>
            <a:r>
              <a:rPr lang="en-US" dirty="0" smtClean="0"/>
              <a:t>We begin by rehashing the closed economy theories of chapter 3</a:t>
            </a:r>
            <a:endParaRPr lang="en-US" dirty="0"/>
          </a:p>
        </p:txBody>
      </p:sp>
    </p:spTree>
    <p:extLst>
      <p:ext uri="{BB962C8B-B14F-4D97-AF65-F5344CB8AC3E}">
        <p14:creationId xmlns:p14="http://schemas.microsoft.com/office/powerpoint/2010/main" val="2555246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Investment and the real interest rate</a:t>
            </a:r>
            <a:endParaRPr lang="en-US" dirty="0"/>
          </a:p>
        </p:txBody>
      </p:sp>
      <p:sp>
        <p:nvSpPr>
          <p:cNvPr id="3" name="Content Placeholder 2"/>
          <p:cNvSpPr>
            <a:spLocks noGrp="1"/>
          </p:cNvSpPr>
          <p:nvPr>
            <p:ph idx="1"/>
          </p:nvPr>
        </p:nvSpPr>
        <p:spPr>
          <a:xfrm>
            <a:off x="457200" y="1600200"/>
            <a:ext cx="4267200" cy="4525963"/>
          </a:xfrm>
        </p:spPr>
        <p:txBody>
          <a:bodyPr>
            <a:normAutofit lnSpcReduction="10000"/>
          </a:bodyPr>
          <a:lstStyle/>
          <a:p>
            <a:r>
              <a:rPr lang="en-US" dirty="0" smtClean="0"/>
              <a:t>Algebraically, </a:t>
            </a:r>
            <a:r>
              <a:rPr lang="en-US" b="1" i="1" dirty="0" smtClean="0">
                <a:solidFill>
                  <a:srgbClr val="0070C0"/>
                </a:solidFill>
              </a:rPr>
              <a:t>I</a:t>
            </a:r>
            <a:r>
              <a:rPr lang="en-US" b="1" dirty="0" smtClean="0">
                <a:solidFill>
                  <a:srgbClr val="0070C0"/>
                </a:solidFill>
              </a:rPr>
              <a:t> = </a:t>
            </a:r>
            <a:r>
              <a:rPr lang="en-US" b="1" i="1" dirty="0" smtClean="0">
                <a:solidFill>
                  <a:srgbClr val="0070C0"/>
                </a:solidFill>
              </a:rPr>
              <a:t>I</a:t>
            </a:r>
            <a:r>
              <a:rPr lang="en-US" b="1" baseline="-25000" dirty="0" smtClean="0">
                <a:solidFill>
                  <a:srgbClr val="0070C0"/>
                </a:solidFill>
              </a:rPr>
              <a:t>o</a:t>
            </a:r>
            <a:r>
              <a:rPr lang="en-US" b="1" dirty="0" smtClean="0">
                <a:solidFill>
                  <a:srgbClr val="0070C0"/>
                </a:solidFill>
              </a:rPr>
              <a:t> </a:t>
            </a:r>
            <a:r>
              <a:rPr lang="en-US" b="1" dirty="0" smtClean="0">
                <a:solidFill>
                  <a:srgbClr val="0070C0"/>
                </a:solidFill>
                <a:latin typeface="Calibri"/>
                <a:cs typeface="Calibri"/>
              </a:rPr>
              <a:t>−</a:t>
            </a:r>
            <a:r>
              <a:rPr lang="en-US" b="1" dirty="0" smtClean="0">
                <a:solidFill>
                  <a:srgbClr val="0070C0"/>
                </a:solidFill>
              </a:rPr>
              <a:t> </a:t>
            </a:r>
            <a:r>
              <a:rPr lang="en-US" b="1" i="1" dirty="0" err="1" smtClean="0">
                <a:solidFill>
                  <a:srgbClr val="0070C0"/>
                </a:solidFill>
              </a:rPr>
              <a:t>I</a:t>
            </a:r>
            <a:r>
              <a:rPr lang="en-US" b="1" baseline="-25000" dirty="0" err="1" smtClean="0">
                <a:solidFill>
                  <a:srgbClr val="0070C0"/>
                </a:solidFill>
              </a:rPr>
              <a:t>r</a:t>
            </a:r>
            <a:r>
              <a:rPr lang="en-US" b="1" i="1" dirty="0" err="1" smtClean="0">
                <a:solidFill>
                  <a:srgbClr val="0070C0"/>
                </a:solidFill>
              </a:rPr>
              <a:t>r</a:t>
            </a:r>
            <a:endParaRPr lang="en-US" i="1" dirty="0"/>
          </a:p>
          <a:p>
            <a:pPr lvl="1"/>
            <a:r>
              <a:rPr lang="en-US" dirty="0" smtClean="0"/>
              <a:t>Here </a:t>
            </a:r>
            <a:r>
              <a:rPr lang="en-US" b="1" i="1" dirty="0" err="1" smtClean="0"/>
              <a:t>I</a:t>
            </a:r>
            <a:r>
              <a:rPr lang="en-US" b="1" baseline="-25000" dirty="0" err="1" smtClean="0"/>
              <a:t>r</a:t>
            </a:r>
            <a:r>
              <a:rPr lang="en-US" b="1" dirty="0" smtClean="0"/>
              <a:t> is the effect of </a:t>
            </a:r>
            <a:r>
              <a:rPr lang="en-US" b="1" i="1" dirty="0" smtClean="0"/>
              <a:t>r</a:t>
            </a:r>
            <a:r>
              <a:rPr lang="en-US" b="1" dirty="0" smtClean="0"/>
              <a:t> on </a:t>
            </a:r>
            <a:r>
              <a:rPr lang="en-US" b="1" i="1" dirty="0" smtClean="0"/>
              <a:t>I</a:t>
            </a:r>
            <a:r>
              <a:rPr lang="en-US" b="1" dirty="0" smtClean="0"/>
              <a:t> </a:t>
            </a:r>
            <a:r>
              <a:rPr lang="en-US" dirty="0" smtClean="0"/>
              <a:t>and </a:t>
            </a:r>
          </a:p>
          <a:p>
            <a:pPr lvl="1"/>
            <a:r>
              <a:rPr lang="en-US" b="1" i="1" dirty="0" smtClean="0"/>
              <a:t>I</a:t>
            </a:r>
            <a:r>
              <a:rPr lang="en-US" b="1" baseline="-25000" dirty="0" smtClean="0"/>
              <a:t>o</a:t>
            </a:r>
            <a:r>
              <a:rPr lang="en-US" b="1" dirty="0" smtClean="0"/>
              <a:t> represents all other factors that also affect business investment spending </a:t>
            </a:r>
          </a:p>
          <a:p>
            <a:pPr lvl="2"/>
            <a:r>
              <a:rPr lang="en-US" dirty="0" smtClean="0"/>
              <a:t>such as business optimism, technological progress, etc.</a:t>
            </a:r>
          </a:p>
          <a:p>
            <a:endParaRPr lang="en-US" dirty="0"/>
          </a:p>
        </p:txBody>
      </p:sp>
      <p:cxnSp>
        <p:nvCxnSpPr>
          <p:cNvPr id="5" name="Straight Arrow Connector 4"/>
          <p:cNvCxnSpPr/>
          <p:nvPr/>
        </p:nvCxnSpPr>
        <p:spPr>
          <a:xfrm>
            <a:off x="5334000" y="3876640"/>
            <a:ext cx="2971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5334000" y="1362040"/>
            <a:ext cx="0" cy="2514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0" y="2581240"/>
            <a:ext cx="2286000" cy="762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0" y="1971640"/>
            <a:ext cx="2286000" cy="762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848600" y="3888308"/>
            <a:ext cx="381000" cy="369332"/>
          </a:xfrm>
          <a:prstGeom prst="rect">
            <a:avLst/>
          </a:prstGeom>
          <a:noFill/>
        </p:spPr>
        <p:txBody>
          <a:bodyPr wrap="square" rtlCol="0">
            <a:spAutoFit/>
          </a:bodyPr>
          <a:lstStyle/>
          <a:p>
            <a:r>
              <a:rPr lang="en-US" i="1" dirty="0" smtClean="0"/>
              <a:t>I</a:t>
            </a:r>
            <a:endParaRPr lang="en-US" i="1" dirty="0"/>
          </a:p>
        </p:txBody>
      </p:sp>
      <p:sp>
        <p:nvSpPr>
          <p:cNvPr id="12" name="TextBox 11"/>
          <p:cNvSpPr txBox="1"/>
          <p:nvPr/>
        </p:nvSpPr>
        <p:spPr>
          <a:xfrm>
            <a:off x="4953000" y="1362040"/>
            <a:ext cx="381000" cy="369332"/>
          </a:xfrm>
          <a:prstGeom prst="rect">
            <a:avLst/>
          </a:prstGeom>
          <a:noFill/>
        </p:spPr>
        <p:txBody>
          <a:bodyPr wrap="square" rtlCol="0">
            <a:spAutoFit/>
          </a:bodyPr>
          <a:lstStyle/>
          <a:p>
            <a:r>
              <a:rPr lang="en-US" i="1" dirty="0" smtClean="0"/>
              <a:t>r</a:t>
            </a:r>
            <a:endParaRPr lang="en-US" i="1" dirty="0"/>
          </a:p>
        </p:txBody>
      </p:sp>
      <p:sp>
        <p:nvSpPr>
          <p:cNvPr id="13" name="TextBox 12"/>
          <p:cNvSpPr txBox="1"/>
          <p:nvPr/>
        </p:nvSpPr>
        <p:spPr>
          <a:xfrm>
            <a:off x="7620000" y="3190840"/>
            <a:ext cx="914400" cy="369332"/>
          </a:xfrm>
          <a:prstGeom prst="rect">
            <a:avLst/>
          </a:prstGeom>
          <a:noFill/>
        </p:spPr>
        <p:txBody>
          <a:bodyPr wrap="square" rtlCol="0">
            <a:spAutoFit/>
          </a:bodyPr>
          <a:lstStyle/>
          <a:p>
            <a:r>
              <a:rPr lang="en-US" i="1" dirty="0" smtClean="0"/>
              <a:t>I</a:t>
            </a:r>
            <a:r>
              <a:rPr lang="en-US" baseline="-25000" dirty="0" smtClean="0"/>
              <a:t>o1</a:t>
            </a:r>
            <a:r>
              <a:rPr lang="en-US" dirty="0" smtClean="0"/>
              <a:t> </a:t>
            </a:r>
            <a:r>
              <a:rPr lang="en-US" dirty="0" smtClean="0">
                <a:latin typeface="Calibri"/>
                <a:cs typeface="Calibri"/>
              </a:rPr>
              <a:t>− </a:t>
            </a:r>
            <a:r>
              <a:rPr lang="en-US" i="1" dirty="0" err="1" smtClean="0">
                <a:latin typeface="Calibri"/>
                <a:cs typeface="Calibri"/>
              </a:rPr>
              <a:t>I</a:t>
            </a:r>
            <a:r>
              <a:rPr lang="en-US" baseline="-25000" dirty="0" err="1" smtClean="0">
                <a:latin typeface="Calibri"/>
                <a:cs typeface="Calibri"/>
              </a:rPr>
              <a:t>r</a:t>
            </a:r>
            <a:r>
              <a:rPr lang="en-US" i="1" dirty="0" err="1" smtClean="0">
                <a:latin typeface="Calibri"/>
                <a:cs typeface="Calibri"/>
              </a:rPr>
              <a:t>r</a:t>
            </a:r>
            <a:endParaRPr lang="en-US" i="1" dirty="0"/>
          </a:p>
        </p:txBody>
      </p:sp>
      <p:sp>
        <p:nvSpPr>
          <p:cNvPr id="14" name="TextBox 13"/>
          <p:cNvSpPr txBox="1"/>
          <p:nvPr/>
        </p:nvSpPr>
        <p:spPr>
          <a:xfrm>
            <a:off x="7620000" y="2505040"/>
            <a:ext cx="914400" cy="369332"/>
          </a:xfrm>
          <a:prstGeom prst="rect">
            <a:avLst/>
          </a:prstGeom>
          <a:noFill/>
        </p:spPr>
        <p:txBody>
          <a:bodyPr wrap="square" rtlCol="0">
            <a:spAutoFit/>
          </a:bodyPr>
          <a:lstStyle/>
          <a:p>
            <a:r>
              <a:rPr lang="en-US" i="1" dirty="0" smtClean="0"/>
              <a:t>I</a:t>
            </a:r>
            <a:r>
              <a:rPr lang="en-US" baseline="-25000" dirty="0" smtClean="0"/>
              <a:t>o2</a:t>
            </a:r>
            <a:r>
              <a:rPr lang="en-US" dirty="0" smtClean="0"/>
              <a:t> </a:t>
            </a:r>
            <a:r>
              <a:rPr lang="en-US" dirty="0" smtClean="0">
                <a:latin typeface="Calibri"/>
                <a:cs typeface="Calibri"/>
              </a:rPr>
              <a:t>− </a:t>
            </a:r>
            <a:r>
              <a:rPr lang="en-US" i="1" dirty="0" err="1" smtClean="0">
                <a:latin typeface="Calibri"/>
                <a:cs typeface="Calibri"/>
              </a:rPr>
              <a:t>I</a:t>
            </a:r>
            <a:r>
              <a:rPr lang="en-US" baseline="-25000" dirty="0" err="1" smtClean="0">
                <a:latin typeface="Calibri"/>
                <a:cs typeface="Calibri"/>
              </a:rPr>
              <a:t>r</a:t>
            </a:r>
            <a:r>
              <a:rPr lang="en-US" i="1" dirty="0" err="1" smtClean="0">
                <a:latin typeface="Calibri"/>
                <a:cs typeface="Calibri"/>
              </a:rPr>
              <a:t>r</a:t>
            </a:r>
            <a:endParaRPr lang="en-US" i="1" dirty="0"/>
          </a:p>
        </p:txBody>
      </p:sp>
      <p:cxnSp>
        <p:nvCxnSpPr>
          <p:cNvPr id="6" name="Straight Connector 5"/>
          <p:cNvCxnSpPr/>
          <p:nvPr/>
        </p:nvCxnSpPr>
        <p:spPr>
          <a:xfrm>
            <a:off x="6781800" y="3070908"/>
            <a:ext cx="0" cy="80573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343281" y="3070891"/>
            <a:ext cx="14478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49501" y="2683279"/>
            <a:ext cx="0" cy="118872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344612" y="2730329"/>
            <a:ext cx="2201176"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66198" y="2498172"/>
            <a:ext cx="478419" cy="369332"/>
          </a:xfrm>
          <a:prstGeom prst="rect">
            <a:avLst/>
          </a:prstGeom>
          <a:noFill/>
        </p:spPr>
        <p:txBody>
          <a:bodyPr wrap="square" rtlCol="0">
            <a:spAutoFit/>
          </a:bodyPr>
          <a:lstStyle/>
          <a:p>
            <a:r>
              <a:rPr lang="en-US" i="1" dirty="0" smtClean="0"/>
              <a:t>r*</a:t>
            </a:r>
            <a:r>
              <a:rPr lang="en-US" i="1" baseline="-25000" dirty="0" smtClean="0"/>
              <a:t>B</a:t>
            </a:r>
            <a:endParaRPr lang="en-US" i="1" baseline="-25000" dirty="0"/>
          </a:p>
        </p:txBody>
      </p:sp>
      <p:cxnSp>
        <p:nvCxnSpPr>
          <p:cNvPr id="22" name="Straight Connector 21"/>
          <p:cNvCxnSpPr/>
          <p:nvPr/>
        </p:nvCxnSpPr>
        <p:spPr>
          <a:xfrm>
            <a:off x="7539870" y="2700507"/>
            <a:ext cx="0" cy="118872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866198" y="2912955"/>
            <a:ext cx="487701" cy="369332"/>
          </a:xfrm>
          <a:prstGeom prst="rect">
            <a:avLst/>
          </a:prstGeom>
          <a:noFill/>
        </p:spPr>
        <p:txBody>
          <a:bodyPr wrap="square" rtlCol="0">
            <a:spAutoFit/>
          </a:bodyPr>
          <a:lstStyle/>
          <a:p>
            <a:r>
              <a:rPr lang="en-US" i="1" dirty="0" smtClean="0"/>
              <a:t>r*</a:t>
            </a:r>
            <a:r>
              <a:rPr lang="en-US" i="1" baseline="-25000" dirty="0" smtClean="0"/>
              <a:t>A</a:t>
            </a:r>
            <a:endParaRPr lang="en-US" i="1" baseline="-25000" dirty="0"/>
          </a:p>
        </p:txBody>
      </p:sp>
    </p:spTree>
    <p:extLst>
      <p:ext uri="{BB962C8B-B14F-4D97-AF65-F5344CB8AC3E}">
        <p14:creationId xmlns:p14="http://schemas.microsoft.com/office/powerpoint/2010/main" val="14962234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example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a typeface="Arial Unicode MS"/>
                <a:cs typeface="Arial Unicode MS"/>
              </a:rPr>
              <a:t>Suppose </a:t>
            </a:r>
            <a:r>
              <a:rPr lang="en-US" b="1" i="1" dirty="0" smtClean="0">
                <a:ea typeface="Arial Unicode MS"/>
                <a:cs typeface="Arial Unicode MS"/>
              </a:rPr>
              <a:t>r</a:t>
            </a:r>
            <a:r>
              <a:rPr lang="en-US" b="1" baseline="30000" dirty="0" smtClean="0">
                <a:ea typeface="Arial Unicode MS"/>
                <a:cs typeface="Arial Unicode MS"/>
              </a:rPr>
              <a:t>*</a:t>
            </a:r>
            <a:r>
              <a:rPr lang="en-US" b="1" dirty="0" smtClean="0">
                <a:ea typeface="Arial Unicode MS"/>
                <a:cs typeface="Arial Unicode MS"/>
              </a:rPr>
              <a:t> = 7</a:t>
            </a:r>
            <a:r>
              <a:rPr lang="en-US" dirty="0" smtClean="0">
                <a:ea typeface="Arial Unicode MS"/>
                <a:cs typeface="Arial Unicode MS"/>
              </a:rPr>
              <a:t> percent</a:t>
            </a:r>
          </a:p>
          <a:p>
            <a:r>
              <a:rPr lang="en-US" dirty="0" smtClean="0">
                <a:ea typeface="Arial Unicode MS"/>
                <a:cs typeface="Arial Unicode MS"/>
              </a:rPr>
              <a:t>Then, </a:t>
            </a:r>
            <a:r>
              <a:rPr lang="en-US" b="1" i="1" dirty="0" smtClean="0">
                <a:ea typeface="Arial Unicode MS"/>
                <a:cs typeface="Arial Unicode MS"/>
              </a:rPr>
              <a:t>r</a:t>
            </a:r>
            <a:r>
              <a:rPr lang="en-US" b="1" dirty="0" smtClean="0">
                <a:ea typeface="Arial Unicode MS"/>
                <a:cs typeface="Arial Unicode MS"/>
              </a:rPr>
              <a:t> = </a:t>
            </a:r>
            <a:r>
              <a:rPr lang="en-US" b="1" i="1" dirty="0" smtClean="0">
                <a:ea typeface="Arial Unicode MS"/>
                <a:cs typeface="Arial Unicode MS"/>
              </a:rPr>
              <a:t>r</a:t>
            </a:r>
            <a:r>
              <a:rPr lang="en-US" b="1" baseline="30000" dirty="0" smtClean="0">
                <a:ea typeface="Arial Unicode MS"/>
                <a:cs typeface="Arial Unicode MS"/>
              </a:rPr>
              <a:t>*</a:t>
            </a:r>
            <a:r>
              <a:rPr lang="en-US" b="1" dirty="0" smtClean="0">
                <a:ea typeface="Arial Unicode MS"/>
                <a:cs typeface="Arial Unicode MS"/>
              </a:rPr>
              <a:t> </a:t>
            </a:r>
            <a:r>
              <a:rPr lang="en-US" b="1" dirty="0">
                <a:ea typeface="Arial Unicode MS"/>
                <a:cs typeface="Arial Unicode MS"/>
              </a:rPr>
              <a:t>= </a:t>
            </a:r>
            <a:r>
              <a:rPr lang="en-US" b="1" dirty="0" smtClean="0">
                <a:ea typeface="Arial Unicode MS"/>
                <a:cs typeface="Arial Unicode MS"/>
              </a:rPr>
              <a:t>7</a:t>
            </a:r>
            <a:r>
              <a:rPr lang="en-US" dirty="0" smtClean="0">
                <a:ea typeface="Arial Unicode MS"/>
                <a:cs typeface="Arial Unicode MS"/>
              </a:rPr>
              <a:t> </a:t>
            </a:r>
            <a:r>
              <a:rPr lang="en-US" dirty="0">
                <a:ea typeface="Arial Unicode MS"/>
                <a:cs typeface="Arial Unicode MS"/>
              </a:rPr>
              <a:t>percent</a:t>
            </a:r>
            <a:endParaRPr lang="en-US" dirty="0" smtClean="0">
              <a:ea typeface="Arial Unicode MS"/>
              <a:cs typeface="Arial Unicode MS"/>
            </a:endParaRPr>
          </a:p>
          <a:p>
            <a:r>
              <a:rPr lang="en-US" dirty="0" smtClean="0">
                <a:ea typeface="Arial Unicode MS"/>
                <a:cs typeface="Arial Unicode MS"/>
              </a:rPr>
              <a:t>Suppose </a:t>
            </a:r>
            <a:r>
              <a:rPr lang="en-US" b="1" i="1" dirty="0" smtClean="0">
                <a:ea typeface="Arial Unicode MS"/>
                <a:cs typeface="Arial Unicode MS"/>
              </a:rPr>
              <a:t>I</a:t>
            </a:r>
            <a:r>
              <a:rPr lang="en-US" b="1" dirty="0" smtClean="0">
                <a:ea typeface="Arial Unicode MS"/>
                <a:cs typeface="Arial Unicode MS"/>
              </a:rPr>
              <a:t> = 16 – 2</a:t>
            </a:r>
            <a:r>
              <a:rPr lang="en-US" b="1" i="1" dirty="0" smtClean="0">
                <a:ea typeface="Arial Unicode MS"/>
                <a:cs typeface="Arial Unicode MS"/>
              </a:rPr>
              <a:t>r</a:t>
            </a:r>
            <a:r>
              <a:rPr lang="en-US" b="1" dirty="0" smtClean="0">
                <a:ea typeface="Arial Unicode MS"/>
                <a:cs typeface="Arial Unicode MS"/>
              </a:rPr>
              <a:t> </a:t>
            </a:r>
            <a:r>
              <a:rPr lang="en-US" dirty="0" smtClean="0">
                <a:ea typeface="Arial Unicode MS"/>
                <a:cs typeface="Arial Unicode MS"/>
              </a:rPr>
              <a:t>is the </a:t>
            </a:r>
            <a:r>
              <a:rPr lang="en-US" b="1" dirty="0" smtClean="0">
                <a:ea typeface="Arial Unicode MS"/>
                <a:cs typeface="Arial Unicode MS"/>
              </a:rPr>
              <a:t>investment function</a:t>
            </a:r>
          </a:p>
          <a:p>
            <a:r>
              <a:rPr lang="en-US" dirty="0" smtClean="0">
                <a:ea typeface="Arial Unicode MS"/>
                <a:cs typeface="Arial Unicode MS"/>
              </a:rPr>
              <a:t>Then, </a:t>
            </a:r>
            <a:r>
              <a:rPr lang="en-US" b="1" i="1" dirty="0" smtClean="0">
                <a:ea typeface="Arial Unicode MS"/>
                <a:cs typeface="Arial Unicode MS"/>
              </a:rPr>
              <a:t>I</a:t>
            </a:r>
            <a:r>
              <a:rPr lang="en-US" b="1" dirty="0" smtClean="0">
                <a:ea typeface="Arial Unicode MS"/>
                <a:cs typeface="Arial Unicode MS"/>
              </a:rPr>
              <a:t> = 16 </a:t>
            </a:r>
            <a:r>
              <a:rPr lang="en-US" b="1" dirty="0">
                <a:ea typeface="Arial Unicode MS"/>
                <a:cs typeface="Arial Unicode MS"/>
              </a:rPr>
              <a:t>– </a:t>
            </a:r>
            <a:r>
              <a:rPr lang="en-US" b="1" dirty="0" smtClean="0">
                <a:ea typeface="Arial Unicode MS"/>
                <a:cs typeface="Arial Unicode MS"/>
              </a:rPr>
              <a:t>2 ✕ 7 = 2</a:t>
            </a:r>
          </a:p>
          <a:p>
            <a:endParaRPr lang="en-US" dirty="0">
              <a:ea typeface="Arial Unicode MS"/>
              <a:cs typeface="Arial Unicode MS"/>
            </a:endParaRPr>
          </a:p>
          <a:p>
            <a:endParaRPr lang="en-US" dirty="0" smtClean="0"/>
          </a:p>
        </p:txBody>
      </p:sp>
      <p:sp>
        <p:nvSpPr>
          <p:cNvPr id="6" name="TextBox 5"/>
          <p:cNvSpPr txBox="1"/>
          <p:nvPr/>
        </p:nvSpPr>
        <p:spPr>
          <a:xfrm>
            <a:off x="600156" y="4295733"/>
            <a:ext cx="338136" cy="381000"/>
          </a:xfrm>
          <a:prstGeom prst="rect">
            <a:avLst/>
          </a:prstGeom>
          <a:noFill/>
          <a:ln>
            <a:solidFill>
              <a:srgbClr val="0070C0"/>
            </a:solidFill>
          </a:ln>
        </p:spPr>
        <p:txBody>
          <a:bodyPr wrap="square" rtlCol="0">
            <a:spAutoFit/>
          </a:bodyPr>
          <a:lstStyle/>
          <a:p>
            <a:r>
              <a:rPr lang="en-US" i="1" dirty="0" smtClean="0"/>
              <a:t>r</a:t>
            </a:r>
            <a:r>
              <a:rPr lang="en-US" i="1" baseline="30000" dirty="0" smtClean="0"/>
              <a:t>*</a:t>
            </a:r>
            <a:endParaRPr lang="en-US" baseline="30000" dirty="0"/>
          </a:p>
        </p:txBody>
      </p:sp>
      <p:cxnSp>
        <p:nvCxnSpPr>
          <p:cNvPr id="7" name="Straight Arrow Connector 6"/>
          <p:cNvCxnSpPr/>
          <p:nvPr/>
        </p:nvCxnSpPr>
        <p:spPr>
          <a:xfrm>
            <a:off x="1014493" y="4524333"/>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47893" y="4295733"/>
            <a:ext cx="381000" cy="381000"/>
          </a:xfrm>
          <a:prstGeom prst="rect">
            <a:avLst/>
          </a:prstGeom>
          <a:noFill/>
          <a:ln>
            <a:solidFill>
              <a:srgbClr val="0070C0"/>
            </a:solidFill>
          </a:ln>
        </p:spPr>
        <p:txBody>
          <a:bodyPr wrap="square" rtlCol="0">
            <a:spAutoFit/>
          </a:bodyPr>
          <a:lstStyle/>
          <a:p>
            <a:r>
              <a:rPr lang="en-US" i="1" dirty="0" smtClean="0"/>
              <a:t>r</a:t>
            </a:r>
            <a:endParaRPr lang="en-US" dirty="0"/>
          </a:p>
        </p:txBody>
      </p:sp>
      <p:sp>
        <p:nvSpPr>
          <p:cNvPr id="9" name="TextBox 8"/>
          <p:cNvSpPr txBox="1"/>
          <p:nvPr/>
        </p:nvSpPr>
        <p:spPr>
          <a:xfrm>
            <a:off x="1557413" y="4819621"/>
            <a:ext cx="557137" cy="369332"/>
          </a:xfrm>
          <a:prstGeom prst="rect">
            <a:avLst/>
          </a:prstGeom>
          <a:noFill/>
          <a:ln>
            <a:solidFill>
              <a:srgbClr val="0070C0"/>
            </a:solidFill>
          </a:ln>
        </p:spPr>
        <p:txBody>
          <a:bodyPr wrap="square" rtlCol="0">
            <a:spAutoFit/>
          </a:bodyPr>
          <a:lstStyle/>
          <a:p>
            <a:r>
              <a:rPr lang="en-US" i="1" dirty="0" smtClean="0"/>
              <a:t>I</a:t>
            </a:r>
            <a:r>
              <a:rPr lang="en-US" dirty="0" smtClean="0"/>
              <a:t>(</a:t>
            </a:r>
            <a:r>
              <a:rPr lang="en-US" i="1" dirty="0" smtClean="0"/>
              <a:t>r</a:t>
            </a:r>
            <a:r>
              <a:rPr lang="en-US" dirty="0" smtClean="0"/>
              <a:t>)</a:t>
            </a:r>
            <a:endParaRPr lang="en-US" dirty="0"/>
          </a:p>
        </p:txBody>
      </p:sp>
      <p:sp>
        <p:nvSpPr>
          <p:cNvPr id="10" name="Right Brace 9"/>
          <p:cNvSpPr/>
          <p:nvPr/>
        </p:nvSpPr>
        <p:spPr>
          <a:xfrm>
            <a:off x="2271713" y="4314826"/>
            <a:ext cx="471487" cy="8286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2843333" y="4519573"/>
            <a:ext cx="381000" cy="381000"/>
          </a:xfrm>
          <a:prstGeom prst="rect">
            <a:avLst/>
          </a:prstGeom>
          <a:noFill/>
          <a:ln>
            <a:solidFill>
              <a:srgbClr val="0070C0"/>
            </a:solidFill>
          </a:ln>
        </p:spPr>
        <p:txBody>
          <a:bodyPr wrap="square" rtlCol="0">
            <a:spAutoFit/>
          </a:bodyPr>
          <a:lstStyle/>
          <a:p>
            <a:r>
              <a:rPr lang="en-US" i="1" dirty="0" smtClean="0"/>
              <a:t>I</a:t>
            </a:r>
            <a:endParaRPr lang="en-US" dirty="0"/>
          </a:p>
        </p:txBody>
      </p:sp>
    </p:spTree>
    <p:extLst>
      <p:ext uri="{BB962C8B-B14F-4D97-AF65-F5344CB8AC3E}">
        <p14:creationId xmlns:p14="http://schemas.microsoft.com/office/powerpoint/2010/main" val="1342182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predictions </a:t>
            </a:r>
            <a:endParaRPr lang="en-US" dirty="0"/>
          </a:p>
        </p:txBody>
      </p:sp>
      <p:sp>
        <p:nvSpPr>
          <p:cNvPr id="3" name="Content Placeholder 2"/>
          <p:cNvSpPr>
            <a:spLocks noGrp="1"/>
          </p:cNvSpPr>
          <p:nvPr>
            <p:ph idx="1"/>
          </p:nvPr>
        </p:nvSpPr>
        <p:spPr>
          <a:xfrm>
            <a:off x="457200" y="1600200"/>
            <a:ext cx="4557713" cy="4525963"/>
          </a:xfrm>
        </p:spPr>
        <p:txBody>
          <a:bodyPr>
            <a:normAutofit lnSpcReduction="10000"/>
          </a:bodyPr>
          <a:lstStyle/>
          <a:p>
            <a:r>
              <a:rPr lang="en-US" b="1" i="1" dirty="0">
                <a:solidFill>
                  <a:srgbClr val="0070C0"/>
                </a:solidFill>
              </a:rPr>
              <a:t>I</a:t>
            </a:r>
            <a:r>
              <a:rPr lang="en-US" b="1" dirty="0">
                <a:solidFill>
                  <a:srgbClr val="0070C0"/>
                </a:solidFill>
              </a:rPr>
              <a:t> = </a:t>
            </a:r>
            <a:r>
              <a:rPr lang="en-US" b="1" i="1" dirty="0">
                <a:solidFill>
                  <a:srgbClr val="0070C0"/>
                </a:solidFill>
              </a:rPr>
              <a:t>I</a:t>
            </a:r>
            <a:r>
              <a:rPr lang="en-US" b="1" baseline="-25000" dirty="0">
                <a:solidFill>
                  <a:srgbClr val="0070C0"/>
                </a:solidFill>
              </a:rPr>
              <a:t>o</a:t>
            </a:r>
            <a:r>
              <a:rPr lang="en-US" b="1" dirty="0">
                <a:solidFill>
                  <a:srgbClr val="0070C0"/>
                </a:solidFill>
              </a:rPr>
              <a:t> </a:t>
            </a:r>
            <a:r>
              <a:rPr lang="en-US" b="1" dirty="0">
                <a:solidFill>
                  <a:srgbClr val="0070C0"/>
                </a:solidFill>
                <a:cs typeface="Calibri"/>
              </a:rPr>
              <a:t>−</a:t>
            </a:r>
            <a:r>
              <a:rPr lang="en-US" b="1" dirty="0">
                <a:solidFill>
                  <a:srgbClr val="0070C0"/>
                </a:solidFill>
              </a:rPr>
              <a:t> </a:t>
            </a:r>
            <a:r>
              <a:rPr lang="en-US" b="1" i="1" dirty="0" err="1" smtClean="0">
                <a:solidFill>
                  <a:srgbClr val="0070C0"/>
                </a:solidFill>
              </a:rPr>
              <a:t>I</a:t>
            </a:r>
            <a:r>
              <a:rPr lang="en-US" b="1" baseline="-25000" dirty="0" err="1" smtClean="0">
                <a:solidFill>
                  <a:srgbClr val="0070C0"/>
                </a:solidFill>
              </a:rPr>
              <a:t>r</a:t>
            </a:r>
            <a:r>
              <a:rPr lang="en-US" b="1" i="1" dirty="0" err="1" smtClean="0">
                <a:solidFill>
                  <a:srgbClr val="0070C0"/>
                </a:solidFill>
              </a:rPr>
              <a:t>r</a:t>
            </a:r>
            <a:r>
              <a:rPr lang="en-US" b="1" i="1" dirty="0" smtClean="0">
                <a:solidFill>
                  <a:srgbClr val="0070C0"/>
                </a:solidFill>
              </a:rPr>
              <a:t> </a:t>
            </a:r>
            <a:r>
              <a:rPr lang="en-US" b="1" dirty="0" smtClean="0">
                <a:solidFill>
                  <a:srgbClr val="0070C0"/>
                </a:solidFill>
              </a:rPr>
              <a:t>= </a:t>
            </a:r>
            <a:r>
              <a:rPr lang="en-US" b="1" i="1" dirty="0">
                <a:solidFill>
                  <a:srgbClr val="0070C0"/>
                </a:solidFill>
              </a:rPr>
              <a:t>I</a:t>
            </a:r>
            <a:r>
              <a:rPr lang="en-US" b="1" baseline="-25000" dirty="0">
                <a:solidFill>
                  <a:srgbClr val="0070C0"/>
                </a:solidFill>
              </a:rPr>
              <a:t>o</a:t>
            </a:r>
            <a:r>
              <a:rPr lang="en-US" b="1" dirty="0">
                <a:solidFill>
                  <a:srgbClr val="0070C0"/>
                </a:solidFill>
              </a:rPr>
              <a:t> </a:t>
            </a:r>
            <a:r>
              <a:rPr lang="en-US" b="1" dirty="0">
                <a:solidFill>
                  <a:srgbClr val="0070C0"/>
                </a:solidFill>
                <a:cs typeface="Calibri"/>
              </a:rPr>
              <a:t>−</a:t>
            </a:r>
            <a:r>
              <a:rPr lang="en-US" b="1" dirty="0">
                <a:solidFill>
                  <a:srgbClr val="0070C0"/>
                </a:solidFill>
              </a:rPr>
              <a:t> </a:t>
            </a:r>
            <a:r>
              <a:rPr lang="en-US" b="1" i="1" dirty="0" err="1" smtClean="0">
                <a:solidFill>
                  <a:srgbClr val="0070C0"/>
                </a:solidFill>
              </a:rPr>
              <a:t>I</a:t>
            </a:r>
            <a:r>
              <a:rPr lang="en-US" b="1" baseline="-25000" dirty="0" err="1" smtClean="0">
                <a:solidFill>
                  <a:srgbClr val="0070C0"/>
                </a:solidFill>
              </a:rPr>
              <a:t>r</a:t>
            </a:r>
            <a:r>
              <a:rPr lang="en-US" b="1" i="1" dirty="0" err="1" smtClean="0">
                <a:solidFill>
                  <a:srgbClr val="0070C0"/>
                </a:solidFill>
              </a:rPr>
              <a:t>r</a:t>
            </a:r>
            <a:r>
              <a:rPr lang="en-US" b="1" baseline="30000" dirty="0" smtClean="0">
                <a:solidFill>
                  <a:srgbClr val="0070C0"/>
                </a:solidFill>
              </a:rPr>
              <a:t>*</a:t>
            </a:r>
            <a:endParaRPr lang="en-US" baseline="30000" dirty="0"/>
          </a:p>
          <a:p>
            <a:pPr lvl="1"/>
            <a:r>
              <a:rPr lang="en-US" dirty="0" smtClean="0"/>
              <a:t>Note that this expresses investment (which is endogenous) entirely in terms of an exogenous variable (</a:t>
            </a:r>
            <a:r>
              <a:rPr lang="en-US" b="1" i="1" dirty="0" smtClean="0"/>
              <a:t>r</a:t>
            </a:r>
            <a:r>
              <a:rPr lang="en-US" b="1" baseline="30000" dirty="0" smtClean="0"/>
              <a:t>*</a:t>
            </a:r>
            <a:r>
              <a:rPr lang="en-US" dirty="0" smtClean="0"/>
              <a:t>) and two parameters (</a:t>
            </a:r>
            <a:r>
              <a:rPr lang="en-US" b="1" i="1" dirty="0" smtClean="0"/>
              <a:t>I</a:t>
            </a:r>
            <a:r>
              <a:rPr lang="en-US" b="1" baseline="-25000" dirty="0" smtClean="0"/>
              <a:t>o</a:t>
            </a:r>
            <a:r>
              <a:rPr lang="en-US" dirty="0" smtClean="0"/>
              <a:t> and </a:t>
            </a:r>
            <a:r>
              <a:rPr lang="en-US" b="1" i="1" dirty="0" err="1" smtClean="0"/>
              <a:t>I</a:t>
            </a:r>
            <a:r>
              <a:rPr lang="en-US" b="1" baseline="-25000" dirty="0" err="1" smtClean="0"/>
              <a:t>r</a:t>
            </a:r>
            <a:r>
              <a:rPr lang="en-US" dirty="0" smtClean="0"/>
              <a:t>)</a:t>
            </a:r>
          </a:p>
          <a:p>
            <a:pPr lvl="1"/>
            <a:r>
              <a:rPr lang="en-US" dirty="0" smtClean="0"/>
              <a:t>So, this tells us </a:t>
            </a:r>
            <a:r>
              <a:rPr lang="en-US" i="1" dirty="0" smtClean="0"/>
              <a:t>all</a:t>
            </a:r>
            <a:r>
              <a:rPr lang="en-US" dirty="0" smtClean="0"/>
              <a:t> we can say about investment spending</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204719927"/>
              </p:ext>
            </p:extLst>
          </p:nvPr>
        </p:nvGraphicFramePr>
        <p:xfrm>
          <a:off x="5114925" y="1595437"/>
          <a:ext cx="3576425" cy="2966720"/>
        </p:xfrm>
        <a:graphic>
          <a:graphicData uri="http://schemas.openxmlformats.org/drawingml/2006/table">
            <a:tbl>
              <a:tblPr firstRow="1" bandRow="1">
                <a:tableStyleId>{5C22544A-7EE6-4342-B048-85BDC9FD1C3A}</a:tableStyleId>
              </a:tblPr>
              <a:tblGrid>
                <a:gridCol w="1756025"/>
                <a:gridCol w="358951"/>
                <a:gridCol w="412745"/>
                <a:gridCol w="349568"/>
                <a:gridCol w="349568"/>
                <a:gridCol w="349568"/>
              </a:tblGrid>
              <a:tr h="370840">
                <a:tc gridSpan="6">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lnR w="12700" cap="flat" cmpd="sng" algn="ctr">
                      <a:solidFill>
                        <a:schemeClr val="tx1"/>
                      </a:solidFill>
                      <a:prstDash val="solid"/>
                      <a:round/>
                      <a:headEnd type="none" w="med" len="med"/>
                      <a:tailEnd type="none" w="med" len="med"/>
                    </a:lnR>
                  </a:tcPr>
                </a:tc>
                <a:tc>
                  <a:txBody>
                    <a:bodyPr/>
                    <a:lstStyle/>
                    <a:p>
                      <a:pPr algn="ctr"/>
                      <a:r>
                        <a:rPr lang="en-US" i="1" dirty="0" smtClean="0"/>
                        <a:t>r</a:t>
                      </a:r>
                      <a:endParaRPr lang="en-US" i="1" dirty="0"/>
                    </a:p>
                  </a:txBody>
                  <a:tcPr>
                    <a:lnL w="12700" cap="flat" cmpd="sng" algn="ctr">
                      <a:solidFill>
                        <a:schemeClr val="tx1"/>
                      </a:solidFill>
                      <a:prstDash val="solid"/>
                      <a:round/>
                      <a:headEnd type="none" w="med" len="med"/>
                      <a:tailEnd type="none" w="med" len="med"/>
                    </a:lnL>
                  </a:tcPr>
                </a:tc>
                <a:tc>
                  <a:txBody>
                    <a:bodyPr/>
                    <a:lstStyle/>
                    <a:p>
                      <a:pPr algn="ctr"/>
                      <a:r>
                        <a:rPr lang="en-US" i="1" dirty="0" smtClean="0"/>
                        <a:t>I</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tcPr>
                </a:tc>
                <a:tc>
                  <a:txBody>
                    <a:bodyPr/>
                    <a:lstStyle/>
                    <a:p>
                      <a:pPr algn="ctr"/>
                      <a:endParaRPr lang="en-US" dirty="0"/>
                    </a:p>
                  </a:txBody>
                  <a:tcPr>
                    <a:lnL w="12700" cap="flat" cmpd="sng" algn="ctr">
                      <a:solidFill>
                        <a:schemeClr val="tx1"/>
                      </a:solidFill>
                      <a:prstDash val="solid"/>
                      <a:round/>
                      <a:headEnd type="none" w="med" len="med"/>
                      <a:tailEnd type="none" w="med" len="med"/>
                    </a:lnL>
                  </a:tcPr>
                </a:tc>
                <a:tc>
                  <a:txBody>
                    <a:bodyPr/>
                    <a:lstStyle/>
                    <a:p>
                      <a:pPr algn="ct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tcPr>
                </a:tc>
                <a:tc>
                  <a:txBody>
                    <a:bodyPr/>
                    <a:lstStyle/>
                    <a:p>
                      <a:pPr algn="ctr"/>
                      <a:endParaRPr lang="en-US" dirty="0"/>
                    </a:p>
                  </a:txBody>
                  <a:tcPr>
                    <a:lnL w="12700" cap="flat" cmpd="sng" algn="ctr">
                      <a:solidFill>
                        <a:schemeClr val="tx1"/>
                      </a:solidFill>
                      <a:prstDash val="solid"/>
                      <a:round/>
                      <a:headEnd type="none" w="med" len="med"/>
                      <a:tailEnd type="none" w="med" len="med"/>
                    </a:lnL>
                  </a:tcPr>
                </a:tc>
                <a:tc>
                  <a:txBody>
                    <a:bodyPr/>
                    <a:lstStyle/>
                    <a:p>
                      <a:pPr algn="ct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lnR w="12700" cap="flat" cmpd="sng" algn="ctr">
                      <a:solidFill>
                        <a:schemeClr val="tx1"/>
                      </a:solidFill>
                      <a:prstDash val="solid"/>
                      <a:round/>
                      <a:headEnd type="none" w="med" len="med"/>
                      <a:tailEnd type="none" w="med" len="med"/>
                    </a:lnR>
                  </a:tcPr>
                </a:tc>
                <a:tc>
                  <a:txBody>
                    <a:bodyPr/>
                    <a:lstStyle/>
                    <a:p>
                      <a:pPr algn="ctr"/>
                      <a:endParaRPr lang="en-US" dirty="0"/>
                    </a:p>
                  </a:txBody>
                  <a:tcPr>
                    <a:lnL w="12700" cap="flat" cmpd="sng" algn="ctr">
                      <a:solidFill>
                        <a:schemeClr val="tx1"/>
                      </a:solidFill>
                      <a:prstDash val="solid"/>
                      <a:round/>
                      <a:headEnd type="none" w="med" len="med"/>
                      <a:tailEnd type="none" w="med" len="med"/>
                    </a:lnL>
                  </a:tcPr>
                </a:tc>
                <a:tc>
                  <a:txBody>
                    <a:bodyPr/>
                    <a:lstStyle/>
                    <a:p>
                      <a:pPr algn="ct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solidFill>
                        <a:schemeClr val="tx1"/>
                      </a:solidFill>
                      <a:prstDash val="solid"/>
                      <a:round/>
                      <a:headEnd type="none" w="med" len="med"/>
                      <a:tailEnd type="none" w="med" len="med"/>
                    </a:lnB>
                  </a:tcPr>
                </a:tc>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tcPr>
                </a:tc>
                <a:tc>
                  <a:txBody>
                    <a:bodyPr/>
                    <a:lstStyle/>
                    <a:p>
                      <a:pPr algn="ctr"/>
                      <a:endParaRPr lang="en-US" dirty="0"/>
                    </a:p>
                  </a:txBody>
                  <a:tcPr/>
                </a:tc>
              </a:tr>
              <a:tr h="370840">
                <a:tc>
                  <a:txBody>
                    <a:bodyPr/>
                    <a:lstStyle/>
                    <a:p>
                      <a:r>
                        <a:rPr lang="en-US" i="1" dirty="0" smtClean="0"/>
                        <a:t>r*</a:t>
                      </a:r>
                      <a:endParaRPr lang="en-US" i="1" dirty="0"/>
                    </a:p>
                  </a:txBody>
                  <a:tcPr>
                    <a:lnT w="12700" cap="flat" cmpd="sng" algn="ctr">
                      <a:solidFill>
                        <a:schemeClr val="tx1"/>
                      </a:solidFill>
                      <a:prstDash val="solid"/>
                      <a:round/>
                      <a:headEnd type="none" w="med" len="med"/>
                      <a:tailEnd type="none" w="med" len="med"/>
                    </a:lnT>
                  </a:tcPr>
                </a:tc>
                <a:tc>
                  <a:txBody>
                    <a:bodyPr/>
                    <a:lstStyle/>
                    <a:p>
                      <a:pPr algn="ctr"/>
                      <a:endParaRPr lang="en-US" dirty="0"/>
                    </a:p>
                  </a:txBody>
                  <a:tcPr>
                    <a:lnT w="12700" cap="flat" cmpd="sng" algn="ctr">
                      <a:solidFill>
                        <a:schemeClr val="tx1"/>
                      </a:solidFill>
                      <a:prstDash val="solid"/>
                      <a:round/>
                      <a:headEnd type="none" w="med" len="med"/>
                      <a:tailEnd type="none" w="med" len="med"/>
                    </a:lnT>
                  </a:tcPr>
                </a:tc>
                <a:tc>
                  <a:txBody>
                    <a:bodyPr/>
                    <a:lstStyle/>
                    <a:p>
                      <a:pPr algn="ctr"/>
                      <a:endParaRPr lang="en-US" dirty="0"/>
                    </a:p>
                  </a:txBody>
                  <a:tcPr>
                    <a:lnT w="12700" cap="flat" cmpd="sng" algn="ctr">
                      <a:solidFill>
                        <a:schemeClr val="tx1"/>
                      </a:solidFill>
                      <a:prstDash val="solid"/>
                      <a:round/>
                      <a:headEnd type="none" w="med" len="med"/>
                      <a:tailEnd type="none" w="med" len="med"/>
                    </a:lnT>
                  </a:tcPr>
                </a:tc>
                <a:tc>
                  <a:txBody>
                    <a:bodyPr/>
                    <a:lstStyle/>
                    <a:p>
                      <a:pPr algn="ct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r>
            </a:tbl>
          </a:graphicData>
        </a:graphic>
      </p:graphicFrame>
    </p:spTree>
    <p:extLst>
      <p:ext uri="{BB962C8B-B14F-4D97-AF65-F5344CB8AC3E}">
        <p14:creationId xmlns:p14="http://schemas.microsoft.com/office/powerpoint/2010/main" val="11282261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Exports: predictions </a:t>
            </a:r>
            <a:endParaRPr lang="en-US" dirty="0"/>
          </a:p>
        </p:txBody>
      </p:sp>
      <p:sp>
        <p:nvSpPr>
          <p:cNvPr id="3" name="Content Placeholder 2"/>
          <p:cNvSpPr>
            <a:spLocks noGrp="1"/>
          </p:cNvSpPr>
          <p:nvPr>
            <p:ph idx="1"/>
          </p:nvPr>
        </p:nvSpPr>
        <p:spPr>
          <a:xfrm>
            <a:off x="457200" y="1600200"/>
            <a:ext cx="4184073" cy="4525963"/>
          </a:xfrm>
        </p:spPr>
        <p:txBody>
          <a:bodyPr/>
          <a:lstStyle/>
          <a:p>
            <a:r>
              <a:rPr lang="en-US" dirty="0" smtClean="0"/>
              <a:t>We saw earlier that </a:t>
            </a:r>
            <a:r>
              <a:rPr lang="en-US" b="1" i="1" dirty="0" smtClean="0"/>
              <a:t>NX</a:t>
            </a:r>
            <a:r>
              <a:rPr lang="en-US" b="1" dirty="0" smtClean="0"/>
              <a:t> </a:t>
            </a:r>
            <a:r>
              <a:rPr lang="en-US" b="1" dirty="0"/>
              <a:t>= </a:t>
            </a:r>
            <a:r>
              <a:rPr lang="en-US" b="1" i="1" dirty="0"/>
              <a:t>S</a:t>
            </a:r>
            <a:r>
              <a:rPr lang="en-US" b="1" dirty="0"/>
              <a:t> – </a:t>
            </a:r>
            <a:r>
              <a:rPr lang="en-US" b="1" i="1" dirty="0" smtClean="0"/>
              <a:t>I</a:t>
            </a:r>
          </a:p>
          <a:p>
            <a:r>
              <a:rPr lang="en-US" dirty="0" smtClean="0"/>
              <a:t>So, we can predict changes in net exports (</a:t>
            </a:r>
            <a:r>
              <a:rPr lang="en-US" i="1" dirty="0" smtClean="0"/>
              <a:t>NX</a:t>
            </a:r>
            <a:r>
              <a:rPr lang="en-US" dirty="0" smtClean="0"/>
              <a:t>) from what we already know about saving (</a:t>
            </a:r>
            <a:r>
              <a:rPr lang="en-US" i="1" dirty="0" smtClean="0"/>
              <a:t>S</a:t>
            </a:r>
            <a:r>
              <a:rPr lang="en-US" dirty="0" smtClean="0"/>
              <a:t>) and investment (</a:t>
            </a:r>
            <a:r>
              <a:rPr lang="en-US" i="1" dirty="0" smtClean="0"/>
              <a:t>I</a:t>
            </a:r>
            <a:r>
              <a:rPr lang="en-US" dirty="0" smtClean="0"/>
              <a:t>)</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052059995"/>
              </p:ext>
            </p:extLst>
          </p:nvPr>
        </p:nvGraphicFramePr>
        <p:xfrm>
          <a:off x="4800657" y="1552575"/>
          <a:ext cx="3870400" cy="2966720"/>
        </p:xfrm>
        <a:graphic>
          <a:graphicData uri="http://schemas.openxmlformats.org/drawingml/2006/table">
            <a:tbl>
              <a:tblPr firstRow="1" bandRow="1">
                <a:tableStyleId>{5C22544A-7EE6-4342-B048-85BDC9FD1C3A}</a:tableStyleId>
              </a:tblPr>
              <a:tblGrid>
                <a:gridCol w="1710119"/>
                <a:gridCol w="326990"/>
                <a:gridCol w="375994"/>
                <a:gridCol w="318443"/>
                <a:gridCol w="318443"/>
                <a:gridCol w="318443"/>
                <a:gridCol w="501968"/>
              </a:tblGrid>
              <a:tr h="370840">
                <a:tc gridSpan="7">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lnR w="12700" cap="flat" cmpd="sng" algn="ctr">
                      <a:solidFill>
                        <a:schemeClr val="tx1"/>
                      </a:solidFill>
                      <a:prstDash val="solid"/>
                      <a:round/>
                      <a:headEnd type="none" w="med" len="med"/>
                      <a:tailEnd type="none" w="med" len="med"/>
                    </a:lnR>
                  </a:tcPr>
                </a:tc>
                <a:tc>
                  <a:txBody>
                    <a:bodyPr/>
                    <a:lstStyle/>
                    <a:p>
                      <a:pPr algn="ctr"/>
                      <a:r>
                        <a:rPr lang="en-US" i="1" dirty="0" smtClean="0"/>
                        <a:t>r</a:t>
                      </a:r>
                      <a:endParaRPr lang="en-US" i="1" dirty="0"/>
                    </a:p>
                  </a:txBody>
                  <a:tcPr>
                    <a:lnL w="12700" cap="flat" cmpd="sng" algn="ctr">
                      <a:solidFill>
                        <a:schemeClr val="tx1"/>
                      </a:solidFill>
                      <a:prstDash val="solid"/>
                      <a:round/>
                      <a:headEnd type="none" w="med" len="med"/>
                      <a:tailEnd type="none" w="med" len="med"/>
                    </a:lnL>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tcPr>
                </a:tc>
                <a:tc>
                  <a:txBody>
                    <a:bodyPr/>
                    <a:lstStyle/>
                    <a:p>
                      <a:pPr algn="ctr"/>
                      <a:endParaRPr lang="en-US" dirty="0"/>
                    </a:p>
                  </a:txBody>
                  <a:tcPr>
                    <a:lnL w="12700" cap="flat" cmpd="sng" algn="ctr">
                      <a:solidFill>
                        <a:schemeClr val="tx1"/>
                      </a:solidFill>
                      <a:prstDash val="solid"/>
                      <a:round/>
                      <a:headEnd type="none" w="med" len="med"/>
                      <a:tailEnd type="none" w="med" len="med"/>
                    </a:lnL>
                  </a:tcPr>
                </a:tc>
                <a:tc>
                  <a:txBody>
                    <a:bodyPr/>
                    <a:lstStyle/>
                    <a:p>
                      <a:pPr algn="ctr"/>
                      <a:endParaRPr lang="en-US" dirty="0"/>
                    </a:p>
                  </a:txBody>
                  <a:tcPr/>
                </a:tc>
                <a:tc>
                  <a:txBody>
                    <a:bodyPr/>
                    <a:lstStyle/>
                    <a:p>
                      <a:pPr algn="ctr"/>
                      <a:r>
                        <a:rPr lang="en-US" dirty="0" smtClean="0"/>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tcPr>
                </a:tc>
                <a:tc>
                  <a:txBody>
                    <a:bodyPr/>
                    <a:lstStyle/>
                    <a:p>
                      <a:pPr algn="ctr"/>
                      <a:endParaRPr lang="en-US" dirty="0"/>
                    </a:p>
                  </a:txBody>
                  <a:tcPr>
                    <a:lnL w="12700" cap="flat" cmpd="sng" algn="ctr">
                      <a:solidFill>
                        <a:schemeClr val="tx1"/>
                      </a:solidFill>
                      <a:prstDash val="solid"/>
                      <a:round/>
                      <a:headEnd type="none" w="med" len="med"/>
                      <a:tailEnd type="none" w="med" len="med"/>
                    </a:lnL>
                  </a:tcPr>
                </a:tc>
                <a:tc>
                  <a:txBody>
                    <a:bodyPr/>
                    <a:lstStyle/>
                    <a:p>
                      <a:pPr algn="ctr"/>
                      <a:endParaRPr lang="en-US" dirty="0"/>
                    </a:p>
                  </a:txBody>
                  <a:tcPr/>
                </a:tc>
                <a:tc>
                  <a:txBody>
                    <a:bodyPr/>
                    <a:lstStyle/>
                    <a:p>
                      <a:pPr algn="ctr"/>
                      <a:r>
                        <a:rPr lang="en-US" dirty="0" smtClean="0"/>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lnR w="12700" cap="flat" cmpd="sng" algn="ctr">
                      <a:solidFill>
                        <a:schemeClr val="tx1"/>
                      </a:solidFill>
                      <a:prstDash val="solid"/>
                      <a:round/>
                      <a:headEnd type="none" w="med" len="med"/>
                      <a:tailEnd type="none" w="med" len="med"/>
                    </a:lnR>
                  </a:tcPr>
                </a:tc>
                <a:tc>
                  <a:txBody>
                    <a:bodyPr/>
                    <a:lstStyle/>
                    <a:p>
                      <a:pPr algn="ctr"/>
                      <a:endParaRPr lang="en-US" dirty="0"/>
                    </a:p>
                  </a:txBody>
                  <a:tcPr>
                    <a:lnL w="12700" cap="flat" cmpd="sng" algn="ctr">
                      <a:solidFill>
                        <a:schemeClr val="tx1"/>
                      </a:solidFill>
                      <a:prstDash val="solid"/>
                      <a:round/>
                      <a:headEnd type="none" w="med" len="med"/>
                      <a:tailEnd type="none" w="med" len="med"/>
                    </a:lnL>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solidFill>
                        <a:schemeClr val="tx1"/>
                      </a:solidFill>
                      <a:prstDash val="solid"/>
                      <a:round/>
                      <a:headEnd type="none" w="med" len="med"/>
                      <a:tailEnd type="none" w="med" len="med"/>
                    </a:lnB>
                  </a:tcPr>
                </a:tc>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r>
              <a:tr h="370840">
                <a:tc>
                  <a:txBody>
                    <a:bodyPr/>
                    <a:lstStyle/>
                    <a:p>
                      <a:r>
                        <a:rPr lang="en-US" i="1" dirty="0" smtClean="0"/>
                        <a:t>r*</a:t>
                      </a:r>
                      <a:endParaRPr lang="en-US" i="1" dirty="0"/>
                    </a:p>
                  </a:txBody>
                  <a:tcPr>
                    <a:lnT w="12700" cap="flat" cmpd="sng" algn="ctr">
                      <a:solidFill>
                        <a:schemeClr val="tx1"/>
                      </a:solidFill>
                      <a:prstDash val="solid"/>
                      <a:round/>
                      <a:headEnd type="none" w="med" len="med"/>
                      <a:tailEnd type="none" w="med" len="med"/>
                    </a:lnT>
                  </a:tcPr>
                </a:tc>
                <a:tc>
                  <a:txBody>
                    <a:bodyPr/>
                    <a:lstStyle/>
                    <a:p>
                      <a:pPr algn="ctr"/>
                      <a:endParaRPr lang="en-US" dirty="0"/>
                    </a:p>
                  </a:txBody>
                  <a:tcPr>
                    <a:lnT w="12700" cap="flat" cmpd="sng" algn="ctr">
                      <a:solidFill>
                        <a:schemeClr val="tx1"/>
                      </a:solidFill>
                      <a:prstDash val="solid"/>
                      <a:round/>
                      <a:headEnd type="none" w="med" len="med"/>
                      <a:tailEnd type="none" w="med" len="med"/>
                    </a:lnT>
                  </a:tcPr>
                </a:tc>
                <a:tc>
                  <a:txBody>
                    <a:bodyPr/>
                    <a:lstStyle/>
                    <a:p>
                      <a:pPr algn="ctr"/>
                      <a:endParaRPr lang="en-US" dirty="0"/>
                    </a:p>
                  </a:txBody>
                  <a:tcPr>
                    <a:lnT w="12700" cap="flat" cmpd="sng" algn="ctr">
                      <a:solidFill>
                        <a:schemeClr val="tx1"/>
                      </a:solidFill>
                      <a:prstDash val="solid"/>
                      <a:round/>
                      <a:headEnd type="none" w="med" len="med"/>
                      <a:tailEnd type="none" w="med" len="med"/>
                    </a:lnT>
                  </a:tcPr>
                </a:tc>
                <a:tc>
                  <a:txBody>
                    <a:bodyPr/>
                    <a:lstStyle/>
                    <a:p>
                      <a:pPr algn="ct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bl>
          </a:graphicData>
        </a:graphic>
      </p:graphicFrame>
    </p:spTree>
    <p:extLst>
      <p:ext uri="{BB962C8B-B14F-4D97-AF65-F5344CB8AC3E}">
        <p14:creationId xmlns:p14="http://schemas.microsoft.com/office/powerpoint/2010/main" val="20149845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NX</a:t>
            </a:r>
            <a:r>
              <a:rPr lang="en-US" b="1" dirty="0"/>
              <a:t> = </a:t>
            </a:r>
            <a:r>
              <a:rPr lang="en-US" b="1" i="1" dirty="0"/>
              <a:t>S</a:t>
            </a:r>
            <a:r>
              <a:rPr lang="en-US" b="1" dirty="0"/>
              <a:t> – </a:t>
            </a:r>
            <a:r>
              <a:rPr lang="en-US" b="1" i="1" dirty="0"/>
              <a:t>I</a:t>
            </a:r>
            <a:endParaRPr lang="en-US" dirty="0"/>
          </a:p>
        </p:txBody>
      </p:sp>
      <p:sp>
        <p:nvSpPr>
          <p:cNvPr id="3" name="Content Placeholder 2"/>
          <p:cNvSpPr>
            <a:spLocks noGrp="1"/>
          </p:cNvSpPr>
          <p:nvPr>
            <p:ph idx="1"/>
          </p:nvPr>
        </p:nvSpPr>
        <p:spPr>
          <a:xfrm>
            <a:off x="457200" y="1600200"/>
            <a:ext cx="8229600" cy="2457450"/>
          </a:xfrm>
        </p:spPr>
        <p:txBody>
          <a:bodyPr/>
          <a:lstStyle/>
          <a:p>
            <a:r>
              <a:rPr lang="en-US" dirty="0" smtClean="0"/>
              <a:t>So far, we have seen how to calculate saving (</a:t>
            </a:r>
            <a:r>
              <a:rPr lang="en-US" i="1" dirty="0" smtClean="0"/>
              <a:t>S</a:t>
            </a:r>
            <a:r>
              <a:rPr lang="en-US" dirty="0" smtClean="0"/>
              <a:t>) and investment (</a:t>
            </a:r>
            <a:r>
              <a:rPr lang="en-US" i="1" dirty="0" smtClean="0"/>
              <a:t>I</a:t>
            </a:r>
            <a:r>
              <a:rPr lang="en-US" dirty="0" smtClean="0"/>
              <a:t>)</a:t>
            </a:r>
          </a:p>
          <a:p>
            <a:r>
              <a:rPr lang="en-US" dirty="0" smtClean="0"/>
              <a:t>The difference gives us net exports: </a:t>
            </a:r>
            <a:r>
              <a:rPr lang="en-US" b="1" i="1" dirty="0" smtClean="0"/>
              <a:t>NX</a:t>
            </a:r>
            <a:r>
              <a:rPr lang="en-US" b="1" dirty="0" smtClean="0"/>
              <a:t> = </a:t>
            </a:r>
            <a:r>
              <a:rPr lang="en-US" b="1" i="1" dirty="0" smtClean="0"/>
              <a:t>S</a:t>
            </a:r>
            <a:r>
              <a:rPr lang="en-US" b="1" dirty="0" smtClean="0"/>
              <a:t> – </a:t>
            </a:r>
            <a:r>
              <a:rPr lang="en-US" b="1" i="1" dirty="0" smtClean="0"/>
              <a:t>I</a:t>
            </a:r>
            <a:r>
              <a:rPr lang="en-US" dirty="0" smtClean="0"/>
              <a:t> </a:t>
            </a:r>
            <a:endParaRPr lang="en-US" dirty="0"/>
          </a:p>
        </p:txBody>
      </p:sp>
      <p:sp>
        <p:nvSpPr>
          <p:cNvPr id="4" name="TextBox 3"/>
          <p:cNvSpPr txBox="1"/>
          <p:nvPr/>
        </p:nvSpPr>
        <p:spPr>
          <a:xfrm>
            <a:off x="3772092" y="4310021"/>
            <a:ext cx="338136" cy="381000"/>
          </a:xfrm>
          <a:prstGeom prst="rect">
            <a:avLst/>
          </a:prstGeom>
          <a:noFill/>
          <a:ln>
            <a:solidFill>
              <a:srgbClr val="0070C0"/>
            </a:solidFill>
          </a:ln>
        </p:spPr>
        <p:txBody>
          <a:bodyPr wrap="square" rtlCol="0">
            <a:spAutoFit/>
          </a:bodyPr>
          <a:lstStyle/>
          <a:p>
            <a:r>
              <a:rPr lang="en-US" i="1" dirty="0" smtClean="0"/>
              <a:t>r</a:t>
            </a:r>
            <a:r>
              <a:rPr lang="en-US" i="1" baseline="30000" dirty="0" smtClean="0"/>
              <a:t>*</a:t>
            </a:r>
            <a:endParaRPr lang="en-US" baseline="30000" dirty="0"/>
          </a:p>
        </p:txBody>
      </p:sp>
      <p:cxnSp>
        <p:nvCxnSpPr>
          <p:cNvPr id="5" name="Straight Arrow Connector 4"/>
          <p:cNvCxnSpPr/>
          <p:nvPr/>
        </p:nvCxnSpPr>
        <p:spPr>
          <a:xfrm>
            <a:off x="4186429" y="4538621"/>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719829" y="4310021"/>
            <a:ext cx="381000" cy="381000"/>
          </a:xfrm>
          <a:prstGeom prst="rect">
            <a:avLst/>
          </a:prstGeom>
          <a:noFill/>
          <a:ln>
            <a:solidFill>
              <a:srgbClr val="0070C0"/>
            </a:solidFill>
          </a:ln>
        </p:spPr>
        <p:txBody>
          <a:bodyPr wrap="square" rtlCol="0">
            <a:spAutoFit/>
          </a:bodyPr>
          <a:lstStyle/>
          <a:p>
            <a:r>
              <a:rPr lang="en-US" i="1" dirty="0" smtClean="0"/>
              <a:t>r</a:t>
            </a:r>
            <a:endParaRPr lang="en-US" dirty="0"/>
          </a:p>
        </p:txBody>
      </p:sp>
      <p:sp>
        <p:nvSpPr>
          <p:cNvPr id="7" name="TextBox 6"/>
          <p:cNvSpPr txBox="1"/>
          <p:nvPr/>
        </p:nvSpPr>
        <p:spPr>
          <a:xfrm>
            <a:off x="4729349" y="4833909"/>
            <a:ext cx="557137" cy="369332"/>
          </a:xfrm>
          <a:prstGeom prst="rect">
            <a:avLst/>
          </a:prstGeom>
          <a:noFill/>
          <a:ln>
            <a:solidFill>
              <a:srgbClr val="0070C0"/>
            </a:solidFill>
          </a:ln>
        </p:spPr>
        <p:txBody>
          <a:bodyPr wrap="square" rtlCol="0">
            <a:spAutoFit/>
          </a:bodyPr>
          <a:lstStyle/>
          <a:p>
            <a:r>
              <a:rPr lang="en-US" i="1" dirty="0" smtClean="0"/>
              <a:t>I</a:t>
            </a:r>
            <a:r>
              <a:rPr lang="en-US" dirty="0" smtClean="0"/>
              <a:t>(</a:t>
            </a:r>
            <a:r>
              <a:rPr lang="en-US" i="1" dirty="0" smtClean="0"/>
              <a:t>r</a:t>
            </a:r>
            <a:r>
              <a:rPr lang="en-US" dirty="0" smtClean="0"/>
              <a:t>)</a:t>
            </a:r>
            <a:endParaRPr lang="en-US" dirty="0"/>
          </a:p>
        </p:txBody>
      </p:sp>
      <p:sp>
        <p:nvSpPr>
          <p:cNvPr id="8" name="Right Brace 7"/>
          <p:cNvSpPr/>
          <p:nvPr/>
        </p:nvSpPr>
        <p:spPr>
          <a:xfrm>
            <a:off x="5443649" y="4329114"/>
            <a:ext cx="471487" cy="8286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6015269" y="4533861"/>
            <a:ext cx="381000" cy="381000"/>
          </a:xfrm>
          <a:prstGeom prst="rect">
            <a:avLst/>
          </a:prstGeom>
          <a:noFill/>
          <a:ln>
            <a:solidFill>
              <a:srgbClr val="0070C0"/>
            </a:solidFill>
          </a:ln>
        </p:spPr>
        <p:txBody>
          <a:bodyPr wrap="square" rtlCol="0">
            <a:spAutoFit/>
          </a:bodyPr>
          <a:lstStyle/>
          <a:p>
            <a:r>
              <a:rPr lang="en-US" i="1" dirty="0" smtClean="0"/>
              <a:t>I</a:t>
            </a:r>
            <a:endParaRPr lang="en-US" dirty="0"/>
          </a:p>
        </p:txBody>
      </p:sp>
      <p:sp>
        <p:nvSpPr>
          <p:cNvPr id="10" name="TextBox 9"/>
          <p:cNvSpPr txBox="1"/>
          <p:nvPr/>
        </p:nvSpPr>
        <p:spPr>
          <a:xfrm>
            <a:off x="142856" y="5638800"/>
            <a:ext cx="1295400" cy="381000"/>
          </a:xfrm>
          <a:prstGeom prst="rect">
            <a:avLst/>
          </a:prstGeom>
          <a:noFill/>
          <a:ln>
            <a:solidFill>
              <a:srgbClr val="0070C0"/>
            </a:solidFill>
          </a:ln>
        </p:spPr>
        <p:txBody>
          <a:bodyPr wrap="square" rtlCol="0">
            <a:spAutoFit/>
          </a:bodyPr>
          <a:lstStyle/>
          <a:p>
            <a:r>
              <a:rPr lang="en-US" i="1" dirty="0" smtClean="0"/>
              <a:t>K</a:t>
            </a:r>
            <a:r>
              <a:rPr lang="en-US" dirty="0" smtClean="0"/>
              <a:t>, </a:t>
            </a:r>
            <a:r>
              <a:rPr lang="en-US" i="1" dirty="0" smtClean="0"/>
              <a:t>L</a:t>
            </a:r>
            <a:r>
              <a:rPr lang="en-US" dirty="0" smtClean="0"/>
              <a:t>, </a:t>
            </a:r>
            <a:r>
              <a:rPr lang="en-US" i="1" dirty="0" smtClean="0"/>
              <a:t>F</a:t>
            </a:r>
            <a:r>
              <a:rPr lang="en-US" dirty="0" smtClean="0"/>
              <a:t>(</a:t>
            </a:r>
            <a:r>
              <a:rPr lang="en-US" i="1" dirty="0" smtClean="0"/>
              <a:t>K</a:t>
            </a:r>
            <a:r>
              <a:rPr lang="en-US" dirty="0" smtClean="0"/>
              <a:t>, </a:t>
            </a:r>
            <a:r>
              <a:rPr lang="en-US" i="1" dirty="0" smtClean="0"/>
              <a:t>L</a:t>
            </a:r>
            <a:r>
              <a:rPr lang="en-US" dirty="0" smtClean="0"/>
              <a:t>)</a:t>
            </a:r>
            <a:endParaRPr lang="en-US" dirty="0"/>
          </a:p>
        </p:txBody>
      </p:sp>
      <p:cxnSp>
        <p:nvCxnSpPr>
          <p:cNvPr id="11" name="Straight Arrow Connector 10"/>
          <p:cNvCxnSpPr/>
          <p:nvPr/>
        </p:nvCxnSpPr>
        <p:spPr>
          <a:xfrm>
            <a:off x="4181456" y="60960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514456" y="5867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47856" y="5638800"/>
            <a:ext cx="381000" cy="381000"/>
          </a:xfrm>
          <a:prstGeom prst="rect">
            <a:avLst/>
          </a:prstGeom>
          <a:noFill/>
          <a:ln>
            <a:solidFill>
              <a:srgbClr val="0070C0"/>
            </a:solidFill>
          </a:ln>
        </p:spPr>
        <p:txBody>
          <a:bodyPr wrap="square" rtlCol="0">
            <a:spAutoFit/>
          </a:bodyPr>
          <a:lstStyle/>
          <a:p>
            <a:r>
              <a:rPr lang="en-US" i="1" dirty="0" smtClean="0"/>
              <a:t>Y</a:t>
            </a:r>
            <a:endParaRPr lang="en-US" dirty="0"/>
          </a:p>
        </p:txBody>
      </p:sp>
      <p:sp>
        <p:nvSpPr>
          <p:cNvPr id="14" name="TextBox 13"/>
          <p:cNvSpPr txBox="1"/>
          <p:nvPr/>
        </p:nvSpPr>
        <p:spPr>
          <a:xfrm>
            <a:off x="2047856" y="6324600"/>
            <a:ext cx="1295400" cy="381000"/>
          </a:xfrm>
          <a:prstGeom prst="rect">
            <a:avLst/>
          </a:prstGeom>
          <a:noFill/>
          <a:ln>
            <a:solidFill>
              <a:srgbClr val="0070C0"/>
            </a:solidFill>
          </a:ln>
        </p:spPr>
        <p:txBody>
          <a:bodyPr wrap="square" rtlCol="0">
            <a:spAutoFit/>
          </a:bodyPr>
          <a:lstStyle/>
          <a:p>
            <a:r>
              <a:rPr lang="en-US" i="1" dirty="0" smtClean="0"/>
              <a:t>C</a:t>
            </a:r>
            <a:r>
              <a:rPr lang="en-US" dirty="0" smtClean="0"/>
              <a:t>(</a:t>
            </a:r>
            <a:r>
              <a:rPr lang="en-US" i="1" dirty="0" smtClean="0"/>
              <a:t>Y – T</a:t>
            </a:r>
            <a:r>
              <a:rPr lang="en-US" dirty="0" smtClean="0"/>
              <a:t>),</a:t>
            </a:r>
            <a:r>
              <a:rPr lang="en-US" i="1" dirty="0" smtClean="0"/>
              <a:t> T</a:t>
            </a:r>
            <a:endParaRPr lang="en-US" dirty="0"/>
          </a:p>
        </p:txBody>
      </p:sp>
      <p:sp>
        <p:nvSpPr>
          <p:cNvPr id="15" name="Right Brace 14"/>
          <p:cNvSpPr/>
          <p:nvPr/>
        </p:nvSpPr>
        <p:spPr>
          <a:xfrm>
            <a:off x="3419456" y="5638800"/>
            <a:ext cx="6858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4714856" y="5943600"/>
            <a:ext cx="381000" cy="381000"/>
          </a:xfrm>
          <a:prstGeom prst="rect">
            <a:avLst/>
          </a:prstGeom>
          <a:noFill/>
          <a:ln>
            <a:solidFill>
              <a:srgbClr val="0070C0"/>
            </a:solidFill>
          </a:ln>
        </p:spPr>
        <p:txBody>
          <a:bodyPr wrap="square" rtlCol="0">
            <a:spAutoFit/>
          </a:bodyPr>
          <a:lstStyle/>
          <a:p>
            <a:r>
              <a:rPr lang="en-US" i="1" dirty="0" smtClean="0"/>
              <a:t>C</a:t>
            </a:r>
            <a:endParaRPr lang="en-US" dirty="0"/>
          </a:p>
        </p:txBody>
      </p:sp>
      <p:sp>
        <p:nvSpPr>
          <p:cNvPr id="17" name="TextBox 16"/>
          <p:cNvSpPr txBox="1"/>
          <p:nvPr/>
        </p:nvSpPr>
        <p:spPr>
          <a:xfrm>
            <a:off x="4714856" y="5410200"/>
            <a:ext cx="381000" cy="381000"/>
          </a:xfrm>
          <a:prstGeom prst="rect">
            <a:avLst/>
          </a:prstGeom>
          <a:noFill/>
          <a:ln>
            <a:solidFill>
              <a:srgbClr val="0070C0"/>
            </a:solidFill>
          </a:ln>
        </p:spPr>
        <p:txBody>
          <a:bodyPr wrap="square" rtlCol="0">
            <a:spAutoFit/>
          </a:bodyPr>
          <a:lstStyle/>
          <a:p>
            <a:r>
              <a:rPr lang="en-US" i="1" dirty="0" smtClean="0"/>
              <a:t>G</a:t>
            </a:r>
            <a:endParaRPr lang="en-US" dirty="0"/>
          </a:p>
        </p:txBody>
      </p:sp>
      <p:sp>
        <p:nvSpPr>
          <p:cNvPr id="18" name="Right Brace 17"/>
          <p:cNvSpPr/>
          <p:nvPr/>
        </p:nvSpPr>
        <p:spPr>
          <a:xfrm>
            <a:off x="5248256" y="5334000"/>
            <a:ext cx="6858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6010256" y="5638800"/>
            <a:ext cx="1371600" cy="369332"/>
          </a:xfrm>
          <a:prstGeom prst="rect">
            <a:avLst/>
          </a:prstGeom>
          <a:noFill/>
          <a:ln>
            <a:solidFill>
              <a:srgbClr val="0070C0"/>
            </a:solidFill>
          </a:ln>
        </p:spPr>
        <p:txBody>
          <a:bodyPr wrap="square" rtlCol="0">
            <a:spAutoFit/>
          </a:bodyPr>
          <a:lstStyle/>
          <a:p>
            <a:r>
              <a:rPr lang="en-US" i="1" dirty="0" smtClean="0"/>
              <a:t>S </a:t>
            </a:r>
            <a:r>
              <a:rPr lang="en-US" dirty="0" smtClean="0"/>
              <a:t>= </a:t>
            </a:r>
            <a:r>
              <a:rPr lang="en-US" i="1" dirty="0" smtClean="0"/>
              <a:t>Y – C – G </a:t>
            </a:r>
            <a:endParaRPr lang="en-US" dirty="0"/>
          </a:p>
        </p:txBody>
      </p:sp>
      <p:sp>
        <p:nvSpPr>
          <p:cNvPr id="20" name="Right Brace 19"/>
          <p:cNvSpPr/>
          <p:nvPr/>
        </p:nvSpPr>
        <p:spPr>
          <a:xfrm>
            <a:off x="7443788" y="4557713"/>
            <a:ext cx="571500" cy="14144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7986714" y="5076800"/>
            <a:ext cx="1133509" cy="369332"/>
          </a:xfrm>
          <a:prstGeom prst="rect">
            <a:avLst/>
          </a:prstGeom>
          <a:noFill/>
          <a:ln>
            <a:solidFill>
              <a:srgbClr val="0070C0"/>
            </a:solidFill>
          </a:ln>
        </p:spPr>
        <p:txBody>
          <a:bodyPr wrap="square" rtlCol="0">
            <a:spAutoFit/>
          </a:bodyPr>
          <a:lstStyle/>
          <a:p>
            <a:r>
              <a:rPr lang="en-US" i="1" dirty="0" smtClean="0"/>
              <a:t>NX</a:t>
            </a:r>
            <a:r>
              <a:rPr lang="en-US" dirty="0" smtClean="0"/>
              <a:t> = </a:t>
            </a:r>
            <a:r>
              <a:rPr lang="en-US" i="1" dirty="0" smtClean="0"/>
              <a:t>S</a:t>
            </a:r>
            <a:r>
              <a:rPr lang="en-US" dirty="0" smtClean="0"/>
              <a:t> – </a:t>
            </a:r>
            <a:r>
              <a:rPr lang="en-US" i="1" dirty="0" smtClean="0"/>
              <a:t>I </a:t>
            </a:r>
            <a:endParaRPr lang="en-US" dirty="0"/>
          </a:p>
        </p:txBody>
      </p:sp>
    </p:spTree>
    <p:extLst>
      <p:ext uri="{BB962C8B-B14F-4D97-AF65-F5344CB8AC3E}">
        <p14:creationId xmlns:p14="http://schemas.microsoft.com/office/powerpoint/2010/main" val="934250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Exports: example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Suppose </a:t>
            </a:r>
            <a:r>
              <a:rPr lang="en-US" i="1" dirty="0" smtClean="0"/>
              <a:t>F</a:t>
            </a:r>
            <a:r>
              <a:rPr lang="en-US" dirty="0" smtClean="0"/>
              <a:t>(</a:t>
            </a:r>
            <a:r>
              <a:rPr lang="en-US" i="1" dirty="0" smtClean="0"/>
              <a:t>K</a:t>
            </a:r>
            <a:r>
              <a:rPr lang="en-US" dirty="0" smtClean="0"/>
              <a:t>, </a:t>
            </a:r>
            <a:r>
              <a:rPr lang="en-US" i="1" dirty="0" smtClean="0"/>
              <a:t>L</a:t>
            </a:r>
            <a:r>
              <a:rPr lang="en-US" dirty="0" smtClean="0"/>
              <a:t>) = 5</a:t>
            </a:r>
            <a:r>
              <a:rPr lang="en-US" i="1" dirty="0" smtClean="0"/>
              <a:t>K</a:t>
            </a:r>
            <a:r>
              <a:rPr lang="en-US" baseline="30000" dirty="0" smtClean="0"/>
              <a:t>0.3</a:t>
            </a:r>
            <a:r>
              <a:rPr lang="en-US" i="1" dirty="0" smtClean="0"/>
              <a:t>L</a:t>
            </a:r>
            <a:r>
              <a:rPr lang="en-US" baseline="30000" dirty="0" smtClean="0"/>
              <a:t>0.7</a:t>
            </a:r>
            <a:r>
              <a:rPr lang="en-US" dirty="0" smtClean="0"/>
              <a:t> and </a:t>
            </a:r>
            <a:r>
              <a:rPr lang="en-US" i="1" dirty="0" smtClean="0"/>
              <a:t>K</a:t>
            </a:r>
            <a:r>
              <a:rPr lang="en-US" dirty="0" smtClean="0"/>
              <a:t> = 2 and </a:t>
            </a:r>
            <a:r>
              <a:rPr lang="en-US" i="1" dirty="0" smtClean="0"/>
              <a:t>L</a:t>
            </a:r>
            <a:r>
              <a:rPr lang="en-US" dirty="0" smtClean="0"/>
              <a:t> = 10. Then </a:t>
            </a:r>
            <a:r>
              <a:rPr lang="en-US" b="1" i="1" dirty="0" smtClean="0"/>
              <a:t>Y</a:t>
            </a:r>
            <a:r>
              <a:rPr lang="en-US" b="1" dirty="0" smtClean="0"/>
              <a:t> = 30.85</a:t>
            </a:r>
            <a:r>
              <a:rPr lang="en-US" dirty="0" smtClean="0"/>
              <a:t>. Suppose </a:t>
            </a:r>
            <a:r>
              <a:rPr lang="en-US" b="1" i="1" dirty="0" smtClean="0"/>
              <a:t>T</a:t>
            </a:r>
            <a:r>
              <a:rPr lang="en-US" b="1" dirty="0" smtClean="0"/>
              <a:t> = 0.85</a:t>
            </a:r>
            <a:r>
              <a:rPr lang="en-US" dirty="0" smtClean="0"/>
              <a:t>. Therefore, disposable income is </a:t>
            </a:r>
            <a:r>
              <a:rPr lang="en-US" b="1" i="1" dirty="0" smtClean="0"/>
              <a:t>Y</a:t>
            </a:r>
            <a:r>
              <a:rPr lang="en-US" b="1" dirty="0" smtClean="0"/>
              <a:t> – </a:t>
            </a:r>
            <a:r>
              <a:rPr lang="en-US" b="1" i="1" dirty="0" smtClean="0"/>
              <a:t>T</a:t>
            </a:r>
            <a:r>
              <a:rPr lang="en-US" b="1" dirty="0" smtClean="0"/>
              <a:t> = 30</a:t>
            </a:r>
            <a:r>
              <a:rPr lang="en-US" dirty="0" smtClean="0"/>
              <a:t>. </a:t>
            </a:r>
          </a:p>
          <a:p>
            <a:r>
              <a:rPr lang="en-US" dirty="0" smtClean="0"/>
              <a:t>Now, suppose </a:t>
            </a:r>
            <a:r>
              <a:rPr lang="en-US" b="1" i="1" dirty="0" smtClean="0"/>
              <a:t>C</a:t>
            </a:r>
            <a:r>
              <a:rPr lang="en-US" b="1" dirty="0" smtClean="0"/>
              <a:t> = 2 + 0.8(</a:t>
            </a:r>
            <a:r>
              <a:rPr lang="en-US" b="1" i="1" dirty="0" smtClean="0"/>
              <a:t>Y</a:t>
            </a:r>
            <a:r>
              <a:rPr lang="en-US" b="1" dirty="0" smtClean="0"/>
              <a:t> – </a:t>
            </a:r>
            <a:r>
              <a:rPr lang="en-US" b="1" i="1" dirty="0" smtClean="0"/>
              <a:t>T</a:t>
            </a:r>
            <a:r>
              <a:rPr lang="en-US" b="1" dirty="0" smtClean="0"/>
              <a:t>). </a:t>
            </a:r>
            <a:r>
              <a:rPr lang="en-US" dirty="0" smtClean="0"/>
              <a:t>Then, </a:t>
            </a:r>
            <a:r>
              <a:rPr lang="en-US" i="1" dirty="0" smtClean="0"/>
              <a:t>C</a:t>
            </a:r>
            <a:r>
              <a:rPr lang="en-US" dirty="0" smtClean="0"/>
              <a:t> = 2 + 0.8 </a:t>
            </a:r>
            <a:r>
              <a:rPr lang="en-US" dirty="0" smtClean="0">
                <a:latin typeface="Arial Unicode MS"/>
                <a:ea typeface="Arial Unicode MS"/>
                <a:cs typeface="Arial Unicode MS"/>
              </a:rPr>
              <a:t>✕</a:t>
            </a:r>
            <a:r>
              <a:rPr lang="en-US" dirty="0" smtClean="0">
                <a:ea typeface="Arial Unicode MS"/>
                <a:cs typeface="Arial Unicode MS"/>
              </a:rPr>
              <a:t> 30 = 26</a:t>
            </a:r>
          </a:p>
          <a:p>
            <a:r>
              <a:rPr lang="en-US" dirty="0" smtClean="0">
                <a:ea typeface="Arial Unicode MS"/>
                <a:cs typeface="Arial Unicode MS"/>
              </a:rPr>
              <a:t>Suppose </a:t>
            </a:r>
            <a:r>
              <a:rPr lang="en-US" b="1" i="1" dirty="0" smtClean="0">
                <a:ea typeface="Arial Unicode MS"/>
                <a:cs typeface="Arial Unicode MS"/>
              </a:rPr>
              <a:t>G</a:t>
            </a:r>
            <a:r>
              <a:rPr lang="en-US" b="1" dirty="0" smtClean="0">
                <a:ea typeface="Arial Unicode MS"/>
                <a:cs typeface="Arial Unicode MS"/>
              </a:rPr>
              <a:t> = 3. </a:t>
            </a:r>
            <a:r>
              <a:rPr lang="en-US" dirty="0" smtClean="0">
                <a:ea typeface="Arial Unicode MS"/>
                <a:cs typeface="Arial Unicode MS"/>
              </a:rPr>
              <a:t>Then, </a:t>
            </a:r>
            <a:r>
              <a:rPr lang="en-US" b="1" i="1" dirty="0" smtClean="0">
                <a:ea typeface="Arial Unicode MS"/>
                <a:cs typeface="Arial Unicode MS"/>
              </a:rPr>
              <a:t>S</a:t>
            </a:r>
            <a:r>
              <a:rPr lang="en-US" b="1" dirty="0" smtClean="0">
                <a:ea typeface="Arial Unicode MS"/>
                <a:cs typeface="Arial Unicode MS"/>
              </a:rPr>
              <a:t> = </a:t>
            </a:r>
            <a:r>
              <a:rPr lang="en-US" b="1" i="1" dirty="0" smtClean="0">
                <a:ea typeface="Arial Unicode MS"/>
                <a:cs typeface="Arial Unicode MS"/>
              </a:rPr>
              <a:t>Y</a:t>
            </a:r>
            <a:r>
              <a:rPr lang="en-US" b="1" dirty="0" smtClean="0">
                <a:ea typeface="Arial Unicode MS"/>
                <a:cs typeface="Arial Unicode MS"/>
              </a:rPr>
              <a:t> – </a:t>
            </a:r>
            <a:r>
              <a:rPr lang="en-US" b="1" i="1" dirty="0" smtClean="0">
                <a:ea typeface="Arial Unicode MS"/>
                <a:cs typeface="Arial Unicode MS"/>
              </a:rPr>
              <a:t>C</a:t>
            </a:r>
            <a:r>
              <a:rPr lang="en-US" b="1" dirty="0" smtClean="0">
                <a:ea typeface="Arial Unicode MS"/>
                <a:cs typeface="Arial Unicode MS"/>
              </a:rPr>
              <a:t> – </a:t>
            </a:r>
            <a:r>
              <a:rPr lang="en-US" b="1" i="1" dirty="0" smtClean="0">
                <a:ea typeface="Arial Unicode MS"/>
                <a:cs typeface="Arial Unicode MS"/>
              </a:rPr>
              <a:t>G</a:t>
            </a:r>
            <a:r>
              <a:rPr lang="en-US" b="1" dirty="0" smtClean="0">
                <a:ea typeface="Arial Unicode MS"/>
                <a:cs typeface="Arial Unicode MS"/>
              </a:rPr>
              <a:t> = 30.85 – 26 – 3 = 1.85</a:t>
            </a:r>
          </a:p>
          <a:p>
            <a:r>
              <a:rPr lang="en-US" dirty="0">
                <a:ea typeface="Arial Unicode MS"/>
                <a:cs typeface="Arial Unicode MS"/>
              </a:rPr>
              <a:t>Suppose </a:t>
            </a:r>
            <a:r>
              <a:rPr lang="en-US" b="1" i="1" dirty="0">
                <a:ea typeface="Arial Unicode MS"/>
                <a:cs typeface="Arial Unicode MS"/>
              </a:rPr>
              <a:t>r</a:t>
            </a:r>
            <a:r>
              <a:rPr lang="en-US" b="1" baseline="30000" dirty="0">
                <a:ea typeface="Arial Unicode MS"/>
                <a:cs typeface="Arial Unicode MS"/>
              </a:rPr>
              <a:t>*</a:t>
            </a:r>
            <a:r>
              <a:rPr lang="en-US" b="1" dirty="0">
                <a:ea typeface="Arial Unicode MS"/>
                <a:cs typeface="Arial Unicode MS"/>
              </a:rPr>
              <a:t> = 7</a:t>
            </a:r>
            <a:r>
              <a:rPr lang="en-US" dirty="0">
                <a:ea typeface="Arial Unicode MS"/>
                <a:cs typeface="Arial Unicode MS"/>
              </a:rPr>
              <a:t> </a:t>
            </a:r>
            <a:r>
              <a:rPr lang="en-US" dirty="0" smtClean="0">
                <a:ea typeface="Arial Unicode MS"/>
                <a:cs typeface="Arial Unicode MS"/>
              </a:rPr>
              <a:t>percent. Then</a:t>
            </a:r>
            <a:r>
              <a:rPr lang="en-US" dirty="0">
                <a:ea typeface="Arial Unicode MS"/>
                <a:cs typeface="Arial Unicode MS"/>
              </a:rPr>
              <a:t>, </a:t>
            </a:r>
            <a:r>
              <a:rPr lang="en-US" b="1" i="1" dirty="0">
                <a:ea typeface="Arial Unicode MS"/>
                <a:cs typeface="Arial Unicode MS"/>
              </a:rPr>
              <a:t>r</a:t>
            </a:r>
            <a:r>
              <a:rPr lang="en-US" b="1" dirty="0">
                <a:ea typeface="Arial Unicode MS"/>
                <a:cs typeface="Arial Unicode MS"/>
              </a:rPr>
              <a:t> = </a:t>
            </a:r>
            <a:r>
              <a:rPr lang="en-US" b="1" i="1" dirty="0">
                <a:ea typeface="Arial Unicode MS"/>
                <a:cs typeface="Arial Unicode MS"/>
              </a:rPr>
              <a:t>r</a:t>
            </a:r>
            <a:r>
              <a:rPr lang="en-US" b="1" baseline="30000" dirty="0">
                <a:ea typeface="Arial Unicode MS"/>
                <a:cs typeface="Arial Unicode MS"/>
              </a:rPr>
              <a:t>*</a:t>
            </a:r>
            <a:r>
              <a:rPr lang="en-US" b="1" dirty="0">
                <a:ea typeface="Arial Unicode MS"/>
                <a:cs typeface="Arial Unicode MS"/>
              </a:rPr>
              <a:t> = 7</a:t>
            </a:r>
            <a:r>
              <a:rPr lang="en-US" dirty="0">
                <a:ea typeface="Arial Unicode MS"/>
                <a:cs typeface="Arial Unicode MS"/>
              </a:rPr>
              <a:t> </a:t>
            </a:r>
            <a:r>
              <a:rPr lang="en-US" dirty="0" smtClean="0">
                <a:ea typeface="Arial Unicode MS"/>
                <a:cs typeface="Arial Unicode MS"/>
              </a:rPr>
              <a:t>percent. Suppose </a:t>
            </a:r>
            <a:r>
              <a:rPr lang="en-US" i="1" dirty="0">
                <a:ea typeface="Arial Unicode MS"/>
                <a:cs typeface="Arial Unicode MS"/>
              </a:rPr>
              <a:t>I</a:t>
            </a:r>
            <a:r>
              <a:rPr lang="en-US" dirty="0">
                <a:ea typeface="Arial Unicode MS"/>
                <a:cs typeface="Arial Unicode MS"/>
              </a:rPr>
              <a:t> = 16 – 2</a:t>
            </a:r>
            <a:r>
              <a:rPr lang="en-US" i="1" dirty="0">
                <a:ea typeface="Arial Unicode MS"/>
                <a:cs typeface="Arial Unicode MS"/>
              </a:rPr>
              <a:t>r</a:t>
            </a:r>
            <a:r>
              <a:rPr lang="en-US" dirty="0">
                <a:ea typeface="Arial Unicode MS"/>
                <a:cs typeface="Arial Unicode MS"/>
              </a:rPr>
              <a:t> is the investment </a:t>
            </a:r>
            <a:r>
              <a:rPr lang="en-US" dirty="0" smtClean="0">
                <a:ea typeface="Arial Unicode MS"/>
                <a:cs typeface="Arial Unicode MS"/>
              </a:rPr>
              <a:t>function. Then</a:t>
            </a:r>
            <a:r>
              <a:rPr lang="en-US" dirty="0">
                <a:ea typeface="Arial Unicode MS"/>
                <a:cs typeface="Arial Unicode MS"/>
              </a:rPr>
              <a:t>, </a:t>
            </a:r>
            <a:r>
              <a:rPr lang="en-US" b="1" i="1" dirty="0">
                <a:ea typeface="Arial Unicode MS"/>
                <a:cs typeface="Arial Unicode MS"/>
              </a:rPr>
              <a:t>I</a:t>
            </a:r>
            <a:r>
              <a:rPr lang="en-US" b="1" dirty="0">
                <a:ea typeface="Arial Unicode MS"/>
                <a:cs typeface="Arial Unicode MS"/>
              </a:rPr>
              <a:t> = 16 – 2 ✕ 7 = </a:t>
            </a:r>
            <a:r>
              <a:rPr lang="en-US" b="1" dirty="0" smtClean="0">
                <a:ea typeface="Arial Unicode MS"/>
                <a:cs typeface="Arial Unicode MS"/>
              </a:rPr>
              <a:t>2</a:t>
            </a:r>
          </a:p>
          <a:p>
            <a:r>
              <a:rPr lang="en-US" dirty="0" smtClean="0">
                <a:ea typeface="Arial Unicode MS"/>
                <a:cs typeface="Arial Unicode MS"/>
              </a:rPr>
              <a:t>Then </a:t>
            </a:r>
            <a:r>
              <a:rPr lang="en-US" b="1" i="1" dirty="0" smtClean="0">
                <a:solidFill>
                  <a:srgbClr val="0070C0"/>
                </a:solidFill>
                <a:ea typeface="Arial Unicode MS"/>
                <a:cs typeface="Arial Unicode MS"/>
              </a:rPr>
              <a:t>NX</a:t>
            </a:r>
            <a:r>
              <a:rPr lang="en-US" b="1" dirty="0" smtClean="0">
                <a:solidFill>
                  <a:srgbClr val="0070C0"/>
                </a:solidFill>
                <a:ea typeface="Arial Unicode MS"/>
                <a:cs typeface="Arial Unicode MS"/>
              </a:rPr>
              <a:t> = </a:t>
            </a:r>
            <a:r>
              <a:rPr lang="en-US" b="1" i="1" dirty="0" smtClean="0">
                <a:solidFill>
                  <a:srgbClr val="0070C0"/>
                </a:solidFill>
                <a:ea typeface="Arial Unicode MS"/>
                <a:cs typeface="Arial Unicode MS"/>
              </a:rPr>
              <a:t>S</a:t>
            </a:r>
            <a:r>
              <a:rPr lang="en-US" b="1" dirty="0" smtClean="0">
                <a:solidFill>
                  <a:srgbClr val="0070C0"/>
                </a:solidFill>
                <a:ea typeface="Arial Unicode MS"/>
                <a:cs typeface="Arial Unicode MS"/>
              </a:rPr>
              <a:t> – </a:t>
            </a:r>
            <a:r>
              <a:rPr lang="en-US" b="1" i="1" dirty="0" smtClean="0">
                <a:solidFill>
                  <a:srgbClr val="0070C0"/>
                </a:solidFill>
                <a:ea typeface="Arial Unicode MS"/>
                <a:cs typeface="Arial Unicode MS"/>
              </a:rPr>
              <a:t>I</a:t>
            </a:r>
            <a:r>
              <a:rPr lang="en-US" b="1" dirty="0" smtClean="0">
                <a:solidFill>
                  <a:srgbClr val="0070C0"/>
                </a:solidFill>
                <a:ea typeface="Arial Unicode MS"/>
                <a:cs typeface="Arial Unicode MS"/>
              </a:rPr>
              <a:t> = 1.85 – 2 = </a:t>
            </a:r>
            <a:r>
              <a:rPr lang="en-US" b="1" dirty="0">
                <a:solidFill>
                  <a:srgbClr val="0070C0"/>
                </a:solidFill>
                <a:ea typeface="Arial Unicode MS"/>
                <a:cs typeface="Arial Unicode MS"/>
              </a:rPr>
              <a:t>– </a:t>
            </a:r>
            <a:r>
              <a:rPr lang="en-US" b="1" dirty="0" smtClean="0">
                <a:solidFill>
                  <a:srgbClr val="0070C0"/>
                </a:solidFill>
                <a:ea typeface="Arial Unicode MS"/>
                <a:cs typeface="Arial Unicode MS"/>
              </a:rPr>
              <a:t>0.15 </a:t>
            </a:r>
            <a:endParaRPr lang="en-US" b="1" dirty="0">
              <a:solidFill>
                <a:srgbClr val="0070C0"/>
              </a:solidFill>
              <a:ea typeface="Arial Unicode MS"/>
              <a:cs typeface="Arial Unicode MS"/>
            </a:endParaRPr>
          </a:p>
        </p:txBody>
      </p:sp>
    </p:spTree>
    <p:extLst>
      <p:ext uri="{BB962C8B-B14F-4D97-AF65-F5344CB8AC3E}">
        <p14:creationId xmlns:p14="http://schemas.microsoft.com/office/powerpoint/2010/main" val="33735886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14:m>
                  <m:oMath xmlns:m="http://schemas.openxmlformats.org/officeDocument/2006/math">
                    <m:r>
                      <a:rPr lang="en-US" b="0" i="1" smtClean="0">
                        <a:solidFill>
                          <a:srgbClr val="FF0000"/>
                        </a:solidFill>
                        <a:latin typeface="Cambria Math"/>
                      </a:rPr>
                      <m:t>𝑌</m:t>
                    </m:r>
                    <m:r>
                      <a:rPr lang="en-US" b="0" i="1" smtClean="0">
                        <a:latin typeface="Cambria Math"/>
                      </a:rPr>
                      <m:t>=</m:t>
                    </m:r>
                    <m:r>
                      <a:rPr lang="en-US" b="0" i="1" smtClean="0">
                        <a:latin typeface="Cambria Math"/>
                      </a:rPr>
                      <m:t>𝐴</m:t>
                    </m:r>
                    <m:sSup>
                      <m:sSupPr>
                        <m:ctrlPr>
                          <a:rPr lang="en-US" b="0" i="1" smtClean="0">
                            <a:latin typeface="Cambria Math"/>
                          </a:rPr>
                        </m:ctrlPr>
                      </m:sSupPr>
                      <m:e>
                        <m:r>
                          <a:rPr lang="en-US" b="0" i="1" smtClean="0">
                            <a:latin typeface="Cambria Math"/>
                          </a:rPr>
                          <m:t>𝐾</m:t>
                        </m:r>
                      </m:e>
                      <m:sup>
                        <m:r>
                          <a:rPr lang="en-US" b="0" i="1" smtClean="0">
                            <a:latin typeface="Cambria Math"/>
                          </a:rPr>
                          <m:t>0.3</m:t>
                        </m:r>
                      </m:sup>
                    </m:sSup>
                    <m:sSup>
                      <m:sSupPr>
                        <m:ctrlPr>
                          <a:rPr lang="en-US" b="0" i="1" smtClean="0">
                            <a:latin typeface="Cambria Math"/>
                          </a:rPr>
                        </m:ctrlPr>
                      </m:sSupPr>
                      <m:e>
                        <m:r>
                          <a:rPr lang="en-US" b="0" i="1" smtClean="0">
                            <a:latin typeface="Cambria Math"/>
                          </a:rPr>
                          <m:t>𝐿</m:t>
                        </m:r>
                      </m:e>
                      <m:sup>
                        <m:r>
                          <a:rPr lang="en-US" b="0" i="1" smtClean="0">
                            <a:latin typeface="Cambria Math"/>
                          </a:rPr>
                          <m:t>0.7</m:t>
                        </m:r>
                      </m:sup>
                    </m:sSup>
                  </m:oMath>
                </a14:m>
                <a:endParaRPr lang="en-US" b="0" dirty="0" smtClean="0"/>
              </a:p>
              <a:p>
                <a14:m>
                  <m:oMath xmlns:m="http://schemas.openxmlformats.org/officeDocument/2006/math">
                    <m:r>
                      <a:rPr lang="en-US" b="0" i="1" smtClean="0">
                        <a:solidFill>
                          <a:srgbClr val="FF0000"/>
                        </a:solidFill>
                        <a:latin typeface="Cambria Math"/>
                      </a:rPr>
                      <m:t>𝐶</m:t>
                    </m:r>
                    <m:r>
                      <a:rPr lang="en-US" b="0" i="1" smtClean="0">
                        <a:latin typeface="Cambria Math"/>
                      </a:rPr>
                      <m:t>=</m:t>
                    </m:r>
                    <m:sSub>
                      <m:sSubPr>
                        <m:ctrlPr>
                          <a:rPr lang="en-US" b="0" i="1" smtClean="0">
                            <a:latin typeface="Cambria Math"/>
                          </a:rPr>
                        </m:ctrlPr>
                      </m:sSubPr>
                      <m:e>
                        <m:r>
                          <a:rPr lang="en-US" b="0" i="1" smtClean="0">
                            <a:latin typeface="Cambria Math"/>
                          </a:rPr>
                          <m:t>𝐶</m:t>
                        </m:r>
                      </m:e>
                      <m:sub>
                        <m:r>
                          <a:rPr lang="en-US" b="0" i="1" smtClean="0">
                            <a:latin typeface="Cambria Math"/>
                          </a:rPr>
                          <m:t>0</m:t>
                        </m:r>
                      </m:sub>
                    </m:sSub>
                    <m:r>
                      <a:rPr lang="en-US" b="0" i="1" smtClean="0">
                        <a:latin typeface="Cambria Math"/>
                      </a:rPr>
                      <m:t>+</m:t>
                    </m:r>
                    <m:sSub>
                      <m:sSubPr>
                        <m:ctrlPr>
                          <a:rPr lang="en-US" b="0" i="1" smtClean="0">
                            <a:latin typeface="Cambria Math"/>
                          </a:rPr>
                        </m:ctrlPr>
                      </m:sSubPr>
                      <m:e>
                        <m:r>
                          <a:rPr lang="en-US" b="0" i="1" smtClean="0">
                            <a:latin typeface="Cambria Math"/>
                          </a:rPr>
                          <m:t>𝐶</m:t>
                        </m:r>
                      </m:e>
                      <m:sub>
                        <m:r>
                          <a:rPr lang="en-US" b="0" i="1" smtClean="0">
                            <a:latin typeface="Cambria Math"/>
                          </a:rPr>
                          <m:t>𝑦</m:t>
                        </m:r>
                      </m:sub>
                    </m:sSub>
                    <m:r>
                      <a:rPr lang="en-US" b="0" i="1" smtClean="0">
                        <a:latin typeface="Cambria Math"/>
                        <a:ea typeface="Cambria Math"/>
                      </a:rPr>
                      <m:t>∙(</m:t>
                    </m:r>
                    <m:r>
                      <a:rPr lang="en-US" b="0" i="1" smtClean="0">
                        <a:solidFill>
                          <a:srgbClr val="FF0000"/>
                        </a:solidFill>
                        <a:latin typeface="Cambria Math"/>
                        <a:ea typeface="Cambria Math"/>
                      </a:rPr>
                      <m:t>𝑌</m:t>
                    </m:r>
                    <m:r>
                      <a:rPr lang="en-US" b="0" i="1" smtClean="0">
                        <a:latin typeface="Cambria Math"/>
                        <a:ea typeface="Cambria Math"/>
                      </a:rPr>
                      <m:t>−</m:t>
                    </m:r>
                    <m:r>
                      <a:rPr lang="en-US" b="0" i="1" smtClean="0">
                        <a:latin typeface="Cambria Math"/>
                        <a:ea typeface="Cambria Math"/>
                      </a:rPr>
                      <m:t>𝑇</m:t>
                    </m:r>
                    <m:r>
                      <a:rPr lang="en-US" b="0" i="1" smtClean="0">
                        <a:latin typeface="Cambria Math"/>
                        <a:ea typeface="Cambria Math"/>
                      </a:rPr>
                      <m:t>)</m:t>
                    </m:r>
                  </m:oMath>
                </a14:m>
                <a:endParaRPr lang="en-US" dirty="0" smtClean="0"/>
              </a:p>
              <a:p>
                <a14:m>
                  <m:oMath xmlns:m="http://schemas.openxmlformats.org/officeDocument/2006/math">
                    <m:r>
                      <a:rPr lang="en-US" b="0" i="1" smtClean="0">
                        <a:solidFill>
                          <a:srgbClr val="FF0000"/>
                        </a:solidFill>
                        <a:latin typeface="Cambria Math"/>
                      </a:rPr>
                      <m:t>𝑆</m:t>
                    </m:r>
                    <m:r>
                      <a:rPr lang="en-US" b="0" i="1" smtClean="0">
                        <a:latin typeface="Cambria Math"/>
                      </a:rPr>
                      <m:t>=</m:t>
                    </m:r>
                    <m:r>
                      <a:rPr lang="en-US" b="0" i="1" smtClean="0">
                        <a:solidFill>
                          <a:srgbClr val="FF0000"/>
                        </a:solidFill>
                        <a:latin typeface="Cambria Math"/>
                      </a:rPr>
                      <m:t>𝑌</m:t>
                    </m:r>
                    <m:r>
                      <a:rPr lang="en-US" b="0" i="1" smtClean="0">
                        <a:latin typeface="Cambria Math"/>
                      </a:rPr>
                      <m:t>−</m:t>
                    </m:r>
                    <m:r>
                      <a:rPr lang="en-US" b="0" i="1" smtClean="0">
                        <a:solidFill>
                          <a:srgbClr val="FF0000"/>
                        </a:solidFill>
                        <a:latin typeface="Cambria Math"/>
                      </a:rPr>
                      <m:t>𝐶</m:t>
                    </m:r>
                    <m:r>
                      <a:rPr lang="en-US" b="0" i="1" smtClean="0">
                        <a:latin typeface="Cambria Math"/>
                      </a:rPr>
                      <m:t>−</m:t>
                    </m:r>
                    <m:r>
                      <a:rPr lang="en-US" b="0" i="1" smtClean="0">
                        <a:latin typeface="Cambria Math"/>
                      </a:rPr>
                      <m:t>𝐺</m:t>
                    </m:r>
                  </m:oMath>
                </a14:m>
                <a:endParaRPr lang="en-US" dirty="0" smtClean="0"/>
              </a:p>
              <a:p>
                <a14:m>
                  <m:oMath xmlns:m="http://schemas.openxmlformats.org/officeDocument/2006/math">
                    <m:r>
                      <a:rPr lang="en-US" b="0" i="1" smtClean="0">
                        <a:solidFill>
                          <a:srgbClr val="FF0000"/>
                        </a:solidFill>
                        <a:latin typeface="Cambria Math"/>
                      </a:rPr>
                      <m:t>𝑟</m:t>
                    </m:r>
                    <m:r>
                      <a:rPr lang="en-US" b="0" i="1" smtClean="0">
                        <a:latin typeface="Cambria Math"/>
                      </a:rPr>
                      <m:t>=</m:t>
                    </m:r>
                    <m:sSup>
                      <m:sSupPr>
                        <m:ctrlPr>
                          <a:rPr lang="en-US" b="0" i="1" smtClean="0">
                            <a:latin typeface="Cambria Math"/>
                          </a:rPr>
                        </m:ctrlPr>
                      </m:sSupPr>
                      <m:e>
                        <m:r>
                          <a:rPr lang="en-US" b="0" i="1" smtClean="0">
                            <a:latin typeface="Cambria Math"/>
                          </a:rPr>
                          <m:t>𝑟</m:t>
                        </m:r>
                      </m:e>
                      <m:sup>
                        <m:r>
                          <a:rPr lang="en-US" b="0" i="1" smtClean="0">
                            <a:latin typeface="Cambria Math"/>
                          </a:rPr>
                          <m:t>∗</m:t>
                        </m:r>
                      </m:sup>
                    </m:sSup>
                  </m:oMath>
                </a14:m>
                <a:endParaRPr lang="en-US" dirty="0" smtClean="0"/>
              </a:p>
              <a:p>
                <a14:m>
                  <m:oMath xmlns:m="http://schemas.openxmlformats.org/officeDocument/2006/math">
                    <m:r>
                      <a:rPr lang="en-US" b="0" i="1" smtClean="0">
                        <a:solidFill>
                          <a:srgbClr val="FF0000"/>
                        </a:solidFill>
                        <a:latin typeface="Cambria Math"/>
                      </a:rPr>
                      <m:t>𝐼</m:t>
                    </m:r>
                    <m:r>
                      <a:rPr lang="en-US" b="0" i="1" smtClean="0">
                        <a:latin typeface="Cambria Math"/>
                      </a:rPr>
                      <m:t>=</m:t>
                    </m:r>
                    <m:sSub>
                      <m:sSubPr>
                        <m:ctrlPr>
                          <a:rPr lang="en-US" b="0" i="1" smtClean="0">
                            <a:latin typeface="Cambria Math"/>
                          </a:rPr>
                        </m:ctrlPr>
                      </m:sSubPr>
                      <m:e>
                        <m:r>
                          <a:rPr lang="en-US" b="0" i="1" smtClean="0">
                            <a:latin typeface="Cambria Math"/>
                          </a:rPr>
                          <m:t>𝐼</m:t>
                        </m:r>
                      </m:e>
                      <m:sub>
                        <m:r>
                          <a:rPr lang="en-US" b="0" i="1" smtClean="0">
                            <a:latin typeface="Cambria Math"/>
                          </a:rPr>
                          <m:t>0</m:t>
                        </m:r>
                      </m:sub>
                    </m:sSub>
                    <m:r>
                      <a:rPr lang="en-US" b="0" i="1" smtClean="0">
                        <a:latin typeface="Cambria Math"/>
                      </a:rPr>
                      <m:t>−</m:t>
                    </m:r>
                    <m:sSub>
                      <m:sSubPr>
                        <m:ctrlPr>
                          <a:rPr lang="en-US" b="0" i="1" smtClean="0">
                            <a:latin typeface="Cambria Math"/>
                          </a:rPr>
                        </m:ctrlPr>
                      </m:sSubPr>
                      <m:e>
                        <m:r>
                          <a:rPr lang="en-US" b="0" i="1" smtClean="0">
                            <a:latin typeface="Cambria Math"/>
                          </a:rPr>
                          <m:t>𝐼</m:t>
                        </m:r>
                      </m:e>
                      <m:sub>
                        <m:r>
                          <a:rPr lang="en-US" b="0" i="1" smtClean="0">
                            <a:latin typeface="Cambria Math"/>
                          </a:rPr>
                          <m:t>𝑟</m:t>
                        </m:r>
                      </m:sub>
                    </m:sSub>
                    <m:r>
                      <a:rPr lang="en-US" b="0" i="1" smtClean="0">
                        <a:latin typeface="Cambria Math"/>
                        <a:ea typeface="Cambria Math"/>
                      </a:rPr>
                      <m:t>∙</m:t>
                    </m:r>
                    <m:r>
                      <a:rPr lang="en-US" b="0" i="1" smtClean="0">
                        <a:solidFill>
                          <a:srgbClr val="FF0000"/>
                        </a:solidFill>
                        <a:latin typeface="Cambria Math"/>
                        <a:ea typeface="Cambria Math"/>
                      </a:rPr>
                      <m:t>𝑟</m:t>
                    </m:r>
                  </m:oMath>
                </a14:m>
                <a:endParaRPr lang="en-US" dirty="0" smtClean="0"/>
              </a:p>
              <a:p>
                <a14:m>
                  <m:oMath xmlns:m="http://schemas.openxmlformats.org/officeDocument/2006/math">
                    <m:r>
                      <a:rPr lang="en-US" b="0" i="1" smtClean="0">
                        <a:solidFill>
                          <a:srgbClr val="FF0000"/>
                        </a:solidFill>
                        <a:latin typeface="Cambria Math"/>
                      </a:rPr>
                      <m:t>𝑁𝑋</m:t>
                    </m:r>
                    <m:r>
                      <a:rPr lang="en-US" b="0" i="1" smtClean="0">
                        <a:latin typeface="Cambria Math"/>
                      </a:rPr>
                      <m:t>=</m:t>
                    </m:r>
                    <m:r>
                      <a:rPr lang="en-US" b="0" i="1" smtClean="0">
                        <a:solidFill>
                          <a:srgbClr val="FF0000"/>
                        </a:solidFill>
                        <a:latin typeface="Cambria Math"/>
                      </a:rPr>
                      <m:t>𝑆</m:t>
                    </m:r>
                    <m:r>
                      <a:rPr lang="en-US" b="0" i="1" smtClean="0">
                        <a:latin typeface="Cambria Math"/>
                      </a:rPr>
                      <m:t>−</m:t>
                    </m:r>
                    <m:r>
                      <a:rPr lang="en-US" b="0" i="1" smtClean="0">
                        <a:solidFill>
                          <a:srgbClr val="FF0000"/>
                        </a:solidFill>
                        <a:latin typeface="Cambria Math"/>
                      </a:rPr>
                      <m:t>𝐼</m:t>
                    </m:r>
                  </m:oMath>
                </a14:m>
                <a:endParaRPr lang="en-US" dirty="0" smtClean="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graphicFrame>
        <p:nvGraphicFramePr>
          <p:cNvPr id="5" name="Content Placeholder 3"/>
          <p:cNvGraphicFramePr>
            <a:graphicFrameLocks/>
          </p:cNvGraphicFramePr>
          <p:nvPr>
            <p:extLst>
              <p:ext uri="{D42A27DB-BD31-4B8C-83A1-F6EECF244321}">
                <p14:modId xmlns:p14="http://schemas.microsoft.com/office/powerpoint/2010/main" val="3296589582"/>
              </p:ext>
            </p:extLst>
          </p:nvPr>
        </p:nvGraphicFramePr>
        <p:xfrm>
          <a:off x="4329113" y="3552054"/>
          <a:ext cx="4497240" cy="2966720"/>
        </p:xfrm>
        <a:graphic>
          <a:graphicData uri="http://schemas.openxmlformats.org/drawingml/2006/table">
            <a:tbl>
              <a:tblPr firstRow="1" bandRow="1">
                <a:tableStyleId>{5C22544A-7EE6-4342-B048-85BDC9FD1C3A}</a:tableStyleId>
              </a:tblPr>
              <a:tblGrid>
                <a:gridCol w="1710119"/>
                <a:gridCol w="438440"/>
                <a:gridCol w="504146"/>
                <a:gridCol w="504146"/>
                <a:gridCol w="438440"/>
                <a:gridCol w="438440"/>
                <a:gridCol w="463509"/>
              </a:tblGrid>
              <a:tr h="370840">
                <a:tc gridSpan="7">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r>
            </a:tbl>
          </a:graphicData>
        </a:graphic>
      </p:graphicFrame>
    </p:spTree>
    <p:extLst>
      <p:ext uri="{BB962C8B-B14F-4D97-AF65-F5344CB8AC3E}">
        <p14:creationId xmlns:p14="http://schemas.microsoft.com/office/powerpoint/2010/main" val="6855668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9"/>
          <p:cNvSpPr>
            <a:spLocks noGrp="1" noChangeArrowheads="1"/>
          </p:cNvSpPr>
          <p:nvPr>
            <p:ph type="title"/>
          </p:nvPr>
        </p:nvSpPr>
        <p:spPr>
          <a:xfrm>
            <a:off x="719138" y="236538"/>
            <a:ext cx="7993062" cy="939800"/>
          </a:xfrm>
        </p:spPr>
        <p:txBody>
          <a:bodyPr/>
          <a:lstStyle/>
          <a:p>
            <a:r>
              <a:rPr lang="en-US" sz="3200" i="1" smtClean="0"/>
              <a:t>If the economy were closed…</a:t>
            </a:r>
          </a:p>
        </p:txBody>
      </p:sp>
      <p:grpSp>
        <p:nvGrpSpPr>
          <p:cNvPr id="38915" name="Group 3"/>
          <p:cNvGrpSpPr>
            <a:grpSpLocks/>
          </p:cNvGrpSpPr>
          <p:nvPr/>
        </p:nvGrpSpPr>
        <p:grpSpPr bwMode="auto">
          <a:xfrm>
            <a:off x="3148013" y="1192213"/>
            <a:ext cx="5614987" cy="4481512"/>
            <a:chOff x="336" y="672"/>
            <a:chExt cx="3537" cy="2823"/>
          </a:xfrm>
        </p:grpSpPr>
        <p:sp>
          <p:nvSpPr>
            <p:cNvPr id="38927"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38928"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38929"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38930"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38916" name="Group 8"/>
          <p:cNvGrpSpPr>
            <a:grpSpLocks/>
          </p:cNvGrpSpPr>
          <p:nvPr/>
        </p:nvGrpSpPr>
        <p:grpSpPr bwMode="auto">
          <a:xfrm>
            <a:off x="3986213" y="1939925"/>
            <a:ext cx="3886200" cy="2941638"/>
            <a:chOff x="912" y="1239"/>
            <a:chExt cx="2448" cy="1853"/>
          </a:xfrm>
        </p:grpSpPr>
        <p:sp>
          <p:nvSpPr>
            <p:cNvPr id="38925" name="Line 9"/>
            <p:cNvSpPr>
              <a:spLocks noChangeShapeType="1"/>
            </p:cNvSpPr>
            <p:nvPr/>
          </p:nvSpPr>
          <p:spPr bwMode="auto">
            <a:xfrm>
              <a:off x="912" y="1239"/>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38926" name="Text Box 10"/>
            <p:cNvSpPr txBox="1">
              <a:spLocks noChangeArrowheads="1"/>
            </p:cNvSpPr>
            <p:nvPr/>
          </p:nvSpPr>
          <p:spPr bwMode="auto">
            <a:xfrm>
              <a:off x="2880" y="2784"/>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p>
          </p:txBody>
        </p:sp>
      </p:grpSp>
      <p:grpSp>
        <p:nvGrpSpPr>
          <p:cNvPr id="38917" name="Group 11"/>
          <p:cNvGrpSpPr>
            <a:grpSpLocks/>
          </p:cNvGrpSpPr>
          <p:nvPr/>
        </p:nvGrpSpPr>
        <p:grpSpPr bwMode="auto">
          <a:xfrm>
            <a:off x="6238875" y="1452563"/>
            <a:ext cx="390525" cy="3778250"/>
            <a:chOff x="3930" y="915"/>
            <a:chExt cx="246" cy="2380"/>
          </a:xfrm>
        </p:grpSpPr>
        <p:sp>
          <p:nvSpPr>
            <p:cNvPr id="38923" name="Line 12"/>
            <p:cNvSpPr>
              <a:spLocks noChangeShapeType="1"/>
            </p:cNvSpPr>
            <p:nvPr/>
          </p:nvSpPr>
          <p:spPr bwMode="auto">
            <a:xfrm flipV="1">
              <a:off x="4032"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38924" name="Object 3"/>
            <p:cNvGraphicFramePr>
              <a:graphicFrameLocks noChangeAspect="1"/>
            </p:cNvGraphicFramePr>
            <p:nvPr/>
          </p:nvGraphicFramePr>
          <p:xfrm>
            <a:off x="3930" y="915"/>
            <a:ext cx="246" cy="241"/>
          </p:xfrm>
          <a:graphic>
            <a:graphicData uri="http://schemas.openxmlformats.org/presentationml/2006/ole">
              <mc:AlternateContent xmlns:mc="http://schemas.openxmlformats.org/markup-compatibility/2006">
                <mc:Choice xmlns:v="urn:schemas-microsoft-com:vml" Requires="v">
                  <p:oleObj spid="_x0000_s5244" name="Equation" r:id="rId4" imgW="177492" imgH="177492" progId="Equation.DSMT4">
                    <p:embed/>
                  </p:oleObj>
                </mc:Choice>
                <mc:Fallback>
                  <p:oleObj name="Equation" r:id="rId4" imgW="17749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0" y="915"/>
                          <a:ext cx="246" cy="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14"/>
          <p:cNvGrpSpPr>
            <a:grpSpLocks/>
          </p:cNvGrpSpPr>
          <p:nvPr/>
        </p:nvGrpSpPr>
        <p:grpSpPr bwMode="auto">
          <a:xfrm>
            <a:off x="3071813" y="3706813"/>
            <a:ext cx="3324225" cy="488950"/>
            <a:chOff x="336" y="2352"/>
            <a:chExt cx="2094" cy="308"/>
          </a:xfrm>
        </p:grpSpPr>
        <p:sp>
          <p:nvSpPr>
            <p:cNvPr id="38921" name="Line 15"/>
            <p:cNvSpPr>
              <a:spLocks noChangeShapeType="1"/>
            </p:cNvSpPr>
            <p:nvPr/>
          </p:nvSpPr>
          <p:spPr bwMode="auto">
            <a:xfrm flipH="1">
              <a:off x="606" y="2538"/>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22" name="Text Box 16"/>
            <p:cNvSpPr txBox="1">
              <a:spLocks noChangeArrowheads="1"/>
            </p:cNvSpPr>
            <p:nvPr/>
          </p:nvSpPr>
          <p:spPr bwMode="auto">
            <a:xfrm>
              <a:off x="336" y="2352"/>
              <a:ext cx="291"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339933"/>
                  </a:solidFill>
                  <a:latin typeface="Tahoma" pitchFamily="34" charset="0"/>
                </a:rPr>
                <a:t>r</a:t>
              </a:r>
              <a:r>
                <a:rPr lang="en-US" sz="2600" b="1" i="1" baseline="-25000">
                  <a:solidFill>
                    <a:srgbClr val="339933"/>
                  </a:solidFill>
                  <a:latin typeface="Tahoma" pitchFamily="34" charset="0"/>
                </a:rPr>
                <a:t>c</a:t>
              </a:r>
              <a:endParaRPr lang="en-US" sz="2600" i="1" baseline="-25000">
                <a:solidFill>
                  <a:srgbClr val="339933"/>
                </a:solidFill>
                <a:latin typeface="Tahoma" pitchFamily="34" charset="0"/>
              </a:endParaRPr>
            </a:p>
          </p:txBody>
        </p:sp>
      </p:grpSp>
      <p:graphicFrame>
        <p:nvGraphicFramePr>
          <p:cNvPr id="55313" name="Object 2"/>
          <p:cNvGraphicFramePr>
            <a:graphicFrameLocks noChangeAspect="1"/>
          </p:cNvGraphicFramePr>
          <p:nvPr/>
        </p:nvGraphicFramePr>
        <p:xfrm>
          <a:off x="5946775" y="5237163"/>
          <a:ext cx="925513" cy="935037"/>
        </p:xfrm>
        <a:graphic>
          <a:graphicData uri="http://schemas.openxmlformats.org/presentationml/2006/ole">
            <mc:AlternateContent xmlns:mc="http://schemas.openxmlformats.org/markup-compatibility/2006">
              <mc:Choice xmlns:v="urn:schemas-microsoft-com:vml" Requires="v">
                <p:oleObj spid="_x0000_s5245" name="Equation" r:id="rId6" imgW="418918" imgH="431613" progId="Equation.DSMT4">
                  <p:embed/>
                </p:oleObj>
              </mc:Choice>
              <mc:Fallback>
                <p:oleObj name="Equation" r:id="rId6" imgW="418918" imgH="431613"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6775" y="5237163"/>
                        <a:ext cx="925513"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14" name="Text Box 18"/>
          <p:cNvSpPr txBox="1">
            <a:spLocks noChangeArrowheads="1"/>
          </p:cNvSpPr>
          <p:nvPr/>
        </p:nvSpPr>
        <p:spPr bwMode="auto">
          <a:xfrm>
            <a:off x="444500" y="1771650"/>
            <a:ext cx="2286000" cy="2473325"/>
          </a:xfrm>
          <a:prstGeom prst="rect">
            <a:avLst/>
          </a:prstGeom>
          <a:solidFill>
            <a:srgbClr val="FFCC99"/>
          </a:solidFill>
          <a:ln>
            <a:noFill/>
          </a:ln>
          <a:effectLst>
            <a:outerShdw dist="71842" dir="2700000" algn="ctr" rotWithShape="0">
              <a:schemeClr val="bg2"/>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282575" indent="-28257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a:t>…the interest rate would adjust to </a:t>
            </a:r>
            <a:br>
              <a:rPr kumimoji="1" lang="en-US" sz="2600"/>
            </a:br>
            <a:r>
              <a:rPr kumimoji="1" lang="en-US" sz="2600"/>
              <a:t>equate </a:t>
            </a:r>
            <a:br>
              <a:rPr kumimoji="1" lang="en-US" sz="2600"/>
            </a:br>
            <a:r>
              <a:rPr kumimoji="1" lang="en-US" sz="2600"/>
              <a:t>investment </a:t>
            </a:r>
            <a:br>
              <a:rPr kumimoji="1" lang="en-US" sz="2600"/>
            </a:br>
            <a:r>
              <a:rPr kumimoji="1" lang="en-US" sz="2600"/>
              <a:t>and saving:</a:t>
            </a:r>
          </a:p>
        </p:txBody>
      </p:sp>
    </p:spTree>
    <p:extLst>
      <p:ext uri="{BB962C8B-B14F-4D97-AF65-F5344CB8AC3E}">
        <p14:creationId xmlns:p14="http://schemas.microsoft.com/office/powerpoint/2010/main" val="1999488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314"/>
                                        </p:tgtEl>
                                        <p:attrNameLst>
                                          <p:attrName>style.visibility</p:attrName>
                                        </p:attrNameLst>
                                      </p:cBhvr>
                                      <p:to>
                                        <p:strVal val="visible"/>
                                      </p:to>
                                    </p:set>
                                    <p:animEffect transition="in" filter="dissolve">
                                      <p:cBhvr>
                                        <p:cTn id="7" dur="500"/>
                                        <p:tgtEl>
                                          <p:spTgt spid="55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55313"/>
                                        </p:tgtEl>
                                        <p:attrNameLst>
                                          <p:attrName>style.visibility</p:attrName>
                                        </p:attrNameLst>
                                      </p:cBhvr>
                                      <p:to>
                                        <p:strVal val="visible"/>
                                      </p:to>
                                    </p:set>
                                    <p:animEffect transition="in" filter="dissolve">
                                      <p:cBhvr>
                                        <p:cTn id="16" dur="500"/>
                                        <p:tgtEl>
                                          <p:spTgt spid="55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4"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7"/>
          <p:cNvSpPr>
            <a:spLocks noGrp="1" noChangeArrowheads="1"/>
          </p:cNvSpPr>
          <p:nvPr>
            <p:ph type="title"/>
          </p:nvPr>
        </p:nvSpPr>
        <p:spPr>
          <a:xfrm>
            <a:off x="688975" y="236538"/>
            <a:ext cx="8023225" cy="939800"/>
          </a:xfrm>
        </p:spPr>
        <p:txBody>
          <a:bodyPr/>
          <a:lstStyle/>
          <a:p>
            <a:r>
              <a:rPr lang="en-US" sz="3200" i="1" smtClean="0"/>
              <a:t>But in a small open economy…</a:t>
            </a:r>
          </a:p>
        </p:txBody>
      </p:sp>
      <p:grpSp>
        <p:nvGrpSpPr>
          <p:cNvPr id="39939" name="Group 3"/>
          <p:cNvGrpSpPr>
            <a:grpSpLocks/>
          </p:cNvGrpSpPr>
          <p:nvPr/>
        </p:nvGrpSpPr>
        <p:grpSpPr bwMode="auto">
          <a:xfrm>
            <a:off x="3148013" y="1192213"/>
            <a:ext cx="5614987" cy="4481512"/>
            <a:chOff x="336" y="672"/>
            <a:chExt cx="3537" cy="2823"/>
          </a:xfrm>
        </p:grpSpPr>
        <p:sp>
          <p:nvSpPr>
            <p:cNvPr id="39959"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39960"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39961"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39962"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39940" name="Group 8"/>
          <p:cNvGrpSpPr>
            <a:grpSpLocks/>
          </p:cNvGrpSpPr>
          <p:nvPr/>
        </p:nvGrpSpPr>
        <p:grpSpPr bwMode="auto">
          <a:xfrm>
            <a:off x="3986213" y="1939925"/>
            <a:ext cx="3886200" cy="2941638"/>
            <a:chOff x="912" y="1239"/>
            <a:chExt cx="2448" cy="1853"/>
          </a:xfrm>
        </p:grpSpPr>
        <p:sp>
          <p:nvSpPr>
            <p:cNvPr id="39957" name="Line 9"/>
            <p:cNvSpPr>
              <a:spLocks noChangeShapeType="1"/>
            </p:cNvSpPr>
            <p:nvPr/>
          </p:nvSpPr>
          <p:spPr bwMode="auto">
            <a:xfrm>
              <a:off x="912" y="1239"/>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39958" name="Text Box 10"/>
            <p:cNvSpPr txBox="1">
              <a:spLocks noChangeArrowheads="1"/>
            </p:cNvSpPr>
            <p:nvPr/>
          </p:nvSpPr>
          <p:spPr bwMode="auto">
            <a:xfrm>
              <a:off x="2880" y="2784"/>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p>
          </p:txBody>
        </p:sp>
      </p:grpSp>
      <p:grpSp>
        <p:nvGrpSpPr>
          <p:cNvPr id="39941" name="Group 11"/>
          <p:cNvGrpSpPr>
            <a:grpSpLocks/>
          </p:cNvGrpSpPr>
          <p:nvPr/>
        </p:nvGrpSpPr>
        <p:grpSpPr bwMode="auto">
          <a:xfrm>
            <a:off x="6223000" y="1489075"/>
            <a:ext cx="388938" cy="3741738"/>
            <a:chOff x="3920" y="938"/>
            <a:chExt cx="245" cy="2357"/>
          </a:xfrm>
        </p:grpSpPr>
        <p:sp>
          <p:nvSpPr>
            <p:cNvPr id="39955" name="Line 12"/>
            <p:cNvSpPr>
              <a:spLocks noChangeShapeType="1"/>
            </p:cNvSpPr>
            <p:nvPr/>
          </p:nvSpPr>
          <p:spPr bwMode="auto">
            <a:xfrm flipV="1">
              <a:off x="4032"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39956" name="Object 2"/>
            <p:cNvGraphicFramePr>
              <a:graphicFrameLocks noChangeAspect="1"/>
            </p:cNvGraphicFramePr>
            <p:nvPr/>
          </p:nvGraphicFramePr>
          <p:xfrm>
            <a:off x="3920" y="938"/>
            <a:ext cx="245" cy="241"/>
          </p:xfrm>
          <a:graphic>
            <a:graphicData uri="http://schemas.openxmlformats.org/presentationml/2006/ole">
              <mc:AlternateContent xmlns:mc="http://schemas.openxmlformats.org/markup-compatibility/2006">
                <mc:Choice xmlns:v="urn:schemas-microsoft-com:vml" Requires="v">
                  <p:oleObj spid="_x0000_s6208" name="Equation" r:id="rId4" imgW="177492" imgH="177492" progId="Equation.DSMT4">
                    <p:embed/>
                  </p:oleObj>
                </mc:Choice>
                <mc:Fallback>
                  <p:oleObj name="Equation" r:id="rId4" imgW="17749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0" y="938"/>
                          <a:ext cx="245" cy="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9942" name="Group 14"/>
          <p:cNvGrpSpPr>
            <a:grpSpLocks/>
          </p:cNvGrpSpPr>
          <p:nvPr/>
        </p:nvGrpSpPr>
        <p:grpSpPr bwMode="auto">
          <a:xfrm>
            <a:off x="3071813" y="3706813"/>
            <a:ext cx="3324225" cy="488950"/>
            <a:chOff x="1824" y="2335"/>
            <a:chExt cx="2094" cy="308"/>
          </a:xfrm>
        </p:grpSpPr>
        <p:sp>
          <p:nvSpPr>
            <p:cNvPr id="39953" name="Line 15"/>
            <p:cNvSpPr>
              <a:spLocks noChangeShapeType="1"/>
            </p:cNvSpPr>
            <p:nvPr/>
          </p:nvSpPr>
          <p:spPr bwMode="auto">
            <a:xfrm flipH="1">
              <a:off x="2094" y="2521"/>
              <a:ext cx="1824" cy="0"/>
            </a:xfrm>
            <a:prstGeom prst="line">
              <a:avLst/>
            </a:prstGeom>
            <a:noFill/>
            <a:ln w="12700">
              <a:solidFill>
                <a:srgbClr val="B2B2B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9954" name="Text Box 16"/>
            <p:cNvSpPr txBox="1">
              <a:spLocks noChangeArrowheads="1"/>
            </p:cNvSpPr>
            <p:nvPr/>
          </p:nvSpPr>
          <p:spPr bwMode="auto">
            <a:xfrm>
              <a:off x="1824" y="2335"/>
              <a:ext cx="291"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B2B2B2"/>
                  </a:solidFill>
                  <a:latin typeface="Tahoma" pitchFamily="34" charset="0"/>
                </a:rPr>
                <a:t>r</a:t>
              </a:r>
              <a:r>
                <a:rPr lang="en-US" sz="2600" b="1" i="1" baseline="-25000">
                  <a:solidFill>
                    <a:srgbClr val="B2B2B2"/>
                  </a:solidFill>
                  <a:latin typeface="Tahoma" pitchFamily="34" charset="0"/>
                </a:rPr>
                <a:t>c</a:t>
              </a:r>
              <a:endParaRPr lang="en-US" sz="2600" i="1" baseline="-25000">
                <a:solidFill>
                  <a:srgbClr val="B2B2B2"/>
                </a:solidFill>
                <a:latin typeface="Tahoma" pitchFamily="34" charset="0"/>
              </a:endParaRPr>
            </a:p>
          </p:txBody>
        </p:sp>
      </p:grpSp>
      <p:grpSp>
        <p:nvGrpSpPr>
          <p:cNvPr id="6" name="Group 17"/>
          <p:cNvGrpSpPr>
            <a:grpSpLocks/>
          </p:cNvGrpSpPr>
          <p:nvPr/>
        </p:nvGrpSpPr>
        <p:grpSpPr bwMode="auto">
          <a:xfrm>
            <a:off x="2919413" y="2971800"/>
            <a:ext cx="2895600" cy="2698750"/>
            <a:chOff x="1839" y="1872"/>
            <a:chExt cx="1824" cy="1700"/>
          </a:xfrm>
        </p:grpSpPr>
        <p:sp>
          <p:nvSpPr>
            <p:cNvPr id="39949" name="Line 18"/>
            <p:cNvSpPr>
              <a:spLocks noChangeShapeType="1"/>
            </p:cNvSpPr>
            <p:nvPr/>
          </p:nvSpPr>
          <p:spPr bwMode="auto">
            <a:xfrm flipH="1">
              <a:off x="2210" y="2035"/>
              <a:ext cx="1245"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9950" name="Text Box 19"/>
            <p:cNvSpPr txBox="1">
              <a:spLocks noChangeArrowheads="1"/>
            </p:cNvSpPr>
            <p:nvPr/>
          </p:nvSpPr>
          <p:spPr bwMode="auto">
            <a:xfrm>
              <a:off x="1839" y="1872"/>
              <a:ext cx="384"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FF0000"/>
                  </a:solidFill>
                  <a:latin typeface="Tahoma" pitchFamily="34" charset="0"/>
                </a:rPr>
                <a:t>r*</a:t>
              </a:r>
              <a:endParaRPr lang="en-US" sz="2600" i="1" baseline="-30000">
                <a:solidFill>
                  <a:srgbClr val="FF0000"/>
                </a:solidFill>
                <a:latin typeface="Tahoma" pitchFamily="34" charset="0"/>
              </a:endParaRPr>
            </a:p>
          </p:txBody>
        </p:sp>
        <p:sp>
          <p:nvSpPr>
            <p:cNvPr id="39951" name="Line 20"/>
            <p:cNvSpPr>
              <a:spLocks noChangeShapeType="1"/>
            </p:cNvSpPr>
            <p:nvPr/>
          </p:nvSpPr>
          <p:spPr bwMode="auto">
            <a:xfrm flipH="1">
              <a:off x="3462" y="2041"/>
              <a:ext cx="0" cy="1241"/>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9952" name="Text Box 21"/>
            <p:cNvSpPr txBox="1">
              <a:spLocks noChangeArrowheads="1"/>
            </p:cNvSpPr>
            <p:nvPr/>
          </p:nvSpPr>
          <p:spPr bwMode="auto">
            <a:xfrm>
              <a:off x="3327" y="3264"/>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FF0000"/>
                  </a:solidFill>
                  <a:latin typeface="Tahoma" pitchFamily="34" charset="0"/>
                </a:rPr>
                <a:t>I</a:t>
              </a:r>
              <a:r>
                <a:rPr lang="en-US" sz="1200" b="1" i="1">
                  <a:solidFill>
                    <a:srgbClr val="FF0000"/>
                  </a:solidFill>
                  <a:latin typeface="Tahoma" pitchFamily="34" charset="0"/>
                </a:rPr>
                <a:t> </a:t>
              </a:r>
              <a:r>
                <a:rPr lang="en-US" sz="2600" baseline="-25000">
                  <a:solidFill>
                    <a:srgbClr val="FF0000"/>
                  </a:solidFill>
                  <a:latin typeface="Tahoma" pitchFamily="34" charset="0"/>
                </a:rPr>
                <a:t>1</a:t>
              </a:r>
            </a:p>
          </p:txBody>
        </p:sp>
      </p:grpSp>
      <p:sp>
        <p:nvSpPr>
          <p:cNvPr id="57366" name="Text Box 22"/>
          <p:cNvSpPr txBox="1">
            <a:spLocks noChangeArrowheads="1"/>
          </p:cNvSpPr>
          <p:nvPr/>
        </p:nvSpPr>
        <p:spPr bwMode="auto">
          <a:xfrm>
            <a:off x="358775" y="1495425"/>
            <a:ext cx="2438400" cy="1616075"/>
          </a:xfrm>
          <a:prstGeom prst="rect">
            <a:avLst/>
          </a:prstGeom>
          <a:solidFill>
            <a:srgbClr val="FFCCCC"/>
          </a:solidFill>
          <a:ln>
            <a:noFill/>
          </a:ln>
          <a:effectLst>
            <a:outerShdw dist="71842" dir="2700000" algn="ctr" rotWithShape="0">
              <a:schemeClr val="bg2"/>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a:t>the exogenous world interest rate determines investment…</a:t>
            </a:r>
          </a:p>
        </p:txBody>
      </p:sp>
      <p:sp>
        <p:nvSpPr>
          <p:cNvPr id="57367" name="Text Box 23"/>
          <p:cNvSpPr txBox="1">
            <a:spLocks noChangeArrowheads="1"/>
          </p:cNvSpPr>
          <p:nvPr/>
        </p:nvSpPr>
        <p:spPr bwMode="auto">
          <a:xfrm>
            <a:off x="434975" y="3375025"/>
            <a:ext cx="2438400" cy="2759075"/>
          </a:xfrm>
          <a:prstGeom prst="rect">
            <a:avLst/>
          </a:prstGeom>
          <a:solidFill>
            <a:srgbClr val="CCFFCC"/>
          </a:solidFill>
          <a:ln>
            <a:noFill/>
          </a:ln>
          <a:effectLst>
            <a:outerShdw dist="71842" dir="2700000" algn="ctr" rotWithShape="0">
              <a:schemeClr val="bg2"/>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a:t>…and the difference between saving and investment determines net capital outflow and net exports</a:t>
            </a:r>
          </a:p>
        </p:txBody>
      </p:sp>
      <p:sp>
        <p:nvSpPr>
          <p:cNvPr id="57368" name="Line 24"/>
          <p:cNvSpPr>
            <a:spLocks noChangeShapeType="1"/>
          </p:cNvSpPr>
          <p:nvPr/>
        </p:nvSpPr>
        <p:spPr bwMode="auto">
          <a:xfrm>
            <a:off x="5419725" y="3228975"/>
            <a:ext cx="981075"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7369" name="AutoShape 25"/>
          <p:cNvSpPr>
            <a:spLocks/>
          </p:cNvSpPr>
          <p:nvPr/>
        </p:nvSpPr>
        <p:spPr bwMode="auto">
          <a:xfrm rot="5411755">
            <a:off x="5814219" y="2636044"/>
            <a:ext cx="250825" cy="877887"/>
          </a:xfrm>
          <a:prstGeom prst="leftBrace">
            <a:avLst>
              <a:gd name="adj1" fmla="val 59289"/>
              <a:gd name="adj2" fmla="val 49796"/>
            </a:avLst>
          </a:prstGeom>
          <a:noFill/>
          <a:ln w="19050">
            <a:solidFill>
              <a:srgbClr val="000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sp>
        <p:nvSpPr>
          <p:cNvPr id="57370" name="Text Box 26"/>
          <p:cNvSpPr txBox="1">
            <a:spLocks noChangeArrowheads="1"/>
          </p:cNvSpPr>
          <p:nvPr/>
        </p:nvSpPr>
        <p:spPr bwMode="auto">
          <a:xfrm>
            <a:off x="5562600" y="2498725"/>
            <a:ext cx="762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solidFill>
                  <a:srgbClr val="0000FF"/>
                </a:solidFill>
                <a:latin typeface="Tahoma" pitchFamily="34" charset="0"/>
              </a:rPr>
              <a:t>NX</a:t>
            </a:r>
          </a:p>
        </p:txBody>
      </p:sp>
    </p:spTree>
    <p:extLst>
      <p:ext uri="{BB962C8B-B14F-4D97-AF65-F5344CB8AC3E}">
        <p14:creationId xmlns:p14="http://schemas.microsoft.com/office/powerpoint/2010/main" val="1924993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66"/>
                                        </p:tgtEl>
                                        <p:attrNameLst>
                                          <p:attrName>style.visibility</p:attrName>
                                        </p:attrNameLst>
                                      </p:cBhvr>
                                      <p:to>
                                        <p:strVal val="visible"/>
                                      </p:to>
                                    </p:set>
                                    <p:animEffect transition="in" filter="dissolve">
                                      <p:cBhvr>
                                        <p:cTn id="7" dur="500"/>
                                        <p:tgtEl>
                                          <p:spTgt spid="57366"/>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Right)">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7367"/>
                                        </p:tgtEl>
                                        <p:attrNameLst>
                                          <p:attrName>style.visibility</p:attrName>
                                        </p:attrNameLst>
                                      </p:cBhvr>
                                      <p:to>
                                        <p:strVal val="visible"/>
                                      </p:to>
                                    </p:set>
                                    <p:animEffect transition="in" filter="dissolve">
                                      <p:cBhvr>
                                        <p:cTn id="16" dur="500"/>
                                        <p:tgtEl>
                                          <p:spTgt spid="57367"/>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7368"/>
                                        </p:tgtEl>
                                        <p:attrNameLst>
                                          <p:attrName>style.visibility</p:attrName>
                                        </p:attrNameLst>
                                      </p:cBhvr>
                                      <p:to>
                                        <p:strVal val="visible"/>
                                      </p:to>
                                    </p:set>
                                    <p:animEffect transition="in" filter="wipe(left)">
                                      <p:cBhvr>
                                        <p:cTn id="20" dur="500"/>
                                        <p:tgtEl>
                                          <p:spTgt spid="57368"/>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57369"/>
                                        </p:tgtEl>
                                        <p:attrNameLst>
                                          <p:attrName>style.visibility</p:attrName>
                                        </p:attrNameLst>
                                      </p:cBhvr>
                                      <p:to>
                                        <p:strVal val="visible"/>
                                      </p:to>
                                    </p:set>
                                    <p:animEffect transition="in" filter="wipe(left)">
                                      <p:cBhvr>
                                        <p:cTn id="24" dur="500"/>
                                        <p:tgtEl>
                                          <p:spTgt spid="57369"/>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57370"/>
                                        </p:tgtEl>
                                        <p:attrNameLst>
                                          <p:attrName>style.visibility</p:attrName>
                                        </p:attrNameLst>
                                      </p:cBhvr>
                                      <p:to>
                                        <p:strVal val="visible"/>
                                      </p:to>
                                    </p:set>
                                    <p:animEffect transition="in" filter="dissolve">
                                      <p:cBhvr>
                                        <p:cTn id="28" dur="500"/>
                                        <p:tgtEl>
                                          <p:spTgt spid="57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66" grpId="0" animBg="1" autoUpdateAnimBg="0"/>
      <p:bldP spid="57367" grpId="0" animBg="1" autoUpdateAnimBg="0"/>
      <p:bldP spid="57368" grpId="0" animBg="1"/>
      <p:bldP spid="57369" grpId="0" animBg="1" autoUpdateAnimBg="0"/>
      <p:bldP spid="57370"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dirty="0" smtClean="0"/>
              <a:t>Next, four experiments:</a:t>
            </a:r>
          </a:p>
        </p:txBody>
      </p:sp>
      <p:sp>
        <p:nvSpPr>
          <p:cNvPr id="40963" name="Rectangle 5"/>
          <p:cNvSpPr>
            <a:spLocks noGrp="1" noChangeArrowheads="1"/>
          </p:cNvSpPr>
          <p:nvPr>
            <p:ph type="body" idx="1"/>
          </p:nvPr>
        </p:nvSpPr>
        <p:spPr>
          <a:xfrm>
            <a:off x="457200" y="1600200"/>
            <a:ext cx="3943350" cy="5014913"/>
          </a:xfrm>
        </p:spPr>
        <p:txBody>
          <a:bodyPr/>
          <a:lstStyle/>
          <a:p>
            <a:pPr marL="514350" indent="-514350">
              <a:spcBef>
                <a:spcPct val="65000"/>
              </a:spcBef>
              <a:buFont typeface="Wingdings" pitchFamily="2" charset="2"/>
              <a:buNone/>
            </a:pPr>
            <a:r>
              <a:rPr lang="en-US" sz="2600" b="1" dirty="0" smtClean="0">
                <a:solidFill>
                  <a:srgbClr val="996633"/>
                </a:solidFill>
              </a:rPr>
              <a:t>1.</a:t>
            </a:r>
            <a:r>
              <a:rPr lang="en-US" dirty="0" smtClean="0">
                <a:solidFill>
                  <a:srgbClr val="996633"/>
                </a:solidFill>
              </a:rPr>
              <a:t>	</a:t>
            </a:r>
            <a:r>
              <a:rPr lang="en-US" dirty="0" smtClean="0"/>
              <a:t>Fiscal policy at home (</a:t>
            </a:r>
            <a:r>
              <a:rPr lang="en-US" i="1" dirty="0" smtClean="0"/>
              <a:t>G</a:t>
            </a:r>
            <a:r>
              <a:rPr lang="en-US" dirty="0" smtClean="0"/>
              <a:t> and </a:t>
            </a:r>
            <a:r>
              <a:rPr lang="en-US" i="1" dirty="0" smtClean="0"/>
              <a:t>T</a:t>
            </a:r>
            <a:r>
              <a:rPr lang="en-US" dirty="0" smtClean="0"/>
              <a:t>)</a:t>
            </a:r>
          </a:p>
          <a:p>
            <a:pPr marL="514350" indent="-514350">
              <a:spcBef>
                <a:spcPct val="65000"/>
              </a:spcBef>
              <a:buFont typeface="Wingdings" pitchFamily="2" charset="2"/>
              <a:buNone/>
            </a:pPr>
            <a:r>
              <a:rPr lang="en-US" sz="2600" b="1" dirty="0" smtClean="0">
                <a:solidFill>
                  <a:srgbClr val="996633"/>
                </a:solidFill>
              </a:rPr>
              <a:t>2.</a:t>
            </a:r>
            <a:r>
              <a:rPr lang="en-US" dirty="0" smtClean="0">
                <a:solidFill>
                  <a:srgbClr val="996633"/>
                </a:solidFill>
              </a:rPr>
              <a:t>	</a:t>
            </a:r>
            <a:r>
              <a:rPr lang="en-US" dirty="0" smtClean="0"/>
              <a:t>Fiscal policy abroad (</a:t>
            </a:r>
            <a:r>
              <a:rPr lang="en-US" i="1" dirty="0" smtClean="0"/>
              <a:t>r</a:t>
            </a:r>
            <a:r>
              <a:rPr lang="en-US" baseline="30000" dirty="0" smtClean="0"/>
              <a:t>*</a:t>
            </a:r>
            <a:r>
              <a:rPr lang="en-US" dirty="0" smtClean="0"/>
              <a:t>)</a:t>
            </a:r>
          </a:p>
          <a:p>
            <a:pPr marL="514350" indent="-514350">
              <a:spcBef>
                <a:spcPct val="65000"/>
              </a:spcBef>
              <a:buFont typeface="Wingdings" pitchFamily="2" charset="2"/>
              <a:buAutoNum type="arabicPeriod" startAt="3"/>
            </a:pPr>
            <a:r>
              <a:rPr lang="en-US" dirty="0" smtClean="0"/>
              <a:t>An increase in investment demand (</a:t>
            </a:r>
            <a:r>
              <a:rPr lang="en-US" i="1" dirty="0" smtClean="0"/>
              <a:t>I</a:t>
            </a:r>
            <a:r>
              <a:rPr lang="en-US" baseline="-25000" dirty="0" smtClean="0"/>
              <a:t>o</a:t>
            </a:r>
            <a:r>
              <a:rPr lang="en-US" dirty="0" smtClean="0"/>
              <a:t>)</a:t>
            </a:r>
          </a:p>
          <a:p>
            <a:pPr marL="514350" indent="-514350">
              <a:spcBef>
                <a:spcPct val="65000"/>
              </a:spcBef>
              <a:buFont typeface="Wingdings" pitchFamily="2" charset="2"/>
              <a:buAutoNum type="arabicPeriod" startAt="3"/>
            </a:pPr>
            <a:r>
              <a:rPr lang="en-US" dirty="0" smtClean="0"/>
              <a:t>Trade restrictions</a:t>
            </a:r>
          </a:p>
        </p:txBody>
      </p:sp>
      <p:graphicFrame>
        <p:nvGraphicFramePr>
          <p:cNvPr id="4" name="Content Placeholder 3"/>
          <p:cNvGraphicFramePr>
            <a:graphicFrameLocks/>
          </p:cNvGraphicFramePr>
          <p:nvPr>
            <p:extLst>
              <p:ext uri="{D42A27DB-BD31-4B8C-83A1-F6EECF244321}">
                <p14:modId xmlns:p14="http://schemas.microsoft.com/office/powerpoint/2010/main" val="2069088265"/>
              </p:ext>
            </p:extLst>
          </p:nvPr>
        </p:nvGraphicFramePr>
        <p:xfrm>
          <a:off x="4329113" y="1695484"/>
          <a:ext cx="4497240" cy="2966720"/>
        </p:xfrm>
        <a:graphic>
          <a:graphicData uri="http://schemas.openxmlformats.org/drawingml/2006/table">
            <a:tbl>
              <a:tblPr firstRow="1" bandRow="1">
                <a:tableStyleId>{5C22544A-7EE6-4342-B048-85BDC9FD1C3A}</a:tableStyleId>
              </a:tblPr>
              <a:tblGrid>
                <a:gridCol w="1710119"/>
                <a:gridCol w="438440"/>
                <a:gridCol w="504146"/>
                <a:gridCol w="504146"/>
                <a:gridCol w="438440"/>
                <a:gridCol w="438440"/>
                <a:gridCol w="463509"/>
              </a:tblGrid>
              <a:tr h="370840">
                <a:tc gridSpan="7">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r>
            </a:tbl>
          </a:graphicData>
        </a:graphic>
      </p:graphicFrame>
    </p:spTree>
    <p:extLst>
      <p:ext uri="{BB962C8B-B14F-4D97-AF65-F5344CB8AC3E}">
        <p14:creationId xmlns:p14="http://schemas.microsoft.com/office/powerpoint/2010/main" val="1151557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GDP in the long run: assumptions</a:t>
            </a:r>
            <a:endParaRPr lang="en-US" dirty="0"/>
          </a:p>
        </p:txBody>
      </p:sp>
      <p:sp>
        <p:nvSpPr>
          <p:cNvPr id="3" name="Content Placeholder 2"/>
          <p:cNvSpPr>
            <a:spLocks noGrp="1"/>
          </p:cNvSpPr>
          <p:nvPr>
            <p:ph idx="1"/>
          </p:nvPr>
        </p:nvSpPr>
        <p:spPr>
          <a:xfrm>
            <a:off x="457200" y="1600200"/>
            <a:ext cx="6400800" cy="4525963"/>
          </a:xfrm>
        </p:spPr>
        <p:txBody>
          <a:bodyPr>
            <a:normAutofit lnSpcReduction="10000"/>
          </a:bodyPr>
          <a:lstStyle/>
          <a:p>
            <a:r>
              <a:rPr lang="en-US" i="1" dirty="0" smtClean="0"/>
              <a:t>K</a:t>
            </a:r>
            <a:r>
              <a:rPr lang="en-US" dirty="0" smtClean="0"/>
              <a:t> and </a:t>
            </a:r>
            <a:r>
              <a:rPr lang="en-US" i="1" dirty="0" smtClean="0"/>
              <a:t>L</a:t>
            </a:r>
            <a:r>
              <a:rPr lang="en-US" dirty="0" smtClean="0"/>
              <a:t> are exogenous</a:t>
            </a:r>
          </a:p>
          <a:p>
            <a:r>
              <a:rPr lang="en-US" i="1" dirty="0" smtClean="0"/>
              <a:t>Y</a:t>
            </a:r>
            <a:r>
              <a:rPr lang="en-US" dirty="0" smtClean="0"/>
              <a:t> is endogenous</a:t>
            </a:r>
          </a:p>
          <a:p>
            <a:r>
              <a:rPr lang="en-US" dirty="0" smtClean="0"/>
              <a:t>Therefore, the production function </a:t>
            </a:r>
            <a:r>
              <a:rPr lang="en-US" i="1" dirty="0" smtClean="0"/>
              <a:t>Y</a:t>
            </a:r>
            <a:r>
              <a:rPr lang="en-US" dirty="0" smtClean="0"/>
              <a:t> = </a:t>
            </a:r>
            <a:r>
              <a:rPr lang="en-US" i="1" dirty="0" smtClean="0"/>
              <a:t>F</a:t>
            </a:r>
            <a:r>
              <a:rPr lang="en-US" dirty="0" smtClean="0"/>
              <a:t>(</a:t>
            </a:r>
            <a:r>
              <a:rPr lang="en-US" i="1" dirty="0" smtClean="0"/>
              <a:t>K</a:t>
            </a:r>
            <a:r>
              <a:rPr lang="en-US" dirty="0" smtClean="0"/>
              <a:t>, </a:t>
            </a:r>
            <a:r>
              <a:rPr lang="en-US" i="1" dirty="0" smtClean="0"/>
              <a:t>L</a:t>
            </a:r>
            <a:r>
              <a:rPr lang="en-US" dirty="0" smtClean="0"/>
              <a:t>) completes the theory of GDP in the long run</a:t>
            </a:r>
          </a:p>
          <a:p>
            <a:endParaRPr lang="en-US" dirty="0"/>
          </a:p>
          <a:p>
            <a:r>
              <a:rPr lang="en-US" dirty="0" smtClean="0"/>
              <a:t>Example: Suppose </a:t>
            </a:r>
            <a:r>
              <a:rPr lang="en-US" i="1" dirty="0" smtClean="0"/>
              <a:t>F</a:t>
            </a:r>
            <a:r>
              <a:rPr lang="en-US" dirty="0" smtClean="0"/>
              <a:t>(</a:t>
            </a:r>
            <a:r>
              <a:rPr lang="en-US" i="1" dirty="0" smtClean="0"/>
              <a:t>K</a:t>
            </a:r>
            <a:r>
              <a:rPr lang="en-US" dirty="0" smtClean="0"/>
              <a:t>, </a:t>
            </a:r>
            <a:r>
              <a:rPr lang="en-US" i="1" dirty="0" smtClean="0"/>
              <a:t>L</a:t>
            </a:r>
            <a:r>
              <a:rPr lang="en-US" dirty="0" smtClean="0"/>
              <a:t>) = 5</a:t>
            </a:r>
            <a:r>
              <a:rPr lang="en-US" i="1" dirty="0" smtClean="0"/>
              <a:t>K</a:t>
            </a:r>
            <a:r>
              <a:rPr lang="en-US" baseline="30000" dirty="0" smtClean="0"/>
              <a:t>0.3</a:t>
            </a:r>
            <a:r>
              <a:rPr lang="en-US" i="1" dirty="0" smtClean="0"/>
              <a:t>L</a:t>
            </a:r>
            <a:r>
              <a:rPr lang="en-US" baseline="30000" dirty="0" smtClean="0"/>
              <a:t>0.7</a:t>
            </a:r>
            <a:r>
              <a:rPr lang="en-US" dirty="0" smtClean="0"/>
              <a:t>. If </a:t>
            </a:r>
            <a:r>
              <a:rPr lang="en-US" i="1" dirty="0" smtClean="0"/>
              <a:t>K</a:t>
            </a:r>
            <a:r>
              <a:rPr lang="en-US" dirty="0" smtClean="0"/>
              <a:t> = 2 and </a:t>
            </a:r>
            <a:r>
              <a:rPr lang="en-US" i="1" dirty="0" smtClean="0"/>
              <a:t>L</a:t>
            </a:r>
            <a:r>
              <a:rPr lang="en-US" dirty="0" smtClean="0"/>
              <a:t> = 10, then </a:t>
            </a:r>
            <a:r>
              <a:rPr lang="en-US" i="1" dirty="0" smtClean="0"/>
              <a:t>Y</a:t>
            </a:r>
            <a:r>
              <a:rPr lang="en-US" dirty="0" smtClean="0"/>
              <a:t> = 30.85.</a:t>
            </a: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956653108"/>
              </p:ext>
            </p:extLst>
          </p:nvPr>
        </p:nvGraphicFramePr>
        <p:xfrm>
          <a:off x="6858000" y="3241040"/>
          <a:ext cx="2188782" cy="1854200"/>
        </p:xfrm>
        <a:graphic>
          <a:graphicData uri="http://schemas.openxmlformats.org/drawingml/2006/table">
            <a:tbl>
              <a:tblPr firstRow="1" bandRow="1">
                <a:tableStyleId>{5C22544A-7EE6-4342-B048-85BDC9FD1C3A}</a:tableStyleId>
              </a:tblPr>
              <a:tblGrid>
                <a:gridCol w="1335723"/>
                <a:gridCol w="853059"/>
              </a:tblGrid>
              <a:tr h="370840">
                <a:tc gridSpan="2">
                  <a:txBody>
                    <a:bodyPr/>
                    <a:lstStyle/>
                    <a:p>
                      <a:pPr algn="ctr"/>
                      <a:r>
                        <a:rPr lang="en-US" dirty="0" smtClean="0"/>
                        <a:t>Predictions Grid</a:t>
                      </a:r>
                      <a:endParaRPr lang="en-US" dirty="0"/>
                    </a:p>
                  </a:txBody>
                  <a:tcPr/>
                </a:tc>
                <a:tc hMerge="1">
                  <a:txBody>
                    <a:bodyPr/>
                    <a:lstStyle/>
                    <a:p>
                      <a:pPr algn="ctr"/>
                      <a:endParaRPr lang="en-US" i="1" dirty="0"/>
                    </a:p>
                  </a:txBody>
                  <a:tcPr/>
                </a:tc>
              </a:tr>
              <a:tr h="370840">
                <a:tc>
                  <a:txBody>
                    <a:bodyPr/>
                    <a:lstStyle/>
                    <a:p>
                      <a:endParaRPr lang="en-US" dirty="0"/>
                    </a:p>
                  </a:txBody>
                  <a:tcPr/>
                </a:tc>
                <a:tc>
                  <a:txBody>
                    <a:bodyPr/>
                    <a:lstStyle/>
                    <a:p>
                      <a:pPr algn="ctr"/>
                      <a:r>
                        <a:rPr lang="en-US" i="0" dirty="0" smtClean="0"/>
                        <a:t>GDP, </a:t>
                      </a:r>
                      <a:r>
                        <a:rPr lang="en-US" i="1" dirty="0" smtClean="0"/>
                        <a:t>Y</a:t>
                      </a:r>
                      <a:endParaRPr lang="en-US" i="1" dirty="0"/>
                    </a:p>
                  </a:txBody>
                  <a:tcPr/>
                </a:tc>
              </a:tr>
              <a:tr h="370840">
                <a:tc>
                  <a:txBody>
                    <a:bodyPr/>
                    <a:lstStyle/>
                    <a:p>
                      <a:r>
                        <a:rPr lang="en-US" dirty="0" smtClean="0"/>
                        <a:t>Capital, </a:t>
                      </a:r>
                      <a:r>
                        <a:rPr lang="en-US" i="1" dirty="0" smtClean="0"/>
                        <a:t>K</a:t>
                      </a:r>
                      <a:endParaRPr lang="en-US" i="1" dirty="0"/>
                    </a:p>
                  </a:txBody>
                  <a:tcPr/>
                </a:tc>
                <a:tc>
                  <a:txBody>
                    <a:bodyPr/>
                    <a:lstStyle/>
                    <a:p>
                      <a:pPr algn="ctr"/>
                      <a:r>
                        <a:rPr lang="en-US" dirty="0" smtClean="0"/>
                        <a:t>+</a:t>
                      </a:r>
                      <a:endParaRPr lang="en-US" dirty="0"/>
                    </a:p>
                  </a:txBody>
                  <a:tcPr/>
                </a:tc>
              </a:tr>
              <a:tr h="370840">
                <a:tc>
                  <a:txBody>
                    <a:bodyPr/>
                    <a:lstStyle/>
                    <a:p>
                      <a:r>
                        <a:rPr lang="en-US" dirty="0" smtClean="0"/>
                        <a:t>Labor, </a:t>
                      </a:r>
                      <a:r>
                        <a:rPr lang="en-US" i="1" dirty="0" smtClean="0"/>
                        <a:t>L</a:t>
                      </a:r>
                      <a:endParaRPr lang="en-US" i="1" dirty="0"/>
                    </a:p>
                  </a:txBody>
                  <a:tcPr/>
                </a:tc>
                <a:tc>
                  <a:txBody>
                    <a:bodyPr/>
                    <a:lstStyle/>
                    <a:p>
                      <a:pPr algn="ctr"/>
                      <a:r>
                        <a:rPr lang="en-US" dirty="0" smtClean="0"/>
                        <a:t>+</a:t>
                      </a:r>
                      <a:endParaRPr lang="en-US" dirty="0"/>
                    </a:p>
                  </a:txBody>
                  <a:tcPr/>
                </a:tc>
              </a:tr>
              <a:tr h="370840">
                <a:tc>
                  <a:txBody>
                    <a:bodyPr/>
                    <a:lstStyle/>
                    <a:p>
                      <a:r>
                        <a:rPr lang="en-US" dirty="0" smtClean="0"/>
                        <a:t>Technology </a:t>
                      </a:r>
                      <a:endParaRPr lang="en-US" dirty="0"/>
                    </a:p>
                  </a:txBody>
                  <a:tcPr/>
                </a:tc>
                <a:tc>
                  <a:txBody>
                    <a:bodyPr/>
                    <a:lstStyle/>
                    <a:p>
                      <a:pPr algn="ctr"/>
                      <a:r>
                        <a:rPr lang="en-US" dirty="0" smtClean="0"/>
                        <a:t>+</a:t>
                      </a:r>
                      <a:endParaRPr lang="en-US" dirty="0"/>
                    </a:p>
                  </a:txBody>
                  <a:tcPr/>
                </a:tc>
              </a:tr>
            </a:tbl>
          </a:graphicData>
        </a:graphic>
      </p:graphicFrame>
      <p:grpSp>
        <p:nvGrpSpPr>
          <p:cNvPr id="8" name="Group 7"/>
          <p:cNvGrpSpPr/>
          <p:nvPr/>
        </p:nvGrpSpPr>
        <p:grpSpPr>
          <a:xfrm>
            <a:off x="6248400" y="1981200"/>
            <a:ext cx="2286000" cy="381000"/>
            <a:chOff x="6248400" y="1981200"/>
            <a:chExt cx="2286000" cy="381000"/>
          </a:xfrm>
        </p:grpSpPr>
        <p:sp>
          <p:nvSpPr>
            <p:cNvPr id="5" name="TextBox 4"/>
            <p:cNvSpPr txBox="1"/>
            <p:nvPr/>
          </p:nvSpPr>
          <p:spPr>
            <a:xfrm>
              <a:off x="6248400" y="1981200"/>
              <a:ext cx="1295400" cy="381000"/>
            </a:xfrm>
            <a:prstGeom prst="rect">
              <a:avLst/>
            </a:prstGeom>
            <a:noFill/>
            <a:ln>
              <a:solidFill>
                <a:srgbClr val="0070C0"/>
              </a:solidFill>
            </a:ln>
          </p:spPr>
          <p:txBody>
            <a:bodyPr wrap="square" rtlCol="0">
              <a:spAutoFit/>
            </a:bodyPr>
            <a:lstStyle/>
            <a:p>
              <a:r>
                <a:rPr lang="en-US" i="1" dirty="0" smtClean="0"/>
                <a:t>K</a:t>
              </a:r>
              <a:r>
                <a:rPr lang="en-US" dirty="0" smtClean="0"/>
                <a:t>, </a:t>
              </a:r>
              <a:r>
                <a:rPr lang="en-US" i="1" dirty="0" smtClean="0"/>
                <a:t>L</a:t>
              </a:r>
              <a:r>
                <a:rPr lang="en-US" dirty="0" smtClean="0"/>
                <a:t>, </a:t>
              </a:r>
              <a:r>
                <a:rPr lang="en-US" i="1" dirty="0" smtClean="0"/>
                <a:t>F</a:t>
              </a:r>
              <a:r>
                <a:rPr lang="en-US" dirty="0" smtClean="0"/>
                <a:t>(</a:t>
              </a:r>
              <a:r>
                <a:rPr lang="en-US" i="1" dirty="0" smtClean="0"/>
                <a:t>K</a:t>
              </a:r>
              <a:r>
                <a:rPr lang="en-US" dirty="0" smtClean="0"/>
                <a:t>, </a:t>
              </a:r>
              <a:r>
                <a:rPr lang="en-US" i="1" dirty="0" smtClean="0"/>
                <a:t>L</a:t>
              </a:r>
              <a:r>
                <a:rPr lang="en-US" dirty="0" smtClean="0"/>
                <a:t>)</a:t>
              </a:r>
              <a:endParaRPr lang="en-US" dirty="0"/>
            </a:p>
          </p:txBody>
        </p:sp>
        <p:cxnSp>
          <p:nvCxnSpPr>
            <p:cNvPr id="6" name="Straight Arrow Connector 5"/>
            <p:cNvCxnSpPr/>
            <p:nvPr/>
          </p:nvCxnSpPr>
          <p:spPr>
            <a:xfrm>
              <a:off x="7620000" y="22098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153400" y="1981200"/>
              <a:ext cx="381000" cy="381000"/>
            </a:xfrm>
            <a:prstGeom prst="rect">
              <a:avLst/>
            </a:prstGeom>
            <a:noFill/>
            <a:ln>
              <a:solidFill>
                <a:srgbClr val="0070C0"/>
              </a:solidFill>
            </a:ln>
          </p:spPr>
          <p:txBody>
            <a:bodyPr wrap="square" rtlCol="0">
              <a:spAutoFit/>
            </a:bodyPr>
            <a:lstStyle/>
            <a:p>
              <a:r>
                <a:rPr lang="en-US" i="1" dirty="0" smtClean="0"/>
                <a:t>Y</a:t>
              </a:r>
              <a:endParaRPr lang="en-US" dirty="0"/>
            </a:p>
          </p:txBody>
        </p:sp>
      </p:grpSp>
    </p:spTree>
    <p:extLst>
      <p:ext uri="{BB962C8B-B14F-4D97-AF65-F5344CB8AC3E}">
        <p14:creationId xmlns:p14="http://schemas.microsoft.com/office/powerpoint/2010/main" val="3975934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04850" y="203200"/>
            <a:ext cx="7632700" cy="1195388"/>
          </a:xfrm>
        </p:spPr>
        <p:txBody>
          <a:bodyPr/>
          <a:lstStyle/>
          <a:p>
            <a:r>
              <a:rPr lang="en-US" sz="2800" smtClean="0"/>
              <a:t>1</a:t>
            </a:r>
            <a:r>
              <a:rPr lang="en-US" sz="2800" b="0" smtClean="0"/>
              <a:t>.  </a:t>
            </a:r>
            <a:r>
              <a:rPr lang="en-US" smtClean="0"/>
              <a:t>Fiscal policy at home</a:t>
            </a:r>
          </a:p>
        </p:txBody>
      </p:sp>
      <p:grpSp>
        <p:nvGrpSpPr>
          <p:cNvPr id="41987" name="Group 3"/>
          <p:cNvGrpSpPr>
            <a:grpSpLocks/>
          </p:cNvGrpSpPr>
          <p:nvPr/>
        </p:nvGrpSpPr>
        <p:grpSpPr bwMode="auto">
          <a:xfrm>
            <a:off x="3452813" y="1192213"/>
            <a:ext cx="5233987" cy="4481512"/>
            <a:chOff x="336" y="672"/>
            <a:chExt cx="3537" cy="2823"/>
          </a:xfrm>
        </p:grpSpPr>
        <p:sp>
          <p:nvSpPr>
            <p:cNvPr id="42017"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2018"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2019"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42020"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41988" name="Group 8"/>
          <p:cNvGrpSpPr>
            <a:grpSpLocks/>
          </p:cNvGrpSpPr>
          <p:nvPr/>
        </p:nvGrpSpPr>
        <p:grpSpPr bwMode="auto">
          <a:xfrm>
            <a:off x="4291013" y="1939925"/>
            <a:ext cx="3886200" cy="2941638"/>
            <a:chOff x="912" y="1239"/>
            <a:chExt cx="2448" cy="1853"/>
          </a:xfrm>
        </p:grpSpPr>
        <p:sp>
          <p:nvSpPr>
            <p:cNvPr id="42015" name="Line 9"/>
            <p:cNvSpPr>
              <a:spLocks noChangeShapeType="1"/>
            </p:cNvSpPr>
            <p:nvPr/>
          </p:nvSpPr>
          <p:spPr bwMode="auto">
            <a:xfrm>
              <a:off x="912" y="1239"/>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2016" name="Text Box 10"/>
            <p:cNvSpPr txBox="1">
              <a:spLocks noChangeArrowheads="1"/>
            </p:cNvSpPr>
            <p:nvPr/>
          </p:nvSpPr>
          <p:spPr bwMode="auto">
            <a:xfrm>
              <a:off x="2880" y="2784"/>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chemeClr val="bg2"/>
                  </a:solidFill>
                  <a:latin typeface="Tahoma" pitchFamily="34" charset="0"/>
                </a:rPr>
                <a:t>I</a:t>
              </a:r>
              <a:r>
                <a:rPr lang="en-US" sz="1200" b="1" i="1">
                  <a:solidFill>
                    <a:schemeClr val="bg2"/>
                  </a:solidFill>
                  <a:latin typeface="Tahoma" pitchFamily="34" charset="0"/>
                </a:rPr>
                <a:t> </a:t>
              </a:r>
              <a:r>
                <a:rPr lang="en-US" sz="2600">
                  <a:solidFill>
                    <a:schemeClr val="bg2"/>
                  </a:solidFill>
                  <a:latin typeface="Tahoma" pitchFamily="34" charset="0"/>
                </a:rPr>
                <a:t>(</a:t>
              </a:r>
              <a:r>
                <a:rPr lang="en-US" sz="2600" b="1" i="1">
                  <a:solidFill>
                    <a:schemeClr val="bg2"/>
                  </a:solidFill>
                  <a:latin typeface="Tahoma" pitchFamily="34" charset="0"/>
                </a:rPr>
                <a:t>r</a:t>
              </a:r>
              <a:r>
                <a:rPr lang="en-US" sz="1200" b="1" i="1">
                  <a:solidFill>
                    <a:schemeClr val="bg2"/>
                  </a:solidFill>
                  <a:latin typeface="Tahoma" pitchFamily="34" charset="0"/>
                </a:rPr>
                <a:t> </a:t>
              </a:r>
              <a:r>
                <a:rPr lang="en-US" sz="2600">
                  <a:solidFill>
                    <a:schemeClr val="bg2"/>
                  </a:solidFill>
                  <a:latin typeface="Tahoma" pitchFamily="34" charset="0"/>
                </a:rPr>
                <a:t>)</a:t>
              </a:r>
            </a:p>
          </p:txBody>
        </p:sp>
      </p:grpSp>
      <p:grpSp>
        <p:nvGrpSpPr>
          <p:cNvPr id="41989" name="Group 11"/>
          <p:cNvGrpSpPr>
            <a:grpSpLocks/>
          </p:cNvGrpSpPr>
          <p:nvPr/>
        </p:nvGrpSpPr>
        <p:grpSpPr bwMode="auto">
          <a:xfrm>
            <a:off x="6513513" y="1447800"/>
            <a:ext cx="417512" cy="3783013"/>
            <a:chOff x="4103" y="912"/>
            <a:chExt cx="263" cy="2383"/>
          </a:xfrm>
        </p:grpSpPr>
        <p:sp>
          <p:nvSpPr>
            <p:cNvPr id="42013" name="Line 12"/>
            <p:cNvSpPr>
              <a:spLocks noChangeShapeType="1"/>
            </p:cNvSpPr>
            <p:nvPr/>
          </p:nvSpPr>
          <p:spPr bwMode="auto">
            <a:xfrm flipV="1">
              <a:off x="4224"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42014" name="Object 6"/>
            <p:cNvGraphicFramePr>
              <a:graphicFrameLocks noChangeAspect="1"/>
            </p:cNvGraphicFramePr>
            <p:nvPr/>
          </p:nvGraphicFramePr>
          <p:xfrm>
            <a:off x="4103" y="912"/>
            <a:ext cx="263" cy="310"/>
          </p:xfrm>
          <a:graphic>
            <a:graphicData uri="http://schemas.openxmlformats.org/presentationml/2006/ole">
              <mc:AlternateContent xmlns:mc="http://schemas.openxmlformats.org/markup-compatibility/2006">
                <mc:Choice xmlns:v="urn:schemas-microsoft-com:vml" Requires="v">
                  <p:oleObj spid="_x0000_s7475" name="Equation" r:id="rId4" imgW="190500" imgH="228600" progId="Equation.DSMT4">
                    <p:embed/>
                  </p:oleObj>
                </mc:Choice>
                <mc:Fallback>
                  <p:oleObj name="Equation" r:id="rId4" imgW="1905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3" y="912"/>
                          <a:ext cx="263" cy="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14"/>
          <p:cNvGrpSpPr>
            <a:grpSpLocks/>
          </p:cNvGrpSpPr>
          <p:nvPr/>
        </p:nvGrpSpPr>
        <p:grpSpPr bwMode="auto">
          <a:xfrm>
            <a:off x="5105400" y="2828925"/>
            <a:ext cx="533400" cy="2841625"/>
            <a:chOff x="3216" y="1782"/>
            <a:chExt cx="336" cy="1790"/>
          </a:xfrm>
        </p:grpSpPr>
        <p:sp>
          <p:nvSpPr>
            <p:cNvPr id="42011" name="Line 15"/>
            <p:cNvSpPr>
              <a:spLocks noChangeShapeType="1"/>
            </p:cNvSpPr>
            <p:nvPr/>
          </p:nvSpPr>
          <p:spPr bwMode="auto">
            <a:xfrm flipH="1">
              <a:off x="3353" y="1782"/>
              <a:ext cx="1" cy="1505"/>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2012" name="Text Box 16"/>
            <p:cNvSpPr txBox="1">
              <a:spLocks noChangeArrowheads="1"/>
            </p:cNvSpPr>
            <p:nvPr/>
          </p:nvSpPr>
          <p:spPr bwMode="auto">
            <a:xfrm>
              <a:off x="3216" y="3264"/>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baseline="-25000">
                  <a:latin typeface="Tahoma" pitchFamily="34" charset="0"/>
                </a:rPr>
                <a:t>1</a:t>
              </a:r>
            </a:p>
          </p:txBody>
        </p:sp>
      </p:grpSp>
      <p:sp>
        <p:nvSpPr>
          <p:cNvPr id="61457" name="Text Box 17"/>
          <p:cNvSpPr txBox="1">
            <a:spLocks noChangeArrowheads="1"/>
          </p:cNvSpPr>
          <p:nvPr/>
        </p:nvSpPr>
        <p:spPr bwMode="auto">
          <a:xfrm>
            <a:off x="228600" y="1736725"/>
            <a:ext cx="2667000" cy="1235075"/>
          </a:xfrm>
          <a:prstGeom prst="rect">
            <a:avLst/>
          </a:prstGeom>
          <a:solidFill>
            <a:srgbClr val="FFFFCC"/>
          </a:solidFill>
          <a:ln>
            <a:noFill/>
          </a:ln>
          <a:effectLst>
            <a:outerShdw dist="71842" dir="2700000" algn="ctr" rotWithShape="0">
              <a:schemeClr val="bg2"/>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a:t>An increase in </a:t>
            </a:r>
            <a:r>
              <a:rPr kumimoji="1" lang="en-US" sz="2500" b="1" i="1"/>
              <a:t>G</a:t>
            </a:r>
            <a:r>
              <a:rPr kumimoji="1" lang="en-US" sz="2500"/>
              <a:t> or decrease in </a:t>
            </a:r>
            <a:r>
              <a:rPr kumimoji="1" lang="en-US" sz="2500" b="1" i="1"/>
              <a:t>T</a:t>
            </a:r>
            <a:r>
              <a:rPr kumimoji="1" lang="en-US" sz="2500"/>
              <a:t> reduces saving.</a:t>
            </a:r>
          </a:p>
        </p:txBody>
      </p:sp>
      <p:grpSp>
        <p:nvGrpSpPr>
          <p:cNvPr id="6" name="Group 18"/>
          <p:cNvGrpSpPr>
            <a:grpSpLocks/>
          </p:cNvGrpSpPr>
          <p:nvPr/>
        </p:nvGrpSpPr>
        <p:grpSpPr bwMode="auto">
          <a:xfrm>
            <a:off x="3295650" y="2540000"/>
            <a:ext cx="3409950" cy="609600"/>
            <a:chOff x="2076" y="1600"/>
            <a:chExt cx="2148" cy="384"/>
          </a:xfrm>
        </p:grpSpPr>
        <p:sp>
          <p:nvSpPr>
            <p:cNvPr id="42009" name="Line 19"/>
            <p:cNvSpPr>
              <a:spLocks noChangeShapeType="1"/>
            </p:cNvSpPr>
            <p:nvPr/>
          </p:nvSpPr>
          <p:spPr bwMode="auto">
            <a:xfrm flipH="1">
              <a:off x="2400" y="1776"/>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2010" name="Object 5"/>
            <p:cNvGraphicFramePr>
              <a:graphicFrameLocks noChangeAspect="1"/>
            </p:cNvGraphicFramePr>
            <p:nvPr/>
          </p:nvGraphicFramePr>
          <p:xfrm>
            <a:off x="2076" y="1600"/>
            <a:ext cx="324" cy="384"/>
          </p:xfrm>
          <a:graphic>
            <a:graphicData uri="http://schemas.openxmlformats.org/presentationml/2006/ole">
              <mc:AlternateContent xmlns:mc="http://schemas.openxmlformats.org/markup-compatibility/2006">
                <mc:Choice xmlns:v="urn:schemas-microsoft-com:vml" Requires="v">
                  <p:oleObj spid="_x0000_s7476" name="Equation" r:id="rId6" imgW="203112" imgH="241195" progId="Equation.DSMT4">
                    <p:embed/>
                  </p:oleObj>
                </mc:Choice>
                <mc:Fallback>
                  <p:oleObj name="Equation" r:id="rId6" imgW="203112"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6" y="1600"/>
                          <a:ext cx="324"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21"/>
          <p:cNvGrpSpPr>
            <a:grpSpLocks/>
          </p:cNvGrpSpPr>
          <p:nvPr/>
        </p:nvGrpSpPr>
        <p:grpSpPr bwMode="auto">
          <a:xfrm>
            <a:off x="5322888" y="2873375"/>
            <a:ext cx="1458912" cy="784225"/>
            <a:chOff x="3353" y="1810"/>
            <a:chExt cx="919" cy="494"/>
          </a:xfrm>
        </p:grpSpPr>
        <p:sp>
          <p:nvSpPr>
            <p:cNvPr id="42007" name="Text Box 22"/>
            <p:cNvSpPr txBox="1">
              <a:spLocks noChangeArrowheads="1"/>
            </p:cNvSpPr>
            <p:nvPr/>
          </p:nvSpPr>
          <p:spPr bwMode="auto">
            <a:xfrm>
              <a:off x="3744" y="2016"/>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NX</a:t>
              </a:r>
              <a:r>
                <a:rPr kumimoji="1" lang="en-US" sz="2400" baseline="-25000">
                  <a:latin typeface="Tahoma" pitchFamily="34" charset="0"/>
                </a:rPr>
                <a:t>1</a:t>
              </a:r>
            </a:p>
          </p:txBody>
        </p:sp>
        <p:sp>
          <p:nvSpPr>
            <p:cNvPr id="42008" name="AutoShape 23"/>
            <p:cNvSpPr>
              <a:spLocks/>
            </p:cNvSpPr>
            <p:nvPr/>
          </p:nvSpPr>
          <p:spPr bwMode="auto">
            <a:xfrm rot="5411755" flipH="1">
              <a:off x="3656" y="1507"/>
              <a:ext cx="252" cy="857"/>
            </a:xfrm>
            <a:prstGeom prst="leftBrace">
              <a:avLst>
                <a:gd name="adj1" fmla="val 57609"/>
                <a:gd name="adj2" fmla="val 33880"/>
              </a:avLst>
            </a:prstGeom>
            <a:noFill/>
            <a:ln w="1905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grpSp>
      <p:grpSp>
        <p:nvGrpSpPr>
          <p:cNvPr id="8" name="Group 24"/>
          <p:cNvGrpSpPr>
            <a:grpSpLocks/>
          </p:cNvGrpSpPr>
          <p:nvPr/>
        </p:nvGrpSpPr>
        <p:grpSpPr bwMode="auto">
          <a:xfrm>
            <a:off x="5865813" y="1447800"/>
            <a:ext cx="446087" cy="3783013"/>
            <a:chOff x="3695" y="912"/>
            <a:chExt cx="281" cy="2383"/>
          </a:xfrm>
        </p:grpSpPr>
        <p:sp>
          <p:nvSpPr>
            <p:cNvPr id="42005" name="Line 25"/>
            <p:cNvSpPr>
              <a:spLocks noChangeShapeType="1"/>
            </p:cNvSpPr>
            <p:nvPr/>
          </p:nvSpPr>
          <p:spPr bwMode="auto">
            <a:xfrm flipV="1">
              <a:off x="3825" y="1173"/>
              <a:ext cx="0" cy="212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42006" name="Object 4"/>
            <p:cNvGraphicFramePr>
              <a:graphicFrameLocks noChangeAspect="1"/>
            </p:cNvGraphicFramePr>
            <p:nvPr/>
          </p:nvGraphicFramePr>
          <p:xfrm>
            <a:off x="3695" y="912"/>
            <a:ext cx="281" cy="310"/>
          </p:xfrm>
          <a:graphic>
            <a:graphicData uri="http://schemas.openxmlformats.org/presentationml/2006/ole">
              <mc:AlternateContent xmlns:mc="http://schemas.openxmlformats.org/markup-compatibility/2006">
                <mc:Choice xmlns:v="urn:schemas-microsoft-com:vml" Requires="v">
                  <p:oleObj spid="_x0000_s7477" name="Equation" r:id="rId8" imgW="203112" imgH="228501" progId="Equation.DSMT4">
                    <p:embed/>
                  </p:oleObj>
                </mc:Choice>
                <mc:Fallback>
                  <p:oleObj name="Equation" r:id="rId8" imgW="203112"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95" y="912"/>
                          <a:ext cx="281" cy="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 name="Group 27"/>
          <p:cNvGrpSpPr>
            <a:grpSpLocks/>
          </p:cNvGrpSpPr>
          <p:nvPr/>
        </p:nvGrpSpPr>
        <p:grpSpPr bwMode="auto">
          <a:xfrm>
            <a:off x="5257800" y="2117725"/>
            <a:ext cx="838200" cy="671513"/>
            <a:chOff x="3312" y="1334"/>
            <a:chExt cx="528" cy="423"/>
          </a:xfrm>
        </p:grpSpPr>
        <p:sp>
          <p:nvSpPr>
            <p:cNvPr id="42003" name="AutoShape 28"/>
            <p:cNvSpPr>
              <a:spLocks/>
            </p:cNvSpPr>
            <p:nvPr/>
          </p:nvSpPr>
          <p:spPr bwMode="auto">
            <a:xfrm rot="5411755">
              <a:off x="3506" y="1448"/>
              <a:ext cx="158" cy="460"/>
            </a:xfrm>
            <a:prstGeom prst="leftBrace">
              <a:avLst>
                <a:gd name="adj1" fmla="val 49318"/>
                <a:gd name="adj2" fmla="val 49796"/>
              </a:avLst>
            </a:prstGeom>
            <a:noFill/>
            <a:ln w="1905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sp>
          <p:nvSpPr>
            <p:cNvPr id="42004" name="Text Box 29"/>
            <p:cNvSpPr txBox="1">
              <a:spLocks noChangeArrowheads="1"/>
            </p:cNvSpPr>
            <p:nvPr/>
          </p:nvSpPr>
          <p:spPr bwMode="auto">
            <a:xfrm>
              <a:off x="3312" y="1334"/>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NX</a:t>
              </a:r>
              <a:r>
                <a:rPr kumimoji="1" lang="en-US" sz="2400" baseline="-25000">
                  <a:latin typeface="Tahoma" pitchFamily="34" charset="0"/>
                </a:rPr>
                <a:t>2</a:t>
              </a:r>
            </a:p>
          </p:txBody>
        </p:sp>
      </p:grpSp>
      <p:sp>
        <p:nvSpPr>
          <p:cNvPr id="61470" name="Line 30"/>
          <p:cNvSpPr>
            <a:spLocks noChangeShapeType="1"/>
          </p:cNvSpPr>
          <p:nvPr/>
        </p:nvSpPr>
        <p:spPr bwMode="auto">
          <a:xfrm flipH="1">
            <a:off x="6096000" y="4572000"/>
            <a:ext cx="609600" cy="0"/>
          </a:xfrm>
          <a:prstGeom prst="line">
            <a:avLst/>
          </a:prstGeom>
          <a:noFill/>
          <a:ln w="38100">
            <a:solidFill>
              <a:srgbClr val="C6005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0" name="Group 36"/>
          <p:cNvGrpSpPr>
            <a:grpSpLocks/>
          </p:cNvGrpSpPr>
          <p:nvPr/>
        </p:nvGrpSpPr>
        <p:grpSpPr bwMode="auto">
          <a:xfrm>
            <a:off x="381000" y="3505200"/>
            <a:ext cx="2797175" cy="1652588"/>
            <a:chOff x="240" y="2208"/>
            <a:chExt cx="1762" cy="1041"/>
          </a:xfrm>
        </p:grpSpPr>
        <p:sp>
          <p:nvSpPr>
            <p:cNvPr id="41998" name="Rectangle 35"/>
            <p:cNvSpPr>
              <a:spLocks noChangeArrowheads="1"/>
            </p:cNvSpPr>
            <p:nvPr/>
          </p:nvSpPr>
          <p:spPr bwMode="auto">
            <a:xfrm>
              <a:off x="303" y="2248"/>
              <a:ext cx="1699" cy="100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41999" name="Group 31"/>
            <p:cNvGrpSpPr>
              <a:grpSpLocks/>
            </p:cNvGrpSpPr>
            <p:nvPr/>
          </p:nvGrpSpPr>
          <p:grpSpPr bwMode="auto">
            <a:xfrm>
              <a:off x="240" y="2208"/>
              <a:ext cx="1728" cy="1008"/>
              <a:chOff x="240" y="2208"/>
              <a:chExt cx="1728" cy="1008"/>
            </a:xfrm>
          </p:grpSpPr>
          <p:sp>
            <p:nvSpPr>
              <p:cNvPr id="42000" name="Text Box 32"/>
              <p:cNvSpPr txBox="1">
                <a:spLocks noChangeArrowheads="1"/>
              </p:cNvSpPr>
              <p:nvPr/>
            </p:nvSpPr>
            <p:spPr bwMode="auto">
              <a:xfrm>
                <a:off x="240" y="2208"/>
                <a:ext cx="1728" cy="1008"/>
              </a:xfrm>
              <a:prstGeom prst="rect">
                <a:avLst/>
              </a:prstGeom>
              <a:solidFill>
                <a:srgbClr val="FFCCCC"/>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a:t>Results:  </a:t>
                </a:r>
                <a:br>
                  <a:rPr kumimoji="1" lang="en-US" sz="2500"/>
                </a:br>
                <a:endParaRPr kumimoji="1" lang="en-US" sz="2500"/>
              </a:p>
            </p:txBody>
          </p:sp>
          <p:graphicFrame>
            <p:nvGraphicFramePr>
              <p:cNvPr id="42001" name="Object 2"/>
              <p:cNvGraphicFramePr>
                <a:graphicFrameLocks noChangeAspect="1"/>
              </p:cNvGraphicFramePr>
              <p:nvPr/>
            </p:nvGraphicFramePr>
            <p:xfrm>
              <a:off x="432" y="2538"/>
              <a:ext cx="703" cy="246"/>
            </p:xfrm>
            <a:graphic>
              <a:graphicData uri="http://schemas.openxmlformats.org/presentationml/2006/ole">
                <mc:AlternateContent xmlns:mc="http://schemas.openxmlformats.org/markup-compatibility/2006">
                  <mc:Choice xmlns:v="urn:schemas-microsoft-com:vml" Requires="v">
                    <p:oleObj spid="_x0000_s7478" name="Equation" r:id="rId10" imgW="507780" imgH="177723" progId="Equation.DSMT4">
                      <p:embed/>
                    </p:oleObj>
                  </mc:Choice>
                  <mc:Fallback>
                    <p:oleObj name="Equation" r:id="rId10" imgW="507780" imgH="177723"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 y="2538"/>
                            <a:ext cx="703" cy="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002" name="Object 3"/>
              <p:cNvGraphicFramePr>
                <a:graphicFrameLocks noChangeAspect="1"/>
              </p:cNvGraphicFramePr>
              <p:nvPr/>
            </p:nvGraphicFramePr>
            <p:xfrm>
              <a:off x="432" y="2880"/>
              <a:ext cx="1440" cy="246"/>
            </p:xfrm>
            <a:graphic>
              <a:graphicData uri="http://schemas.openxmlformats.org/presentationml/2006/ole">
                <mc:AlternateContent xmlns:mc="http://schemas.openxmlformats.org/markup-compatibility/2006">
                  <mc:Choice xmlns:v="urn:schemas-microsoft-com:vml" Requires="v">
                    <p:oleObj spid="_x0000_s7479" name="Equation" r:id="rId12" imgW="1040948" imgH="177723" progId="Equation.DSMT4">
                      <p:embed/>
                    </p:oleObj>
                  </mc:Choice>
                  <mc:Fallback>
                    <p:oleObj name="Equation" r:id="rId12" imgW="1040948" imgH="177723"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32" y="2880"/>
                            <a:ext cx="1440" cy="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Tree>
    <p:extLst>
      <p:ext uri="{BB962C8B-B14F-4D97-AF65-F5344CB8AC3E}">
        <p14:creationId xmlns:p14="http://schemas.microsoft.com/office/powerpoint/2010/main" val="1555581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57"/>
                                        </p:tgtEl>
                                        <p:attrNameLst>
                                          <p:attrName>style.visibility</p:attrName>
                                        </p:attrNameLst>
                                      </p:cBhvr>
                                      <p:to>
                                        <p:strVal val="visible"/>
                                      </p:to>
                                    </p:set>
                                    <p:animEffect transition="in" filter="dissolve">
                                      <p:cBhvr>
                                        <p:cTn id="22" dur="500"/>
                                        <p:tgtEl>
                                          <p:spTgt spid="614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2" fill="hold" grpId="0" nodeType="clickEffect">
                                  <p:stCondLst>
                                    <p:cond delay="0"/>
                                  </p:stCondLst>
                                  <p:childTnLst>
                                    <p:set>
                                      <p:cBhvr>
                                        <p:cTn id="26" dur="1" fill="hold">
                                          <p:stCondLst>
                                            <p:cond delay="0"/>
                                          </p:stCondLst>
                                        </p:cTn>
                                        <p:tgtEl>
                                          <p:spTgt spid="61470"/>
                                        </p:tgtEl>
                                        <p:attrNameLst>
                                          <p:attrName>style.visibility</p:attrName>
                                        </p:attrNameLst>
                                      </p:cBhvr>
                                      <p:to>
                                        <p:strVal val="visible"/>
                                      </p:to>
                                    </p:set>
                                    <p:anim calcmode="lin" valueType="num">
                                      <p:cBhvr>
                                        <p:cTn id="27" dur="500" fill="hold"/>
                                        <p:tgtEl>
                                          <p:spTgt spid="61470"/>
                                        </p:tgtEl>
                                        <p:attrNameLst>
                                          <p:attrName>ppt_x</p:attrName>
                                        </p:attrNameLst>
                                      </p:cBhvr>
                                      <p:tavLst>
                                        <p:tav tm="0">
                                          <p:val>
                                            <p:strVal val="#ppt_x+#ppt_w/2"/>
                                          </p:val>
                                        </p:tav>
                                        <p:tav tm="100000">
                                          <p:val>
                                            <p:strVal val="#ppt_x"/>
                                          </p:val>
                                        </p:tav>
                                      </p:tavLst>
                                    </p:anim>
                                    <p:anim calcmode="lin" valueType="num">
                                      <p:cBhvr>
                                        <p:cTn id="28" dur="500" fill="hold"/>
                                        <p:tgtEl>
                                          <p:spTgt spid="61470"/>
                                        </p:tgtEl>
                                        <p:attrNameLst>
                                          <p:attrName>ppt_y</p:attrName>
                                        </p:attrNameLst>
                                      </p:cBhvr>
                                      <p:tavLst>
                                        <p:tav tm="0">
                                          <p:val>
                                            <p:strVal val="#ppt_y"/>
                                          </p:val>
                                        </p:tav>
                                        <p:tav tm="100000">
                                          <p:val>
                                            <p:strVal val="#ppt_y"/>
                                          </p:val>
                                        </p:tav>
                                      </p:tavLst>
                                    </p:anim>
                                    <p:anim calcmode="lin" valueType="num">
                                      <p:cBhvr>
                                        <p:cTn id="29" dur="500" fill="hold"/>
                                        <p:tgtEl>
                                          <p:spTgt spid="61470"/>
                                        </p:tgtEl>
                                        <p:attrNameLst>
                                          <p:attrName>ppt_w</p:attrName>
                                        </p:attrNameLst>
                                      </p:cBhvr>
                                      <p:tavLst>
                                        <p:tav tm="0">
                                          <p:val>
                                            <p:fltVal val="0"/>
                                          </p:val>
                                        </p:tav>
                                        <p:tav tm="100000">
                                          <p:val>
                                            <p:strVal val="#ppt_w"/>
                                          </p:val>
                                        </p:tav>
                                      </p:tavLst>
                                    </p:anim>
                                    <p:anim calcmode="lin" valueType="num">
                                      <p:cBhvr>
                                        <p:cTn id="30" dur="500" fill="hold"/>
                                        <p:tgtEl>
                                          <p:spTgt spid="61470"/>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500"/>
                            </p:stCondLst>
                            <p:childTnLst>
                              <p:par>
                                <p:cTn id="32" presetID="22" presetClass="entr" presetSubtype="1"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up)">
                                      <p:cBhvr>
                                        <p:cTn id="34" dur="500"/>
                                        <p:tgtEl>
                                          <p:spTgt spid="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dissolve">
                                      <p:cBhvr>
                                        <p:cTn id="39" dur="500"/>
                                        <p:tgtEl>
                                          <p:spTgt spid="10"/>
                                        </p:tgtEl>
                                      </p:cBhvr>
                                    </p:animEffect>
                                  </p:childTnLst>
                                </p:cTn>
                              </p:par>
                            </p:childTnLst>
                          </p:cTn>
                        </p:par>
                        <p:par>
                          <p:cTn id="40" fill="hold" nodeType="afterGroup">
                            <p:stCondLst>
                              <p:cond delay="500"/>
                            </p:stCondLst>
                            <p:childTnLst>
                              <p:par>
                                <p:cTn id="41" presetID="18" presetClass="entr" presetSubtype="12"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strips(downLeft)">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7" grpId="0" animBg="1" autoUpdateAnimBg="0"/>
      <p:bldP spid="6147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66725" y="236538"/>
            <a:ext cx="8245475" cy="887412"/>
          </a:xfrm>
        </p:spPr>
        <p:txBody>
          <a:bodyPr>
            <a:normAutofit fontScale="90000"/>
          </a:bodyPr>
          <a:lstStyle/>
          <a:p>
            <a:r>
              <a:rPr lang="en-US" sz="3000" smtClean="0"/>
              <a:t>NX and the federal budget deficit </a:t>
            </a:r>
            <a:br>
              <a:rPr lang="en-US" sz="3000" smtClean="0"/>
            </a:br>
            <a:r>
              <a:rPr lang="en-US" sz="2500" smtClean="0"/>
              <a:t>(% of GDP), 1965-2009</a:t>
            </a:r>
            <a:endParaRPr lang="en-US" sz="3000" smtClean="0"/>
          </a:p>
        </p:txBody>
      </p:sp>
      <p:sp>
        <p:nvSpPr>
          <p:cNvPr id="43011" name="AutoShape 3"/>
          <p:cNvSpPr>
            <a:spLocks noChangeAspect="1" noChangeArrowheads="1" noTextEdit="1"/>
          </p:cNvSpPr>
          <p:nvPr/>
        </p:nvSpPr>
        <p:spPr bwMode="auto">
          <a:xfrm>
            <a:off x="255588" y="1228725"/>
            <a:ext cx="869315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3012" name="Rectangle 5"/>
          <p:cNvSpPr>
            <a:spLocks noChangeArrowheads="1"/>
          </p:cNvSpPr>
          <p:nvPr/>
        </p:nvSpPr>
        <p:spPr bwMode="auto">
          <a:xfrm>
            <a:off x="1014413" y="1387475"/>
            <a:ext cx="7169150" cy="4800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3013" name="Freeform 6"/>
          <p:cNvSpPr>
            <a:spLocks noEditPoints="1"/>
          </p:cNvSpPr>
          <p:nvPr/>
        </p:nvSpPr>
        <p:spPr bwMode="auto">
          <a:xfrm>
            <a:off x="1009650" y="1382713"/>
            <a:ext cx="7178675" cy="4810125"/>
          </a:xfrm>
          <a:custGeom>
            <a:avLst/>
            <a:gdLst>
              <a:gd name="T0" fmla="*/ 0 w 18856"/>
              <a:gd name="T1" fmla="*/ 665059641 h 12616"/>
              <a:gd name="T2" fmla="*/ 662232769 w 18856"/>
              <a:gd name="T3" fmla="*/ 0 h 12616"/>
              <a:gd name="T4" fmla="*/ 2147483647 w 18856"/>
              <a:gd name="T5" fmla="*/ 0 h 12616"/>
              <a:gd name="T6" fmla="*/ 2147483647 w 18856"/>
              <a:gd name="T7" fmla="*/ 665059641 h 12616"/>
              <a:gd name="T8" fmla="*/ 2147483647 w 18856"/>
              <a:gd name="T9" fmla="*/ 2147483647 h 12616"/>
              <a:gd name="T10" fmla="*/ 2147483647 w 18856"/>
              <a:gd name="T11" fmla="*/ 2147483647 h 12616"/>
              <a:gd name="T12" fmla="*/ 662232769 w 18856"/>
              <a:gd name="T13" fmla="*/ 2147483647 h 12616"/>
              <a:gd name="T14" fmla="*/ 0 w 18856"/>
              <a:gd name="T15" fmla="*/ 2147483647 h 12616"/>
              <a:gd name="T16" fmla="*/ 0 w 18856"/>
              <a:gd name="T17" fmla="*/ 665059641 h 12616"/>
              <a:gd name="T18" fmla="*/ 1324320487 w 18856"/>
              <a:gd name="T19" fmla="*/ 2147483647 h 12616"/>
              <a:gd name="T20" fmla="*/ 662232769 w 18856"/>
              <a:gd name="T21" fmla="*/ 2147483647 h 12616"/>
              <a:gd name="T22" fmla="*/ 2147483647 w 18856"/>
              <a:gd name="T23" fmla="*/ 2147483647 h 12616"/>
              <a:gd name="T24" fmla="*/ 2147483647 w 18856"/>
              <a:gd name="T25" fmla="*/ 2147483647 h 12616"/>
              <a:gd name="T26" fmla="*/ 2147483647 w 18856"/>
              <a:gd name="T27" fmla="*/ 665059641 h 12616"/>
              <a:gd name="T28" fmla="*/ 2147483647 w 18856"/>
              <a:gd name="T29" fmla="*/ 1330264546 h 12616"/>
              <a:gd name="T30" fmla="*/ 662232769 w 18856"/>
              <a:gd name="T31" fmla="*/ 1330264546 h 12616"/>
              <a:gd name="T32" fmla="*/ 1324320487 w 18856"/>
              <a:gd name="T33" fmla="*/ 665059641 h 12616"/>
              <a:gd name="T34" fmla="*/ 1324320487 w 18856"/>
              <a:gd name="T35" fmla="*/ 2147483647 h 126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856"/>
              <a:gd name="T55" fmla="*/ 0 h 12616"/>
              <a:gd name="T56" fmla="*/ 18856 w 18856"/>
              <a:gd name="T57" fmla="*/ 12616 h 126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856" h="12616">
                <a:moveTo>
                  <a:pt x="0" y="12"/>
                </a:moveTo>
                <a:cubicBezTo>
                  <a:pt x="0" y="6"/>
                  <a:pt x="6" y="0"/>
                  <a:pt x="12" y="0"/>
                </a:cubicBezTo>
                <a:lnTo>
                  <a:pt x="18844" y="0"/>
                </a:lnTo>
                <a:cubicBezTo>
                  <a:pt x="18851" y="0"/>
                  <a:pt x="18856" y="6"/>
                  <a:pt x="18856" y="12"/>
                </a:cubicBezTo>
                <a:lnTo>
                  <a:pt x="18856" y="12604"/>
                </a:lnTo>
                <a:cubicBezTo>
                  <a:pt x="18856" y="12611"/>
                  <a:pt x="18851" y="12616"/>
                  <a:pt x="18844" y="12616"/>
                </a:cubicBezTo>
                <a:lnTo>
                  <a:pt x="12" y="12616"/>
                </a:lnTo>
                <a:cubicBezTo>
                  <a:pt x="6" y="12616"/>
                  <a:pt x="0" y="12611"/>
                  <a:pt x="0" y="12604"/>
                </a:cubicBezTo>
                <a:lnTo>
                  <a:pt x="0" y="12"/>
                </a:lnTo>
                <a:close/>
                <a:moveTo>
                  <a:pt x="24" y="12604"/>
                </a:moveTo>
                <a:lnTo>
                  <a:pt x="12" y="12592"/>
                </a:lnTo>
                <a:lnTo>
                  <a:pt x="18844" y="12592"/>
                </a:lnTo>
                <a:lnTo>
                  <a:pt x="18832" y="12604"/>
                </a:lnTo>
                <a:lnTo>
                  <a:pt x="18832" y="12"/>
                </a:lnTo>
                <a:lnTo>
                  <a:pt x="18844" y="24"/>
                </a:lnTo>
                <a:lnTo>
                  <a:pt x="12" y="24"/>
                </a:lnTo>
                <a:lnTo>
                  <a:pt x="24" y="12"/>
                </a:lnTo>
                <a:lnTo>
                  <a:pt x="24" y="12604"/>
                </a:lnTo>
                <a:close/>
              </a:path>
            </a:pathLst>
          </a:custGeom>
          <a:solidFill>
            <a:srgbClr val="000000"/>
          </a:solidFill>
          <a:ln w="0">
            <a:solidFill>
              <a:srgbClr val="000000"/>
            </a:solidFill>
            <a:bevel/>
            <a:headEnd/>
            <a:tailEnd/>
          </a:ln>
        </p:spPr>
        <p:txBody>
          <a:bodyPr/>
          <a:lstStyle/>
          <a:p>
            <a:endParaRPr lang="en-US"/>
          </a:p>
        </p:txBody>
      </p:sp>
      <p:sp>
        <p:nvSpPr>
          <p:cNvPr id="43014" name="Rectangle 7"/>
          <p:cNvSpPr>
            <a:spLocks noChangeArrowheads="1"/>
          </p:cNvSpPr>
          <p:nvPr/>
        </p:nvSpPr>
        <p:spPr bwMode="auto">
          <a:xfrm>
            <a:off x="8178800" y="1387475"/>
            <a:ext cx="9525" cy="4800600"/>
          </a:xfrm>
          <a:prstGeom prst="rect">
            <a:avLst/>
          </a:prstGeom>
          <a:solidFill>
            <a:srgbClr val="868686"/>
          </a:solidFill>
          <a:ln w="0">
            <a:solidFill>
              <a:srgbClr val="868686"/>
            </a:solidFill>
            <a:bevel/>
            <a:headEnd/>
            <a:tailEnd/>
          </a:ln>
        </p:spPr>
        <p:txBody>
          <a:bodyPr/>
          <a:lstStyle/>
          <a:p>
            <a:endParaRPr lang="en-US"/>
          </a:p>
        </p:txBody>
      </p:sp>
      <p:sp>
        <p:nvSpPr>
          <p:cNvPr id="43015" name="Freeform 8"/>
          <p:cNvSpPr>
            <a:spLocks noEditPoints="1"/>
          </p:cNvSpPr>
          <p:nvPr/>
        </p:nvSpPr>
        <p:spPr bwMode="auto">
          <a:xfrm>
            <a:off x="8183563" y="1916113"/>
            <a:ext cx="77787" cy="4276725"/>
          </a:xfrm>
          <a:custGeom>
            <a:avLst/>
            <a:gdLst>
              <a:gd name="T0" fmla="*/ 0 w 49"/>
              <a:gd name="T1" fmla="*/ 2147483647 h 2694"/>
              <a:gd name="T2" fmla="*/ 2147483647 w 49"/>
              <a:gd name="T3" fmla="*/ 2147483647 h 2694"/>
              <a:gd name="T4" fmla="*/ 2147483647 w 49"/>
              <a:gd name="T5" fmla="*/ 2147483647 h 2694"/>
              <a:gd name="T6" fmla="*/ 0 w 49"/>
              <a:gd name="T7" fmla="*/ 2147483647 h 2694"/>
              <a:gd name="T8" fmla="*/ 0 w 49"/>
              <a:gd name="T9" fmla="*/ 2147483647 h 2694"/>
              <a:gd name="T10" fmla="*/ 0 w 49"/>
              <a:gd name="T11" fmla="*/ 2147483647 h 2694"/>
              <a:gd name="T12" fmla="*/ 2147483647 w 49"/>
              <a:gd name="T13" fmla="*/ 2147483647 h 2694"/>
              <a:gd name="T14" fmla="*/ 2147483647 w 49"/>
              <a:gd name="T15" fmla="*/ 2147483647 h 2694"/>
              <a:gd name="T16" fmla="*/ 0 w 49"/>
              <a:gd name="T17" fmla="*/ 2147483647 h 2694"/>
              <a:gd name="T18" fmla="*/ 0 w 49"/>
              <a:gd name="T19" fmla="*/ 2147483647 h 2694"/>
              <a:gd name="T20" fmla="*/ 0 w 49"/>
              <a:gd name="T21" fmla="*/ 2147483647 h 2694"/>
              <a:gd name="T22" fmla="*/ 2147483647 w 49"/>
              <a:gd name="T23" fmla="*/ 2147483647 h 2694"/>
              <a:gd name="T24" fmla="*/ 2147483647 w 49"/>
              <a:gd name="T25" fmla="*/ 2147483647 h 2694"/>
              <a:gd name="T26" fmla="*/ 0 w 49"/>
              <a:gd name="T27" fmla="*/ 2147483647 h 2694"/>
              <a:gd name="T28" fmla="*/ 0 w 49"/>
              <a:gd name="T29" fmla="*/ 2147483647 h 2694"/>
              <a:gd name="T30" fmla="*/ 0 w 49"/>
              <a:gd name="T31" fmla="*/ 2147483647 h 2694"/>
              <a:gd name="T32" fmla="*/ 2147483647 w 49"/>
              <a:gd name="T33" fmla="*/ 2147483647 h 2694"/>
              <a:gd name="T34" fmla="*/ 2147483647 w 49"/>
              <a:gd name="T35" fmla="*/ 2147483647 h 2694"/>
              <a:gd name="T36" fmla="*/ 0 w 49"/>
              <a:gd name="T37" fmla="*/ 2147483647 h 2694"/>
              <a:gd name="T38" fmla="*/ 0 w 49"/>
              <a:gd name="T39" fmla="*/ 2147483647 h 2694"/>
              <a:gd name="T40" fmla="*/ 0 w 49"/>
              <a:gd name="T41" fmla="*/ 0 h 2694"/>
              <a:gd name="T42" fmla="*/ 2147483647 w 49"/>
              <a:gd name="T43" fmla="*/ 0 h 2694"/>
              <a:gd name="T44" fmla="*/ 2147483647 w 49"/>
              <a:gd name="T45" fmla="*/ 2147483647 h 2694"/>
              <a:gd name="T46" fmla="*/ 0 w 49"/>
              <a:gd name="T47" fmla="*/ 2147483647 h 2694"/>
              <a:gd name="T48" fmla="*/ 0 w 49"/>
              <a:gd name="T49" fmla="*/ 0 h 269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9"/>
              <a:gd name="T76" fmla="*/ 0 h 2694"/>
              <a:gd name="T77" fmla="*/ 49 w 49"/>
              <a:gd name="T78" fmla="*/ 2694 h 269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9" h="2694">
                <a:moveTo>
                  <a:pt x="0" y="2688"/>
                </a:moveTo>
                <a:lnTo>
                  <a:pt x="49" y="2688"/>
                </a:lnTo>
                <a:lnTo>
                  <a:pt x="49" y="2694"/>
                </a:lnTo>
                <a:lnTo>
                  <a:pt x="0" y="2694"/>
                </a:lnTo>
                <a:lnTo>
                  <a:pt x="0" y="2688"/>
                </a:lnTo>
                <a:close/>
                <a:moveTo>
                  <a:pt x="0" y="2016"/>
                </a:moveTo>
                <a:lnTo>
                  <a:pt x="49" y="2016"/>
                </a:lnTo>
                <a:lnTo>
                  <a:pt x="49" y="2022"/>
                </a:lnTo>
                <a:lnTo>
                  <a:pt x="0" y="2022"/>
                </a:lnTo>
                <a:lnTo>
                  <a:pt x="0" y="2016"/>
                </a:lnTo>
                <a:close/>
                <a:moveTo>
                  <a:pt x="0" y="1344"/>
                </a:moveTo>
                <a:lnTo>
                  <a:pt x="49" y="1344"/>
                </a:lnTo>
                <a:lnTo>
                  <a:pt x="49" y="1350"/>
                </a:lnTo>
                <a:lnTo>
                  <a:pt x="0" y="1350"/>
                </a:lnTo>
                <a:lnTo>
                  <a:pt x="0" y="1344"/>
                </a:lnTo>
                <a:close/>
                <a:moveTo>
                  <a:pt x="0" y="672"/>
                </a:moveTo>
                <a:lnTo>
                  <a:pt x="49" y="672"/>
                </a:lnTo>
                <a:lnTo>
                  <a:pt x="49" y="678"/>
                </a:lnTo>
                <a:lnTo>
                  <a:pt x="0" y="678"/>
                </a:lnTo>
                <a:lnTo>
                  <a:pt x="0" y="672"/>
                </a:lnTo>
                <a:close/>
                <a:moveTo>
                  <a:pt x="0" y="0"/>
                </a:moveTo>
                <a:lnTo>
                  <a:pt x="49" y="0"/>
                </a:lnTo>
                <a:lnTo>
                  <a:pt x="49" y="5"/>
                </a:lnTo>
                <a:lnTo>
                  <a:pt x="0" y="5"/>
                </a:lnTo>
                <a:lnTo>
                  <a:pt x="0" y="0"/>
                </a:lnTo>
                <a:close/>
              </a:path>
            </a:pathLst>
          </a:custGeom>
          <a:solidFill>
            <a:srgbClr val="868686"/>
          </a:solidFill>
          <a:ln w="0">
            <a:solidFill>
              <a:srgbClr val="868686"/>
            </a:solidFill>
            <a:bevel/>
            <a:headEnd/>
            <a:tailEnd/>
          </a:ln>
        </p:spPr>
        <p:txBody>
          <a:bodyPr/>
          <a:lstStyle/>
          <a:p>
            <a:endParaRPr lang="en-US"/>
          </a:p>
        </p:txBody>
      </p:sp>
      <p:sp>
        <p:nvSpPr>
          <p:cNvPr id="43016" name="Rectangle 9"/>
          <p:cNvSpPr>
            <a:spLocks noChangeArrowheads="1"/>
          </p:cNvSpPr>
          <p:nvPr/>
        </p:nvSpPr>
        <p:spPr bwMode="auto">
          <a:xfrm>
            <a:off x="1009650" y="1387475"/>
            <a:ext cx="9525" cy="4800600"/>
          </a:xfrm>
          <a:prstGeom prst="rect">
            <a:avLst/>
          </a:prstGeom>
          <a:solidFill>
            <a:srgbClr val="868686"/>
          </a:solidFill>
          <a:ln w="0">
            <a:solidFill>
              <a:srgbClr val="868686"/>
            </a:solidFill>
            <a:bevel/>
            <a:headEnd/>
            <a:tailEnd/>
          </a:ln>
        </p:spPr>
        <p:txBody>
          <a:bodyPr/>
          <a:lstStyle/>
          <a:p>
            <a:endParaRPr lang="en-US"/>
          </a:p>
        </p:txBody>
      </p:sp>
      <p:sp>
        <p:nvSpPr>
          <p:cNvPr id="43017" name="Freeform 10"/>
          <p:cNvSpPr>
            <a:spLocks noEditPoints="1"/>
          </p:cNvSpPr>
          <p:nvPr/>
        </p:nvSpPr>
        <p:spPr bwMode="auto">
          <a:xfrm>
            <a:off x="938213" y="1382713"/>
            <a:ext cx="76200" cy="4810125"/>
          </a:xfrm>
          <a:custGeom>
            <a:avLst/>
            <a:gdLst>
              <a:gd name="T0" fmla="*/ 0 w 48"/>
              <a:gd name="T1" fmla="*/ 2147483647 h 3030"/>
              <a:gd name="T2" fmla="*/ 2147483647 w 48"/>
              <a:gd name="T3" fmla="*/ 2147483647 h 3030"/>
              <a:gd name="T4" fmla="*/ 2147483647 w 48"/>
              <a:gd name="T5" fmla="*/ 2147483647 h 3030"/>
              <a:gd name="T6" fmla="*/ 0 w 48"/>
              <a:gd name="T7" fmla="*/ 2147483647 h 3030"/>
              <a:gd name="T8" fmla="*/ 0 w 48"/>
              <a:gd name="T9" fmla="*/ 2147483647 h 3030"/>
              <a:gd name="T10" fmla="*/ 0 w 48"/>
              <a:gd name="T11" fmla="*/ 2147483647 h 3030"/>
              <a:gd name="T12" fmla="*/ 2147483647 w 48"/>
              <a:gd name="T13" fmla="*/ 2147483647 h 3030"/>
              <a:gd name="T14" fmla="*/ 2147483647 w 48"/>
              <a:gd name="T15" fmla="*/ 2147483647 h 3030"/>
              <a:gd name="T16" fmla="*/ 0 w 48"/>
              <a:gd name="T17" fmla="*/ 2147483647 h 3030"/>
              <a:gd name="T18" fmla="*/ 0 w 48"/>
              <a:gd name="T19" fmla="*/ 2147483647 h 3030"/>
              <a:gd name="T20" fmla="*/ 0 w 48"/>
              <a:gd name="T21" fmla="*/ 2147483647 h 3030"/>
              <a:gd name="T22" fmla="*/ 2147483647 w 48"/>
              <a:gd name="T23" fmla="*/ 2147483647 h 3030"/>
              <a:gd name="T24" fmla="*/ 2147483647 w 48"/>
              <a:gd name="T25" fmla="*/ 2147483647 h 3030"/>
              <a:gd name="T26" fmla="*/ 0 w 48"/>
              <a:gd name="T27" fmla="*/ 2147483647 h 3030"/>
              <a:gd name="T28" fmla="*/ 0 w 48"/>
              <a:gd name="T29" fmla="*/ 2147483647 h 3030"/>
              <a:gd name="T30" fmla="*/ 0 w 48"/>
              <a:gd name="T31" fmla="*/ 2147483647 h 3030"/>
              <a:gd name="T32" fmla="*/ 2147483647 w 48"/>
              <a:gd name="T33" fmla="*/ 2147483647 h 3030"/>
              <a:gd name="T34" fmla="*/ 2147483647 w 48"/>
              <a:gd name="T35" fmla="*/ 2147483647 h 3030"/>
              <a:gd name="T36" fmla="*/ 0 w 48"/>
              <a:gd name="T37" fmla="*/ 2147483647 h 3030"/>
              <a:gd name="T38" fmla="*/ 0 w 48"/>
              <a:gd name="T39" fmla="*/ 2147483647 h 3030"/>
              <a:gd name="T40" fmla="*/ 0 w 48"/>
              <a:gd name="T41" fmla="*/ 2147483647 h 3030"/>
              <a:gd name="T42" fmla="*/ 2147483647 w 48"/>
              <a:gd name="T43" fmla="*/ 2147483647 h 3030"/>
              <a:gd name="T44" fmla="*/ 2147483647 w 48"/>
              <a:gd name="T45" fmla="*/ 2147483647 h 3030"/>
              <a:gd name="T46" fmla="*/ 0 w 48"/>
              <a:gd name="T47" fmla="*/ 2147483647 h 3030"/>
              <a:gd name="T48" fmla="*/ 0 w 48"/>
              <a:gd name="T49" fmla="*/ 2147483647 h 3030"/>
              <a:gd name="T50" fmla="*/ 0 w 48"/>
              <a:gd name="T51" fmla="*/ 2147483647 h 3030"/>
              <a:gd name="T52" fmla="*/ 2147483647 w 48"/>
              <a:gd name="T53" fmla="*/ 2147483647 h 3030"/>
              <a:gd name="T54" fmla="*/ 2147483647 w 48"/>
              <a:gd name="T55" fmla="*/ 2147483647 h 3030"/>
              <a:gd name="T56" fmla="*/ 0 w 48"/>
              <a:gd name="T57" fmla="*/ 2147483647 h 3030"/>
              <a:gd name="T58" fmla="*/ 0 w 48"/>
              <a:gd name="T59" fmla="*/ 2147483647 h 3030"/>
              <a:gd name="T60" fmla="*/ 0 w 48"/>
              <a:gd name="T61" fmla="*/ 0 h 3030"/>
              <a:gd name="T62" fmla="*/ 2147483647 w 48"/>
              <a:gd name="T63" fmla="*/ 0 h 3030"/>
              <a:gd name="T64" fmla="*/ 2147483647 w 48"/>
              <a:gd name="T65" fmla="*/ 2147483647 h 3030"/>
              <a:gd name="T66" fmla="*/ 0 w 48"/>
              <a:gd name="T67" fmla="*/ 2147483647 h 3030"/>
              <a:gd name="T68" fmla="*/ 0 w 48"/>
              <a:gd name="T69" fmla="*/ 0 h 30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
              <a:gd name="T106" fmla="*/ 0 h 3030"/>
              <a:gd name="T107" fmla="*/ 48 w 48"/>
              <a:gd name="T108" fmla="*/ 3030 h 30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 h="3030">
                <a:moveTo>
                  <a:pt x="0" y="3024"/>
                </a:moveTo>
                <a:lnTo>
                  <a:pt x="48" y="3024"/>
                </a:lnTo>
                <a:lnTo>
                  <a:pt x="48" y="3030"/>
                </a:lnTo>
                <a:lnTo>
                  <a:pt x="0" y="3030"/>
                </a:lnTo>
                <a:lnTo>
                  <a:pt x="0" y="3024"/>
                </a:lnTo>
                <a:close/>
                <a:moveTo>
                  <a:pt x="0" y="2520"/>
                </a:moveTo>
                <a:lnTo>
                  <a:pt x="48" y="2520"/>
                </a:lnTo>
                <a:lnTo>
                  <a:pt x="48" y="2526"/>
                </a:lnTo>
                <a:lnTo>
                  <a:pt x="0" y="2526"/>
                </a:lnTo>
                <a:lnTo>
                  <a:pt x="0" y="2520"/>
                </a:lnTo>
                <a:close/>
                <a:moveTo>
                  <a:pt x="0" y="2017"/>
                </a:moveTo>
                <a:lnTo>
                  <a:pt x="48" y="2017"/>
                </a:lnTo>
                <a:lnTo>
                  <a:pt x="48" y="2022"/>
                </a:lnTo>
                <a:lnTo>
                  <a:pt x="0" y="2022"/>
                </a:lnTo>
                <a:lnTo>
                  <a:pt x="0" y="2017"/>
                </a:lnTo>
                <a:close/>
                <a:moveTo>
                  <a:pt x="0" y="1512"/>
                </a:moveTo>
                <a:lnTo>
                  <a:pt x="48" y="1512"/>
                </a:lnTo>
                <a:lnTo>
                  <a:pt x="48" y="1518"/>
                </a:lnTo>
                <a:lnTo>
                  <a:pt x="0" y="1518"/>
                </a:lnTo>
                <a:lnTo>
                  <a:pt x="0" y="1512"/>
                </a:lnTo>
                <a:close/>
                <a:moveTo>
                  <a:pt x="0" y="1008"/>
                </a:moveTo>
                <a:lnTo>
                  <a:pt x="48" y="1008"/>
                </a:lnTo>
                <a:lnTo>
                  <a:pt x="48" y="1014"/>
                </a:lnTo>
                <a:lnTo>
                  <a:pt x="0" y="1014"/>
                </a:lnTo>
                <a:lnTo>
                  <a:pt x="0" y="1008"/>
                </a:lnTo>
                <a:close/>
                <a:moveTo>
                  <a:pt x="0" y="504"/>
                </a:moveTo>
                <a:lnTo>
                  <a:pt x="48" y="504"/>
                </a:lnTo>
                <a:lnTo>
                  <a:pt x="48" y="510"/>
                </a:lnTo>
                <a:lnTo>
                  <a:pt x="0" y="510"/>
                </a:lnTo>
                <a:lnTo>
                  <a:pt x="0" y="504"/>
                </a:lnTo>
                <a:close/>
                <a:moveTo>
                  <a:pt x="0" y="0"/>
                </a:moveTo>
                <a:lnTo>
                  <a:pt x="48" y="0"/>
                </a:lnTo>
                <a:lnTo>
                  <a:pt x="48" y="6"/>
                </a:lnTo>
                <a:lnTo>
                  <a:pt x="0" y="6"/>
                </a:lnTo>
                <a:lnTo>
                  <a:pt x="0" y="0"/>
                </a:lnTo>
                <a:close/>
              </a:path>
            </a:pathLst>
          </a:custGeom>
          <a:solidFill>
            <a:srgbClr val="868686"/>
          </a:solidFill>
          <a:ln w="0">
            <a:solidFill>
              <a:srgbClr val="868686"/>
            </a:solidFill>
            <a:bevel/>
            <a:headEnd/>
            <a:tailEnd/>
          </a:ln>
        </p:spPr>
        <p:txBody>
          <a:bodyPr/>
          <a:lstStyle/>
          <a:p>
            <a:endParaRPr lang="en-US"/>
          </a:p>
        </p:txBody>
      </p:sp>
      <p:sp>
        <p:nvSpPr>
          <p:cNvPr id="43018" name="Rectangle 11"/>
          <p:cNvSpPr>
            <a:spLocks noChangeArrowheads="1"/>
          </p:cNvSpPr>
          <p:nvPr/>
        </p:nvSpPr>
        <p:spPr bwMode="auto">
          <a:xfrm>
            <a:off x="1014413" y="6183313"/>
            <a:ext cx="7169150" cy="9525"/>
          </a:xfrm>
          <a:prstGeom prst="rect">
            <a:avLst/>
          </a:prstGeom>
          <a:solidFill>
            <a:srgbClr val="868686"/>
          </a:solidFill>
          <a:ln w="0">
            <a:solidFill>
              <a:srgbClr val="868686"/>
            </a:solidFill>
            <a:bevel/>
            <a:headEnd/>
            <a:tailEnd/>
          </a:ln>
        </p:spPr>
        <p:txBody>
          <a:bodyPr/>
          <a:lstStyle/>
          <a:p>
            <a:endParaRPr lang="en-US"/>
          </a:p>
        </p:txBody>
      </p:sp>
      <p:sp>
        <p:nvSpPr>
          <p:cNvPr id="43019" name="Freeform 12"/>
          <p:cNvSpPr>
            <a:spLocks noEditPoints="1"/>
          </p:cNvSpPr>
          <p:nvPr/>
        </p:nvSpPr>
        <p:spPr bwMode="auto">
          <a:xfrm>
            <a:off x="1009650" y="6188075"/>
            <a:ext cx="7178675" cy="76200"/>
          </a:xfrm>
          <a:custGeom>
            <a:avLst/>
            <a:gdLst>
              <a:gd name="T0" fmla="*/ 2147483647 w 4522"/>
              <a:gd name="T1" fmla="*/ 0 h 48"/>
              <a:gd name="T2" fmla="*/ 2147483647 w 4522"/>
              <a:gd name="T3" fmla="*/ 2147483647 h 48"/>
              <a:gd name="T4" fmla="*/ 0 w 4522"/>
              <a:gd name="T5" fmla="*/ 2147483647 h 48"/>
              <a:gd name="T6" fmla="*/ 0 w 4522"/>
              <a:gd name="T7" fmla="*/ 0 h 48"/>
              <a:gd name="T8" fmla="*/ 2147483647 w 4522"/>
              <a:gd name="T9" fmla="*/ 0 h 48"/>
              <a:gd name="T10" fmla="*/ 2147483647 w 4522"/>
              <a:gd name="T11" fmla="*/ 0 h 48"/>
              <a:gd name="T12" fmla="*/ 2147483647 w 4522"/>
              <a:gd name="T13" fmla="*/ 2147483647 h 48"/>
              <a:gd name="T14" fmla="*/ 2147483647 w 4522"/>
              <a:gd name="T15" fmla="*/ 2147483647 h 48"/>
              <a:gd name="T16" fmla="*/ 2147483647 w 4522"/>
              <a:gd name="T17" fmla="*/ 0 h 48"/>
              <a:gd name="T18" fmla="*/ 2147483647 w 4522"/>
              <a:gd name="T19" fmla="*/ 0 h 48"/>
              <a:gd name="T20" fmla="*/ 2147483647 w 4522"/>
              <a:gd name="T21" fmla="*/ 0 h 48"/>
              <a:gd name="T22" fmla="*/ 2147483647 w 4522"/>
              <a:gd name="T23" fmla="*/ 2147483647 h 48"/>
              <a:gd name="T24" fmla="*/ 2147483647 w 4522"/>
              <a:gd name="T25" fmla="*/ 2147483647 h 48"/>
              <a:gd name="T26" fmla="*/ 2147483647 w 4522"/>
              <a:gd name="T27" fmla="*/ 0 h 48"/>
              <a:gd name="T28" fmla="*/ 2147483647 w 4522"/>
              <a:gd name="T29" fmla="*/ 0 h 48"/>
              <a:gd name="T30" fmla="*/ 2147483647 w 4522"/>
              <a:gd name="T31" fmla="*/ 0 h 48"/>
              <a:gd name="T32" fmla="*/ 2147483647 w 4522"/>
              <a:gd name="T33" fmla="*/ 2147483647 h 48"/>
              <a:gd name="T34" fmla="*/ 2147483647 w 4522"/>
              <a:gd name="T35" fmla="*/ 2147483647 h 48"/>
              <a:gd name="T36" fmla="*/ 2147483647 w 4522"/>
              <a:gd name="T37" fmla="*/ 0 h 48"/>
              <a:gd name="T38" fmla="*/ 2147483647 w 4522"/>
              <a:gd name="T39" fmla="*/ 0 h 48"/>
              <a:gd name="T40" fmla="*/ 2147483647 w 4522"/>
              <a:gd name="T41" fmla="*/ 0 h 48"/>
              <a:gd name="T42" fmla="*/ 2147483647 w 4522"/>
              <a:gd name="T43" fmla="*/ 2147483647 h 48"/>
              <a:gd name="T44" fmla="*/ 2147483647 w 4522"/>
              <a:gd name="T45" fmla="*/ 2147483647 h 48"/>
              <a:gd name="T46" fmla="*/ 2147483647 w 4522"/>
              <a:gd name="T47" fmla="*/ 0 h 48"/>
              <a:gd name="T48" fmla="*/ 2147483647 w 4522"/>
              <a:gd name="T49" fmla="*/ 0 h 48"/>
              <a:gd name="T50" fmla="*/ 2147483647 w 4522"/>
              <a:gd name="T51" fmla="*/ 0 h 48"/>
              <a:gd name="T52" fmla="*/ 2147483647 w 4522"/>
              <a:gd name="T53" fmla="*/ 2147483647 h 48"/>
              <a:gd name="T54" fmla="*/ 2147483647 w 4522"/>
              <a:gd name="T55" fmla="*/ 2147483647 h 48"/>
              <a:gd name="T56" fmla="*/ 2147483647 w 4522"/>
              <a:gd name="T57" fmla="*/ 0 h 48"/>
              <a:gd name="T58" fmla="*/ 2147483647 w 4522"/>
              <a:gd name="T59" fmla="*/ 0 h 48"/>
              <a:gd name="T60" fmla="*/ 2147483647 w 4522"/>
              <a:gd name="T61" fmla="*/ 0 h 48"/>
              <a:gd name="T62" fmla="*/ 2147483647 w 4522"/>
              <a:gd name="T63" fmla="*/ 2147483647 h 48"/>
              <a:gd name="T64" fmla="*/ 2147483647 w 4522"/>
              <a:gd name="T65" fmla="*/ 2147483647 h 48"/>
              <a:gd name="T66" fmla="*/ 2147483647 w 4522"/>
              <a:gd name="T67" fmla="*/ 0 h 48"/>
              <a:gd name="T68" fmla="*/ 2147483647 w 4522"/>
              <a:gd name="T69" fmla="*/ 0 h 48"/>
              <a:gd name="T70" fmla="*/ 2147483647 w 4522"/>
              <a:gd name="T71" fmla="*/ 0 h 48"/>
              <a:gd name="T72" fmla="*/ 2147483647 w 4522"/>
              <a:gd name="T73" fmla="*/ 2147483647 h 48"/>
              <a:gd name="T74" fmla="*/ 2147483647 w 4522"/>
              <a:gd name="T75" fmla="*/ 2147483647 h 48"/>
              <a:gd name="T76" fmla="*/ 2147483647 w 4522"/>
              <a:gd name="T77" fmla="*/ 0 h 48"/>
              <a:gd name="T78" fmla="*/ 2147483647 w 4522"/>
              <a:gd name="T79" fmla="*/ 0 h 48"/>
              <a:gd name="T80" fmla="*/ 2147483647 w 4522"/>
              <a:gd name="T81" fmla="*/ 0 h 48"/>
              <a:gd name="T82" fmla="*/ 2147483647 w 4522"/>
              <a:gd name="T83" fmla="*/ 2147483647 h 48"/>
              <a:gd name="T84" fmla="*/ 2147483647 w 4522"/>
              <a:gd name="T85" fmla="*/ 2147483647 h 48"/>
              <a:gd name="T86" fmla="*/ 2147483647 w 4522"/>
              <a:gd name="T87" fmla="*/ 0 h 48"/>
              <a:gd name="T88" fmla="*/ 2147483647 w 4522"/>
              <a:gd name="T89" fmla="*/ 0 h 48"/>
              <a:gd name="T90" fmla="*/ 2147483647 w 4522"/>
              <a:gd name="T91" fmla="*/ 0 h 48"/>
              <a:gd name="T92" fmla="*/ 2147483647 w 4522"/>
              <a:gd name="T93" fmla="*/ 2147483647 h 48"/>
              <a:gd name="T94" fmla="*/ 2147483647 w 4522"/>
              <a:gd name="T95" fmla="*/ 2147483647 h 48"/>
              <a:gd name="T96" fmla="*/ 2147483647 w 4522"/>
              <a:gd name="T97" fmla="*/ 0 h 48"/>
              <a:gd name="T98" fmla="*/ 2147483647 w 4522"/>
              <a:gd name="T99" fmla="*/ 0 h 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522"/>
              <a:gd name="T151" fmla="*/ 0 h 48"/>
              <a:gd name="T152" fmla="*/ 4522 w 4522"/>
              <a:gd name="T153" fmla="*/ 48 h 4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522" h="48">
                <a:moveTo>
                  <a:pt x="6" y="0"/>
                </a:moveTo>
                <a:lnTo>
                  <a:pt x="6" y="48"/>
                </a:lnTo>
                <a:lnTo>
                  <a:pt x="0" y="48"/>
                </a:lnTo>
                <a:lnTo>
                  <a:pt x="0" y="0"/>
                </a:lnTo>
                <a:lnTo>
                  <a:pt x="6" y="0"/>
                </a:lnTo>
                <a:close/>
                <a:moveTo>
                  <a:pt x="509" y="0"/>
                </a:moveTo>
                <a:lnTo>
                  <a:pt x="509" y="48"/>
                </a:lnTo>
                <a:lnTo>
                  <a:pt x="503" y="48"/>
                </a:lnTo>
                <a:lnTo>
                  <a:pt x="503" y="0"/>
                </a:lnTo>
                <a:lnTo>
                  <a:pt x="509" y="0"/>
                </a:lnTo>
                <a:close/>
                <a:moveTo>
                  <a:pt x="1010" y="0"/>
                </a:moveTo>
                <a:lnTo>
                  <a:pt x="1010" y="48"/>
                </a:lnTo>
                <a:lnTo>
                  <a:pt x="1005" y="48"/>
                </a:lnTo>
                <a:lnTo>
                  <a:pt x="1005" y="0"/>
                </a:lnTo>
                <a:lnTo>
                  <a:pt x="1010" y="0"/>
                </a:lnTo>
                <a:close/>
                <a:moveTo>
                  <a:pt x="1512" y="0"/>
                </a:moveTo>
                <a:lnTo>
                  <a:pt x="1512" y="48"/>
                </a:lnTo>
                <a:lnTo>
                  <a:pt x="1506" y="48"/>
                </a:lnTo>
                <a:lnTo>
                  <a:pt x="1506" y="0"/>
                </a:lnTo>
                <a:lnTo>
                  <a:pt x="1512" y="0"/>
                </a:lnTo>
                <a:close/>
                <a:moveTo>
                  <a:pt x="2014" y="0"/>
                </a:moveTo>
                <a:lnTo>
                  <a:pt x="2014" y="48"/>
                </a:lnTo>
                <a:lnTo>
                  <a:pt x="2008" y="48"/>
                </a:lnTo>
                <a:lnTo>
                  <a:pt x="2008" y="0"/>
                </a:lnTo>
                <a:lnTo>
                  <a:pt x="2014" y="0"/>
                </a:lnTo>
                <a:close/>
                <a:moveTo>
                  <a:pt x="2515" y="0"/>
                </a:moveTo>
                <a:lnTo>
                  <a:pt x="2515" y="48"/>
                </a:lnTo>
                <a:lnTo>
                  <a:pt x="2510" y="48"/>
                </a:lnTo>
                <a:lnTo>
                  <a:pt x="2510" y="0"/>
                </a:lnTo>
                <a:lnTo>
                  <a:pt x="2515" y="0"/>
                </a:lnTo>
                <a:close/>
                <a:moveTo>
                  <a:pt x="3017" y="0"/>
                </a:moveTo>
                <a:lnTo>
                  <a:pt x="3017" y="48"/>
                </a:lnTo>
                <a:lnTo>
                  <a:pt x="3011" y="48"/>
                </a:lnTo>
                <a:lnTo>
                  <a:pt x="3011" y="0"/>
                </a:lnTo>
                <a:lnTo>
                  <a:pt x="3017" y="0"/>
                </a:lnTo>
                <a:close/>
                <a:moveTo>
                  <a:pt x="3519" y="0"/>
                </a:moveTo>
                <a:lnTo>
                  <a:pt x="3519" y="48"/>
                </a:lnTo>
                <a:lnTo>
                  <a:pt x="3513" y="48"/>
                </a:lnTo>
                <a:lnTo>
                  <a:pt x="3513" y="0"/>
                </a:lnTo>
                <a:lnTo>
                  <a:pt x="3519" y="0"/>
                </a:lnTo>
                <a:close/>
                <a:moveTo>
                  <a:pt x="4020" y="0"/>
                </a:moveTo>
                <a:lnTo>
                  <a:pt x="4020" y="48"/>
                </a:lnTo>
                <a:lnTo>
                  <a:pt x="4014" y="48"/>
                </a:lnTo>
                <a:lnTo>
                  <a:pt x="4014" y="0"/>
                </a:lnTo>
                <a:lnTo>
                  <a:pt x="4020" y="0"/>
                </a:lnTo>
                <a:close/>
                <a:moveTo>
                  <a:pt x="4522" y="0"/>
                </a:moveTo>
                <a:lnTo>
                  <a:pt x="4522" y="48"/>
                </a:lnTo>
                <a:lnTo>
                  <a:pt x="4516" y="48"/>
                </a:lnTo>
                <a:lnTo>
                  <a:pt x="4516" y="0"/>
                </a:lnTo>
                <a:lnTo>
                  <a:pt x="4522" y="0"/>
                </a:lnTo>
                <a:close/>
              </a:path>
            </a:pathLst>
          </a:custGeom>
          <a:solidFill>
            <a:srgbClr val="868686"/>
          </a:solidFill>
          <a:ln w="0">
            <a:solidFill>
              <a:srgbClr val="868686"/>
            </a:solidFill>
            <a:bevel/>
            <a:headEnd/>
            <a:tailEnd/>
          </a:ln>
        </p:spPr>
        <p:txBody>
          <a:bodyPr/>
          <a:lstStyle/>
          <a:p>
            <a:endParaRPr lang="en-US"/>
          </a:p>
        </p:txBody>
      </p:sp>
      <p:sp>
        <p:nvSpPr>
          <p:cNvPr id="238605" name="Freeform 13"/>
          <p:cNvSpPr>
            <a:spLocks/>
          </p:cNvSpPr>
          <p:nvPr/>
        </p:nvSpPr>
        <p:spPr bwMode="auto">
          <a:xfrm>
            <a:off x="1011238" y="1989138"/>
            <a:ext cx="7016750" cy="3486150"/>
          </a:xfrm>
          <a:custGeom>
            <a:avLst/>
            <a:gdLst>
              <a:gd name="T0" fmla="*/ 2147483647 w 18434"/>
              <a:gd name="T1" fmla="*/ 2147483647 h 9145"/>
              <a:gd name="T2" fmla="*/ 2147483647 w 18434"/>
              <a:gd name="T3" fmla="*/ 2147483647 h 9145"/>
              <a:gd name="T4" fmla="*/ 2147483647 w 18434"/>
              <a:gd name="T5" fmla="*/ 2147483647 h 9145"/>
              <a:gd name="T6" fmla="*/ 2147483647 w 18434"/>
              <a:gd name="T7" fmla="*/ 2147483647 h 9145"/>
              <a:gd name="T8" fmla="*/ 2147483647 w 18434"/>
              <a:gd name="T9" fmla="*/ 2147483647 h 9145"/>
              <a:gd name="T10" fmla="*/ 2147483647 w 18434"/>
              <a:gd name="T11" fmla="*/ 2147483647 h 9145"/>
              <a:gd name="T12" fmla="*/ 2147483647 w 18434"/>
              <a:gd name="T13" fmla="*/ 2147483647 h 9145"/>
              <a:gd name="T14" fmla="*/ 2147483647 w 18434"/>
              <a:gd name="T15" fmla="*/ 2147483647 h 9145"/>
              <a:gd name="T16" fmla="*/ 2147483647 w 18434"/>
              <a:gd name="T17" fmla="*/ 2147483647 h 9145"/>
              <a:gd name="T18" fmla="*/ 2147483647 w 18434"/>
              <a:gd name="T19" fmla="*/ 2147483647 h 9145"/>
              <a:gd name="T20" fmla="*/ 2147483647 w 18434"/>
              <a:gd name="T21" fmla="*/ 2147483647 h 9145"/>
              <a:gd name="T22" fmla="*/ 2147483647 w 18434"/>
              <a:gd name="T23" fmla="*/ 2147483647 h 9145"/>
              <a:gd name="T24" fmla="*/ 2147483647 w 18434"/>
              <a:gd name="T25" fmla="*/ 2147483647 h 9145"/>
              <a:gd name="T26" fmla="*/ 2147483647 w 18434"/>
              <a:gd name="T27" fmla="*/ 2147483647 h 9145"/>
              <a:gd name="T28" fmla="*/ 2147483647 w 18434"/>
              <a:gd name="T29" fmla="*/ 2147483647 h 9145"/>
              <a:gd name="T30" fmla="*/ 2147483647 w 18434"/>
              <a:gd name="T31" fmla="*/ 2147483647 h 9145"/>
              <a:gd name="T32" fmla="*/ 2147483647 w 18434"/>
              <a:gd name="T33" fmla="*/ 2147483647 h 9145"/>
              <a:gd name="T34" fmla="*/ 2147483647 w 18434"/>
              <a:gd name="T35" fmla="*/ 2147483647 h 9145"/>
              <a:gd name="T36" fmla="*/ 2147483647 w 18434"/>
              <a:gd name="T37" fmla="*/ 2147483647 h 9145"/>
              <a:gd name="T38" fmla="*/ 2147483647 w 18434"/>
              <a:gd name="T39" fmla="*/ 2147483647 h 9145"/>
              <a:gd name="T40" fmla="*/ 2147483647 w 18434"/>
              <a:gd name="T41" fmla="*/ 2147483647 h 9145"/>
              <a:gd name="T42" fmla="*/ 2147483647 w 18434"/>
              <a:gd name="T43" fmla="*/ 2147483647 h 9145"/>
              <a:gd name="T44" fmla="*/ 2147483647 w 18434"/>
              <a:gd name="T45" fmla="*/ 2147483647 h 9145"/>
              <a:gd name="T46" fmla="*/ 2147483647 w 18434"/>
              <a:gd name="T47" fmla="*/ 2147483647 h 9145"/>
              <a:gd name="T48" fmla="*/ 2147483647 w 18434"/>
              <a:gd name="T49" fmla="*/ 2147483647 h 9145"/>
              <a:gd name="T50" fmla="*/ 2147483647 w 18434"/>
              <a:gd name="T51" fmla="*/ 2147483647 h 9145"/>
              <a:gd name="T52" fmla="*/ 2147483647 w 18434"/>
              <a:gd name="T53" fmla="*/ 2147483647 h 9145"/>
              <a:gd name="T54" fmla="*/ 2147483647 w 18434"/>
              <a:gd name="T55" fmla="*/ 2147483647 h 9145"/>
              <a:gd name="T56" fmla="*/ 2147483647 w 18434"/>
              <a:gd name="T57" fmla="*/ 2147483647 h 9145"/>
              <a:gd name="T58" fmla="*/ 2147483647 w 18434"/>
              <a:gd name="T59" fmla="*/ 2147483647 h 9145"/>
              <a:gd name="T60" fmla="*/ 2147483647 w 18434"/>
              <a:gd name="T61" fmla="*/ 2147483647 h 9145"/>
              <a:gd name="T62" fmla="*/ 2147483647 w 18434"/>
              <a:gd name="T63" fmla="*/ 2147483647 h 9145"/>
              <a:gd name="T64" fmla="*/ 2147483647 w 18434"/>
              <a:gd name="T65" fmla="*/ 2147483647 h 9145"/>
              <a:gd name="T66" fmla="*/ 2147483647 w 18434"/>
              <a:gd name="T67" fmla="*/ 2147483647 h 9145"/>
              <a:gd name="T68" fmla="*/ 2147483647 w 18434"/>
              <a:gd name="T69" fmla="*/ 2147483647 h 9145"/>
              <a:gd name="T70" fmla="*/ 2147483647 w 18434"/>
              <a:gd name="T71" fmla="*/ 2147483647 h 9145"/>
              <a:gd name="T72" fmla="*/ 2147483647 w 18434"/>
              <a:gd name="T73" fmla="*/ 2147483647 h 9145"/>
              <a:gd name="T74" fmla="*/ 2147483647 w 18434"/>
              <a:gd name="T75" fmla="*/ 2147483647 h 9145"/>
              <a:gd name="T76" fmla="*/ 2147483647 w 18434"/>
              <a:gd name="T77" fmla="*/ 2147483647 h 9145"/>
              <a:gd name="T78" fmla="*/ 2147483647 w 18434"/>
              <a:gd name="T79" fmla="*/ 2147483647 h 9145"/>
              <a:gd name="T80" fmla="*/ 2147483647 w 18434"/>
              <a:gd name="T81" fmla="*/ 2147483647 h 9145"/>
              <a:gd name="T82" fmla="*/ 2147483647 w 18434"/>
              <a:gd name="T83" fmla="*/ 2147483647 h 9145"/>
              <a:gd name="T84" fmla="*/ 2147483647 w 18434"/>
              <a:gd name="T85" fmla="*/ 2147483647 h 9145"/>
              <a:gd name="T86" fmla="*/ 2147483647 w 18434"/>
              <a:gd name="T87" fmla="*/ 2147483647 h 9145"/>
              <a:gd name="T88" fmla="*/ 2147483647 w 18434"/>
              <a:gd name="T89" fmla="*/ 2147483647 h 9145"/>
              <a:gd name="T90" fmla="*/ 2147483647 w 18434"/>
              <a:gd name="T91" fmla="*/ 2147483647 h 9145"/>
              <a:gd name="T92" fmla="*/ 2147483647 w 18434"/>
              <a:gd name="T93" fmla="*/ 2147483647 h 9145"/>
              <a:gd name="T94" fmla="*/ 2147483647 w 18434"/>
              <a:gd name="T95" fmla="*/ 2147483647 h 9145"/>
              <a:gd name="T96" fmla="*/ 2147483647 w 18434"/>
              <a:gd name="T97" fmla="*/ 2147483647 h 9145"/>
              <a:gd name="T98" fmla="*/ 2147483647 w 18434"/>
              <a:gd name="T99" fmla="*/ 2147483647 h 9145"/>
              <a:gd name="T100" fmla="*/ 2147483647 w 18434"/>
              <a:gd name="T101" fmla="*/ 2147483647 h 9145"/>
              <a:gd name="T102" fmla="*/ 2147483647 w 18434"/>
              <a:gd name="T103" fmla="*/ 2147483647 h 9145"/>
              <a:gd name="T104" fmla="*/ 2147483647 w 18434"/>
              <a:gd name="T105" fmla="*/ 2147483647 h 9145"/>
              <a:gd name="T106" fmla="*/ 2147483647 w 18434"/>
              <a:gd name="T107" fmla="*/ 2147483647 h 9145"/>
              <a:gd name="T108" fmla="*/ 2147483647 w 18434"/>
              <a:gd name="T109" fmla="*/ 2147483647 h 9145"/>
              <a:gd name="T110" fmla="*/ 2147483647 w 18434"/>
              <a:gd name="T111" fmla="*/ 2147483647 h 9145"/>
              <a:gd name="T112" fmla="*/ 2147483647 w 18434"/>
              <a:gd name="T113" fmla="*/ 2147483647 h 9145"/>
              <a:gd name="T114" fmla="*/ 2147483647 w 18434"/>
              <a:gd name="T115" fmla="*/ 2147483647 h 9145"/>
              <a:gd name="T116" fmla="*/ 2147483647 w 18434"/>
              <a:gd name="T117" fmla="*/ 2147483647 h 914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8434"/>
              <a:gd name="T178" fmla="*/ 0 h 9145"/>
              <a:gd name="T179" fmla="*/ 18434 w 18434"/>
              <a:gd name="T180" fmla="*/ 9145 h 914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8434" h="9145">
                <a:moveTo>
                  <a:pt x="3" y="7960"/>
                </a:moveTo>
                <a:lnTo>
                  <a:pt x="111" y="7820"/>
                </a:lnTo>
                <a:lnTo>
                  <a:pt x="110" y="7824"/>
                </a:lnTo>
                <a:lnTo>
                  <a:pt x="214" y="6760"/>
                </a:lnTo>
                <a:cubicBezTo>
                  <a:pt x="214" y="6756"/>
                  <a:pt x="216" y="6754"/>
                  <a:pt x="219" y="6753"/>
                </a:cubicBezTo>
                <a:lnTo>
                  <a:pt x="323" y="6725"/>
                </a:lnTo>
                <a:cubicBezTo>
                  <a:pt x="326" y="6724"/>
                  <a:pt x="328" y="6725"/>
                  <a:pt x="330" y="6726"/>
                </a:cubicBezTo>
                <a:cubicBezTo>
                  <a:pt x="332" y="6727"/>
                  <a:pt x="333" y="6729"/>
                  <a:pt x="333" y="6731"/>
                </a:cubicBezTo>
                <a:lnTo>
                  <a:pt x="437" y="7499"/>
                </a:lnTo>
                <a:lnTo>
                  <a:pt x="422" y="7497"/>
                </a:lnTo>
                <a:lnTo>
                  <a:pt x="526" y="7285"/>
                </a:lnTo>
                <a:lnTo>
                  <a:pt x="630" y="7002"/>
                </a:lnTo>
                <a:lnTo>
                  <a:pt x="734" y="6698"/>
                </a:lnTo>
                <a:lnTo>
                  <a:pt x="734" y="6700"/>
                </a:lnTo>
                <a:lnTo>
                  <a:pt x="842" y="5572"/>
                </a:lnTo>
                <a:cubicBezTo>
                  <a:pt x="842" y="5569"/>
                  <a:pt x="843" y="5567"/>
                  <a:pt x="845" y="5566"/>
                </a:cubicBezTo>
                <a:lnTo>
                  <a:pt x="949" y="5486"/>
                </a:lnTo>
                <a:cubicBezTo>
                  <a:pt x="951" y="5485"/>
                  <a:pt x="953" y="5484"/>
                  <a:pt x="956" y="5485"/>
                </a:cubicBezTo>
                <a:cubicBezTo>
                  <a:pt x="958" y="5485"/>
                  <a:pt x="960" y="5487"/>
                  <a:pt x="961" y="5489"/>
                </a:cubicBezTo>
                <a:lnTo>
                  <a:pt x="1065" y="5749"/>
                </a:lnTo>
                <a:lnTo>
                  <a:pt x="1056" y="5745"/>
                </a:lnTo>
                <a:lnTo>
                  <a:pt x="1160" y="5729"/>
                </a:lnTo>
                <a:cubicBezTo>
                  <a:pt x="1164" y="5728"/>
                  <a:pt x="1168" y="5730"/>
                  <a:pt x="1169" y="5734"/>
                </a:cubicBezTo>
                <a:lnTo>
                  <a:pt x="1273" y="6102"/>
                </a:lnTo>
                <a:lnTo>
                  <a:pt x="1259" y="6100"/>
                </a:lnTo>
                <a:lnTo>
                  <a:pt x="1363" y="5956"/>
                </a:lnTo>
                <a:cubicBezTo>
                  <a:pt x="1365" y="5953"/>
                  <a:pt x="1368" y="5952"/>
                  <a:pt x="1372" y="5953"/>
                </a:cubicBezTo>
                <a:cubicBezTo>
                  <a:pt x="1375" y="5954"/>
                  <a:pt x="1377" y="5956"/>
                  <a:pt x="1377" y="5960"/>
                </a:cubicBezTo>
                <a:lnTo>
                  <a:pt x="1485" y="6988"/>
                </a:lnTo>
                <a:lnTo>
                  <a:pt x="1484" y="6984"/>
                </a:lnTo>
                <a:lnTo>
                  <a:pt x="1588" y="7116"/>
                </a:lnTo>
                <a:cubicBezTo>
                  <a:pt x="1589" y="7117"/>
                  <a:pt x="1589" y="7118"/>
                  <a:pt x="1589" y="7120"/>
                </a:cubicBezTo>
                <a:lnTo>
                  <a:pt x="1693" y="8412"/>
                </a:lnTo>
                <a:lnTo>
                  <a:pt x="1678" y="8410"/>
                </a:lnTo>
                <a:lnTo>
                  <a:pt x="1782" y="8054"/>
                </a:lnTo>
                <a:lnTo>
                  <a:pt x="1886" y="7407"/>
                </a:lnTo>
                <a:cubicBezTo>
                  <a:pt x="1886" y="7407"/>
                  <a:pt x="1886" y="7406"/>
                  <a:pt x="1886" y="7405"/>
                </a:cubicBezTo>
                <a:lnTo>
                  <a:pt x="1990" y="7149"/>
                </a:lnTo>
                <a:lnTo>
                  <a:pt x="1990" y="7151"/>
                </a:lnTo>
                <a:lnTo>
                  <a:pt x="2098" y="6579"/>
                </a:lnTo>
                <a:lnTo>
                  <a:pt x="2201" y="5212"/>
                </a:lnTo>
                <a:cubicBezTo>
                  <a:pt x="2202" y="5211"/>
                  <a:pt x="2202" y="5211"/>
                  <a:pt x="2202" y="5210"/>
                </a:cubicBezTo>
                <a:lnTo>
                  <a:pt x="2306" y="4878"/>
                </a:lnTo>
                <a:lnTo>
                  <a:pt x="2410" y="4514"/>
                </a:lnTo>
                <a:cubicBezTo>
                  <a:pt x="2410" y="4512"/>
                  <a:pt x="2412" y="4510"/>
                  <a:pt x="2414" y="4509"/>
                </a:cubicBezTo>
                <a:cubicBezTo>
                  <a:pt x="2416" y="4508"/>
                  <a:pt x="2419" y="4508"/>
                  <a:pt x="2421" y="4509"/>
                </a:cubicBezTo>
                <a:lnTo>
                  <a:pt x="2525" y="4557"/>
                </a:lnTo>
                <a:lnTo>
                  <a:pt x="2514" y="4563"/>
                </a:lnTo>
                <a:lnTo>
                  <a:pt x="2618" y="3995"/>
                </a:lnTo>
                <a:cubicBezTo>
                  <a:pt x="2618" y="3992"/>
                  <a:pt x="2621" y="3989"/>
                  <a:pt x="2624" y="3989"/>
                </a:cubicBezTo>
                <a:cubicBezTo>
                  <a:pt x="2627" y="3988"/>
                  <a:pt x="2630" y="3989"/>
                  <a:pt x="2632" y="3992"/>
                </a:cubicBezTo>
                <a:lnTo>
                  <a:pt x="2736" y="4132"/>
                </a:lnTo>
                <a:lnTo>
                  <a:pt x="2724" y="4131"/>
                </a:lnTo>
                <a:lnTo>
                  <a:pt x="2832" y="4023"/>
                </a:lnTo>
                <a:cubicBezTo>
                  <a:pt x="2834" y="4021"/>
                  <a:pt x="2837" y="4020"/>
                  <a:pt x="2840" y="4021"/>
                </a:cubicBezTo>
                <a:cubicBezTo>
                  <a:pt x="2843" y="4022"/>
                  <a:pt x="2845" y="4024"/>
                  <a:pt x="2845" y="4027"/>
                </a:cubicBezTo>
                <a:lnTo>
                  <a:pt x="2949" y="4823"/>
                </a:lnTo>
                <a:lnTo>
                  <a:pt x="2934" y="4822"/>
                </a:lnTo>
                <a:lnTo>
                  <a:pt x="3038" y="4446"/>
                </a:lnTo>
                <a:cubicBezTo>
                  <a:pt x="3039" y="4443"/>
                  <a:pt x="3042" y="4440"/>
                  <a:pt x="3046" y="4440"/>
                </a:cubicBezTo>
                <a:cubicBezTo>
                  <a:pt x="3050" y="4441"/>
                  <a:pt x="3053" y="4444"/>
                  <a:pt x="3053" y="4448"/>
                </a:cubicBezTo>
                <a:lnTo>
                  <a:pt x="3157" y="5424"/>
                </a:lnTo>
                <a:lnTo>
                  <a:pt x="3142" y="5424"/>
                </a:lnTo>
                <a:lnTo>
                  <a:pt x="3246" y="4316"/>
                </a:lnTo>
                <a:cubicBezTo>
                  <a:pt x="3246" y="4312"/>
                  <a:pt x="3249" y="4308"/>
                  <a:pt x="3254" y="4308"/>
                </a:cubicBezTo>
                <a:cubicBezTo>
                  <a:pt x="3258" y="4309"/>
                  <a:pt x="3261" y="4312"/>
                  <a:pt x="3261" y="4316"/>
                </a:cubicBezTo>
                <a:lnTo>
                  <a:pt x="3365" y="5664"/>
                </a:lnTo>
                <a:lnTo>
                  <a:pt x="3359" y="5657"/>
                </a:lnTo>
                <a:lnTo>
                  <a:pt x="3467" y="5685"/>
                </a:lnTo>
                <a:cubicBezTo>
                  <a:pt x="3470" y="5685"/>
                  <a:pt x="3472" y="5688"/>
                  <a:pt x="3473" y="5690"/>
                </a:cubicBezTo>
                <a:lnTo>
                  <a:pt x="3577" y="6054"/>
                </a:lnTo>
                <a:lnTo>
                  <a:pt x="3681" y="6398"/>
                </a:lnTo>
                <a:lnTo>
                  <a:pt x="3667" y="6397"/>
                </a:lnTo>
                <a:lnTo>
                  <a:pt x="3771" y="6213"/>
                </a:lnTo>
                <a:lnTo>
                  <a:pt x="3875" y="6052"/>
                </a:lnTo>
                <a:cubicBezTo>
                  <a:pt x="3877" y="6049"/>
                  <a:pt x="3881" y="6048"/>
                  <a:pt x="3884" y="6049"/>
                </a:cubicBezTo>
                <a:lnTo>
                  <a:pt x="3988" y="6085"/>
                </a:lnTo>
                <a:lnTo>
                  <a:pt x="3978" y="6092"/>
                </a:lnTo>
                <a:lnTo>
                  <a:pt x="4082" y="5104"/>
                </a:lnTo>
                <a:lnTo>
                  <a:pt x="4189" y="3664"/>
                </a:lnTo>
                <a:lnTo>
                  <a:pt x="4293" y="8"/>
                </a:lnTo>
                <a:cubicBezTo>
                  <a:pt x="4294" y="4"/>
                  <a:pt x="4297" y="0"/>
                  <a:pt x="4301" y="0"/>
                </a:cubicBezTo>
                <a:cubicBezTo>
                  <a:pt x="4306" y="0"/>
                  <a:pt x="4309" y="4"/>
                  <a:pt x="4309" y="8"/>
                </a:cubicBezTo>
                <a:lnTo>
                  <a:pt x="4413" y="2904"/>
                </a:lnTo>
                <a:lnTo>
                  <a:pt x="4410" y="2898"/>
                </a:lnTo>
                <a:lnTo>
                  <a:pt x="4514" y="2970"/>
                </a:lnTo>
                <a:cubicBezTo>
                  <a:pt x="4516" y="2971"/>
                  <a:pt x="4517" y="2973"/>
                  <a:pt x="4517" y="2975"/>
                </a:cubicBezTo>
                <a:lnTo>
                  <a:pt x="4621" y="3715"/>
                </a:lnTo>
                <a:lnTo>
                  <a:pt x="4621" y="3714"/>
                </a:lnTo>
                <a:lnTo>
                  <a:pt x="4725" y="4018"/>
                </a:lnTo>
                <a:lnTo>
                  <a:pt x="4711" y="4016"/>
                </a:lnTo>
                <a:lnTo>
                  <a:pt x="4819" y="3864"/>
                </a:lnTo>
                <a:cubicBezTo>
                  <a:pt x="4819" y="3863"/>
                  <a:pt x="4820" y="3863"/>
                  <a:pt x="4820" y="3863"/>
                </a:cubicBezTo>
                <a:lnTo>
                  <a:pt x="4924" y="3763"/>
                </a:lnTo>
                <a:cubicBezTo>
                  <a:pt x="4926" y="3761"/>
                  <a:pt x="4929" y="3760"/>
                  <a:pt x="4932" y="3761"/>
                </a:cubicBezTo>
                <a:cubicBezTo>
                  <a:pt x="4935" y="3762"/>
                  <a:pt x="4937" y="3764"/>
                  <a:pt x="4937" y="3767"/>
                </a:cubicBezTo>
                <a:lnTo>
                  <a:pt x="5041" y="4367"/>
                </a:lnTo>
                <a:lnTo>
                  <a:pt x="5145" y="4754"/>
                </a:lnTo>
                <a:lnTo>
                  <a:pt x="5130" y="4753"/>
                </a:lnTo>
                <a:lnTo>
                  <a:pt x="5234" y="4521"/>
                </a:lnTo>
                <a:cubicBezTo>
                  <a:pt x="5235" y="4519"/>
                  <a:pt x="5238" y="4517"/>
                  <a:pt x="5240" y="4517"/>
                </a:cubicBezTo>
                <a:lnTo>
                  <a:pt x="5344" y="4501"/>
                </a:lnTo>
                <a:cubicBezTo>
                  <a:pt x="5346" y="4500"/>
                  <a:pt x="5348" y="4501"/>
                  <a:pt x="5349" y="4501"/>
                </a:cubicBezTo>
                <a:lnTo>
                  <a:pt x="5453" y="4553"/>
                </a:lnTo>
                <a:cubicBezTo>
                  <a:pt x="5456" y="4555"/>
                  <a:pt x="5457" y="4557"/>
                  <a:pt x="5457" y="4560"/>
                </a:cubicBezTo>
                <a:lnTo>
                  <a:pt x="5565" y="5644"/>
                </a:lnTo>
                <a:lnTo>
                  <a:pt x="5565" y="5642"/>
                </a:lnTo>
                <a:lnTo>
                  <a:pt x="5669" y="5946"/>
                </a:lnTo>
                <a:lnTo>
                  <a:pt x="5773" y="6177"/>
                </a:lnTo>
                <a:cubicBezTo>
                  <a:pt x="5773" y="6178"/>
                  <a:pt x="5773" y="6178"/>
                  <a:pt x="5773" y="6178"/>
                </a:cubicBezTo>
                <a:lnTo>
                  <a:pt x="5877" y="6558"/>
                </a:lnTo>
                <a:lnTo>
                  <a:pt x="5869" y="6552"/>
                </a:lnTo>
                <a:lnTo>
                  <a:pt x="5973" y="6552"/>
                </a:lnTo>
                <a:lnTo>
                  <a:pt x="5966" y="6557"/>
                </a:lnTo>
                <a:lnTo>
                  <a:pt x="6070" y="6333"/>
                </a:lnTo>
                <a:lnTo>
                  <a:pt x="6178" y="5994"/>
                </a:lnTo>
                <a:lnTo>
                  <a:pt x="6282" y="5626"/>
                </a:lnTo>
                <a:lnTo>
                  <a:pt x="6282" y="5628"/>
                </a:lnTo>
                <a:lnTo>
                  <a:pt x="6386" y="4716"/>
                </a:lnTo>
                <a:lnTo>
                  <a:pt x="6490" y="4231"/>
                </a:lnTo>
                <a:cubicBezTo>
                  <a:pt x="6490" y="4227"/>
                  <a:pt x="6494" y="4225"/>
                  <a:pt x="6497" y="4224"/>
                </a:cubicBezTo>
                <a:cubicBezTo>
                  <a:pt x="6501" y="4224"/>
                  <a:pt x="6504" y="4227"/>
                  <a:pt x="6505" y="4231"/>
                </a:cubicBezTo>
                <a:lnTo>
                  <a:pt x="6609" y="4651"/>
                </a:lnTo>
                <a:lnTo>
                  <a:pt x="6713" y="5467"/>
                </a:lnTo>
                <a:lnTo>
                  <a:pt x="6699" y="5463"/>
                </a:lnTo>
                <a:lnTo>
                  <a:pt x="6803" y="5339"/>
                </a:lnTo>
                <a:lnTo>
                  <a:pt x="6802" y="5341"/>
                </a:lnTo>
                <a:lnTo>
                  <a:pt x="6910" y="5129"/>
                </a:lnTo>
                <a:lnTo>
                  <a:pt x="6910" y="5132"/>
                </a:lnTo>
                <a:lnTo>
                  <a:pt x="7014" y="4212"/>
                </a:lnTo>
                <a:lnTo>
                  <a:pt x="7118" y="3511"/>
                </a:lnTo>
                <a:cubicBezTo>
                  <a:pt x="7118" y="3510"/>
                  <a:pt x="7118" y="3508"/>
                  <a:pt x="7119" y="3507"/>
                </a:cubicBezTo>
                <a:lnTo>
                  <a:pt x="7223" y="3387"/>
                </a:lnTo>
                <a:lnTo>
                  <a:pt x="7221" y="3392"/>
                </a:lnTo>
                <a:lnTo>
                  <a:pt x="7325" y="2212"/>
                </a:lnTo>
                <a:lnTo>
                  <a:pt x="7430" y="1204"/>
                </a:lnTo>
                <a:cubicBezTo>
                  <a:pt x="7430" y="1200"/>
                  <a:pt x="7433" y="1197"/>
                  <a:pt x="7436" y="1197"/>
                </a:cubicBezTo>
                <a:cubicBezTo>
                  <a:pt x="7440" y="1196"/>
                  <a:pt x="7443" y="1198"/>
                  <a:pt x="7445" y="1201"/>
                </a:cubicBezTo>
                <a:lnTo>
                  <a:pt x="7553" y="1441"/>
                </a:lnTo>
                <a:lnTo>
                  <a:pt x="7657" y="1714"/>
                </a:lnTo>
                <a:lnTo>
                  <a:pt x="7642" y="1714"/>
                </a:lnTo>
                <a:lnTo>
                  <a:pt x="7746" y="1386"/>
                </a:lnTo>
                <a:cubicBezTo>
                  <a:pt x="7747" y="1382"/>
                  <a:pt x="7750" y="1380"/>
                  <a:pt x="7754" y="1380"/>
                </a:cubicBezTo>
                <a:cubicBezTo>
                  <a:pt x="7758" y="1381"/>
                  <a:pt x="7761" y="1384"/>
                  <a:pt x="7761" y="1387"/>
                </a:cubicBezTo>
                <a:lnTo>
                  <a:pt x="7865" y="2159"/>
                </a:lnTo>
                <a:lnTo>
                  <a:pt x="7969" y="2579"/>
                </a:lnTo>
                <a:lnTo>
                  <a:pt x="7955" y="2576"/>
                </a:lnTo>
                <a:lnTo>
                  <a:pt x="8059" y="2412"/>
                </a:lnTo>
                <a:lnTo>
                  <a:pt x="8163" y="2283"/>
                </a:lnTo>
                <a:lnTo>
                  <a:pt x="8162" y="2285"/>
                </a:lnTo>
                <a:lnTo>
                  <a:pt x="8270" y="2061"/>
                </a:lnTo>
                <a:cubicBezTo>
                  <a:pt x="8272" y="2058"/>
                  <a:pt x="8275" y="2056"/>
                  <a:pt x="8279" y="2057"/>
                </a:cubicBezTo>
                <a:cubicBezTo>
                  <a:pt x="8282" y="2057"/>
                  <a:pt x="8285" y="2060"/>
                  <a:pt x="8285" y="2064"/>
                </a:cubicBezTo>
                <a:lnTo>
                  <a:pt x="8389" y="3072"/>
                </a:lnTo>
                <a:lnTo>
                  <a:pt x="8373" y="3072"/>
                </a:lnTo>
                <a:lnTo>
                  <a:pt x="8477" y="1864"/>
                </a:lnTo>
                <a:cubicBezTo>
                  <a:pt x="8478" y="1860"/>
                  <a:pt x="8481" y="1857"/>
                  <a:pt x="8485" y="1856"/>
                </a:cubicBezTo>
                <a:cubicBezTo>
                  <a:pt x="8489" y="1856"/>
                  <a:pt x="8493" y="1859"/>
                  <a:pt x="8493" y="1863"/>
                </a:cubicBezTo>
                <a:lnTo>
                  <a:pt x="8597" y="2523"/>
                </a:lnTo>
                <a:lnTo>
                  <a:pt x="8584" y="2519"/>
                </a:lnTo>
                <a:lnTo>
                  <a:pt x="8688" y="2411"/>
                </a:lnTo>
                <a:cubicBezTo>
                  <a:pt x="8690" y="2408"/>
                  <a:pt x="8695" y="2408"/>
                  <a:pt x="8698" y="2410"/>
                </a:cubicBezTo>
                <a:lnTo>
                  <a:pt x="8802" y="2486"/>
                </a:lnTo>
                <a:lnTo>
                  <a:pt x="8790" y="2491"/>
                </a:lnTo>
                <a:lnTo>
                  <a:pt x="8898" y="2023"/>
                </a:lnTo>
                <a:cubicBezTo>
                  <a:pt x="8898" y="2020"/>
                  <a:pt x="8900" y="2018"/>
                  <a:pt x="8902" y="2017"/>
                </a:cubicBezTo>
                <a:lnTo>
                  <a:pt x="9006" y="1973"/>
                </a:lnTo>
                <a:cubicBezTo>
                  <a:pt x="9009" y="1972"/>
                  <a:pt x="9011" y="1972"/>
                  <a:pt x="9013" y="1974"/>
                </a:cubicBezTo>
                <a:cubicBezTo>
                  <a:pt x="9016" y="1975"/>
                  <a:pt x="9017" y="1977"/>
                  <a:pt x="9017" y="1979"/>
                </a:cubicBezTo>
                <a:lnTo>
                  <a:pt x="9121" y="2815"/>
                </a:lnTo>
                <a:lnTo>
                  <a:pt x="9108" y="2811"/>
                </a:lnTo>
                <a:lnTo>
                  <a:pt x="9212" y="2707"/>
                </a:lnTo>
                <a:cubicBezTo>
                  <a:pt x="9214" y="2705"/>
                  <a:pt x="9217" y="2704"/>
                  <a:pt x="9220" y="2705"/>
                </a:cubicBezTo>
                <a:cubicBezTo>
                  <a:pt x="9223" y="2706"/>
                  <a:pt x="9225" y="2709"/>
                  <a:pt x="9225" y="2712"/>
                </a:cubicBezTo>
                <a:lnTo>
                  <a:pt x="9329" y="4000"/>
                </a:lnTo>
                <a:lnTo>
                  <a:pt x="9315" y="3996"/>
                </a:lnTo>
                <a:lnTo>
                  <a:pt x="9419" y="3856"/>
                </a:lnTo>
                <a:cubicBezTo>
                  <a:pt x="9420" y="3854"/>
                  <a:pt x="9422" y="3853"/>
                  <a:pt x="9423" y="3853"/>
                </a:cubicBezTo>
                <a:lnTo>
                  <a:pt x="9527" y="3825"/>
                </a:lnTo>
                <a:lnTo>
                  <a:pt x="9635" y="3793"/>
                </a:lnTo>
                <a:cubicBezTo>
                  <a:pt x="9639" y="3792"/>
                  <a:pt x="9644" y="3794"/>
                  <a:pt x="9645" y="3798"/>
                </a:cubicBezTo>
                <a:lnTo>
                  <a:pt x="9749" y="4102"/>
                </a:lnTo>
                <a:lnTo>
                  <a:pt x="9747" y="4099"/>
                </a:lnTo>
                <a:lnTo>
                  <a:pt x="9851" y="4203"/>
                </a:lnTo>
                <a:lnTo>
                  <a:pt x="9840" y="4203"/>
                </a:lnTo>
                <a:lnTo>
                  <a:pt x="9944" y="4087"/>
                </a:lnTo>
                <a:cubicBezTo>
                  <a:pt x="9946" y="4085"/>
                  <a:pt x="9949" y="4084"/>
                  <a:pt x="9952" y="4085"/>
                </a:cubicBezTo>
                <a:cubicBezTo>
                  <a:pt x="9955" y="4086"/>
                  <a:pt x="9957" y="4088"/>
                  <a:pt x="9957" y="4091"/>
                </a:cubicBezTo>
                <a:lnTo>
                  <a:pt x="10061" y="4639"/>
                </a:lnTo>
                <a:lnTo>
                  <a:pt x="10046" y="4638"/>
                </a:lnTo>
                <a:lnTo>
                  <a:pt x="10150" y="4342"/>
                </a:lnTo>
                <a:cubicBezTo>
                  <a:pt x="10150" y="4341"/>
                  <a:pt x="10150" y="4341"/>
                  <a:pt x="10151" y="4340"/>
                </a:cubicBezTo>
                <a:lnTo>
                  <a:pt x="10259" y="4168"/>
                </a:lnTo>
                <a:cubicBezTo>
                  <a:pt x="10260" y="4166"/>
                  <a:pt x="10263" y="4164"/>
                  <a:pt x="10265" y="4164"/>
                </a:cubicBezTo>
                <a:lnTo>
                  <a:pt x="10369" y="4164"/>
                </a:lnTo>
                <a:lnTo>
                  <a:pt x="10362" y="4171"/>
                </a:lnTo>
                <a:lnTo>
                  <a:pt x="10466" y="3723"/>
                </a:lnTo>
                <a:cubicBezTo>
                  <a:pt x="10466" y="3719"/>
                  <a:pt x="10469" y="3717"/>
                  <a:pt x="10473" y="3716"/>
                </a:cubicBezTo>
                <a:lnTo>
                  <a:pt x="10577" y="3708"/>
                </a:lnTo>
                <a:cubicBezTo>
                  <a:pt x="10580" y="3708"/>
                  <a:pt x="10582" y="3710"/>
                  <a:pt x="10584" y="3712"/>
                </a:cubicBezTo>
                <a:lnTo>
                  <a:pt x="10688" y="3856"/>
                </a:lnTo>
                <a:lnTo>
                  <a:pt x="10674" y="3858"/>
                </a:lnTo>
                <a:lnTo>
                  <a:pt x="10778" y="3530"/>
                </a:lnTo>
                <a:cubicBezTo>
                  <a:pt x="10779" y="3527"/>
                  <a:pt x="10782" y="3524"/>
                  <a:pt x="10786" y="3524"/>
                </a:cubicBezTo>
                <a:cubicBezTo>
                  <a:pt x="10789" y="3525"/>
                  <a:pt x="10792" y="3527"/>
                  <a:pt x="10793" y="3531"/>
                </a:cubicBezTo>
                <a:lnTo>
                  <a:pt x="10901" y="3995"/>
                </a:lnTo>
                <a:lnTo>
                  <a:pt x="10886" y="3996"/>
                </a:lnTo>
                <a:lnTo>
                  <a:pt x="10990" y="3092"/>
                </a:lnTo>
                <a:cubicBezTo>
                  <a:pt x="10990" y="3091"/>
                  <a:pt x="10990" y="3091"/>
                  <a:pt x="10990" y="3090"/>
                </a:cubicBezTo>
                <a:lnTo>
                  <a:pt x="11094" y="2770"/>
                </a:lnTo>
                <a:lnTo>
                  <a:pt x="11198" y="2474"/>
                </a:lnTo>
                <a:lnTo>
                  <a:pt x="11198" y="2475"/>
                </a:lnTo>
                <a:lnTo>
                  <a:pt x="11302" y="1931"/>
                </a:lnTo>
                <a:cubicBezTo>
                  <a:pt x="11302" y="1929"/>
                  <a:pt x="11303" y="1927"/>
                  <a:pt x="11305" y="1926"/>
                </a:cubicBezTo>
                <a:cubicBezTo>
                  <a:pt x="11307" y="1925"/>
                  <a:pt x="11309" y="1924"/>
                  <a:pt x="11311" y="1925"/>
                </a:cubicBezTo>
                <a:lnTo>
                  <a:pt x="11415" y="1945"/>
                </a:lnTo>
                <a:lnTo>
                  <a:pt x="11406" y="1950"/>
                </a:lnTo>
                <a:lnTo>
                  <a:pt x="11510" y="1618"/>
                </a:lnTo>
                <a:cubicBezTo>
                  <a:pt x="11511" y="1615"/>
                  <a:pt x="11514" y="1612"/>
                  <a:pt x="11518" y="1612"/>
                </a:cubicBezTo>
                <a:cubicBezTo>
                  <a:pt x="11521" y="1613"/>
                  <a:pt x="11524" y="1615"/>
                  <a:pt x="11525" y="1619"/>
                </a:cubicBezTo>
                <a:lnTo>
                  <a:pt x="11633" y="2067"/>
                </a:lnTo>
                <a:lnTo>
                  <a:pt x="11621" y="2062"/>
                </a:lnTo>
                <a:lnTo>
                  <a:pt x="11725" y="1990"/>
                </a:lnTo>
                <a:cubicBezTo>
                  <a:pt x="11727" y="1988"/>
                  <a:pt x="11730" y="1988"/>
                  <a:pt x="11733" y="1989"/>
                </a:cubicBezTo>
                <a:cubicBezTo>
                  <a:pt x="11735" y="1990"/>
                  <a:pt x="11737" y="1992"/>
                  <a:pt x="11737" y="1995"/>
                </a:cubicBezTo>
                <a:lnTo>
                  <a:pt x="11841" y="2563"/>
                </a:lnTo>
                <a:lnTo>
                  <a:pt x="11830" y="2557"/>
                </a:lnTo>
                <a:lnTo>
                  <a:pt x="11934" y="2501"/>
                </a:lnTo>
                <a:cubicBezTo>
                  <a:pt x="11936" y="2500"/>
                  <a:pt x="11938" y="2500"/>
                  <a:pt x="11941" y="2501"/>
                </a:cubicBezTo>
                <a:cubicBezTo>
                  <a:pt x="11943" y="2502"/>
                  <a:pt x="11945" y="2504"/>
                  <a:pt x="11945" y="2507"/>
                </a:cubicBezTo>
                <a:lnTo>
                  <a:pt x="12049" y="2939"/>
                </a:lnTo>
                <a:lnTo>
                  <a:pt x="12153" y="3290"/>
                </a:lnTo>
                <a:lnTo>
                  <a:pt x="12261" y="3975"/>
                </a:lnTo>
                <a:lnTo>
                  <a:pt x="12246" y="3974"/>
                </a:lnTo>
                <a:lnTo>
                  <a:pt x="12350" y="3698"/>
                </a:lnTo>
                <a:cubicBezTo>
                  <a:pt x="12351" y="3695"/>
                  <a:pt x="12354" y="3693"/>
                  <a:pt x="12357" y="3692"/>
                </a:cubicBezTo>
                <a:lnTo>
                  <a:pt x="12461" y="3684"/>
                </a:lnTo>
                <a:cubicBezTo>
                  <a:pt x="12462" y="3684"/>
                  <a:pt x="12463" y="3685"/>
                  <a:pt x="12464" y="3685"/>
                </a:cubicBezTo>
                <a:lnTo>
                  <a:pt x="12568" y="3717"/>
                </a:lnTo>
                <a:cubicBezTo>
                  <a:pt x="12570" y="3718"/>
                  <a:pt x="12572" y="3719"/>
                  <a:pt x="12573" y="3722"/>
                </a:cubicBezTo>
                <a:lnTo>
                  <a:pt x="12677" y="4022"/>
                </a:lnTo>
                <a:lnTo>
                  <a:pt x="12669" y="4017"/>
                </a:lnTo>
                <a:lnTo>
                  <a:pt x="12773" y="4005"/>
                </a:lnTo>
                <a:cubicBezTo>
                  <a:pt x="12776" y="4004"/>
                  <a:pt x="12780" y="4006"/>
                  <a:pt x="12781" y="4010"/>
                </a:cubicBezTo>
                <a:lnTo>
                  <a:pt x="12885" y="4322"/>
                </a:lnTo>
                <a:lnTo>
                  <a:pt x="12877" y="4317"/>
                </a:lnTo>
                <a:lnTo>
                  <a:pt x="12985" y="4305"/>
                </a:lnTo>
                <a:cubicBezTo>
                  <a:pt x="12989" y="4304"/>
                  <a:pt x="12993" y="4307"/>
                  <a:pt x="12993" y="4311"/>
                </a:cubicBezTo>
                <a:lnTo>
                  <a:pt x="13097" y="4887"/>
                </a:lnTo>
                <a:lnTo>
                  <a:pt x="13096" y="4884"/>
                </a:lnTo>
                <a:lnTo>
                  <a:pt x="13200" y="5040"/>
                </a:lnTo>
                <a:cubicBezTo>
                  <a:pt x="13201" y="5041"/>
                  <a:pt x="13201" y="5041"/>
                  <a:pt x="13201" y="5042"/>
                </a:cubicBezTo>
                <a:lnTo>
                  <a:pt x="13305" y="5390"/>
                </a:lnTo>
                <a:lnTo>
                  <a:pt x="13409" y="5662"/>
                </a:lnTo>
                <a:lnTo>
                  <a:pt x="13513" y="5938"/>
                </a:lnTo>
                <a:lnTo>
                  <a:pt x="13621" y="6379"/>
                </a:lnTo>
                <a:lnTo>
                  <a:pt x="13618" y="6374"/>
                </a:lnTo>
                <a:lnTo>
                  <a:pt x="13722" y="6442"/>
                </a:lnTo>
                <a:cubicBezTo>
                  <a:pt x="13724" y="6443"/>
                  <a:pt x="13725" y="6445"/>
                  <a:pt x="13725" y="6447"/>
                </a:cubicBezTo>
                <a:lnTo>
                  <a:pt x="13829" y="6975"/>
                </a:lnTo>
                <a:lnTo>
                  <a:pt x="13829" y="6973"/>
                </a:lnTo>
                <a:lnTo>
                  <a:pt x="13933" y="7165"/>
                </a:lnTo>
                <a:cubicBezTo>
                  <a:pt x="13933" y="7165"/>
                  <a:pt x="13933" y="7166"/>
                  <a:pt x="13933" y="7166"/>
                </a:cubicBezTo>
                <a:lnTo>
                  <a:pt x="14037" y="7538"/>
                </a:lnTo>
                <a:lnTo>
                  <a:pt x="14024" y="7535"/>
                </a:lnTo>
                <a:lnTo>
                  <a:pt x="14128" y="7435"/>
                </a:lnTo>
                <a:cubicBezTo>
                  <a:pt x="14130" y="7433"/>
                  <a:pt x="14133" y="7432"/>
                  <a:pt x="14135" y="7433"/>
                </a:cubicBezTo>
                <a:cubicBezTo>
                  <a:pt x="14138" y="7433"/>
                  <a:pt x="14140" y="7435"/>
                  <a:pt x="14141" y="7438"/>
                </a:cubicBezTo>
                <a:lnTo>
                  <a:pt x="14245" y="7734"/>
                </a:lnTo>
                <a:lnTo>
                  <a:pt x="14353" y="8014"/>
                </a:lnTo>
                <a:lnTo>
                  <a:pt x="14347" y="8009"/>
                </a:lnTo>
                <a:lnTo>
                  <a:pt x="14451" y="8025"/>
                </a:lnTo>
                <a:cubicBezTo>
                  <a:pt x="14453" y="8025"/>
                  <a:pt x="14455" y="8026"/>
                  <a:pt x="14456" y="8028"/>
                </a:cubicBezTo>
                <a:lnTo>
                  <a:pt x="14560" y="8168"/>
                </a:lnTo>
                <a:cubicBezTo>
                  <a:pt x="14561" y="8169"/>
                  <a:pt x="14561" y="8170"/>
                  <a:pt x="14561" y="8172"/>
                </a:cubicBezTo>
                <a:lnTo>
                  <a:pt x="14665" y="9136"/>
                </a:lnTo>
                <a:lnTo>
                  <a:pt x="14650" y="9134"/>
                </a:lnTo>
                <a:lnTo>
                  <a:pt x="14754" y="8754"/>
                </a:lnTo>
                <a:cubicBezTo>
                  <a:pt x="14754" y="8752"/>
                  <a:pt x="14757" y="8750"/>
                  <a:pt x="14759" y="8749"/>
                </a:cubicBezTo>
                <a:cubicBezTo>
                  <a:pt x="14762" y="8748"/>
                  <a:pt x="14765" y="8749"/>
                  <a:pt x="14767" y="8751"/>
                </a:cubicBezTo>
                <a:lnTo>
                  <a:pt x="14871" y="8847"/>
                </a:lnTo>
                <a:lnTo>
                  <a:pt x="14858" y="8849"/>
                </a:lnTo>
                <a:lnTo>
                  <a:pt x="14966" y="8633"/>
                </a:lnTo>
                <a:lnTo>
                  <a:pt x="15071" y="8456"/>
                </a:lnTo>
                <a:lnTo>
                  <a:pt x="15070" y="8458"/>
                </a:lnTo>
                <a:lnTo>
                  <a:pt x="15174" y="8098"/>
                </a:lnTo>
                <a:lnTo>
                  <a:pt x="15173" y="8100"/>
                </a:lnTo>
                <a:lnTo>
                  <a:pt x="15277" y="5900"/>
                </a:lnTo>
                <a:cubicBezTo>
                  <a:pt x="15278" y="5896"/>
                  <a:pt x="15281" y="5893"/>
                  <a:pt x="15285" y="5892"/>
                </a:cubicBezTo>
                <a:cubicBezTo>
                  <a:pt x="15289" y="5892"/>
                  <a:pt x="15293" y="5895"/>
                  <a:pt x="15293" y="5900"/>
                </a:cubicBezTo>
                <a:lnTo>
                  <a:pt x="15397" y="6768"/>
                </a:lnTo>
                <a:lnTo>
                  <a:pt x="15381" y="6768"/>
                </a:lnTo>
                <a:lnTo>
                  <a:pt x="15485" y="4700"/>
                </a:lnTo>
                <a:cubicBezTo>
                  <a:pt x="15486" y="4699"/>
                  <a:pt x="15486" y="4699"/>
                  <a:pt x="15486" y="4698"/>
                </a:cubicBezTo>
                <a:lnTo>
                  <a:pt x="15590" y="4386"/>
                </a:lnTo>
                <a:cubicBezTo>
                  <a:pt x="15591" y="4384"/>
                  <a:pt x="15593" y="4382"/>
                  <a:pt x="15595" y="4381"/>
                </a:cubicBezTo>
                <a:lnTo>
                  <a:pt x="15703" y="4345"/>
                </a:lnTo>
                <a:lnTo>
                  <a:pt x="15698" y="4351"/>
                </a:lnTo>
                <a:lnTo>
                  <a:pt x="15802" y="3899"/>
                </a:lnTo>
                <a:cubicBezTo>
                  <a:pt x="15802" y="3896"/>
                  <a:pt x="15804" y="3894"/>
                  <a:pt x="15807" y="3893"/>
                </a:cubicBezTo>
                <a:cubicBezTo>
                  <a:pt x="15809" y="3892"/>
                  <a:pt x="15812" y="3892"/>
                  <a:pt x="15814" y="3894"/>
                </a:cubicBezTo>
                <a:lnTo>
                  <a:pt x="15918" y="3966"/>
                </a:lnTo>
                <a:lnTo>
                  <a:pt x="15906" y="3971"/>
                </a:lnTo>
                <a:lnTo>
                  <a:pt x="16010" y="3275"/>
                </a:lnTo>
                <a:lnTo>
                  <a:pt x="16114" y="2543"/>
                </a:lnTo>
                <a:cubicBezTo>
                  <a:pt x="16114" y="2539"/>
                  <a:pt x="16117" y="2536"/>
                  <a:pt x="16121" y="2536"/>
                </a:cubicBezTo>
                <a:cubicBezTo>
                  <a:pt x="16125" y="2536"/>
                  <a:pt x="16129" y="2539"/>
                  <a:pt x="16129" y="2543"/>
                </a:cubicBezTo>
                <a:lnTo>
                  <a:pt x="16233" y="3247"/>
                </a:lnTo>
                <a:lnTo>
                  <a:pt x="16218" y="3245"/>
                </a:lnTo>
                <a:lnTo>
                  <a:pt x="16326" y="3033"/>
                </a:lnTo>
                <a:cubicBezTo>
                  <a:pt x="16328" y="3030"/>
                  <a:pt x="16331" y="3028"/>
                  <a:pt x="16334" y="3029"/>
                </a:cubicBezTo>
                <a:cubicBezTo>
                  <a:pt x="16338" y="3029"/>
                  <a:pt x="16340" y="3031"/>
                  <a:pt x="16341" y="3034"/>
                </a:cubicBezTo>
                <a:lnTo>
                  <a:pt x="16445" y="3434"/>
                </a:lnTo>
                <a:lnTo>
                  <a:pt x="16444" y="3432"/>
                </a:lnTo>
                <a:lnTo>
                  <a:pt x="16548" y="3588"/>
                </a:lnTo>
                <a:cubicBezTo>
                  <a:pt x="16548" y="3589"/>
                  <a:pt x="16549" y="3589"/>
                  <a:pt x="16549" y="3590"/>
                </a:cubicBezTo>
                <a:lnTo>
                  <a:pt x="16653" y="3870"/>
                </a:lnTo>
                <a:cubicBezTo>
                  <a:pt x="16653" y="3870"/>
                  <a:pt x="16653" y="3871"/>
                  <a:pt x="16653" y="3871"/>
                </a:cubicBezTo>
                <a:lnTo>
                  <a:pt x="16757" y="4411"/>
                </a:lnTo>
                <a:lnTo>
                  <a:pt x="16755" y="4407"/>
                </a:lnTo>
                <a:lnTo>
                  <a:pt x="16859" y="4515"/>
                </a:lnTo>
                <a:lnTo>
                  <a:pt x="16846" y="4519"/>
                </a:lnTo>
                <a:lnTo>
                  <a:pt x="16950" y="3763"/>
                </a:lnTo>
                <a:cubicBezTo>
                  <a:pt x="16950" y="3759"/>
                  <a:pt x="16954" y="3756"/>
                  <a:pt x="16958" y="3756"/>
                </a:cubicBezTo>
                <a:cubicBezTo>
                  <a:pt x="16962" y="3757"/>
                  <a:pt x="16965" y="3760"/>
                  <a:pt x="16965" y="3764"/>
                </a:cubicBezTo>
                <a:lnTo>
                  <a:pt x="17073" y="4720"/>
                </a:lnTo>
                <a:lnTo>
                  <a:pt x="17177" y="5135"/>
                </a:lnTo>
                <a:lnTo>
                  <a:pt x="17164" y="5131"/>
                </a:lnTo>
                <a:lnTo>
                  <a:pt x="17268" y="5015"/>
                </a:lnTo>
                <a:cubicBezTo>
                  <a:pt x="17270" y="5012"/>
                  <a:pt x="17275" y="5012"/>
                  <a:pt x="17278" y="5014"/>
                </a:cubicBezTo>
                <a:lnTo>
                  <a:pt x="17382" y="5082"/>
                </a:lnTo>
                <a:cubicBezTo>
                  <a:pt x="17384" y="5083"/>
                  <a:pt x="17385" y="5085"/>
                  <a:pt x="17385" y="5087"/>
                </a:cubicBezTo>
                <a:lnTo>
                  <a:pt x="17489" y="5615"/>
                </a:lnTo>
                <a:lnTo>
                  <a:pt x="17474" y="5615"/>
                </a:lnTo>
                <a:lnTo>
                  <a:pt x="17578" y="5067"/>
                </a:lnTo>
                <a:cubicBezTo>
                  <a:pt x="17578" y="5064"/>
                  <a:pt x="17581" y="5061"/>
                  <a:pt x="17584" y="5061"/>
                </a:cubicBezTo>
                <a:cubicBezTo>
                  <a:pt x="17587" y="5060"/>
                  <a:pt x="17590" y="5061"/>
                  <a:pt x="17592" y="5063"/>
                </a:cubicBezTo>
                <a:lnTo>
                  <a:pt x="17700" y="5199"/>
                </a:lnTo>
                <a:lnTo>
                  <a:pt x="17686" y="5201"/>
                </a:lnTo>
                <a:lnTo>
                  <a:pt x="17790" y="4977"/>
                </a:lnTo>
                <a:cubicBezTo>
                  <a:pt x="17791" y="4975"/>
                  <a:pt x="17793" y="4973"/>
                  <a:pt x="17795" y="4973"/>
                </a:cubicBezTo>
                <a:cubicBezTo>
                  <a:pt x="17798" y="4972"/>
                  <a:pt x="17800" y="4973"/>
                  <a:pt x="17802" y="4974"/>
                </a:cubicBezTo>
                <a:lnTo>
                  <a:pt x="17906" y="5046"/>
                </a:lnTo>
                <a:lnTo>
                  <a:pt x="17894" y="5051"/>
                </a:lnTo>
                <a:lnTo>
                  <a:pt x="17998" y="4363"/>
                </a:lnTo>
                <a:lnTo>
                  <a:pt x="18101" y="2048"/>
                </a:lnTo>
                <a:cubicBezTo>
                  <a:pt x="18102" y="2044"/>
                  <a:pt x="18105" y="2041"/>
                  <a:pt x="18109" y="2040"/>
                </a:cubicBezTo>
                <a:cubicBezTo>
                  <a:pt x="18113" y="2040"/>
                  <a:pt x="18117" y="2043"/>
                  <a:pt x="18117" y="2047"/>
                </a:cubicBezTo>
                <a:lnTo>
                  <a:pt x="18221" y="2855"/>
                </a:lnTo>
                <a:lnTo>
                  <a:pt x="18206" y="2854"/>
                </a:lnTo>
                <a:lnTo>
                  <a:pt x="18314" y="2562"/>
                </a:lnTo>
                <a:lnTo>
                  <a:pt x="18313" y="2564"/>
                </a:lnTo>
                <a:lnTo>
                  <a:pt x="18417" y="648"/>
                </a:lnTo>
                <a:cubicBezTo>
                  <a:pt x="18418" y="644"/>
                  <a:pt x="18421" y="640"/>
                  <a:pt x="18426" y="640"/>
                </a:cubicBezTo>
                <a:cubicBezTo>
                  <a:pt x="18430" y="641"/>
                  <a:pt x="18434" y="644"/>
                  <a:pt x="18433" y="649"/>
                </a:cubicBezTo>
                <a:lnTo>
                  <a:pt x="18329" y="2565"/>
                </a:lnTo>
                <a:cubicBezTo>
                  <a:pt x="18329" y="2566"/>
                  <a:pt x="18329" y="2566"/>
                  <a:pt x="18329" y="2567"/>
                </a:cubicBezTo>
                <a:lnTo>
                  <a:pt x="18221" y="2859"/>
                </a:lnTo>
                <a:cubicBezTo>
                  <a:pt x="18220" y="2863"/>
                  <a:pt x="18216" y="2865"/>
                  <a:pt x="18213" y="2864"/>
                </a:cubicBezTo>
                <a:cubicBezTo>
                  <a:pt x="18209" y="2864"/>
                  <a:pt x="18206" y="2861"/>
                  <a:pt x="18206" y="2857"/>
                </a:cubicBezTo>
                <a:lnTo>
                  <a:pt x="18102" y="2049"/>
                </a:lnTo>
                <a:lnTo>
                  <a:pt x="18117" y="2049"/>
                </a:lnTo>
                <a:lnTo>
                  <a:pt x="18013" y="4366"/>
                </a:lnTo>
                <a:lnTo>
                  <a:pt x="17909" y="5054"/>
                </a:lnTo>
                <a:cubicBezTo>
                  <a:pt x="17909" y="5056"/>
                  <a:pt x="17907" y="5059"/>
                  <a:pt x="17905" y="5060"/>
                </a:cubicBezTo>
                <a:cubicBezTo>
                  <a:pt x="17902" y="5061"/>
                  <a:pt x="17899" y="5061"/>
                  <a:pt x="17897" y="5059"/>
                </a:cubicBezTo>
                <a:lnTo>
                  <a:pt x="17793" y="4987"/>
                </a:lnTo>
                <a:lnTo>
                  <a:pt x="17805" y="4984"/>
                </a:lnTo>
                <a:lnTo>
                  <a:pt x="17701" y="5208"/>
                </a:lnTo>
                <a:cubicBezTo>
                  <a:pt x="17700" y="5210"/>
                  <a:pt x="17697" y="5212"/>
                  <a:pt x="17694" y="5212"/>
                </a:cubicBezTo>
                <a:cubicBezTo>
                  <a:pt x="17692" y="5213"/>
                  <a:pt x="17689" y="5212"/>
                  <a:pt x="17687" y="5209"/>
                </a:cubicBezTo>
                <a:lnTo>
                  <a:pt x="17579" y="5073"/>
                </a:lnTo>
                <a:lnTo>
                  <a:pt x="17593" y="5070"/>
                </a:lnTo>
                <a:lnTo>
                  <a:pt x="17489" y="5618"/>
                </a:lnTo>
                <a:cubicBezTo>
                  <a:pt x="17489" y="5622"/>
                  <a:pt x="17485" y="5624"/>
                  <a:pt x="17481" y="5624"/>
                </a:cubicBezTo>
                <a:cubicBezTo>
                  <a:pt x="17478" y="5624"/>
                  <a:pt x="17474" y="5622"/>
                  <a:pt x="17474" y="5618"/>
                </a:cubicBezTo>
                <a:lnTo>
                  <a:pt x="17370" y="5090"/>
                </a:lnTo>
                <a:lnTo>
                  <a:pt x="17373" y="5095"/>
                </a:lnTo>
                <a:lnTo>
                  <a:pt x="17269" y="5027"/>
                </a:lnTo>
                <a:lnTo>
                  <a:pt x="17279" y="5026"/>
                </a:lnTo>
                <a:lnTo>
                  <a:pt x="17175" y="5142"/>
                </a:lnTo>
                <a:cubicBezTo>
                  <a:pt x="17173" y="5144"/>
                  <a:pt x="17170" y="5145"/>
                  <a:pt x="17168" y="5144"/>
                </a:cubicBezTo>
                <a:cubicBezTo>
                  <a:pt x="17165" y="5144"/>
                  <a:pt x="17162" y="5141"/>
                  <a:pt x="17162" y="5138"/>
                </a:cubicBezTo>
                <a:lnTo>
                  <a:pt x="17058" y="4721"/>
                </a:lnTo>
                <a:lnTo>
                  <a:pt x="16950" y="3765"/>
                </a:lnTo>
                <a:lnTo>
                  <a:pt x="16965" y="3766"/>
                </a:lnTo>
                <a:lnTo>
                  <a:pt x="16861" y="4522"/>
                </a:lnTo>
                <a:cubicBezTo>
                  <a:pt x="16861" y="4525"/>
                  <a:pt x="16859" y="4527"/>
                  <a:pt x="16856" y="4528"/>
                </a:cubicBezTo>
                <a:cubicBezTo>
                  <a:pt x="16853" y="4529"/>
                  <a:pt x="16850" y="4528"/>
                  <a:pt x="16848" y="4526"/>
                </a:cubicBezTo>
                <a:lnTo>
                  <a:pt x="16744" y="4418"/>
                </a:lnTo>
                <a:cubicBezTo>
                  <a:pt x="16743" y="4417"/>
                  <a:pt x="16742" y="4416"/>
                  <a:pt x="16742" y="4414"/>
                </a:cubicBezTo>
                <a:lnTo>
                  <a:pt x="16638" y="3874"/>
                </a:lnTo>
                <a:lnTo>
                  <a:pt x="16638" y="3875"/>
                </a:lnTo>
                <a:lnTo>
                  <a:pt x="16534" y="3595"/>
                </a:lnTo>
                <a:lnTo>
                  <a:pt x="16535" y="3597"/>
                </a:lnTo>
                <a:lnTo>
                  <a:pt x="16431" y="3441"/>
                </a:lnTo>
                <a:cubicBezTo>
                  <a:pt x="16430" y="3440"/>
                  <a:pt x="16430" y="3439"/>
                  <a:pt x="16430" y="3438"/>
                </a:cubicBezTo>
                <a:lnTo>
                  <a:pt x="16326" y="3038"/>
                </a:lnTo>
                <a:lnTo>
                  <a:pt x="16341" y="3040"/>
                </a:lnTo>
                <a:lnTo>
                  <a:pt x="16233" y="3252"/>
                </a:lnTo>
                <a:cubicBezTo>
                  <a:pt x="16231" y="3255"/>
                  <a:pt x="16228" y="3257"/>
                  <a:pt x="16224" y="3256"/>
                </a:cubicBezTo>
                <a:cubicBezTo>
                  <a:pt x="16221" y="3256"/>
                  <a:pt x="16218" y="3253"/>
                  <a:pt x="16218" y="3250"/>
                </a:cubicBezTo>
                <a:lnTo>
                  <a:pt x="16114" y="2546"/>
                </a:lnTo>
                <a:lnTo>
                  <a:pt x="16129" y="2546"/>
                </a:lnTo>
                <a:lnTo>
                  <a:pt x="16025" y="3278"/>
                </a:lnTo>
                <a:lnTo>
                  <a:pt x="15921" y="3974"/>
                </a:lnTo>
                <a:cubicBezTo>
                  <a:pt x="15921" y="3976"/>
                  <a:pt x="15919" y="3979"/>
                  <a:pt x="15917" y="3980"/>
                </a:cubicBezTo>
                <a:cubicBezTo>
                  <a:pt x="15914" y="3981"/>
                  <a:pt x="15911" y="3981"/>
                  <a:pt x="15909" y="3979"/>
                </a:cubicBezTo>
                <a:lnTo>
                  <a:pt x="15805" y="3907"/>
                </a:lnTo>
                <a:lnTo>
                  <a:pt x="15817" y="3902"/>
                </a:lnTo>
                <a:lnTo>
                  <a:pt x="15713" y="4354"/>
                </a:lnTo>
                <a:cubicBezTo>
                  <a:pt x="15713" y="4357"/>
                  <a:pt x="15711" y="4359"/>
                  <a:pt x="15708" y="4360"/>
                </a:cubicBezTo>
                <a:lnTo>
                  <a:pt x="15600" y="4396"/>
                </a:lnTo>
                <a:lnTo>
                  <a:pt x="15605" y="4391"/>
                </a:lnTo>
                <a:lnTo>
                  <a:pt x="15501" y="4703"/>
                </a:lnTo>
                <a:lnTo>
                  <a:pt x="15501" y="4701"/>
                </a:lnTo>
                <a:lnTo>
                  <a:pt x="15397" y="6769"/>
                </a:lnTo>
                <a:cubicBezTo>
                  <a:pt x="15397" y="6773"/>
                  <a:pt x="15394" y="6776"/>
                  <a:pt x="15390" y="6776"/>
                </a:cubicBezTo>
                <a:cubicBezTo>
                  <a:pt x="15386" y="6777"/>
                  <a:pt x="15382" y="6774"/>
                  <a:pt x="15382" y="6769"/>
                </a:cubicBezTo>
                <a:lnTo>
                  <a:pt x="15278" y="5901"/>
                </a:lnTo>
                <a:lnTo>
                  <a:pt x="15293" y="5901"/>
                </a:lnTo>
                <a:lnTo>
                  <a:pt x="15189" y="8101"/>
                </a:lnTo>
                <a:cubicBezTo>
                  <a:pt x="15189" y="8101"/>
                  <a:pt x="15189" y="8102"/>
                  <a:pt x="15189" y="8103"/>
                </a:cubicBezTo>
                <a:lnTo>
                  <a:pt x="15085" y="8463"/>
                </a:lnTo>
                <a:cubicBezTo>
                  <a:pt x="15085" y="8463"/>
                  <a:pt x="15085" y="8464"/>
                  <a:pt x="15084" y="8465"/>
                </a:cubicBezTo>
                <a:lnTo>
                  <a:pt x="14981" y="8640"/>
                </a:lnTo>
                <a:lnTo>
                  <a:pt x="14873" y="8856"/>
                </a:lnTo>
                <a:cubicBezTo>
                  <a:pt x="14871" y="8858"/>
                  <a:pt x="14869" y="8860"/>
                  <a:pt x="14867" y="8860"/>
                </a:cubicBezTo>
                <a:cubicBezTo>
                  <a:pt x="14864" y="8861"/>
                  <a:pt x="14862" y="8860"/>
                  <a:pt x="14860" y="8858"/>
                </a:cubicBezTo>
                <a:lnTo>
                  <a:pt x="14756" y="8762"/>
                </a:lnTo>
                <a:lnTo>
                  <a:pt x="14769" y="8759"/>
                </a:lnTo>
                <a:lnTo>
                  <a:pt x="14665" y="9139"/>
                </a:lnTo>
                <a:cubicBezTo>
                  <a:pt x="14664" y="9142"/>
                  <a:pt x="14661" y="9145"/>
                  <a:pt x="14657" y="9144"/>
                </a:cubicBezTo>
                <a:cubicBezTo>
                  <a:pt x="14653" y="9144"/>
                  <a:pt x="14650" y="9141"/>
                  <a:pt x="14650" y="9137"/>
                </a:cubicBezTo>
                <a:lnTo>
                  <a:pt x="14546" y="8173"/>
                </a:lnTo>
                <a:lnTo>
                  <a:pt x="14547" y="8177"/>
                </a:lnTo>
                <a:lnTo>
                  <a:pt x="14443" y="8037"/>
                </a:lnTo>
                <a:lnTo>
                  <a:pt x="14448" y="8040"/>
                </a:lnTo>
                <a:lnTo>
                  <a:pt x="14344" y="8024"/>
                </a:lnTo>
                <a:cubicBezTo>
                  <a:pt x="14341" y="8024"/>
                  <a:pt x="14339" y="8022"/>
                  <a:pt x="14338" y="8019"/>
                </a:cubicBezTo>
                <a:lnTo>
                  <a:pt x="14230" y="7739"/>
                </a:lnTo>
                <a:lnTo>
                  <a:pt x="14126" y="7443"/>
                </a:lnTo>
                <a:lnTo>
                  <a:pt x="14139" y="7446"/>
                </a:lnTo>
                <a:lnTo>
                  <a:pt x="14035" y="7546"/>
                </a:lnTo>
                <a:cubicBezTo>
                  <a:pt x="14033" y="7548"/>
                  <a:pt x="14030" y="7549"/>
                  <a:pt x="14027" y="7548"/>
                </a:cubicBezTo>
                <a:cubicBezTo>
                  <a:pt x="14025" y="7547"/>
                  <a:pt x="14023" y="7545"/>
                  <a:pt x="14022" y="7543"/>
                </a:cubicBezTo>
                <a:lnTo>
                  <a:pt x="13918" y="7171"/>
                </a:lnTo>
                <a:lnTo>
                  <a:pt x="13918" y="7172"/>
                </a:lnTo>
                <a:lnTo>
                  <a:pt x="13814" y="6980"/>
                </a:lnTo>
                <a:cubicBezTo>
                  <a:pt x="13814" y="6980"/>
                  <a:pt x="13814" y="6979"/>
                  <a:pt x="13814" y="6978"/>
                </a:cubicBezTo>
                <a:lnTo>
                  <a:pt x="13710" y="6450"/>
                </a:lnTo>
                <a:lnTo>
                  <a:pt x="13713" y="6455"/>
                </a:lnTo>
                <a:lnTo>
                  <a:pt x="13609" y="6387"/>
                </a:lnTo>
                <a:cubicBezTo>
                  <a:pt x="13607" y="6386"/>
                  <a:pt x="13606" y="6384"/>
                  <a:pt x="13606" y="6382"/>
                </a:cubicBezTo>
                <a:lnTo>
                  <a:pt x="13498" y="5943"/>
                </a:lnTo>
                <a:lnTo>
                  <a:pt x="13394" y="5667"/>
                </a:lnTo>
                <a:lnTo>
                  <a:pt x="13290" y="5395"/>
                </a:lnTo>
                <a:lnTo>
                  <a:pt x="13186" y="5047"/>
                </a:lnTo>
                <a:lnTo>
                  <a:pt x="13187" y="5049"/>
                </a:lnTo>
                <a:lnTo>
                  <a:pt x="13083" y="4893"/>
                </a:lnTo>
                <a:cubicBezTo>
                  <a:pt x="13082" y="4892"/>
                  <a:pt x="13082" y="4891"/>
                  <a:pt x="13082" y="4890"/>
                </a:cubicBezTo>
                <a:lnTo>
                  <a:pt x="12978" y="4314"/>
                </a:lnTo>
                <a:lnTo>
                  <a:pt x="12986" y="4320"/>
                </a:lnTo>
                <a:lnTo>
                  <a:pt x="12878" y="4332"/>
                </a:lnTo>
                <a:cubicBezTo>
                  <a:pt x="12875" y="4333"/>
                  <a:pt x="12871" y="4331"/>
                  <a:pt x="12870" y="4327"/>
                </a:cubicBezTo>
                <a:lnTo>
                  <a:pt x="12766" y="4015"/>
                </a:lnTo>
                <a:lnTo>
                  <a:pt x="12774" y="4020"/>
                </a:lnTo>
                <a:lnTo>
                  <a:pt x="12670" y="4032"/>
                </a:lnTo>
                <a:cubicBezTo>
                  <a:pt x="12667" y="4033"/>
                  <a:pt x="12663" y="4031"/>
                  <a:pt x="12662" y="4027"/>
                </a:cubicBezTo>
                <a:lnTo>
                  <a:pt x="12558" y="3727"/>
                </a:lnTo>
                <a:lnTo>
                  <a:pt x="12563" y="3732"/>
                </a:lnTo>
                <a:lnTo>
                  <a:pt x="12459" y="3700"/>
                </a:lnTo>
                <a:lnTo>
                  <a:pt x="12462" y="3700"/>
                </a:lnTo>
                <a:lnTo>
                  <a:pt x="12358" y="3708"/>
                </a:lnTo>
                <a:lnTo>
                  <a:pt x="12365" y="3703"/>
                </a:lnTo>
                <a:lnTo>
                  <a:pt x="12261" y="3979"/>
                </a:lnTo>
                <a:cubicBezTo>
                  <a:pt x="12260" y="3983"/>
                  <a:pt x="12256" y="3985"/>
                  <a:pt x="12253" y="3984"/>
                </a:cubicBezTo>
                <a:cubicBezTo>
                  <a:pt x="12249" y="3984"/>
                  <a:pt x="12246" y="3981"/>
                  <a:pt x="12246" y="3978"/>
                </a:cubicBezTo>
                <a:lnTo>
                  <a:pt x="12138" y="3295"/>
                </a:lnTo>
                <a:lnTo>
                  <a:pt x="12034" y="2942"/>
                </a:lnTo>
                <a:lnTo>
                  <a:pt x="11930" y="2510"/>
                </a:lnTo>
                <a:lnTo>
                  <a:pt x="11941" y="2516"/>
                </a:lnTo>
                <a:lnTo>
                  <a:pt x="11837" y="2572"/>
                </a:lnTo>
                <a:cubicBezTo>
                  <a:pt x="11835" y="2573"/>
                  <a:pt x="11832" y="2573"/>
                  <a:pt x="11830" y="2572"/>
                </a:cubicBezTo>
                <a:cubicBezTo>
                  <a:pt x="11828" y="2571"/>
                  <a:pt x="11826" y="2568"/>
                  <a:pt x="11826" y="2566"/>
                </a:cubicBezTo>
                <a:lnTo>
                  <a:pt x="11722" y="1998"/>
                </a:lnTo>
                <a:lnTo>
                  <a:pt x="11734" y="2003"/>
                </a:lnTo>
                <a:lnTo>
                  <a:pt x="11630" y="2075"/>
                </a:lnTo>
                <a:cubicBezTo>
                  <a:pt x="11628" y="2077"/>
                  <a:pt x="11625" y="2077"/>
                  <a:pt x="11623" y="2076"/>
                </a:cubicBezTo>
                <a:cubicBezTo>
                  <a:pt x="11620" y="2075"/>
                  <a:pt x="11618" y="2073"/>
                  <a:pt x="11618" y="2070"/>
                </a:cubicBezTo>
                <a:lnTo>
                  <a:pt x="11510" y="1622"/>
                </a:lnTo>
                <a:lnTo>
                  <a:pt x="11525" y="1623"/>
                </a:lnTo>
                <a:lnTo>
                  <a:pt x="11421" y="1955"/>
                </a:lnTo>
                <a:cubicBezTo>
                  <a:pt x="11420" y="1959"/>
                  <a:pt x="11416" y="1961"/>
                  <a:pt x="11412" y="1960"/>
                </a:cubicBezTo>
                <a:lnTo>
                  <a:pt x="11308" y="1940"/>
                </a:lnTo>
                <a:lnTo>
                  <a:pt x="11317" y="1934"/>
                </a:lnTo>
                <a:lnTo>
                  <a:pt x="11213" y="2478"/>
                </a:lnTo>
                <a:cubicBezTo>
                  <a:pt x="11213" y="2478"/>
                  <a:pt x="11213" y="2479"/>
                  <a:pt x="11213" y="2479"/>
                </a:cubicBezTo>
                <a:lnTo>
                  <a:pt x="11109" y="2775"/>
                </a:lnTo>
                <a:lnTo>
                  <a:pt x="11005" y="3095"/>
                </a:lnTo>
                <a:lnTo>
                  <a:pt x="11005" y="3093"/>
                </a:lnTo>
                <a:lnTo>
                  <a:pt x="10901" y="3997"/>
                </a:lnTo>
                <a:cubicBezTo>
                  <a:pt x="10901" y="4001"/>
                  <a:pt x="10898" y="4004"/>
                  <a:pt x="10894" y="4004"/>
                </a:cubicBezTo>
                <a:cubicBezTo>
                  <a:pt x="10890" y="4005"/>
                  <a:pt x="10887" y="4002"/>
                  <a:pt x="10886" y="3998"/>
                </a:cubicBezTo>
                <a:lnTo>
                  <a:pt x="10778" y="3534"/>
                </a:lnTo>
                <a:lnTo>
                  <a:pt x="10793" y="3535"/>
                </a:lnTo>
                <a:lnTo>
                  <a:pt x="10689" y="3863"/>
                </a:lnTo>
                <a:cubicBezTo>
                  <a:pt x="10688" y="3866"/>
                  <a:pt x="10686" y="3868"/>
                  <a:pt x="10683" y="3868"/>
                </a:cubicBezTo>
                <a:cubicBezTo>
                  <a:pt x="10680" y="3869"/>
                  <a:pt x="10677" y="3868"/>
                  <a:pt x="10675" y="3865"/>
                </a:cubicBezTo>
                <a:lnTo>
                  <a:pt x="10571" y="3721"/>
                </a:lnTo>
                <a:lnTo>
                  <a:pt x="10578" y="3724"/>
                </a:lnTo>
                <a:lnTo>
                  <a:pt x="10474" y="3732"/>
                </a:lnTo>
                <a:lnTo>
                  <a:pt x="10481" y="3726"/>
                </a:lnTo>
                <a:lnTo>
                  <a:pt x="10377" y="4174"/>
                </a:lnTo>
                <a:cubicBezTo>
                  <a:pt x="10376" y="4178"/>
                  <a:pt x="10373" y="4180"/>
                  <a:pt x="10369" y="4180"/>
                </a:cubicBezTo>
                <a:lnTo>
                  <a:pt x="10265" y="4180"/>
                </a:lnTo>
                <a:lnTo>
                  <a:pt x="10272" y="4177"/>
                </a:lnTo>
                <a:lnTo>
                  <a:pt x="10164" y="4349"/>
                </a:lnTo>
                <a:lnTo>
                  <a:pt x="10165" y="4347"/>
                </a:lnTo>
                <a:lnTo>
                  <a:pt x="10061" y="4643"/>
                </a:lnTo>
                <a:cubicBezTo>
                  <a:pt x="10060" y="4647"/>
                  <a:pt x="10056" y="4649"/>
                  <a:pt x="10053" y="4648"/>
                </a:cubicBezTo>
                <a:cubicBezTo>
                  <a:pt x="10049" y="4648"/>
                  <a:pt x="10046" y="4646"/>
                  <a:pt x="10046" y="4642"/>
                </a:cubicBezTo>
                <a:lnTo>
                  <a:pt x="9942" y="4094"/>
                </a:lnTo>
                <a:lnTo>
                  <a:pt x="9955" y="4098"/>
                </a:lnTo>
                <a:lnTo>
                  <a:pt x="9851" y="4214"/>
                </a:lnTo>
                <a:cubicBezTo>
                  <a:pt x="9850" y="4215"/>
                  <a:pt x="9848" y="4216"/>
                  <a:pt x="9846" y="4216"/>
                </a:cubicBezTo>
                <a:cubicBezTo>
                  <a:pt x="9843" y="4217"/>
                  <a:pt x="9841" y="4216"/>
                  <a:pt x="9840" y="4214"/>
                </a:cubicBezTo>
                <a:lnTo>
                  <a:pt x="9736" y="4110"/>
                </a:lnTo>
                <a:cubicBezTo>
                  <a:pt x="9735" y="4109"/>
                  <a:pt x="9734" y="4108"/>
                  <a:pt x="9734" y="4107"/>
                </a:cubicBezTo>
                <a:lnTo>
                  <a:pt x="9630" y="3803"/>
                </a:lnTo>
                <a:lnTo>
                  <a:pt x="9640" y="3808"/>
                </a:lnTo>
                <a:lnTo>
                  <a:pt x="9532" y="3840"/>
                </a:lnTo>
                <a:lnTo>
                  <a:pt x="9428" y="3868"/>
                </a:lnTo>
                <a:lnTo>
                  <a:pt x="9432" y="3865"/>
                </a:lnTo>
                <a:lnTo>
                  <a:pt x="9328" y="4005"/>
                </a:lnTo>
                <a:cubicBezTo>
                  <a:pt x="9326" y="4008"/>
                  <a:pt x="9322" y="4009"/>
                  <a:pt x="9319" y="4008"/>
                </a:cubicBezTo>
                <a:cubicBezTo>
                  <a:pt x="9316" y="4007"/>
                  <a:pt x="9314" y="4004"/>
                  <a:pt x="9313" y="4001"/>
                </a:cubicBezTo>
                <a:lnTo>
                  <a:pt x="9209" y="2713"/>
                </a:lnTo>
                <a:lnTo>
                  <a:pt x="9223" y="2718"/>
                </a:lnTo>
                <a:lnTo>
                  <a:pt x="9119" y="2822"/>
                </a:lnTo>
                <a:cubicBezTo>
                  <a:pt x="9117" y="2824"/>
                  <a:pt x="9114" y="2825"/>
                  <a:pt x="9111" y="2824"/>
                </a:cubicBezTo>
                <a:cubicBezTo>
                  <a:pt x="9108" y="2823"/>
                  <a:pt x="9106" y="2820"/>
                  <a:pt x="9106" y="2817"/>
                </a:cubicBezTo>
                <a:lnTo>
                  <a:pt x="9002" y="1981"/>
                </a:lnTo>
                <a:lnTo>
                  <a:pt x="9013" y="1988"/>
                </a:lnTo>
                <a:lnTo>
                  <a:pt x="8909" y="2032"/>
                </a:lnTo>
                <a:lnTo>
                  <a:pt x="8913" y="2026"/>
                </a:lnTo>
                <a:lnTo>
                  <a:pt x="8805" y="2494"/>
                </a:lnTo>
                <a:cubicBezTo>
                  <a:pt x="8805" y="2497"/>
                  <a:pt x="8803" y="2499"/>
                  <a:pt x="8800" y="2500"/>
                </a:cubicBezTo>
                <a:cubicBezTo>
                  <a:pt x="8798" y="2501"/>
                  <a:pt x="8795" y="2501"/>
                  <a:pt x="8793" y="2499"/>
                </a:cubicBezTo>
                <a:lnTo>
                  <a:pt x="8689" y="2423"/>
                </a:lnTo>
                <a:lnTo>
                  <a:pt x="8699" y="2422"/>
                </a:lnTo>
                <a:lnTo>
                  <a:pt x="8595" y="2530"/>
                </a:lnTo>
                <a:cubicBezTo>
                  <a:pt x="8593" y="2532"/>
                  <a:pt x="8590" y="2533"/>
                  <a:pt x="8587" y="2532"/>
                </a:cubicBezTo>
                <a:cubicBezTo>
                  <a:pt x="8584" y="2531"/>
                  <a:pt x="8582" y="2529"/>
                  <a:pt x="8582" y="2526"/>
                </a:cubicBezTo>
                <a:lnTo>
                  <a:pt x="8478" y="1866"/>
                </a:lnTo>
                <a:lnTo>
                  <a:pt x="8493" y="1865"/>
                </a:lnTo>
                <a:lnTo>
                  <a:pt x="8389" y="3073"/>
                </a:lnTo>
                <a:cubicBezTo>
                  <a:pt x="8389" y="3077"/>
                  <a:pt x="8386" y="3080"/>
                  <a:pt x="8382" y="3080"/>
                </a:cubicBezTo>
                <a:cubicBezTo>
                  <a:pt x="8377" y="3081"/>
                  <a:pt x="8374" y="3077"/>
                  <a:pt x="8374" y="3073"/>
                </a:cubicBezTo>
                <a:lnTo>
                  <a:pt x="8270" y="2065"/>
                </a:lnTo>
                <a:lnTo>
                  <a:pt x="8285" y="2068"/>
                </a:lnTo>
                <a:lnTo>
                  <a:pt x="8177" y="2292"/>
                </a:lnTo>
                <a:cubicBezTo>
                  <a:pt x="8176" y="2293"/>
                  <a:pt x="8176" y="2293"/>
                  <a:pt x="8176" y="2294"/>
                </a:cubicBezTo>
                <a:lnTo>
                  <a:pt x="8072" y="2421"/>
                </a:lnTo>
                <a:lnTo>
                  <a:pt x="7968" y="2585"/>
                </a:lnTo>
                <a:cubicBezTo>
                  <a:pt x="7967" y="2587"/>
                  <a:pt x="7963" y="2589"/>
                  <a:pt x="7960" y="2588"/>
                </a:cubicBezTo>
                <a:cubicBezTo>
                  <a:pt x="7957" y="2588"/>
                  <a:pt x="7954" y="2586"/>
                  <a:pt x="7954" y="2582"/>
                </a:cubicBezTo>
                <a:lnTo>
                  <a:pt x="7850" y="2162"/>
                </a:lnTo>
                <a:lnTo>
                  <a:pt x="7746" y="1390"/>
                </a:lnTo>
                <a:lnTo>
                  <a:pt x="7761" y="1391"/>
                </a:lnTo>
                <a:lnTo>
                  <a:pt x="7657" y="1719"/>
                </a:lnTo>
                <a:cubicBezTo>
                  <a:pt x="7656" y="1722"/>
                  <a:pt x="7653" y="1724"/>
                  <a:pt x="7650" y="1724"/>
                </a:cubicBezTo>
                <a:cubicBezTo>
                  <a:pt x="7646" y="1725"/>
                  <a:pt x="7643" y="1723"/>
                  <a:pt x="7642" y="1719"/>
                </a:cubicBezTo>
                <a:lnTo>
                  <a:pt x="7538" y="1448"/>
                </a:lnTo>
                <a:lnTo>
                  <a:pt x="7430" y="1208"/>
                </a:lnTo>
                <a:lnTo>
                  <a:pt x="7445" y="1205"/>
                </a:lnTo>
                <a:lnTo>
                  <a:pt x="7341" y="2213"/>
                </a:lnTo>
                <a:lnTo>
                  <a:pt x="7237" y="3393"/>
                </a:lnTo>
                <a:cubicBezTo>
                  <a:pt x="7237" y="3395"/>
                  <a:pt x="7237" y="3396"/>
                  <a:pt x="7236" y="3398"/>
                </a:cubicBezTo>
                <a:lnTo>
                  <a:pt x="7132" y="3518"/>
                </a:lnTo>
                <a:lnTo>
                  <a:pt x="7133" y="3514"/>
                </a:lnTo>
                <a:lnTo>
                  <a:pt x="7029" y="4213"/>
                </a:lnTo>
                <a:lnTo>
                  <a:pt x="6925" y="5133"/>
                </a:lnTo>
                <a:cubicBezTo>
                  <a:pt x="6925" y="5134"/>
                  <a:pt x="6925" y="5135"/>
                  <a:pt x="6925" y="5136"/>
                </a:cubicBezTo>
                <a:lnTo>
                  <a:pt x="6817" y="5348"/>
                </a:lnTo>
                <a:cubicBezTo>
                  <a:pt x="6816" y="5349"/>
                  <a:pt x="6816" y="5349"/>
                  <a:pt x="6816" y="5350"/>
                </a:cubicBezTo>
                <a:lnTo>
                  <a:pt x="6712" y="5474"/>
                </a:lnTo>
                <a:cubicBezTo>
                  <a:pt x="6710" y="5476"/>
                  <a:pt x="6706" y="5477"/>
                  <a:pt x="6703" y="5476"/>
                </a:cubicBezTo>
                <a:cubicBezTo>
                  <a:pt x="6700" y="5475"/>
                  <a:pt x="6698" y="5473"/>
                  <a:pt x="6698" y="5469"/>
                </a:cubicBezTo>
                <a:lnTo>
                  <a:pt x="6594" y="4654"/>
                </a:lnTo>
                <a:lnTo>
                  <a:pt x="6490" y="4234"/>
                </a:lnTo>
                <a:lnTo>
                  <a:pt x="6505" y="4234"/>
                </a:lnTo>
                <a:lnTo>
                  <a:pt x="6401" y="4717"/>
                </a:lnTo>
                <a:lnTo>
                  <a:pt x="6297" y="5629"/>
                </a:lnTo>
                <a:cubicBezTo>
                  <a:pt x="6297" y="5630"/>
                  <a:pt x="6297" y="5630"/>
                  <a:pt x="6297" y="5631"/>
                </a:cubicBezTo>
                <a:lnTo>
                  <a:pt x="6193" y="5999"/>
                </a:lnTo>
                <a:lnTo>
                  <a:pt x="6085" y="6340"/>
                </a:lnTo>
                <a:lnTo>
                  <a:pt x="5981" y="6564"/>
                </a:lnTo>
                <a:cubicBezTo>
                  <a:pt x="5979" y="6567"/>
                  <a:pt x="5977" y="6568"/>
                  <a:pt x="5973" y="6568"/>
                </a:cubicBezTo>
                <a:lnTo>
                  <a:pt x="5869" y="6568"/>
                </a:lnTo>
                <a:cubicBezTo>
                  <a:pt x="5866" y="6568"/>
                  <a:pt x="5863" y="6566"/>
                  <a:pt x="5862" y="6563"/>
                </a:cubicBezTo>
                <a:lnTo>
                  <a:pt x="5758" y="6183"/>
                </a:lnTo>
                <a:lnTo>
                  <a:pt x="5758" y="6184"/>
                </a:lnTo>
                <a:lnTo>
                  <a:pt x="5654" y="5951"/>
                </a:lnTo>
                <a:lnTo>
                  <a:pt x="5550" y="5647"/>
                </a:lnTo>
                <a:cubicBezTo>
                  <a:pt x="5550" y="5646"/>
                  <a:pt x="5550" y="5646"/>
                  <a:pt x="5550" y="5645"/>
                </a:cubicBezTo>
                <a:lnTo>
                  <a:pt x="5442" y="4561"/>
                </a:lnTo>
                <a:lnTo>
                  <a:pt x="5446" y="4568"/>
                </a:lnTo>
                <a:lnTo>
                  <a:pt x="5342" y="4516"/>
                </a:lnTo>
                <a:lnTo>
                  <a:pt x="5347" y="4516"/>
                </a:lnTo>
                <a:lnTo>
                  <a:pt x="5243" y="4532"/>
                </a:lnTo>
                <a:lnTo>
                  <a:pt x="5249" y="4528"/>
                </a:lnTo>
                <a:lnTo>
                  <a:pt x="5145" y="4760"/>
                </a:lnTo>
                <a:cubicBezTo>
                  <a:pt x="5143" y="4763"/>
                  <a:pt x="5140" y="4765"/>
                  <a:pt x="5137" y="4764"/>
                </a:cubicBezTo>
                <a:cubicBezTo>
                  <a:pt x="5133" y="4764"/>
                  <a:pt x="5131" y="4762"/>
                  <a:pt x="5130" y="4759"/>
                </a:cubicBezTo>
                <a:lnTo>
                  <a:pt x="5026" y="4370"/>
                </a:lnTo>
                <a:lnTo>
                  <a:pt x="4922" y="3770"/>
                </a:lnTo>
                <a:lnTo>
                  <a:pt x="4935" y="3774"/>
                </a:lnTo>
                <a:lnTo>
                  <a:pt x="4831" y="3874"/>
                </a:lnTo>
                <a:lnTo>
                  <a:pt x="4832" y="3873"/>
                </a:lnTo>
                <a:lnTo>
                  <a:pt x="4724" y="4025"/>
                </a:lnTo>
                <a:cubicBezTo>
                  <a:pt x="4722" y="4028"/>
                  <a:pt x="4719" y="4029"/>
                  <a:pt x="4716" y="4028"/>
                </a:cubicBezTo>
                <a:cubicBezTo>
                  <a:pt x="4713" y="4028"/>
                  <a:pt x="4711" y="4026"/>
                  <a:pt x="4710" y="4023"/>
                </a:cubicBezTo>
                <a:lnTo>
                  <a:pt x="4606" y="3719"/>
                </a:lnTo>
                <a:cubicBezTo>
                  <a:pt x="4606" y="3719"/>
                  <a:pt x="4606" y="3718"/>
                  <a:pt x="4606" y="3718"/>
                </a:cubicBezTo>
                <a:lnTo>
                  <a:pt x="4502" y="2978"/>
                </a:lnTo>
                <a:lnTo>
                  <a:pt x="4505" y="2983"/>
                </a:lnTo>
                <a:lnTo>
                  <a:pt x="4401" y="2911"/>
                </a:lnTo>
                <a:cubicBezTo>
                  <a:pt x="4399" y="2910"/>
                  <a:pt x="4398" y="2907"/>
                  <a:pt x="4397" y="2905"/>
                </a:cubicBezTo>
                <a:lnTo>
                  <a:pt x="4293" y="9"/>
                </a:lnTo>
                <a:lnTo>
                  <a:pt x="4309" y="9"/>
                </a:lnTo>
                <a:lnTo>
                  <a:pt x="4205" y="3665"/>
                </a:lnTo>
                <a:lnTo>
                  <a:pt x="4097" y="5105"/>
                </a:lnTo>
                <a:lnTo>
                  <a:pt x="3993" y="6093"/>
                </a:lnTo>
                <a:cubicBezTo>
                  <a:pt x="3993" y="6096"/>
                  <a:pt x="3992" y="6098"/>
                  <a:pt x="3990" y="6099"/>
                </a:cubicBezTo>
                <a:cubicBezTo>
                  <a:pt x="3988" y="6101"/>
                  <a:pt x="3985" y="6101"/>
                  <a:pt x="3983" y="6100"/>
                </a:cubicBezTo>
                <a:lnTo>
                  <a:pt x="3879" y="6064"/>
                </a:lnTo>
                <a:lnTo>
                  <a:pt x="3888" y="6061"/>
                </a:lnTo>
                <a:lnTo>
                  <a:pt x="3784" y="6220"/>
                </a:lnTo>
                <a:lnTo>
                  <a:pt x="3680" y="6404"/>
                </a:lnTo>
                <a:cubicBezTo>
                  <a:pt x="3679" y="6407"/>
                  <a:pt x="3676" y="6409"/>
                  <a:pt x="3673" y="6408"/>
                </a:cubicBezTo>
                <a:cubicBezTo>
                  <a:pt x="3669" y="6408"/>
                  <a:pt x="3667" y="6406"/>
                  <a:pt x="3666" y="6403"/>
                </a:cubicBezTo>
                <a:lnTo>
                  <a:pt x="3562" y="6059"/>
                </a:lnTo>
                <a:lnTo>
                  <a:pt x="3458" y="5695"/>
                </a:lnTo>
                <a:lnTo>
                  <a:pt x="3463" y="5700"/>
                </a:lnTo>
                <a:lnTo>
                  <a:pt x="3355" y="5672"/>
                </a:lnTo>
                <a:cubicBezTo>
                  <a:pt x="3352" y="5671"/>
                  <a:pt x="3350" y="5668"/>
                  <a:pt x="3349" y="5665"/>
                </a:cubicBezTo>
                <a:lnTo>
                  <a:pt x="3245" y="4317"/>
                </a:lnTo>
                <a:lnTo>
                  <a:pt x="3261" y="4317"/>
                </a:lnTo>
                <a:lnTo>
                  <a:pt x="3157" y="5425"/>
                </a:lnTo>
                <a:cubicBezTo>
                  <a:pt x="3157" y="5429"/>
                  <a:pt x="3154" y="5432"/>
                  <a:pt x="3150" y="5432"/>
                </a:cubicBezTo>
                <a:cubicBezTo>
                  <a:pt x="3145" y="5432"/>
                  <a:pt x="3142" y="5429"/>
                  <a:pt x="3142" y="5425"/>
                </a:cubicBezTo>
                <a:lnTo>
                  <a:pt x="3038" y="4449"/>
                </a:lnTo>
                <a:lnTo>
                  <a:pt x="3053" y="4451"/>
                </a:lnTo>
                <a:lnTo>
                  <a:pt x="2949" y="4827"/>
                </a:lnTo>
                <a:cubicBezTo>
                  <a:pt x="2948" y="4830"/>
                  <a:pt x="2945" y="4833"/>
                  <a:pt x="2941" y="4832"/>
                </a:cubicBezTo>
                <a:cubicBezTo>
                  <a:pt x="2937" y="4832"/>
                  <a:pt x="2934" y="4829"/>
                  <a:pt x="2934" y="4826"/>
                </a:cubicBezTo>
                <a:lnTo>
                  <a:pt x="2830" y="4030"/>
                </a:lnTo>
                <a:lnTo>
                  <a:pt x="2843" y="4034"/>
                </a:lnTo>
                <a:lnTo>
                  <a:pt x="2735" y="4142"/>
                </a:lnTo>
                <a:cubicBezTo>
                  <a:pt x="2733" y="4144"/>
                  <a:pt x="2731" y="4145"/>
                  <a:pt x="2729" y="4144"/>
                </a:cubicBezTo>
                <a:cubicBezTo>
                  <a:pt x="2727" y="4144"/>
                  <a:pt x="2724" y="4143"/>
                  <a:pt x="2723" y="4141"/>
                </a:cubicBezTo>
                <a:lnTo>
                  <a:pt x="2619" y="4001"/>
                </a:lnTo>
                <a:lnTo>
                  <a:pt x="2633" y="3998"/>
                </a:lnTo>
                <a:lnTo>
                  <a:pt x="2529" y="4566"/>
                </a:lnTo>
                <a:cubicBezTo>
                  <a:pt x="2529" y="4568"/>
                  <a:pt x="2527" y="4570"/>
                  <a:pt x="2525" y="4572"/>
                </a:cubicBezTo>
                <a:cubicBezTo>
                  <a:pt x="2523" y="4573"/>
                  <a:pt x="2520" y="4573"/>
                  <a:pt x="2518" y="4572"/>
                </a:cubicBezTo>
                <a:lnTo>
                  <a:pt x="2414" y="4524"/>
                </a:lnTo>
                <a:lnTo>
                  <a:pt x="2425" y="4519"/>
                </a:lnTo>
                <a:lnTo>
                  <a:pt x="2321" y="4883"/>
                </a:lnTo>
                <a:lnTo>
                  <a:pt x="2217" y="5215"/>
                </a:lnTo>
                <a:lnTo>
                  <a:pt x="2217" y="5213"/>
                </a:lnTo>
                <a:lnTo>
                  <a:pt x="2113" y="6582"/>
                </a:lnTo>
                <a:lnTo>
                  <a:pt x="2005" y="7154"/>
                </a:lnTo>
                <a:cubicBezTo>
                  <a:pt x="2005" y="7154"/>
                  <a:pt x="2005" y="7155"/>
                  <a:pt x="2005" y="7155"/>
                </a:cubicBezTo>
                <a:lnTo>
                  <a:pt x="1901" y="7411"/>
                </a:lnTo>
                <a:lnTo>
                  <a:pt x="1901" y="7410"/>
                </a:lnTo>
                <a:lnTo>
                  <a:pt x="1797" y="8059"/>
                </a:lnTo>
                <a:lnTo>
                  <a:pt x="1693" y="8415"/>
                </a:lnTo>
                <a:cubicBezTo>
                  <a:pt x="1692" y="8418"/>
                  <a:pt x="1688" y="8421"/>
                  <a:pt x="1685" y="8420"/>
                </a:cubicBezTo>
                <a:cubicBezTo>
                  <a:pt x="1681" y="8420"/>
                  <a:pt x="1678" y="8417"/>
                  <a:pt x="1677" y="8413"/>
                </a:cubicBezTo>
                <a:lnTo>
                  <a:pt x="1573" y="7121"/>
                </a:lnTo>
                <a:lnTo>
                  <a:pt x="1575" y="7125"/>
                </a:lnTo>
                <a:lnTo>
                  <a:pt x="1471" y="6993"/>
                </a:lnTo>
                <a:cubicBezTo>
                  <a:pt x="1470" y="6992"/>
                  <a:pt x="1470" y="6991"/>
                  <a:pt x="1470" y="6989"/>
                </a:cubicBezTo>
                <a:lnTo>
                  <a:pt x="1362" y="5961"/>
                </a:lnTo>
                <a:lnTo>
                  <a:pt x="1376" y="5965"/>
                </a:lnTo>
                <a:lnTo>
                  <a:pt x="1272" y="6109"/>
                </a:lnTo>
                <a:cubicBezTo>
                  <a:pt x="1270" y="6112"/>
                  <a:pt x="1267" y="6113"/>
                  <a:pt x="1264" y="6112"/>
                </a:cubicBezTo>
                <a:cubicBezTo>
                  <a:pt x="1261" y="6112"/>
                  <a:pt x="1259" y="6110"/>
                  <a:pt x="1258" y="6107"/>
                </a:cubicBezTo>
                <a:lnTo>
                  <a:pt x="1154" y="5739"/>
                </a:lnTo>
                <a:lnTo>
                  <a:pt x="1163" y="5744"/>
                </a:lnTo>
                <a:lnTo>
                  <a:pt x="1059" y="5760"/>
                </a:lnTo>
                <a:cubicBezTo>
                  <a:pt x="1055" y="5761"/>
                  <a:pt x="1051" y="5759"/>
                  <a:pt x="1050" y="5755"/>
                </a:cubicBezTo>
                <a:lnTo>
                  <a:pt x="946" y="5495"/>
                </a:lnTo>
                <a:lnTo>
                  <a:pt x="958" y="5499"/>
                </a:lnTo>
                <a:lnTo>
                  <a:pt x="854" y="5579"/>
                </a:lnTo>
                <a:lnTo>
                  <a:pt x="857" y="5573"/>
                </a:lnTo>
                <a:lnTo>
                  <a:pt x="749" y="6701"/>
                </a:lnTo>
                <a:cubicBezTo>
                  <a:pt x="749" y="6702"/>
                  <a:pt x="749" y="6702"/>
                  <a:pt x="749" y="6703"/>
                </a:cubicBezTo>
                <a:lnTo>
                  <a:pt x="645" y="7007"/>
                </a:lnTo>
                <a:lnTo>
                  <a:pt x="541" y="7292"/>
                </a:lnTo>
                <a:lnTo>
                  <a:pt x="437" y="7504"/>
                </a:lnTo>
                <a:cubicBezTo>
                  <a:pt x="435" y="7507"/>
                  <a:pt x="432" y="7509"/>
                  <a:pt x="428" y="7508"/>
                </a:cubicBezTo>
                <a:cubicBezTo>
                  <a:pt x="425" y="7508"/>
                  <a:pt x="422" y="7505"/>
                  <a:pt x="422" y="7502"/>
                </a:cubicBezTo>
                <a:lnTo>
                  <a:pt x="318" y="6734"/>
                </a:lnTo>
                <a:lnTo>
                  <a:pt x="328" y="6740"/>
                </a:lnTo>
                <a:lnTo>
                  <a:pt x="224" y="6768"/>
                </a:lnTo>
                <a:lnTo>
                  <a:pt x="229" y="6761"/>
                </a:lnTo>
                <a:lnTo>
                  <a:pt x="125" y="7825"/>
                </a:lnTo>
                <a:cubicBezTo>
                  <a:pt x="125" y="7827"/>
                  <a:pt x="125" y="7828"/>
                  <a:pt x="124" y="7829"/>
                </a:cubicBezTo>
                <a:lnTo>
                  <a:pt x="16" y="7969"/>
                </a:lnTo>
                <a:cubicBezTo>
                  <a:pt x="13" y="7973"/>
                  <a:pt x="8" y="7974"/>
                  <a:pt x="5" y="7971"/>
                </a:cubicBezTo>
                <a:cubicBezTo>
                  <a:pt x="1" y="7968"/>
                  <a:pt x="0" y="7963"/>
                  <a:pt x="3" y="7960"/>
                </a:cubicBezTo>
                <a:close/>
              </a:path>
            </a:pathLst>
          </a:custGeom>
          <a:solidFill>
            <a:srgbClr val="FF0000"/>
          </a:solidFill>
          <a:ln w="25400">
            <a:solidFill>
              <a:srgbClr val="FF0000"/>
            </a:solidFill>
            <a:bevel/>
            <a:headEnd/>
            <a:tailEnd/>
          </a:ln>
        </p:spPr>
        <p:txBody>
          <a:bodyPr/>
          <a:lstStyle/>
          <a:p>
            <a:endParaRPr lang="en-US"/>
          </a:p>
        </p:txBody>
      </p:sp>
      <p:sp>
        <p:nvSpPr>
          <p:cNvPr id="238606" name="Freeform 14"/>
          <p:cNvSpPr>
            <a:spLocks/>
          </p:cNvSpPr>
          <p:nvPr/>
        </p:nvSpPr>
        <p:spPr bwMode="auto">
          <a:xfrm>
            <a:off x="1011238" y="2266950"/>
            <a:ext cx="7016750" cy="3992563"/>
          </a:xfrm>
          <a:custGeom>
            <a:avLst/>
            <a:gdLst>
              <a:gd name="T0" fmla="*/ 2147483647 w 18433"/>
              <a:gd name="T1" fmla="*/ 2147483647 h 10473"/>
              <a:gd name="T2" fmla="*/ 2147483647 w 18433"/>
              <a:gd name="T3" fmla="*/ 2147483647 h 10473"/>
              <a:gd name="T4" fmla="*/ 2147483647 w 18433"/>
              <a:gd name="T5" fmla="*/ 2147483647 h 10473"/>
              <a:gd name="T6" fmla="*/ 2147483647 w 18433"/>
              <a:gd name="T7" fmla="*/ 2147483647 h 10473"/>
              <a:gd name="T8" fmla="*/ 2147483647 w 18433"/>
              <a:gd name="T9" fmla="*/ 2147483647 h 10473"/>
              <a:gd name="T10" fmla="*/ 2147483647 w 18433"/>
              <a:gd name="T11" fmla="*/ 2147483647 h 10473"/>
              <a:gd name="T12" fmla="*/ 2147483647 w 18433"/>
              <a:gd name="T13" fmla="*/ 387891239 h 10473"/>
              <a:gd name="T14" fmla="*/ 2147483647 w 18433"/>
              <a:gd name="T15" fmla="*/ 2147483647 h 10473"/>
              <a:gd name="T16" fmla="*/ 2147483647 w 18433"/>
              <a:gd name="T17" fmla="*/ 2147483647 h 10473"/>
              <a:gd name="T18" fmla="*/ 2147483647 w 18433"/>
              <a:gd name="T19" fmla="*/ 2147483647 h 10473"/>
              <a:gd name="T20" fmla="*/ 2147483647 w 18433"/>
              <a:gd name="T21" fmla="*/ 2147483647 h 10473"/>
              <a:gd name="T22" fmla="*/ 2147483647 w 18433"/>
              <a:gd name="T23" fmla="*/ 2147483647 h 10473"/>
              <a:gd name="T24" fmla="*/ 2147483647 w 18433"/>
              <a:gd name="T25" fmla="*/ 2147483647 h 10473"/>
              <a:gd name="T26" fmla="*/ 2147483647 w 18433"/>
              <a:gd name="T27" fmla="*/ 2147483647 h 10473"/>
              <a:gd name="T28" fmla="*/ 2147483647 w 18433"/>
              <a:gd name="T29" fmla="*/ 2147483647 h 10473"/>
              <a:gd name="T30" fmla="*/ 2147483647 w 18433"/>
              <a:gd name="T31" fmla="*/ 2147483647 h 10473"/>
              <a:gd name="T32" fmla="*/ 2147483647 w 18433"/>
              <a:gd name="T33" fmla="*/ 2147483647 h 10473"/>
              <a:gd name="T34" fmla="*/ 2147483647 w 18433"/>
              <a:gd name="T35" fmla="*/ 2147483647 h 10473"/>
              <a:gd name="T36" fmla="*/ 2147483647 w 18433"/>
              <a:gd name="T37" fmla="*/ 2147483647 h 10473"/>
              <a:gd name="T38" fmla="*/ 2147483647 w 18433"/>
              <a:gd name="T39" fmla="*/ 2147483647 h 10473"/>
              <a:gd name="T40" fmla="*/ 2147483647 w 18433"/>
              <a:gd name="T41" fmla="*/ 2147483647 h 10473"/>
              <a:gd name="T42" fmla="*/ 2147483647 w 18433"/>
              <a:gd name="T43" fmla="*/ 2147483647 h 10473"/>
              <a:gd name="T44" fmla="*/ 2147483647 w 18433"/>
              <a:gd name="T45" fmla="*/ 2147483647 h 10473"/>
              <a:gd name="T46" fmla="*/ 2147483647 w 18433"/>
              <a:gd name="T47" fmla="*/ 2147483647 h 10473"/>
              <a:gd name="T48" fmla="*/ 2147483647 w 18433"/>
              <a:gd name="T49" fmla="*/ 2147483647 h 10473"/>
              <a:gd name="T50" fmla="*/ 2147483647 w 18433"/>
              <a:gd name="T51" fmla="*/ 2147483647 h 10473"/>
              <a:gd name="T52" fmla="*/ 2147483647 w 18433"/>
              <a:gd name="T53" fmla="*/ 2147483647 h 10473"/>
              <a:gd name="T54" fmla="*/ 2147483647 w 18433"/>
              <a:gd name="T55" fmla="*/ 2147483647 h 10473"/>
              <a:gd name="T56" fmla="*/ 2147483647 w 18433"/>
              <a:gd name="T57" fmla="*/ 2147483647 h 10473"/>
              <a:gd name="T58" fmla="*/ 2147483647 w 18433"/>
              <a:gd name="T59" fmla="*/ 2147483647 h 10473"/>
              <a:gd name="T60" fmla="*/ 2147483647 w 18433"/>
              <a:gd name="T61" fmla="*/ 2147483647 h 10473"/>
              <a:gd name="T62" fmla="*/ 2147483647 w 18433"/>
              <a:gd name="T63" fmla="*/ 2147483647 h 10473"/>
              <a:gd name="T64" fmla="*/ 2147483647 w 18433"/>
              <a:gd name="T65" fmla="*/ 2147483647 h 10473"/>
              <a:gd name="T66" fmla="*/ 2147483647 w 18433"/>
              <a:gd name="T67" fmla="*/ 2147483647 h 10473"/>
              <a:gd name="T68" fmla="*/ 2147483647 w 18433"/>
              <a:gd name="T69" fmla="*/ 2147483647 h 10473"/>
              <a:gd name="T70" fmla="*/ 2147483647 w 18433"/>
              <a:gd name="T71" fmla="*/ 2147483647 h 10473"/>
              <a:gd name="T72" fmla="*/ 2147483647 w 18433"/>
              <a:gd name="T73" fmla="*/ 2147483647 h 10473"/>
              <a:gd name="T74" fmla="*/ 2147483647 w 18433"/>
              <a:gd name="T75" fmla="*/ 2147483647 h 10473"/>
              <a:gd name="T76" fmla="*/ 2147483647 w 18433"/>
              <a:gd name="T77" fmla="*/ 2147483647 h 10473"/>
              <a:gd name="T78" fmla="*/ 2147483647 w 18433"/>
              <a:gd name="T79" fmla="*/ 2147483647 h 10473"/>
              <a:gd name="T80" fmla="*/ 2147483647 w 18433"/>
              <a:gd name="T81" fmla="*/ 2147483647 h 10473"/>
              <a:gd name="T82" fmla="*/ 2147483647 w 18433"/>
              <a:gd name="T83" fmla="*/ 2147483647 h 10473"/>
              <a:gd name="T84" fmla="*/ 2147483647 w 18433"/>
              <a:gd name="T85" fmla="*/ 2147483647 h 10473"/>
              <a:gd name="T86" fmla="*/ 2147483647 w 18433"/>
              <a:gd name="T87" fmla="*/ 2147483647 h 10473"/>
              <a:gd name="T88" fmla="*/ 2147483647 w 18433"/>
              <a:gd name="T89" fmla="*/ 2147483647 h 10473"/>
              <a:gd name="T90" fmla="*/ 2147483647 w 18433"/>
              <a:gd name="T91" fmla="*/ 2147483647 h 10473"/>
              <a:gd name="T92" fmla="*/ 2147483647 w 18433"/>
              <a:gd name="T93" fmla="*/ 2147483647 h 10473"/>
              <a:gd name="T94" fmla="*/ 2147483647 w 18433"/>
              <a:gd name="T95" fmla="*/ 2147483647 h 10473"/>
              <a:gd name="T96" fmla="*/ 2147483647 w 18433"/>
              <a:gd name="T97" fmla="*/ 2147483647 h 10473"/>
              <a:gd name="T98" fmla="*/ 2147483647 w 18433"/>
              <a:gd name="T99" fmla="*/ 2147483647 h 10473"/>
              <a:gd name="T100" fmla="*/ 2147483647 w 18433"/>
              <a:gd name="T101" fmla="*/ 2147483647 h 10473"/>
              <a:gd name="T102" fmla="*/ 2147483647 w 18433"/>
              <a:gd name="T103" fmla="*/ 2147483647 h 10473"/>
              <a:gd name="T104" fmla="*/ 2147483647 w 18433"/>
              <a:gd name="T105" fmla="*/ 2147483647 h 10473"/>
              <a:gd name="T106" fmla="*/ 2147483647 w 18433"/>
              <a:gd name="T107" fmla="*/ 2147483647 h 10473"/>
              <a:gd name="T108" fmla="*/ 2147483647 w 18433"/>
              <a:gd name="T109" fmla="*/ 2147483647 h 10473"/>
              <a:gd name="T110" fmla="*/ 2147483647 w 18433"/>
              <a:gd name="T111" fmla="*/ 2147483647 h 10473"/>
              <a:gd name="T112" fmla="*/ 2147483647 w 18433"/>
              <a:gd name="T113" fmla="*/ 2147483647 h 10473"/>
              <a:gd name="T114" fmla="*/ 2147483647 w 18433"/>
              <a:gd name="T115" fmla="*/ 2147483647 h 10473"/>
              <a:gd name="T116" fmla="*/ 2147483647 w 18433"/>
              <a:gd name="T117" fmla="*/ 2147483647 h 10473"/>
              <a:gd name="T118" fmla="*/ 386168681 w 18433"/>
              <a:gd name="T119" fmla="*/ 2147483647 h 104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433"/>
              <a:gd name="T181" fmla="*/ 0 h 10473"/>
              <a:gd name="T182" fmla="*/ 18433 w 18433"/>
              <a:gd name="T183" fmla="*/ 10473 h 1047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433" h="10473">
                <a:moveTo>
                  <a:pt x="1" y="967"/>
                </a:moveTo>
                <a:lnTo>
                  <a:pt x="109" y="411"/>
                </a:lnTo>
                <a:cubicBezTo>
                  <a:pt x="109" y="407"/>
                  <a:pt x="113" y="404"/>
                  <a:pt x="116" y="404"/>
                </a:cubicBezTo>
                <a:cubicBezTo>
                  <a:pt x="120" y="404"/>
                  <a:pt x="124" y="407"/>
                  <a:pt x="124" y="411"/>
                </a:cubicBezTo>
                <a:lnTo>
                  <a:pt x="228" y="947"/>
                </a:lnTo>
                <a:lnTo>
                  <a:pt x="215" y="942"/>
                </a:lnTo>
                <a:lnTo>
                  <a:pt x="319" y="858"/>
                </a:lnTo>
                <a:cubicBezTo>
                  <a:pt x="321" y="857"/>
                  <a:pt x="324" y="856"/>
                  <a:pt x="326" y="857"/>
                </a:cubicBezTo>
                <a:cubicBezTo>
                  <a:pt x="329" y="857"/>
                  <a:pt x="331" y="859"/>
                  <a:pt x="332" y="861"/>
                </a:cubicBezTo>
                <a:lnTo>
                  <a:pt x="436" y="1089"/>
                </a:lnTo>
                <a:lnTo>
                  <a:pt x="422" y="1088"/>
                </a:lnTo>
                <a:lnTo>
                  <a:pt x="526" y="956"/>
                </a:lnTo>
                <a:cubicBezTo>
                  <a:pt x="528" y="953"/>
                  <a:pt x="531" y="952"/>
                  <a:pt x="534" y="953"/>
                </a:cubicBezTo>
                <a:cubicBezTo>
                  <a:pt x="537" y="953"/>
                  <a:pt x="540" y="956"/>
                  <a:pt x="540" y="959"/>
                </a:cubicBezTo>
                <a:lnTo>
                  <a:pt x="644" y="1503"/>
                </a:lnTo>
                <a:lnTo>
                  <a:pt x="629" y="1501"/>
                </a:lnTo>
                <a:lnTo>
                  <a:pt x="733" y="1265"/>
                </a:lnTo>
                <a:cubicBezTo>
                  <a:pt x="733" y="1265"/>
                  <a:pt x="734" y="1264"/>
                  <a:pt x="734" y="1264"/>
                </a:cubicBezTo>
                <a:lnTo>
                  <a:pt x="842" y="1100"/>
                </a:lnTo>
                <a:cubicBezTo>
                  <a:pt x="844" y="1097"/>
                  <a:pt x="847" y="1096"/>
                  <a:pt x="850" y="1097"/>
                </a:cubicBezTo>
                <a:lnTo>
                  <a:pt x="954" y="1121"/>
                </a:lnTo>
                <a:cubicBezTo>
                  <a:pt x="957" y="1121"/>
                  <a:pt x="959" y="1123"/>
                  <a:pt x="960" y="1126"/>
                </a:cubicBezTo>
                <a:lnTo>
                  <a:pt x="1064" y="1406"/>
                </a:lnTo>
                <a:lnTo>
                  <a:pt x="1063" y="1403"/>
                </a:lnTo>
                <a:lnTo>
                  <a:pt x="1167" y="1527"/>
                </a:lnTo>
                <a:cubicBezTo>
                  <a:pt x="1167" y="1528"/>
                  <a:pt x="1167" y="1528"/>
                  <a:pt x="1167" y="1529"/>
                </a:cubicBezTo>
                <a:lnTo>
                  <a:pt x="1271" y="1713"/>
                </a:lnTo>
                <a:lnTo>
                  <a:pt x="1259" y="1711"/>
                </a:lnTo>
                <a:lnTo>
                  <a:pt x="1363" y="1595"/>
                </a:lnTo>
                <a:cubicBezTo>
                  <a:pt x="1365" y="1592"/>
                  <a:pt x="1370" y="1592"/>
                  <a:pt x="1374" y="1594"/>
                </a:cubicBezTo>
                <a:lnTo>
                  <a:pt x="1482" y="1690"/>
                </a:lnTo>
                <a:lnTo>
                  <a:pt x="1479" y="1689"/>
                </a:lnTo>
                <a:lnTo>
                  <a:pt x="1583" y="1721"/>
                </a:lnTo>
                <a:cubicBezTo>
                  <a:pt x="1584" y="1721"/>
                  <a:pt x="1586" y="1722"/>
                  <a:pt x="1587" y="1724"/>
                </a:cubicBezTo>
                <a:lnTo>
                  <a:pt x="1691" y="1860"/>
                </a:lnTo>
                <a:lnTo>
                  <a:pt x="1678" y="1860"/>
                </a:lnTo>
                <a:lnTo>
                  <a:pt x="1782" y="1716"/>
                </a:lnTo>
                <a:cubicBezTo>
                  <a:pt x="1784" y="1713"/>
                  <a:pt x="1788" y="1712"/>
                  <a:pt x="1791" y="1713"/>
                </a:cubicBezTo>
                <a:lnTo>
                  <a:pt x="1895" y="1745"/>
                </a:lnTo>
                <a:lnTo>
                  <a:pt x="1885" y="1750"/>
                </a:lnTo>
                <a:lnTo>
                  <a:pt x="1989" y="1430"/>
                </a:lnTo>
                <a:cubicBezTo>
                  <a:pt x="1990" y="1427"/>
                  <a:pt x="1993" y="1425"/>
                  <a:pt x="1996" y="1424"/>
                </a:cubicBezTo>
                <a:lnTo>
                  <a:pt x="2104" y="1416"/>
                </a:lnTo>
                <a:lnTo>
                  <a:pt x="2097" y="1422"/>
                </a:lnTo>
                <a:lnTo>
                  <a:pt x="2201" y="1158"/>
                </a:lnTo>
                <a:cubicBezTo>
                  <a:pt x="2202" y="1155"/>
                  <a:pt x="2205" y="1153"/>
                  <a:pt x="2208" y="1152"/>
                </a:cubicBezTo>
                <a:cubicBezTo>
                  <a:pt x="2211" y="1152"/>
                  <a:pt x="2214" y="1154"/>
                  <a:pt x="2216" y="1157"/>
                </a:cubicBezTo>
                <a:lnTo>
                  <a:pt x="2320" y="1385"/>
                </a:lnTo>
                <a:lnTo>
                  <a:pt x="2317" y="1382"/>
                </a:lnTo>
                <a:lnTo>
                  <a:pt x="2421" y="1462"/>
                </a:lnTo>
                <a:lnTo>
                  <a:pt x="2410" y="1464"/>
                </a:lnTo>
                <a:lnTo>
                  <a:pt x="2514" y="1328"/>
                </a:lnTo>
                <a:cubicBezTo>
                  <a:pt x="2516" y="1325"/>
                  <a:pt x="2519" y="1324"/>
                  <a:pt x="2522" y="1325"/>
                </a:cubicBezTo>
                <a:cubicBezTo>
                  <a:pt x="2525" y="1325"/>
                  <a:pt x="2528" y="1328"/>
                  <a:pt x="2528" y="1331"/>
                </a:cubicBezTo>
                <a:lnTo>
                  <a:pt x="2632" y="1915"/>
                </a:lnTo>
                <a:lnTo>
                  <a:pt x="2624" y="1909"/>
                </a:lnTo>
                <a:lnTo>
                  <a:pt x="2728" y="1897"/>
                </a:lnTo>
                <a:cubicBezTo>
                  <a:pt x="2731" y="1896"/>
                  <a:pt x="2734" y="1898"/>
                  <a:pt x="2735" y="1901"/>
                </a:cubicBezTo>
                <a:lnTo>
                  <a:pt x="2843" y="2097"/>
                </a:lnTo>
                <a:lnTo>
                  <a:pt x="2948" y="2301"/>
                </a:lnTo>
                <a:lnTo>
                  <a:pt x="2945" y="2298"/>
                </a:lnTo>
                <a:lnTo>
                  <a:pt x="3049" y="2378"/>
                </a:lnTo>
                <a:lnTo>
                  <a:pt x="3037" y="2381"/>
                </a:lnTo>
                <a:lnTo>
                  <a:pt x="3141" y="2181"/>
                </a:lnTo>
                <a:cubicBezTo>
                  <a:pt x="3143" y="2177"/>
                  <a:pt x="3148" y="2175"/>
                  <a:pt x="3152" y="2177"/>
                </a:cubicBezTo>
                <a:lnTo>
                  <a:pt x="3256" y="2221"/>
                </a:lnTo>
                <a:lnTo>
                  <a:pt x="3245" y="2225"/>
                </a:lnTo>
                <a:lnTo>
                  <a:pt x="3349" y="2037"/>
                </a:lnTo>
                <a:lnTo>
                  <a:pt x="3349" y="2038"/>
                </a:lnTo>
                <a:lnTo>
                  <a:pt x="3457" y="1634"/>
                </a:lnTo>
                <a:lnTo>
                  <a:pt x="3561" y="1246"/>
                </a:lnTo>
                <a:cubicBezTo>
                  <a:pt x="3561" y="1246"/>
                  <a:pt x="3561" y="1246"/>
                  <a:pt x="3561" y="1245"/>
                </a:cubicBezTo>
                <a:lnTo>
                  <a:pt x="3665" y="1009"/>
                </a:lnTo>
                <a:cubicBezTo>
                  <a:pt x="3666" y="1006"/>
                  <a:pt x="3669" y="1004"/>
                  <a:pt x="3673" y="1004"/>
                </a:cubicBezTo>
                <a:cubicBezTo>
                  <a:pt x="3676" y="1005"/>
                  <a:pt x="3679" y="1007"/>
                  <a:pt x="3680" y="1009"/>
                </a:cubicBezTo>
                <a:lnTo>
                  <a:pt x="3784" y="1269"/>
                </a:lnTo>
                <a:cubicBezTo>
                  <a:pt x="3784" y="1270"/>
                  <a:pt x="3784" y="1271"/>
                  <a:pt x="3784" y="1272"/>
                </a:cubicBezTo>
                <a:lnTo>
                  <a:pt x="3888" y="2148"/>
                </a:lnTo>
                <a:lnTo>
                  <a:pt x="3992" y="2538"/>
                </a:lnTo>
                <a:lnTo>
                  <a:pt x="3977" y="2539"/>
                </a:lnTo>
                <a:lnTo>
                  <a:pt x="4081" y="1891"/>
                </a:lnTo>
                <a:lnTo>
                  <a:pt x="4188" y="420"/>
                </a:lnTo>
                <a:cubicBezTo>
                  <a:pt x="4189" y="419"/>
                  <a:pt x="4189" y="419"/>
                  <a:pt x="4189" y="419"/>
                </a:cubicBezTo>
                <a:lnTo>
                  <a:pt x="4293" y="7"/>
                </a:lnTo>
                <a:cubicBezTo>
                  <a:pt x="4294" y="3"/>
                  <a:pt x="4297" y="0"/>
                  <a:pt x="4301" y="0"/>
                </a:cubicBezTo>
                <a:cubicBezTo>
                  <a:pt x="4305" y="1"/>
                  <a:pt x="4308" y="4"/>
                  <a:pt x="4308" y="8"/>
                </a:cubicBezTo>
                <a:lnTo>
                  <a:pt x="4412" y="884"/>
                </a:lnTo>
                <a:lnTo>
                  <a:pt x="4398" y="879"/>
                </a:lnTo>
                <a:lnTo>
                  <a:pt x="4502" y="759"/>
                </a:lnTo>
                <a:cubicBezTo>
                  <a:pt x="4504" y="757"/>
                  <a:pt x="4508" y="756"/>
                  <a:pt x="4511" y="757"/>
                </a:cubicBezTo>
                <a:cubicBezTo>
                  <a:pt x="4514" y="758"/>
                  <a:pt x="4516" y="760"/>
                  <a:pt x="4516" y="763"/>
                </a:cubicBezTo>
                <a:lnTo>
                  <a:pt x="4620" y="1519"/>
                </a:lnTo>
                <a:lnTo>
                  <a:pt x="4724" y="1931"/>
                </a:lnTo>
                <a:lnTo>
                  <a:pt x="4832" y="2202"/>
                </a:lnTo>
                <a:lnTo>
                  <a:pt x="4831" y="2200"/>
                </a:lnTo>
                <a:lnTo>
                  <a:pt x="4935" y="2380"/>
                </a:lnTo>
                <a:cubicBezTo>
                  <a:pt x="4936" y="2381"/>
                  <a:pt x="4936" y="2383"/>
                  <a:pt x="4936" y="2384"/>
                </a:cubicBezTo>
                <a:lnTo>
                  <a:pt x="5040" y="3416"/>
                </a:lnTo>
                <a:lnTo>
                  <a:pt x="5029" y="3409"/>
                </a:lnTo>
                <a:lnTo>
                  <a:pt x="5133" y="3357"/>
                </a:lnTo>
                <a:lnTo>
                  <a:pt x="5132" y="3358"/>
                </a:lnTo>
                <a:lnTo>
                  <a:pt x="5236" y="3282"/>
                </a:lnTo>
                <a:cubicBezTo>
                  <a:pt x="5238" y="3280"/>
                  <a:pt x="5241" y="3280"/>
                  <a:pt x="5243" y="3281"/>
                </a:cubicBezTo>
                <a:cubicBezTo>
                  <a:pt x="5246" y="3282"/>
                  <a:pt x="5248" y="3284"/>
                  <a:pt x="5248" y="3287"/>
                </a:cubicBezTo>
                <a:lnTo>
                  <a:pt x="5352" y="3851"/>
                </a:lnTo>
                <a:lnTo>
                  <a:pt x="5456" y="4411"/>
                </a:lnTo>
                <a:lnTo>
                  <a:pt x="5441" y="4412"/>
                </a:lnTo>
                <a:lnTo>
                  <a:pt x="5549" y="3280"/>
                </a:lnTo>
                <a:cubicBezTo>
                  <a:pt x="5549" y="3277"/>
                  <a:pt x="5550" y="3275"/>
                  <a:pt x="5552" y="3274"/>
                </a:cubicBezTo>
                <a:cubicBezTo>
                  <a:pt x="5554" y="3272"/>
                  <a:pt x="5557" y="3272"/>
                  <a:pt x="5559" y="3273"/>
                </a:cubicBezTo>
                <a:lnTo>
                  <a:pt x="5663" y="3309"/>
                </a:lnTo>
                <a:lnTo>
                  <a:pt x="5653" y="3315"/>
                </a:lnTo>
                <a:lnTo>
                  <a:pt x="5757" y="2839"/>
                </a:lnTo>
                <a:cubicBezTo>
                  <a:pt x="5757" y="2836"/>
                  <a:pt x="5759" y="2834"/>
                  <a:pt x="5762" y="2833"/>
                </a:cubicBezTo>
                <a:cubicBezTo>
                  <a:pt x="5764" y="2832"/>
                  <a:pt x="5767" y="2833"/>
                  <a:pt x="5769" y="2834"/>
                </a:cubicBezTo>
                <a:lnTo>
                  <a:pt x="5873" y="2918"/>
                </a:lnTo>
                <a:cubicBezTo>
                  <a:pt x="5874" y="2919"/>
                  <a:pt x="5875" y="2920"/>
                  <a:pt x="5876" y="2921"/>
                </a:cubicBezTo>
                <a:lnTo>
                  <a:pt x="5980" y="3117"/>
                </a:lnTo>
                <a:lnTo>
                  <a:pt x="5973" y="3112"/>
                </a:lnTo>
                <a:lnTo>
                  <a:pt x="6077" y="3120"/>
                </a:lnTo>
                <a:cubicBezTo>
                  <a:pt x="6080" y="3121"/>
                  <a:pt x="6082" y="3122"/>
                  <a:pt x="6083" y="3124"/>
                </a:cubicBezTo>
                <a:lnTo>
                  <a:pt x="6191" y="3296"/>
                </a:lnTo>
                <a:cubicBezTo>
                  <a:pt x="6192" y="3297"/>
                  <a:pt x="6192" y="3298"/>
                  <a:pt x="6192" y="3299"/>
                </a:cubicBezTo>
                <a:lnTo>
                  <a:pt x="6296" y="3731"/>
                </a:lnTo>
                <a:lnTo>
                  <a:pt x="6281" y="3732"/>
                </a:lnTo>
                <a:lnTo>
                  <a:pt x="6385" y="2672"/>
                </a:lnTo>
                <a:lnTo>
                  <a:pt x="6489" y="1616"/>
                </a:lnTo>
                <a:cubicBezTo>
                  <a:pt x="6489" y="1612"/>
                  <a:pt x="6492" y="1609"/>
                  <a:pt x="6496" y="1608"/>
                </a:cubicBezTo>
                <a:cubicBezTo>
                  <a:pt x="6500" y="1608"/>
                  <a:pt x="6504" y="1611"/>
                  <a:pt x="6504" y="1615"/>
                </a:cubicBezTo>
                <a:lnTo>
                  <a:pt x="6608" y="2211"/>
                </a:lnTo>
                <a:lnTo>
                  <a:pt x="6712" y="2546"/>
                </a:lnTo>
                <a:lnTo>
                  <a:pt x="6701" y="2541"/>
                </a:lnTo>
                <a:lnTo>
                  <a:pt x="6805" y="2497"/>
                </a:lnTo>
                <a:lnTo>
                  <a:pt x="6801" y="2502"/>
                </a:lnTo>
                <a:lnTo>
                  <a:pt x="6909" y="2226"/>
                </a:lnTo>
                <a:cubicBezTo>
                  <a:pt x="6910" y="2222"/>
                  <a:pt x="6913" y="2220"/>
                  <a:pt x="6917" y="2220"/>
                </a:cubicBezTo>
                <a:cubicBezTo>
                  <a:pt x="6920" y="2221"/>
                  <a:pt x="6923" y="2223"/>
                  <a:pt x="6924" y="2226"/>
                </a:cubicBezTo>
                <a:lnTo>
                  <a:pt x="7028" y="2538"/>
                </a:lnTo>
                <a:lnTo>
                  <a:pt x="7025" y="2534"/>
                </a:lnTo>
                <a:lnTo>
                  <a:pt x="7129" y="2602"/>
                </a:lnTo>
                <a:lnTo>
                  <a:pt x="7117" y="2607"/>
                </a:lnTo>
                <a:lnTo>
                  <a:pt x="7221" y="2083"/>
                </a:lnTo>
                <a:cubicBezTo>
                  <a:pt x="7221" y="2079"/>
                  <a:pt x="7225" y="2076"/>
                  <a:pt x="7229" y="2076"/>
                </a:cubicBezTo>
                <a:cubicBezTo>
                  <a:pt x="7233" y="2077"/>
                  <a:pt x="7236" y="2080"/>
                  <a:pt x="7236" y="2084"/>
                </a:cubicBezTo>
                <a:lnTo>
                  <a:pt x="7340" y="3160"/>
                </a:lnTo>
                <a:lnTo>
                  <a:pt x="7331" y="3153"/>
                </a:lnTo>
                <a:lnTo>
                  <a:pt x="7435" y="3133"/>
                </a:lnTo>
                <a:lnTo>
                  <a:pt x="7429" y="3137"/>
                </a:lnTo>
                <a:lnTo>
                  <a:pt x="7537" y="2905"/>
                </a:lnTo>
                <a:cubicBezTo>
                  <a:pt x="7539" y="2902"/>
                  <a:pt x="7542" y="2900"/>
                  <a:pt x="7546" y="2901"/>
                </a:cubicBezTo>
                <a:cubicBezTo>
                  <a:pt x="7549" y="2901"/>
                  <a:pt x="7552" y="2904"/>
                  <a:pt x="7552" y="2907"/>
                </a:cubicBezTo>
                <a:lnTo>
                  <a:pt x="7656" y="3715"/>
                </a:lnTo>
                <a:lnTo>
                  <a:pt x="7760" y="4435"/>
                </a:lnTo>
                <a:lnTo>
                  <a:pt x="7759" y="4432"/>
                </a:lnTo>
                <a:lnTo>
                  <a:pt x="7863" y="4596"/>
                </a:lnTo>
                <a:cubicBezTo>
                  <a:pt x="7864" y="4597"/>
                  <a:pt x="7864" y="4598"/>
                  <a:pt x="7864" y="4599"/>
                </a:cubicBezTo>
                <a:lnTo>
                  <a:pt x="7968" y="5379"/>
                </a:lnTo>
                <a:lnTo>
                  <a:pt x="7968" y="5377"/>
                </a:lnTo>
                <a:lnTo>
                  <a:pt x="8072" y="5625"/>
                </a:lnTo>
                <a:lnTo>
                  <a:pt x="8060" y="5622"/>
                </a:lnTo>
                <a:lnTo>
                  <a:pt x="8164" y="5542"/>
                </a:lnTo>
                <a:cubicBezTo>
                  <a:pt x="8166" y="5540"/>
                  <a:pt x="8170" y="5540"/>
                  <a:pt x="8173" y="5542"/>
                </a:cubicBezTo>
                <a:lnTo>
                  <a:pt x="8281" y="5622"/>
                </a:lnTo>
                <a:lnTo>
                  <a:pt x="8269" y="5627"/>
                </a:lnTo>
                <a:lnTo>
                  <a:pt x="8373" y="5011"/>
                </a:lnTo>
                <a:cubicBezTo>
                  <a:pt x="8373" y="5007"/>
                  <a:pt x="8377" y="5004"/>
                  <a:pt x="8381" y="5004"/>
                </a:cubicBezTo>
                <a:cubicBezTo>
                  <a:pt x="8385" y="5005"/>
                  <a:pt x="8388" y="5007"/>
                  <a:pt x="8388" y="5011"/>
                </a:cubicBezTo>
                <a:lnTo>
                  <a:pt x="8492" y="5755"/>
                </a:lnTo>
                <a:lnTo>
                  <a:pt x="8487" y="5749"/>
                </a:lnTo>
                <a:lnTo>
                  <a:pt x="8591" y="5781"/>
                </a:lnTo>
                <a:cubicBezTo>
                  <a:pt x="8594" y="5782"/>
                  <a:pt x="8596" y="5784"/>
                  <a:pt x="8596" y="5787"/>
                </a:cubicBezTo>
                <a:lnTo>
                  <a:pt x="8700" y="6259"/>
                </a:lnTo>
                <a:lnTo>
                  <a:pt x="8685" y="6258"/>
                </a:lnTo>
                <a:lnTo>
                  <a:pt x="8789" y="5962"/>
                </a:lnTo>
                <a:cubicBezTo>
                  <a:pt x="8790" y="5960"/>
                  <a:pt x="8791" y="5958"/>
                  <a:pt x="8793" y="5957"/>
                </a:cubicBezTo>
                <a:cubicBezTo>
                  <a:pt x="8795" y="5956"/>
                  <a:pt x="8797" y="5956"/>
                  <a:pt x="8799" y="5957"/>
                </a:cubicBezTo>
                <a:lnTo>
                  <a:pt x="8907" y="5997"/>
                </a:lnTo>
                <a:cubicBezTo>
                  <a:pt x="8909" y="5998"/>
                  <a:pt x="8911" y="5999"/>
                  <a:pt x="8912" y="6001"/>
                </a:cubicBezTo>
                <a:lnTo>
                  <a:pt x="9016" y="6233"/>
                </a:lnTo>
                <a:lnTo>
                  <a:pt x="9001" y="6233"/>
                </a:lnTo>
                <a:lnTo>
                  <a:pt x="9105" y="6009"/>
                </a:lnTo>
                <a:cubicBezTo>
                  <a:pt x="9106" y="6006"/>
                  <a:pt x="9109" y="6005"/>
                  <a:pt x="9112" y="6004"/>
                </a:cubicBezTo>
                <a:cubicBezTo>
                  <a:pt x="9115" y="6004"/>
                  <a:pt x="9118" y="6006"/>
                  <a:pt x="9119" y="6008"/>
                </a:cubicBezTo>
                <a:lnTo>
                  <a:pt x="9223" y="6172"/>
                </a:lnTo>
                <a:lnTo>
                  <a:pt x="9223" y="6171"/>
                </a:lnTo>
                <a:lnTo>
                  <a:pt x="9327" y="6291"/>
                </a:lnTo>
                <a:lnTo>
                  <a:pt x="9314" y="6291"/>
                </a:lnTo>
                <a:lnTo>
                  <a:pt x="9418" y="6171"/>
                </a:lnTo>
                <a:lnTo>
                  <a:pt x="9523" y="6067"/>
                </a:lnTo>
                <a:lnTo>
                  <a:pt x="9521" y="6071"/>
                </a:lnTo>
                <a:lnTo>
                  <a:pt x="9629" y="5415"/>
                </a:lnTo>
                <a:lnTo>
                  <a:pt x="9733" y="4859"/>
                </a:lnTo>
                <a:cubicBezTo>
                  <a:pt x="9733" y="4858"/>
                  <a:pt x="9733" y="4858"/>
                  <a:pt x="9733" y="4857"/>
                </a:cubicBezTo>
                <a:lnTo>
                  <a:pt x="9837" y="4621"/>
                </a:lnTo>
                <a:cubicBezTo>
                  <a:pt x="9838" y="4619"/>
                  <a:pt x="9841" y="4617"/>
                  <a:pt x="9844" y="4616"/>
                </a:cubicBezTo>
                <a:cubicBezTo>
                  <a:pt x="9847" y="4616"/>
                  <a:pt x="9850" y="4618"/>
                  <a:pt x="9851" y="4620"/>
                </a:cubicBezTo>
                <a:lnTo>
                  <a:pt x="9955" y="4792"/>
                </a:lnTo>
                <a:lnTo>
                  <a:pt x="9941" y="4794"/>
                </a:lnTo>
                <a:lnTo>
                  <a:pt x="10045" y="4450"/>
                </a:lnTo>
                <a:cubicBezTo>
                  <a:pt x="10045" y="4450"/>
                  <a:pt x="10045" y="4449"/>
                  <a:pt x="10045" y="4449"/>
                </a:cubicBezTo>
                <a:lnTo>
                  <a:pt x="10149" y="4241"/>
                </a:lnTo>
                <a:lnTo>
                  <a:pt x="10149" y="4242"/>
                </a:lnTo>
                <a:lnTo>
                  <a:pt x="10257" y="3898"/>
                </a:lnTo>
                <a:cubicBezTo>
                  <a:pt x="10258" y="3896"/>
                  <a:pt x="10260" y="3894"/>
                  <a:pt x="10262" y="3893"/>
                </a:cubicBezTo>
                <a:cubicBezTo>
                  <a:pt x="10265" y="3892"/>
                  <a:pt x="10267" y="3893"/>
                  <a:pt x="10269" y="3894"/>
                </a:cubicBezTo>
                <a:lnTo>
                  <a:pt x="10373" y="3978"/>
                </a:lnTo>
                <a:lnTo>
                  <a:pt x="10365" y="3977"/>
                </a:lnTo>
                <a:lnTo>
                  <a:pt x="10469" y="3933"/>
                </a:lnTo>
                <a:lnTo>
                  <a:pt x="10465" y="3938"/>
                </a:lnTo>
                <a:lnTo>
                  <a:pt x="10569" y="3602"/>
                </a:lnTo>
                <a:cubicBezTo>
                  <a:pt x="10570" y="3599"/>
                  <a:pt x="10572" y="3597"/>
                  <a:pt x="10575" y="3597"/>
                </a:cubicBezTo>
                <a:cubicBezTo>
                  <a:pt x="10579" y="3596"/>
                  <a:pt x="10582" y="3598"/>
                  <a:pt x="10583" y="3600"/>
                </a:cubicBezTo>
                <a:lnTo>
                  <a:pt x="10687" y="3768"/>
                </a:lnTo>
                <a:lnTo>
                  <a:pt x="10681" y="3765"/>
                </a:lnTo>
                <a:lnTo>
                  <a:pt x="10785" y="3777"/>
                </a:lnTo>
                <a:lnTo>
                  <a:pt x="10777" y="3784"/>
                </a:lnTo>
                <a:lnTo>
                  <a:pt x="10885" y="2880"/>
                </a:lnTo>
                <a:lnTo>
                  <a:pt x="10989" y="2463"/>
                </a:lnTo>
                <a:cubicBezTo>
                  <a:pt x="10989" y="2460"/>
                  <a:pt x="10991" y="2458"/>
                  <a:pt x="10993" y="2457"/>
                </a:cubicBezTo>
                <a:lnTo>
                  <a:pt x="11097" y="2413"/>
                </a:lnTo>
                <a:lnTo>
                  <a:pt x="11202" y="2377"/>
                </a:lnTo>
                <a:lnTo>
                  <a:pt x="11198" y="2380"/>
                </a:lnTo>
                <a:lnTo>
                  <a:pt x="11302" y="2208"/>
                </a:lnTo>
                <a:cubicBezTo>
                  <a:pt x="11303" y="2206"/>
                  <a:pt x="11306" y="2204"/>
                  <a:pt x="11310" y="2205"/>
                </a:cubicBezTo>
                <a:cubicBezTo>
                  <a:pt x="11313" y="2205"/>
                  <a:pt x="11315" y="2207"/>
                  <a:pt x="11316" y="2211"/>
                </a:cubicBezTo>
                <a:lnTo>
                  <a:pt x="11420" y="2639"/>
                </a:lnTo>
                <a:lnTo>
                  <a:pt x="11419" y="2635"/>
                </a:lnTo>
                <a:lnTo>
                  <a:pt x="11523" y="2755"/>
                </a:lnTo>
                <a:lnTo>
                  <a:pt x="11630" y="2871"/>
                </a:lnTo>
                <a:lnTo>
                  <a:pt x="11629" y="2870"/>
                </a:lnTo>
                <a:lnTo>
                  <a:pt x="11733" y="2954"/>
                </a:lnTo>
                <a:cubicBezTo>
                  <a:pt x="11735" y="2955"/>
                  <a:pt x="11736" y="2956"/>
                  <a:pt x="11736" y="2958"/>
                </a:cubicBezTo>
                <a:lnTo>
                  <a:pt x="11840" y="3270"/>
                </a:lnTo>
                <a:lnTo>
                  <a:pt x="11838" y="3267"/>
                </a:lnTo>
                <a:lnTo>
                  <a:pt x="11942" y="3375"/>
                </a:lnTo>
                <a:lnTo>
                  <a:pt x="11939" y="3373"/>
                </a:lnTo>
                <a:lnTo>
                  <a:pt x="12043" y="3409"/>
                </a:lnTo>
                <a:lnTo>
                  <a:pt x="12148" y="3457"/>
                </a:lnTo>
                <a:cubicBezTo>
                  <a:pt x="12150" y="3458"/>
                  <a:pt x="12151" y="3460"/>
                  <a:pt x="12152" y="3462"/>
                </a:cubicBezTo>
                <a:lnTo>
                  <a:pt x="12260" y="3774"/>
                </a:lnTo>
                <a:lnTo>
                  <a:pt x="12257" y="3770"/>
                </a:lnTo>
                <a:lnTo>
                  <a:pt x="12361" y="3846"/>
                </a:lnTo>
                <a:lnTo>
                  <a:pt x="12358" y="3845"/>
                </a:lnTo>
                <a:lnTo>
                  <a:pt x="12462" y="3865"/>
                </a:lnTo>
                <a:lnTo>
                  <a:pt x="12460" y="3865"/>
                </a:lnTo>
                <a:lnTo>
                  <a:pt x="12564" y="3853"/>
                </a:lnTo>
                <a:cubicBezTo>
                  <a:pt x="12567" y="3852"/>
                  <a:pt x="12570" y="3854"/>
                  <a:pt x="12572" y="3857"/>
                </a:cubicBezTo>
                <a:lnTo>
                  <a:pt x="12676" y="4069"/>
                </a:lnTo>
                <a:lnTo>
                  <a:pt x="12661" y="4071"/>
                </a:lnTo>
                <a:lnTo>
                  <a:pt x="12765" y="3363"/>
                </a:lnTo>
                <a:cubicBezTo>
                  <a:pt x="12765" y="3362"/>
                  <a:pt x="12765" y="3361"/>
                  <a:pt x="12766" y="3360"/>
                </a:cubicBezTo>
                <a:lnTo>
                  <a:pt x="12870" y="3196"/>
                </a:lnTo>
                <a:cubicBezTo>
                  <a:pt x="12871" y="3194"/>
                  <a:pt x="12874" y="3192"/>
                  <a:pt x="12877" y="3192"/>
                </a:cubicBezTo>
                <a:cubicBezTo>
                  <a:pt x="12880" y="3193"/>
                  <a:pt x="12883" y="3194"/>
                  <a:pt x="12884" y="3197"/>
                </a:cubicBezTo>
                <a:lnTo>
                  <a:pt x="12992" y="3433"/>
                </a:lnTo>
                <a:lnTo>
                  <a:pt x="13096" y="3633"/>
                </a:lnTo>
                <a:cubicBezTo>
                  <a:pt x="13096" y="3633"/>
                  <a:pt x="13096" y="3634"/>
                  <a:pt x="13096" y="3634"/>
                </a:cubicBezTo>
                <a:lnTo>
                  <a:pt x="13200" y="3966"/>
                </a:lnTo>
                <a:lnTo>
                  <a:pt x="13185" y="3967"/>
                </a:lnTo>
                <a:lnTo>
                  <a:pt x="13289" y="3415"/>
                </a:lnTo>
                <a:cubicBezTo>
                  <a:pt x="13289" y="3412"/>
                  <a:pt x="13292" y="3409"/>
                  <a:pt x="13296" y="3409"/>
                </a:cubicBezTo>
                <a:cubicBezTo>
                  <a:pt x="13299" y="3408"/>
                  <a:pt x="13303" y="3410"/>
                  <a:pt x="13304" y="3413"/>
                </a:cubicBezTo>
                <a:lnTo>
                  <a:pt x="13408" y="3665"/>
                </a:lnTo>
                <a:lnTo>
                  <a:pt x="13393" y="3666"/>
                </a:lnTo>
                <a:lnTo>
                  <a:pt x="13497" y="3386"/>
                </a:lnTo>
                <a:cubicBezTo>
                  <a:pt x="13498" y="3383"/>
                  <a:pt x="13501" y="3381"/>
                  <a:pt x="13504" y="3381"/>
                </a:cubicBezTo>
                <a:cubicBezTo>
                  <a:pt x="13507" y="3380"/>
                  <a:pt x="13510" y="3382"/>
                  <a:pt x="13511" y="3384"/>
                </a:cubicBezTo>
                <a:lnTo>
                  <a:pt x="13619" y="3552"/>
                </a:lnTo>
                <a:cubicBezTo>
                  <a:pt x="13619" y="3553"/>
                  <a:pt x="13620" y="3553"/>
                  <a:pt x="13620" y="3553"/>
                </a:cubicBezTo>
                <a:lnTo>
                  <a:pt x="13724" y="3793"/>
                </a:lnTo>
                <a:lnTo>
                  <a:pt x="13828" y="3993"/>
                </a:lnTo>
                <a:cubicBezTo>
                  <a:pt x="13828" y="3993"/>
                  <a:pt x="13828" y="3994"/>
                  <a:pt x="13828" y="3995"/>
                </a:cubicBezTo>
                <a:lnTo>
                  <a:pt x="13932" y="4515"/>
                </a:lnTo>
                <a:lnTo>
                  <a:pt x="13931" y="4512"/>
                </a:lnTo>
                <a:lnTo>
                  <a:pt x="14035" y="4660"/>
                </a:lnTo>
                <a:lnTo>
                  <a:pt x="14025" y="4657"/>
                </a:lnTo>
                <a:lnTo>
                  <a:pt x="14129" y="4605"/>
                </a:lnTo>
                <a:cubicBezTo>
                  <a:pt x="14131" y="4604"/>
                  <a:pt x="14134" y="4604"/>
                  <a:pt x="14136" y="4605"/>
                </a:cubicBezTo>
                <a:cubicBezTo>
                  <a:pt x="14138" y="4606"/>
                  <a:pt x="14140" y="4608"/>
                  <a:pt x="14140" y="4611"/>
                </a:cubicBezTo>
                <a:lnTo>
                  <a:pt x="14244" y="5095"/>
                </a:lnTo>
                <a:lnTo>
                  <a:pt x="14352" y="5735"/>
                </a:lnTo>
                <a:lnTo>
                  <a:pt x="14456" y="6175"/>
                </a:lnTo>
                <a:lnTo>
                  <a:pt x="14453" y="6170"/>
                </a:lnTo>
                <a:lnTo>
                  <a:pt x="14557" y="6254"/>
                </a:lnTo>
                <a:cubicBezTo>
                  <a:pt x="14559" y="6255"/>
                  <a:pt x="14560" y="6257"/>
                  <a:pt x="14560" y="6259"/>
                </a:cubicBezTo>
                <a:lnTo>
                  <a:pt x="14664" y="6923"/>
                </a:lnTo>
                <a:lnTo>
                  <a:pt x="14664" y="6921"/>
                </a:lnTo>
                <a:lnTo>
                  <a:pt x="14768" y="7117"/>
                </a:lnTo>
                <a:cubicBezTo>
                  <a:pt x="14768" y="7117"/>
                  <a:pt x="14768" y="7118"/>
                  <a:pt x="14768" y="7119"/>
                </a:cubicBezTo>
                <a:lnTo>
                  <a:pt x="14872" y="7575"/>
                </a:lnTo>
                <a:lnTo>
                  <a:pt x="14864" y="7568"/>
                </a:lnTo>
                <a:lnTo>
                  <a:pt x="14972" y="7564"/>
                </a:lnTo>
                <a:lnTo>
                  <a:pt x="14965" y="7569"/>
                </a:lnTo>
                <a:lnTo>
                  <a:pt x="15069" y="7377"/>
                </a:lnTo>
                <a:lnTo>
                  <a:pt x="15069" y="7379"/>
                </a:lnTo>
                <a:lnTo>
                  <a:pt x="15173" y="6887"/>
                </a:lnTo>
                <a:cubicBezTo>
                  <a:pt x="15173" y="6883"/>
                  <a:pt x="15177" y="6880"/>
                  <a:pt x="15180" y="6880"/>
                </a:cubicBezTo>
                <a:lnTo>
                  <a:pt x="15284" y="6880"/>
                </a:lnTo>
                <a:lnTo>
                  <a:pt x="15278" y="6885"/>
                </a:lnTo>
                <a:lnTo>
                  <a:pt x="15382" y="6701"/>
                </a:lnTo>
                <a:cubicBezTo>
                  <a:pt x="15383" y="6698"/>
                  <a:pt x="15386" y="6696"/>
                  <a:pt x="15389" y="6696"/>
                </a:cubicBezTo>
                <a:cubicBezTo>
                  <a:pt x="15392" y="6697"/>
                  <a:pt x="15395" y="6699"/>
                  <a:pt x="15396" y="6701"/>
                </a:cubicBezTo>
                <a:lnTo>
                  <a:pt x="15500" y="6941"/>
                </a:lnTo>
                <a:cubicBezTo>
                  <a:pt x="15500" y="6942"/>
                  <a:pt x="15500" y="6942"/>
                  <a:pt x="15500" y="6943"/>
                </a:cubicBezTo>
                <a:lnTo>
                  <a:pt x="15604" y="7475"/>
                </a:lnTo>
                <a:lnTo>
                  <a:pt x="15603" y="7472"/>
                </a:lnTo>
                <a:lnTo>
                  <a:pt x="15711" y="7656"/>
                </a:lnTo>
                <a:cubicBezTo>
                  <a:pt x="15712" y="7657"/>
                  <a:pt x="15712" y="7658"/>
                  <a:pt x="15712" y="7659"/>
                </a:cubicBezTo>
                <a:lnTo>
                  <a:pt x="15816" y="8163"/>
                </a:lnTo>
                <a:lnTo>
                  <a:pt x="15816" y="8161"/>
                </a:lnTo>
                <a:lnTo>
                  <a:pt x="15920" y="8417"/>
                </a:lnTo>
                <a:lnTo>
                  <a:pt x="15909" y="8413"/>
                </a:lnTo>
                <a:lnTo>
                  <a:pt x="16013" y="8361"/>
                </a:lnTo>
                <a:lnTo>
                  <a:pt x="16009" y="8365"/>
                </a:lnTo>
                <a:lnTo>
                  <a:pt x="16113" y="8141"/>
                </a:lnTo>
                <a:cubicBezTo>
                  <a:pt x="16115" y="8138"/>
                  <a:pt x="16118" y="8136"/>
                  <a:pt x="16121" y="8136"/>
                </a:cubicBezTo>
                <a:lnTo>
                  <a:pt x="16225" y="8144"/>
                </a:lnTo>
                <a:cubicBezTo>
                  <a:pt x="16228" y="8145"/>
                  <a:pt x="16231" y="8147"/>
                  <a:pt x="16232" y="8150"/>
                </a:cubicBezTo>
                <a:lnTo>
                  <a:pt x="16340" y="8554"/>
                </a:lnTo>
                <a:lnTo>
                  <a:pt x="16444" y="9159"/>
                </a:lnTo>
                <a:lnTo>
                  <a:pt x="16444" y="9157"/>
                </a:lnTo>
                <a:lnTo>
                  <a:pt x="16548" y="9405"/>
                </a:lnTo>
                <a:cubicBezTo>
                  <a:pt x="16548" y="9406"/>
                  <a:pt x="16548" y="9406"/>
                  <a:pt x="16548" y="9407"/>
                </a:cubicBezTo>
                <a:lnTo>
                  <a:pt x="16652" y="9887"/>
                </a:lnTo>
                <a:lnTo>
                  <a:pt x="16637" y="9886"/>
                </a:lnTo>
                <a:lnTo>
                  <a:pt x="16741" y="9610"/>
                </a:lnTo>
                <a:cubicBezTo>
                  <a:pt x="16742" y="9606"/>
                  <a:pt x="16747" y="9604"/>
                  <a:pt x="16751" y="9605"/>
                </a:cubicBezTo>
                <a:lnTo>
                  <a:pt x="16855" y="9633"/>
                </a:lnTo>
                <a:cubicBezTo>
                  <a:pt x="16857" y="9633"/>
                  <a:pt x="16859" y="9636"/>
                  <a:pt x="16860" y="9638"/>
                </a:cubicBezTo>
                <a:lnTo>
                  <a:pt x="16964" y="9982"/>
                </a:lnTo>
                <a:lnTo>
                  <a:pt x="17072" y="10463"/>
                </a:lnTo>
                <a:lnTo>
                  <a:pt x="17057" y="10462"/>
                </a:lnTo>
                <a:lnTo>
                  <a:pt x="17161" y="10114"/>
                </a:lnTo>
                <a:cubicBezTo>
                  <a:pt x="17161" y="10112"/>
                  <a:pt x="17163" y="10110"/>
                  <a:pt x="17165" y="10109"/>
                </a:cubicBezTo>
                <a:cubicBezTo>
                  <a:pt x="17168" y="10108"/>
                  <a:pt x="17170" y="10108"/>
                  <a:pt x="17172" y="10109"/>
                </a:cubicBezTo>
                <a:lnTo>
                  <a:pt x="17276" y="10165"/>
                </a:lnTo>
                <a:cubicBezTo>
                  <a:pt x="17277" y="10166"/>
                  <a:pt x="17277" y="10166"/>
                  <a:pt x="17278" y="10166"/>
                </a:cubicBezTo>
                <a:lnTo>
                  <a:pt x="17382" y="10258"/>
                </a:lnTo>
                <a:lnTo>
                  <a:pt x="17369" y="10264"/>
                </a:lnTo>
                <a:lnTo>
                  <a:pt x="17473" y="9196"/>
                </a:lnTo>
                <a:cubicBezTo>
                  <a:pt x="17473" y="9192"/>
                  <a:pt x="17476" y="9189"/>
                  <a:pt x="17479" y="9189"/>
                </a:cubicBezTo>
                <a:cubicBezTo>
                  <a:pt x="17483" y="9188"/>
                  <a:pt x="17486" y="9190"/>
                  <a:pt x="17488" y="9193"/>
                </a:cubicBezTo>
                <a:lnTo>
                  <a:pt x="17592" y="9437"/>
                </a:lnTo>
                <a:lnTo>
                  <a:pt x="17578" y="9436"/>
                </a:lnTo>
                <a:lnTo>
                  <a:pt x="17686" y="9252"/>
                </a:lnTo>
                <a:lnTo>
                  <a:pt x="17685" y="9255"/>
                </a:lnTo>
                <a:lnTo>
                  <a:pt x="17789" y="8739"/>
                </a:lnTo>
                <a:cubicBezTo>
                  <a:pt x="17789" y="8736"/>
                  <a:pt x="17791" y="8734"/>
                  <a:pt x="17794" y="8733"/>
                </a:cubicBezTo>
                <a:cubicBezTo>
                  <a:pt x="17797" y="8732"/>
                  <a:pt x="17800" y="8733"/>
                  <a:pt x="17802" y="8735"/>
                </a:cubicBezTo>
                <a:lnTo>
                  <a:pt x="17906" y="8835"/>
                </a:lnTo>
                <a:lnTo>
                  <a:pt x="17903" y="8833"/>
                </a:lnTo>
                <a:lnTo>
                  <a:pt x="18007" y="8865"/>
                </a:lnTo>
                <a:cubicBezTo>
                  <a:pt x="18007" y="8865"/>
                  <a:pt x="18008" y="8865"/>
                  <a:pt x="18008" y="8865"/>
                </a:cubicBezTo>
                <a:lnTo>
                  <a:pt x="18112" y="8917"/>
                </a:lnTo>
                <a:lnTo>
                  <a:pt x="18102" y="8920"/>
                </a:lnTo>
                <a:lnTo>
                  <a:pt x="18206" y="8760"/>
                </a:lnTo>
                <a:lnTo>
                  <a:pt x="18204" y="8764"/>
                </a:lnTo>
                <a:lnTo>
                  <a:pt x="18312" y="7264"/>
                </a:lnTo>
                <a:lnTo>
                  <a:pt x="18416" y="5204"/>
                </a:lnTo>
                <a:cubicBezTo>
                  <a:pt x="18417" y="5200"/>
                  <a:pt x="18420" y="5196"/>
                  <a:pt x="18425" y="5196"/>
                </a:cubicBezTo>
                <a:cubicBezTo>
                  <a:pt x="18429" y="5197"/>
                  <a:pt x="18433" y="5200"/>
                  <a:pt x="18432" y="5205"/>
                </a:cubicBezTo>
                <a:lnTo>
                  <a:pt x="18328" y="7265"/>
                </a:lnTo>
                <a:lnTo>
                  <a:pt x="18220" y="8765"/>
                </a:lnTo>
                <a:cubicBezTo>
                  <a:pt x="18220" y="8766"/>
                  <a:pt x="18220" y="8768"/>
                  <a:pt x="18219" y="8769"/>
                </a:cubicBezTo>
                <a:lnTo>
                  <a:pt x="18115" y="8929"/>
                </a:lnTo>
                <a:cubicBezTo>
                  <a:pt x="18113" y="8932"/>
                  <a:pt x="18109" y="8933"/>
                  <a:pt x="18105" y="8932"/>
                </a:cubicBezTo>
                <a:lnTo>
                  <a:pt x="18001" y="8880"/>
                </a:lnTo>
                <a:lnTo>
                  <a:pt x="18002" y="8880"/>
                </a:lnTo>
                <a:lnTo>
                  <a:pt x="17898" y="8848"/>
                </a:lnTo>
                <a:cubicBezTo>
                  <a:pt x="17897" y="8848"/>
                  <a:pt x="17896" y="8847"/>
                  <a:pt x="17895" y="8846"/>
                </a:cubicBezTo>
                <a:lnTo>
                  <a:pt x="17791" y="8746"/>
                </a:lnTo>
                <a:lnTo>
                  <a:pt x="17804" y="8742"/>
                </a:lnTo>
                <a:lnTo>
                  <a:pt x="17700" y="9258"/>
                </a:lnTo>
                <a:cubicBezTo>
                  <a:pt x="17700" y="9259"/>
                  <a:pt x="17700" y="9260"/>
                  <a:pt x="17699" y="9261"/>
                </a:cubicBezTo>
                <a:lnTo>
                  <a:pt x="17591" y="9445"/>
                </a:lnTo>
                <a:cubicBezTo>
                  <a:pt x="17590" y="9447"/>
                  <a:pt x="17587" y="9449"/>
                  <a:pt x="17584" y="9448"/>
                </a:cubicBezTo>
                <a:cubicBezTo>
                  <a:pt x="17581" y="9448"/>
                  <a:pt x="17578" y="9446"/>
                  <a:pt x="17577" y="9444"/>
                </a:cubicBezTo>
                <a:lnTo>
                  <a:pt x="17473" y="9200"/>
                </a:lnTo>
                <a:lnTo>
                  <a:pt x="17488" y="9197"/>
                </a:lnTo>
                <a:lnTo>
                  <a:pt x="17384" y="10265"/>
                </a:lnTo>
                <a:cubicBezTo>
                  <a:pt x="17384" y="10268"/>
                  <a:pt x="17382" y="10271"/>
                  <a:pt x="17379" y="10272"/>
                </a:cubicBezTo>
                <a:cubicBezTo>
                  <a:pt x="17377" y="10273"/>
                  <a:pt x="17373" y="10272"/>
                  <a:pt x="17371" y="10270"/>
                </a:cubicBezTo>
                <a:lnTo>
                  <a:pt x="17267" y="10178"/>
                </a:lnTo>
                <a:lnTo>
                  <a:pt x="17269" y="10180"/>
                </a:lnTo>
                <a:lnTo>
                  <a:pt x="17165" y="10124"/>
                </a:lnTo>
                <a:lnTo>
                  <a:pt x="17176" y="10119"/>
                </a:lnTo>
                <a:lnTo>
                  <a:pt x="17072" y="10467"/>
                </a:lnTo>
                <a:cubicBezTo>
                  <a:pt x="17071" y="10470"/>
                  <a:pt x="17068" y="10473"/>
                  <a:pt x="17064" y="10472"/>
                </a:cubicBezTo>
                <a:cubicBezTo>
                  <a:pt x="17061" y="10472"/>
                  <a:pt x="17057" y="10470"/>
                  <a:pt x="17057" y="10466"/>
                </a:cubicBezTo>
                <a:lnTo>
                  <a:pt x="16949" y="9987"/>
                </a:lnTo>
                <a:lnTo>
                  <a:pt x="16845" y="9643"/>
                </a:lnTo>
                <a:lnTo>
                  <a:pt x="16850" y="9648"/>
                </a:lnTo>
                <a:lnTo>
                  <a:pt x="16746" y="9620"/>
                </a:lnTo>
                <a:lnTo>
                  <a:pt x="16756" y="9615"/>
                </a:lnTo>
                <a:lnTo>
                  <a:pt x="16652" y="9891"/>
                </a:lnTo>
                <a:cubicBezTo>
                  <a:pt x="16651" y="9895"/>
                  <a:pt x="16647" y="9897"/>
                  <a:pt x="16644" y="9896"/>
                </a:cubicBezTo>
                <a:cubicBezTo>
                  <a:pt x="16640" y="9896"/>
                  <a:pt x="16637" y="9894"/>
                  <a:pt x="16637" y="9890"/>
                </a:cubicBezTo>
                <a:lnTo>
                  <a:pt x="16533" y="9410"/>
                </a:lnTo>
                <a:lnTo>
                  <a:pt x="16533" y="9412"/>
                </a:lnTo>
                <a:lnTo>
                  <a:pt x="16429" y="9164"/>
                </a:lnTo>
                <a:cubicBezTo>
                  <a:pt x="16429" y="9163"/>
                  <a:pt x="16429" y="9162"/>
                  <a:pt x="16429" y="9162"/>
                </a:cubicBezTo>
                <a:lnTo>
                  <a:pt x="16325" y="8559"/>
                </a:lnTo>
                <a:lnTo>
                  <a:pt x="16217" y="8155"/>
                </a:lnTo>
                <a:lnTo>
                  <a:pt x="16224" y="8160"/>
                </a:lnTo>
                <a:lnTo>
                  <a:pt x="16120" y="8152"/>
                </a:lnTo>
                <a:lnTo>
                  <a:pt x="16128" y="8148"/>
                </a:lnTo>
                <a:lnTo>
                  <a:pt x="16024" y="8372"/>
                </a:lnTo>
                <a:cubicBezTo>
                  <a:pt x="16023" y="8373"/>
                  <a:pt x="16022" y="8375"/>
                  <a:pt x="16020" y="8376"/>
                </a:cubicBezTo>
                <a:lnTo>
                  <a:pt x="15916" y="8428"/>
                </a:lnTo>
                <a:cubicBezTo>
                  <a:pt x="15914" y="8429"/>
                  <a:pt x="15912" y="8429"/>
                  <a:pt x="15910" y="8428"/>
                </a:cubicBezTo>
                <a:cubicBezTo>
                  <a:pt x="15908" y="8427"/>
                  <a:pt x="15906" y="8426"/>
                  <a:pt x="15905" y="8423"/>
                </a:cubicBezTo>
                <a:lnTo>
                  <a:pt x="15801" y="8167"/>
                </a:lnTo>
                <a:cubicBezTo>
                  <a:pt x="15801" y="8167"/>
                  <a:pt x="15801" y="8167"/>
                  <a:pt x="15801" y="8166"/>
                </a:cubicBezTo>
                <a:lnTo>
                  <a:pt x="15697" y="7662"/>
                </a:lnTo>
                <a:lnTo>
                  <a:pt x="15698" y="7665"/>
                </a:lnTo>
                <a:lnTo>
                  <a:pt x="15590" y="7481"/>
                </a:lnTo>
                <a:cubicBezTo>
                  <a:pt x="15589" y="7480"/>
                  <a:pt x="15589" y="7479"/>
                  <a:pt x="15589" y="7478"/>
                </a:cubicBezTo>
                <a:lnTo>
                  <a:pt x="15485" y="6946"/>
                </a:lnTo>
                <a:lnTo>
                  <a:pt x="15485" y="6948"/>
                </a:lnTo>
                <a:lnTo>
                  <a:pt x="15381" y="6708"/>
                </a:lnTo>
                <a:lnTo>
                  <a:pt x="15395" y="6708"/>
                </a:lnTo>
                <a:lnTo>
                  <a:pt x="15291" y="6892"/>
                </a:lnTo>
                <a:cubicBezTo>
                  <a:pt x="15290" y="6895"/>
                  <a:pt x="15287" y="6896"/>
                  <a:pt x="15284" y="6896"/>
                </a:cubicBezTo>
                <a:lnTo>
                  <a:pt x="15180" y="6896"/>
                </a:lnTo>
                <a:lnTo>
                  <a:pt x="15188" y="6890"/>
                </a:lnTo>
                <a:lnTo>
                  <a:pt x="15084" y="7382"/>
                </a:lnTo>
                <a:cubicBezTo>
                  <a:pt x="15084" y="7383"/>
                  <a:pt x="15084" y="7384"/>
                  <a:pt x="15084" y="7384"/>
                </a:cubicBezTo>
                <a:lnTo>
                  <a:pt x="14980" y="7576"/>
                </a:lnTo>
                <a:cubicBezTo>
                  <a:pt x="14978" y="7579"/>
                  <a:pt x="14976" y="7580"/>
                  <a:pt x="14973" y="7580"/>
                </a:cubicBezTo>
                <a:lnTo>
                  <a:pt x="14865" y="7584"/>
                </a:lnTo>
                <a:cubicBezTo>
                  <a:pt x="14861" y="7585"/>
                  <a:pt x="14858" y="7582"/>
                  <a:pt x="14857" y="7578"/>
                </a:cubicBezTo>
                <a:lnTo>
                  <a:pt x="14753" y="7122"/>
                </a:lnTo>
                <a:lnTo>
                  <a:pt x="14753" y="7124"/>
                </a:lnTo>
                <a:lnTo>
                  <a:pt x="14649" y="6928"/>
                </a:lnTo>
                <a:cubicBezTo>
                  <a:pt x="14649" y="6927"/>
                  <a:pt x="14649" y="6927"/>
                  <a:pt x="14649" y="6926"/>
                </a:cubicBezTo>
                <a:lnTo>
                  <a:pt x="14545" y="6262"/>
                </a:lnTo>
                <a:lnTo>
                  <a:pt x="14547" y="6267"/>
                </a:lnTo>
                <a:lnTo>
                  <a:pt x="14443" y="6183"/>
                </a:lnTo>
                <a:cubicBezTo>
                  <a:pt x="14442" y="6182"/>
                  <a:pt x="14441" y="6180"/>
                  <a:pt x="14441" y="6178"/>
                </a:cubicBezTo>
                <a:lnTo>
                  <a:pt x="14337" y="5738"/>
                </a:lnTo>
                <a:lnTo>
                  <a:pt x="14229" y="5098"/>
                </a:lnTo>
                <a:lnTo>
                  <a:pt x="14125" y="4614"/>
                </a:lnTo>
                <a:lnTo>
                  <a:pt x="14136" y="4620"/>
                </a:lnTo>
                <a:lnTo>
                  <a:pt x="14032" y="4672"/>
                </a:lnTo>
                <a:cubicBezTo>
                  <a:pt x="14029" y="4673"/>
                  <a:pt x="14024" y="4672"/>
                  <a:pt x="14022" y="4669"/>
                </a:cubicBezTo>
                <a:lnTo>
                  <a:pt x="13918" y="4521"/>
                </a:lnTo>
                <a:cubicBezTo>
                  <a:pt x="13917" y="4520"/>
                  <a:pt x="13917" y="4519"/>
                  <a:pt x="13917" y="4518"/>
                </a:cubicBezTo>
                <a:lnTo>
                  <a:pt x="13813" y="3998"/>
                </a:lnTo>
                <a:lnTo>
                  <a:pt x="13813" y="4000"/>
                </a:lnTo>
                <a:lnTo>
                  <a:pt x="13709" y="3800"/>
                </a:lnTo>
                <a:lnTo>
                  <a:pt x="13605" y="3560"/>
                </a:lnTo>
                <a:lnTo>
                  <a:pt x="13606" y="3561"/>
                </a:lnTo>
                <a:lnTo>
                  <a:pt x="13498" y="3393"/>
                </a:lnTo>
                <a:lnTo>
                  <a:pt x="13512" y="3391"/>
                </a:lnTo>
                <a:lnTo>
                  <a:pt x="13408" y="3671"/>
                </a:lnTo>
                <a:cubicBezTo>
                  <a:pt x="13407" y="3674"/>
                  <a:pt x="13404" y="3676"/>
                  <a:pt x="13401" y="3676"/>
                </a:cubicBezTo>
                <a:cubicBezTo>
                  <a:pt x="13397" y="3677"/>
                  <a:pt x="13394" y="3675"/>
                  <a:pt x="13393" y="3672"/>
                </a:cubicBezTo>
                <a:lnTo>
                  <a:pt x="13289" y="3420"/>
                </a:lnTo>
                <a:lnTo>
                  <a:pt x="13304" y="3418"/>
                </a:lnTo>
                <a:lnTo>
                  <a:pt x="13200" y="3970"/>
                </a:lnTo>
                <a:cubicBezTo>
                  <a:pt x="13200" y="3974"/>
                  <a:pt x="13197" y="3976"/>
                  <a:pt x="13193" y="3976"/>
                </a:cubicBezTo>
                <a:cubicBezTo>
                  <a:pt x="13189" y="3977"/>
                  <a:pt x="13186" y="3974"/>
                  <a:pt x="13185" y="3971"/>
                </a:cubicBezTo>
                <a:lnTo>
                  <a:pt x="13081" y="3639"/>
                </a:lnTo>
                <a:lnTo>
                  <a:pt x="13081" y="3640"/>
                </a:lnTo>
                <a:lnTo>
                  <a:pt x="12977" y="3440"/>
                </a:lnTo>
                <a:lnTo>
                  <a:pt x="12869" y="3204"/>
                </a:lnTo>
                <a:lnTo>
                  <a:pt x="12883" y="3205"/>
                </a:lnTo>
                <a:lnTo>
                  <a:pt x="12779" y="3369"/>
                </a:lnTo>
                <a:lnTo>
                  <a:pt x="12780" y="3366"/>
                </a:lnTo>
                <a:lnTo>
                  <a:pt x="12676" y="4074"/>
                </a:lnTo>
                <a:cubicBezTo>
                  <a:pt x="12676" y="4077"/>
                  <a:pt x="12673" y="4080"/>
                  <a:pt x="12670" y="4080"/>
                </a:cubicBezTo>
                <a:cubicBezTo>
                  <a:pt x="12666" y="4081"/>
                  <a:pt x="12663" y="4079"/>
                  <a:pt x="12661" y="4076"/>
                </a:cubicBezTo>
                <a:lnTo>
                  <a:pt x="12557" y="3864"/>
                </a:lnTo>
                <a:lnTo>
                  <a:pt x="12565" y="3868"/>
                </a:lnTo>
                <a:lnTo>
                  <a:pt x="12461" y="3880"/>
                </a:lnTo>
                <a:cubicBezTo>
                  <a:pt x="12461" y="3881"/>
                  <a:pt x="12460" y="3880"/>
                  <a:pt x="12459" y="3880"/>
                </a:cubicBezTo>
                <a:lnTo>
                  <a:pt x="12355" y="3860"/>
                </a:lnTo>
                <a:cubicBezTo>
                  <a:pt x="12354" y="3860"/>
                  <a:pt x="12353" y="3860"/>
                  <a:pt x="12352" y="3859"/>
                </a:cubicBezTo>
                <a:lnTo>
                  <a:pt x="12248" y="3783"/>
                </a:lnTo>
                <a:cubicBezTo>
                  <a:pt x="12246" y="3782"/>
                  <a:pt x="12245" y="3781"/>
                  <a:pt x="12245" y="3779"/>
                </a:cubicBezTo>
                <a:lnTo>
                  <a:pt x="12137" y="3467"/>
                </a:lnTo>
                <a:lnTo>
                  <a:pt x="12141" y="3472"/>
                </a:lnTo>
                <a:lnTo>
                  <a:pt x="12038" y="3424"/>
                </a:lnTo>
                <a:lnTo>
                  <a:pt x="11934" y="3388"/>
                </a:lnTo>
                <a:cubicBezTo>
                  <a:pt x="11933" y="3388"/>
                  <a:pt x="11932" y="3387"/>
                  <a:pt x="11931" y="3386"/>
                </a:cubicBezTo>
                <a:lnTo>
                  <a:pt x="11827" y="3278"/>
                </a:lnTo>
                <a:cubicBezTo>
                  <a:pt x="11826" y="3277"/>
                  <a:pt x="11825" y="3276"/>
                  <a:pt x="11825" y="3275"/>
                </a:cubicBezTo>
                <a:lnTo>
                  <a:pt x="11721" y="2963"/>
                </a:lnTo>
                <a:lnTo>
                  <a:pt x="11723" y="2967"/>
                </a:lnTo>
                <a:lnTo>
                  <a:pt x="11619" y="2883"/>
                </a:lnTo>
                <a:cubicBezTo>
                  <a:pt x="11619" y="2882"/>
                  <a:pt x="11619" y="2882"/>
                  <a:pt x="11619" y="2882"/>
                </a:cubicBezTo>
                <a:lnTo>
                  <a:pt x="11510" y="2766"/>
                </a:lnTo>
                <a:lnTo>
                  <a:pt x="11406" y="2646"/>
                </a:lnTo>
                <a:cubicBezTo>
                  <a:pt x="11406" y="2645"/>
                  <a:pt x="11405" y="2644"/>
                  <a:pt x="11405" y="2642"/>
                </a:cubicBezTo>
                <a:lnTo>
                  <a:pt x="11301" y="2214"/>
                </a:lnTo>
                <a:lnTo>
                  <a:pt x="11315" y="2217"/>
                </a:lnTo>
                <a:lnTo>
                  <a:pt x="11211" y="2389"/>
                </a:lnTo>
                <a:cubicBezTo>
                  <a:pt x="11210" y="2390"/>
                  <a:pt x="11209" y="2391"/>
                  <a:pt x="11207" y="2392"/>
                </a:cubicBezTo>
                <a:lnTo>
                  <a:pt x="11104" y="2428"/>
                </a:lnTo>
                <a:lnTo>
                  <a:pt x="11000" y="2472"/>
                </a:lnTo>
                <a:lnTo>
                  <a:pt x="11004" y="2466"/>
                </a:lnTo>
                <a:lnTo>
                  <a:pt x="10900" y="2881"/>
                </a:lnTo>
                <a:lnTo>
                  <a:pt x="10792" y="3785"/>
                </a:lnTo>
                <a:cubicBezTo>
                  <a:pt x="10792" y="3790"/>
                  <a:pt x="10788" y="3793"/>
                  <a:pt x="10784" y="3792"/>
                </a:cubicBezTo>
                <a:lnTo>
                  <a:pt x="10680" y="3780"/>
                </a:lnTo>
                <a:cubicBezTo>
                  <a:pt x="10677" y="3780"/>
                  <a:pt x="10675" y="3779"/>
                  <a:pt x="10674" y="3777"/>
                </a:cubicBezTo>
                <a:lnTo>
                  <a:pt x="10570" y="3609"/>
                </a:lnTo>
                <a:lnTo>
                  <a:pt x="10584" y="3607"/>
                </a:lnTo>
                <a:lnTo>
                  <a:pt x="10480" y="3943"/>
                </a:lnTo>
                <a:cubicBezTo>
                  <a:pt x="10479" y="3945"/>
                  <a:pt x="10478" y="3947"/>
                  <a:pt x="10476" y="3948"/>
                </a:cubicBezTo>
                <a:lnTo>
                  <a:pt x="10372" y="3992"/>
                </a:lnTo>
                <a:cubicBezTo>
                  <a:pt x="10369" y="3993"/>
                  <a:pt x="10366" y="3993"/>
                  <a:pt x="10363" y="3991"/>
                </a:cubicBezTo>
                <a:lnTo>
                  <a:pt x="10259" y="3907"/>
                </a:lnTo>
                <a:lnTo>
                  <a:pt x="10272" y="3903"/>
                </a:lnTo>
                <a:lnTo>
                  <a:pt x="10164" y="4247"/>
                </a:lnTo>
                <a:cubicBezTo>
                  <a:pt x="10164" y="4247"/>
                  <a:pt x="10164" y="4248"/>
                  <a:pt x="10164" y="4248"/>
                </a:cubicBezTo>
                <a:lnTo>
                  <a:pt x="10060" y="4456"/>
                </a:lnTo>
                <a:lnTo>
                  <a:pt x="10060" y="4455"/>
                </a:lnTo>
                <a:lnTo>
                  <a:pt x="9956" y="4799"/>
                </a:lnTo>
                <a:cubicBezTo>
                  <a:pt x="9955" y="4802"/>
                  <a:pt x="9953" y="4804"/>
                  <a:pt x="9949" y="4804"/>
                </a:cubicBezTo>
                <a:cubicBezTo>
                  <a:pt x="9946" y="4805"/>
                  <a:pt x="9943" y="4803"/>
                  <a:pt x="9942" y="4801"/>
                </a:cubicBezTo>
                <a:lnTo>
                  <a:pt x="9838" y="4629"/>
                </a:lnTo>
                <a:lnTo>
                  <a:pt x="9852" y="4628"/>
                </a:lnTo>
                <a:lnTo>
                  <a:pt x="9748" y="4864"/>
                </a:lnTo>
                <a:lnTo>
                  <a:pt x="9748" y="4862"/>
                </a:lnTo>
                <a:lnTo>
                  <a:pt x="9644" y="5418"/>
                </a:lnTo>
                <a:lnTo>
                  <a:pt x="9536" y="6074"/>
                </a:lnTo>
                <a:cubicBezTo>
                  <a:pt x="9536" y="6075"/>
                  <a:pt x="9535" y="6077"/>
                  <a:pt x="9534" y="6078"/>
                </a:cubicBezTo>
                <a:lnTo>
                  <a:pt x="9431" y="6182"/>
                </a:lnTo>
                <a:lnTo>
                  <a:pt x="9327" y="6302"/>
                </a:lnTo>
                <a:cubicBezTo>
                  <a:pt x="9325" y="6303"/>
                  <a:pt x="9323" y="6304"/>
                  <a:pt x="9320" y="6304"/>
                </a:cubicBezTo>
                <a:cubicBezTo>
                  <a:pt x="9318" y="6304"/>
                  <a:pt x="9316" y="6303"/>
                  <a:pt x="9314" y="6302"/>
                </a:cubicBezTo>
                <a:lnTo>
                  <a:pt x="9210" y="6182"/>
                </a:lnTo>
                <a:cubicBezTo>
                  <a:pt x="9210" y="6181"/>
                  <a:pt x="9210" y="6181"/>
                  <a:pt x="9210" y="6181"/>
                </a:cubicBezTo>
                <a:lnTo>
                  <a:pt x="9106" y="6017"/>
                </a:lnTo>
                <a:lnTo>
                  <a:pt x="9120" y="6016"/>
                </a:lnTo>
                <a:lnTo>
                  <a:pt x="9016" y="6240"/>
                </a:lnTo>
                <a:cubicBezTo>
                  <a:pt x="9014" y="6243"/>
                  <a:pt x="9012" y="6244"/>
                  <a:pt x="9008" y="6244"/>
                </a:cubicBezTo>
                <a:cubicBezTo>
                  <a:pt x="9005" y="6244"/>
                  <a:pt x="9002" y="6243"/>
                  <a:pt x="9001" y="6240"/>
                </a:cubicBezTo>
                <a:lnTo>
                  <a:pt x="8897" y="6008"/>
                </a:lnTo>
                <a:lnTo>
                  <a:pt x="8902" y="6012"/>
                </a:lnTo>
                <a:lnTo>
                  <a:pt x="8794" y="5972"/>
                </a:lnTo>
                <a:lnTo>
                  <a:pt x="8804" y="5967"/>
                </a:lnTo>
                <a:lnTo>
                  <a:pt x="8700" y="6263"/>
                </a:lnTo>
                <a:cubicBezTo>
                  <a:pt x="8699" y="6266"/>
                  <a:pt x="8696" y="6269"/>
                  <a:pt x="8692" y="6268"/>
                </a:cubicBezTo>
                <a:cubicBezTo>
                  <a:pt x="8688" y="6268"/>
                  <a:pt x="8685" y="6266"/>
                  <a:pt x="8685" y="6262"/>
                </a:cubicBezTo>
                <a:lnTo>
                  <a:pt x="8581" y="5790"/>
                </a:lnTo>
                <a:lnTo>
                  <a:pt x="8586" y="5796"/>
                </a:lnTo>
                <a:lnTo>
                  <a:pt x="8482" y="5764"/>
                </a:lnTo>
                <a:cubicBezTo>
                  <a:pt x="8479" y="5763"/>
                  <a:pt x="8477" y="5761"/>
                  <a:pt x="8477" y="5758"/>
                </a:cubicBezTo>
                <a:lnTo>
                  <a:pt x="8373" y="5014"/>
                </a:lnTo>
                <a:lnTo>
                  <a:pt x="8388" y="5014"/>
                </a:lnTo>
                <a:lnTo>
                  <a:pt x="8284" y="5630"/>
                </a:lnTo>
                <a:cubicBezTo>
                  <a:pt x="8284" y="5633"/>
                  <a:pt x="8282" y="5635"/>
                  <a:pt x="8279" y="5636"/>
                </a:cubicBezTo>
                <a:cubicBezTo>
                  <a:pt x="8277" y="5637"/>
                  <a:pt x="8274" y="5637"/>
                  <a:pt x="8272" y="5635"/>
                </a:cubicBezTo>
                <a:lnTo>
                  <a:pt x="8164" y="5555"/>
                </a:lnTo>
                <a:lnTo>
                  <a:pt x="8173" y="5555"/>
                </a:lnTo>
                <a:lnTo>
                  <a:pt x="8069" y="5635"/>
                </a:lnTo>
                <a:cubicBezTo>
                  <a:pt x="8067" y="5636"/>
                  <a:pt x="8065" y="5637"/>
                  <a:pt x="8062" y="5636"/>
                </a:cubicBezTo>
                <a:cubicBezTo>
                  <a:pt x="8060" y="5636"/>
                  <a:pt x="8058" y="5634"/>
                  <a:pt x="8057" y="5632"/>
                </a:cubicBezTo>
                <a:lnTo>
                  <a:pt x="7953" y="5384"/>
                </a:lnTo>
                <a:cubicBezTo>
                  <a:pt x="7953" y="5383"/>
                  <a:pt x="7953" y="5382"/>
                  <a:pt x="7953" y="5382"/>
                </a:cubicBezTo>
                <a:lnTo>
                  <a:pt x="7849" y="4602"/>
                </a:lnTo>
                <a:lnTo>
                  <a:pt x="7850" y="4605"/>
                </a:lnTo>
                <a:lnTo>
                  <a:pt x="7746" y="4441"/>
                </a:lnTo>
                <a:cubicBezTo>
                  <a:pt x="7745" y="4440"/>
                  <a:pt x="7745" y="4439"/>
                  <a:pt x="7745" y="4438"/>
                </a:cubicBezTo>
                <a:lnTo>
                  <a:pt x="7641" y="3717"/>
                </a:lnTo>
                <a:lnTo>
                  <a:pt x="7537" y="2909"/>
                </a:lnTo>
                <a:lnTo>
                  <a:pt x="7552" y="2912"/>
                </a:lnTo>
                <a:lnTo>
                  <a:pt x="7444" y="3144"/>
                </a:lnTo>
                <a:cubicBezTo>
                  <a:pt x="7443" y="3146"/>
                  <a:pt x="7441" y="3148"/>
                  <a:pt x="7438" y="3148"/>
                </a:cubicBezTo>
                <a:lnTo>
                  <a:pt x="7334" y="3168"/>
                </a:lnTo>
                <a:cubicBezTo>
                  <a:pt x="7332" y="3169"/>
                  <a:pt x="7329" y="3168"/>
                  <a:pt x="7328" y="3167"/>
                </a:cubicBezTo>
                <a:cubicBezTo>
                  <a:pt x="7326" y="3166"/>
                  <a:pt x="7325" y="3163"/>
                  <a:pt x="7325" y="3161"/>
                </a:cubicBezTo>
                <a:lnTo>
                  <a:pt x="7221" y="2085"/>
                </a:lnTo>
                <a:lnTo>
                  <a:pt x="7236" y="2086"/>
                </a:lnTo>
                <a:lnTo>
                  <a:pt x="7132" y="2610"/>
                </a:lnTo>
                <a:cubicBezTo>
                  <a:pt x="7132" y="2613"/>
                  <a:pt x="7130" y="2615"/>
                  <a:pt x="7128" y="2616"/>
                </a:cubicBezTo>
                <a:cubicBezTo>
                  <a:pt x="7125" y="2617"/>
                  <a:pt x="7122" y="2617"/>
                  <a:pt x="7120" y="2615"/>
                </a:cubicBezTo>
                <a:lnTo>
                  <a:pt x="7016" y="2547"/>
                </a:lnTo>
                <a:cubicBezTo>
                  <a:pt x="7015" y="2546"/>
                  <a:pt x="7013" y="2545"/>
                  <a:pt x="7013" y="2543"/>
                </a:cubicBezTo>
                <a:lnTo>
                  <a:pt x="6909" y="2231"/>
                </a:lnTo>
                <a:lnTo>
                  <a:pt x="6924" y="2231"/>
                </a:lnTo>
                <a:lnTo>
                  <a:pt x="6816" y="2507"/>
                </a:lnTo>
                <a:cubicBezTo>
                  <a:pt x="6815" y="2509"/>
                  <a:pt x="6814" y="2511"/>
                  <a:pt x="6812" y="2512"/>
                </a:cubicBezTo>
                <a:lnTo>
                  <a:pt x="6708" y="2556"/>
                </a:lnTo>
                <a:cubicBezTo>
                  <a:pt x="6706" y="2557"/>
                  <a:pt x="6703" y="2557"/>
                  <a:pt x="6701" y="2556"/>
                </a:cubicBezTo>
                <a:cubicBezTo>
                  <a:pt x="6699" y="2555"/>
                  <a:pt x="6697" y="2553"/>
                  <a:pt x="6697" y="2551"/>
                </a:cubicBezTo>
                <a:lnTo>
                  <a:pt x="6593" y="2214"/>
                </a:lnTo>
                <a:lnTo>
                  <a:pt x="6489" y="1618"/>
                </a:lnTo>
                <a:lnTo>
                  <a:pt x="6504" y="1617"/>
                </a:lnTo>
                <a:lnTo>
                  <a:pt x="6400" y="2673"/>
                </a:lnTo>
                <a:lnTo>
                  <a:pt x="6296" y="3733"/>
                </a:lnTo>
                <a:cubicBezTo>
                  <a:pt x="6296" y="3737"/>
                  <a:pt x="6293" y="3740"/>
                  <a:pt x="6289" y="3740"/>
                </a:cubicBezTo>
                <a:cubicBezTo>
                  <a:pt x="6285" y="3741"/>
                  <a:pt x="6282" y="3738"/>
                  <a:pt x="6281" y="3734"/>
                </a:cubicBezTo>
                <a:lnTo>
                  <a:pt x="6177" y="3302"/>
                </a:lnTo>
                <a:lnTo>
                  <a:pt x="6178" y="3305"/>
                </a:lnTo>
                <a:lnTo>
                  <a:pt x="6070" y="3133"/>
                </a:lnTo>
                <a:lnTo>
                  <a:pt x="6076" y="3136"/>
                </a:lnTo>
                <a:lnTo>
                  <a:pt x="5972" y="3128"/>
                </a:lnTo>
                <a:cubicBezTo>
                  <a:pt x="5969" y="3128"/>
                  <a:pt x="5967" y="3127"/>
                  <a:pt x="5965" y="3124"/>
                </a:cubicBezTo>
                <a:lnTo>
                  <a:pt x="5861" y="2928"/>
                </a:lnTo>
                <a:lnTo>
                  <a:pt x="5863" y="2931"/>
                </a:lnTo>
                <a:lnTo>
                  <a:pt x="5759" y="2847"/>
                </a:lnTo>
                <a:lnTo>
                  <a:pt x="5772" y="2842"/>
                </a:lnTo>
                <a:lnTo>
                  <a:pt x="5668" y="3318"/>
                </a:lnTo>
                <a:cubicBezTo>
                  <a:pt x="5668" y="3320"/>
                  <a:pt x="5666" y="3322"/>
                  <a:pt x="5664" y="3323"/>
                </a:cubicBezTo>
                <a:cubicBezTo>
                  <a:pt x="5662" y="3325"/>
                  <a:pt x="5660" y="3325"/>
                  <a:pt x="5658" y="3324"/>
                </a:cubicBezTo>
                <a:lnTo>
                  <a:pt x="5554" y="3288"/>
                </a:lnTo>
                <a:lnTo>
                  <a:pt x="5564" y="3281"/>
                </a:lnTo>
                <a:lnTo>
                  <a:pt x="5456" y="4413"/>
                </a:lnTo>
                <a:cubicBezTo>
                  <a:pt x="5456" y="4417"/>
                  <a:pt x="5453" y="4420"/>
                  <a:pt x="5449" y="4420"/>
                </a:cubicBezTo>
                <a:cubicBezTo>
                  <a:pt x="5445" y="4421"/>
                  <a:pt x="5441" y="4418"/>
                  <a:pt x="5441" y="4414"/>
                </a:cubicBezTo>
                <a:lnTo>
                  <a:pt x="5337" y="3854"/>
                </a:lnTo>
                <a:lnTo>
                  <a:pt x="5233" y="3290"/>
                </a:lnTo>
                <a:lnTo>
                  <a:pt x="5245" y="3295"/>
                </a:lnTo>
                <a:lnTo>
                  <a:pt x="5141" y="3371"/>
                </a:lnTo>
                <a:cubicBezTo>
                  <a:pt x="5141" y="3371"/>
                  <a:pt x="5140" y="3371"/>
                  <a:pt x="5140" y="3372"/>
                </a:cubicBezTo>
                <a:lnTo>
                  <a:pt x="5036" y="3424"/>
                </a:lnTo>
                <a:cubicBezTo>
                  <a:pt x="5034" y="3425"/>
                  <a:pt x="5031" y="3425"/>
                  <a:pt x="5029" y="3423"/>
                </a:cubicBezTo>
                <a:cubicBezTo>
                  <a:pt x="5026" y="3422"/>
                  <a:pt x="5025" y="3420"/>
                  <a:pt x="5025" y="3417"/>
                </a:cubicBezTo>
                <a:lnTo>
                  <a:pt x="4921" y="2385"/>
                </a:lnTo>
                <a:lnTo>
                  <a:pt x="4922" y="2388"/>
                </a:lnTo>
                <a:lnTo>
                  <a:pt x="4818" y="2208"/>
                </a:lnTo>
                <a:cubicBezTo>
                  <a:pt x="4817" y="2208"/>
                  <a:pt x="4817" y="2208"/>
                  <a:pt x="4817" y="2207"/>
                </a:cubicBezTo>
                <a:lnTo>
                  <a:pt x="4709" y="1934"/>
                </a:lnTo>
                <a:lnTo>
                  <a:pt x="4605" y="1522"/>
                </a:lnTo>
                <a:lnTo>
                  <a:pt x="4501" y="766"/>
                </a:lnTo>
                <a:lnTo>
                  <a:pt x="4515" y="770"/>
                </a:lnTo>
                <a:lnTo>
                  <a:pt x="4411" y="890"/>
                </a:lnTo>
                <a:cubicBezTo>
                  <a:pt x="4408" y="892"/>
                  <a:pt x="4405" y="893"/>
                  <a:pt x="4402" y="892"/>
                </a:cubicBezTo>
                <a:cubicBezTo>
                  <a:pt x="4399" y="891"/>
                  <a:pt x="4397" y="889"/>
                  <a:pt x="4397" y="885"/>
                </a:cubicBezTo>
                <a:lnTo>
                  <a:pt x="4293" y="9"/>
                </a:lnTo>
                <a:lnTo>
                  <a:pt x="4308" y="10"/>
                </a:lnTo>
                <a:lnTo>
                  <a:pt x="4204" y="422"/>
                </a:lnTo>
                <a:lnTo>
                  <a:pt x="4204" y="421"/>
                </a:lnTo>
                <a:lnTo>
                  <a:pt x="4096" y="1894"/>
                </a:lnTo>
                <a:lnTo>
                  <a:pt x="3992" y="2542"/>
                </a:lnTo>
                <a:cubicBezTo>
                  <a:pt x="3992" y="2545"/>
                  <a:pt x="3989" y="2548"/>
                  <a:pt x="3985" y="2548"/>
                </a:cubicBezTo>
                <a:cubicBezTo>
                  <a:pt x="3981" y="2549"/>
                  <a:pt x="3978" y="2546"/>
                  <a:pt x="3977" y="2543"/>
                </a:cubicBezTo>
                <a:lnTo>
                  <a:pt x="3873" y="2149"/>
                </a:lnTo>
                <a:lnTo>
                  <a:pt x="3769" y="1273"/>
                </a:lnTo>
                <a:lnTo>
                  <a:pt x="3769" y="1275"/>
                </a:lnTo>
                <a:lnTo>
                  <a:pt x="3665" y="1015"/>
                </a:lnTo>
                <a:lnTo>
                  <a:pt x="3680" y="1016"/>
                </a:lnTo>
                <a:lnTo>
                  <a:pt x="3576" y="1252"/>
                </a:lnTo>
                <a:lnTo>
                  <a:pt x="3576" y="1251"/>
                </a:lnTo>
                <a:lnTo>
                  <a:pt x="3472" y="1639"/>
                </a:lnTo>
                <a:lnTo>
                  <a:pt x="3364" y="2043"/>
                </a:lnTo>
                <a:cubicBezTo>
                  <a:pt x="3364" y="2043"/>
                  <a:pt x="3364" y="2044"/>
                  <a:pt x="3363" y="2044"/>
                </a:cubicBezTo>
                <a:lnTo>
                  <a:pt x="3259" y="2232"/>
                </a:lnTo>
                <a:cubicBezTo>
                  <a:pt x="3257" y="2236"/>
                  <a:pt x="3253" y="2237"/>
                  <a:pt x="3249" y="2236"/>
                </a:cubicBezTo>
                <a:lnTo>
                  <a:pt x="3145" y="2192"/>
                </a:lnTo>
                <a:lnTo>
                  <a:pt x="3156" y="2188"/>
                </a:lnTo>
                <a:lnTo>
                  <a:pt x="3052" y="2388"/>
                </a:lnTo>
                <a:cubicBezTo>
                  <a:pt x="3050" y="2390"/>
                  <a:pt x="3049" y="2392"/>
                  <a:pt x="3046" y="2392"/>
                </a:cubicBezTo>
                <a:cubicBezTo>
                  <a:pt x="3044" y="2393"/>
                  <a:pt x="3041" y="2392"/>
                  <a:pt x="3040" y="2391"/>
                </a:cubicBezTo>
                <a:lnTo>
                  <a:pt x="2936" y="2311"/>
                </a:lnTo>
                <a:cubicBezTo>
                  <a:pt x="2935" y="2310"/>
                  <a:pt x="2934" y="2309"/>
                  <a:pt x="2933" y="2308"/>
                </a:cubicBezTo>
                <a:lnTo>
                  <a:pt x="2829" y="2104"/>
                </a:lnTo>
                <a:lnTo>
                  <a:pt x="2721" y="1908"/>
                </a:lnTo>
                <a:lnTo>
                  <a:pt x="2729" y="1912"/>
                </a:lnTo>
                <a:lnTo>
                  <a:pt x="2625" y="1924"/>
                </a:lnTo>
                <a:cubicBezTo>
                  <a:pt x="2621" y="1925"/>
                  <a:pt x="2617" y="1922"/>
                  <a:pt x="2617" y="1918"/>
                </a:cubicBezTo>
                <a:lnTo>
                  <a:pt x="2513" y="1334"/>
                </a:lnTo>
                <a:lnTo>
                  <a:pt x="2527" y="1337"/>
                </a:lnTo>
                <a:lnTo>
                  <a:pt x="2423" y="1473"/>
                </a:lnTo>
                <a:cubicBezTo>
                  <a:pt x="2422" y="1475"/>
                  <a:pt x="2420" y="1476"/>
                  <a:pt x="2418" y="1476"/>
                </a:cubicBezTo>
                <a:cubicBezTo>
                  <a:pt x="2415" y="1477"/>
                  <a:pt x="2413" y="1476"/>
                  <a:pt x="2412" y="1475"/>
                </a:cubicBezTo>
                <a:lnTo>
                  <a:pt x="2308" y="1395"/>
                </a:lnTo>
                <a:cubicBezTo>
                  <a:pt x="2307" y="1394"/>
                  <a:pt x="2306" y="1393"/>
                  <a:pt x="2305" y="1392"/>
                </a:cubicBezTo>
                <a:lnTo>
                  <a:pt x="2201" y="1164"/>
                </a:lnTo>
                <a:lnTo>
                  <a:pt x="2216" y="1163"/>
                </a:lnTo>
                <a:lnTo>
                  <a:pt x="2112" y="1427"/>
                </a:lnTo>
                <a:cubicBezTo>
                  <a:pt x="2111" y="1430"/>
                  <a:pt x="2108" y="1432"/>
                  <a:pt x="2105" y="1432"/>
                </a:cubicBezTo>
                <a:lnTo>
                  <a:pt x="1997" y="1440"/>
                </a:lnTo>
                <a:lnTo>
                  <a:pt x="2004" y="1435"/>
                </a:lnTo>
                <a:lnTo>
                  <a:pt x="1900" y="1755"/>
                </a:lnTo>
                <a:cubicBezTo>
                  <a:pt x="1899" y="1759"/>
                  <a:pt x="1894" y="1761"/>
                  <a:pt x="1890" y="1760"/>
                </a:cubicBezTo>
                <a:lnTo>
                  <a:pt x="1786" y="1728"/>
                </a:lnTo>
                <a:lnTo>
                  <a:pt x="1795" y="1725"/>
                </a:lnTo>
                <a:lnTo>
                  <a:pt x="1691" y="1869"/>
                </a:lnTo>
                <a:cubicBezTo>
                  <a:pt x="1689" y="1871"/>
                  <a:pt x="1687" y="1872"/>
                  <a:pt x="1685" y="1872"/>
                </a:cubicBezTo>
                <a:cubicBezTo>
                  <a:pt x="1682" y="1873"/>
                  <a:pt x="1680" y="1871"/>
                  <a:pt x="1678" y="1869"/>
                </a:cubicBezTo>
                <a:lnTo>
                  <a:pt x="1574" y="1733"/>
                </a:lnTo>
                <a:lnTo>
                  <a:pt x="1578" y="1736"/>
                </a:lnTo>
                <a:lnTo>
                  <a:pt x="1474" y="1704"/>
                </a:lnTo>
                <a:cubicBezTo>
                  <a:pt x="1473" y="1704"/>
                  <a:pt x="1472" y="1703"/>
                  <a:pt x="1471" y="1702"/>
                </a:cubicBezTo>
                <a:lnTo>
                  <a:pt x="1363" y="1606"/>
                </a:lnTo>
                <a:lnTo>
                  <a:pt x="1374" y="1606"/>
                </a:lnTo>
                <a:lnTo>
                  <a:pt x="1270" y="1722"/>
                </a:lnTo>
                <a:cubicBezTo>
                  <a:pt x="1269" y="1724"/>
                  <a:pt x="1266" y="1725"/>
                  <a:pt x="1264" y="1724"/>
                </a:cubicBezTo>
                <a:cubicBezTo>
                  <a:pt x="1261" y="1724"/>
                  <a:pt x="1259" y="1723"/>
                  <a:pt x="1258" y="1720"/>
                </a:cubicBezTo>
                <a:lnTo>
                  <a:pt x="1154" y="1536"/>
                </a:lnTo>
                <a:lnTo>
                  <a:pt x="1154" y="1538"/>
                </a:lnTo>
                <a:lnTo>
                  <a:pt x="1050" y="1414"/>
                </a:lnTo>
                <a:cubicBezTo>
                  <a:pt x="1050" y="1413"/>
                  <a:pt x="1049" y="1412"/>
                  <a:pt x="1049" y="1411"/>
                </a:cubicBezTo>
                <a:lnTo>
                  <a:pt x="945" y="1131"/>
                </a:lnTo>
                <a:lnTo>
                  <a:pt x="951" y="1136"/>
                </a:lnTo>
                <a:lnTo>
                  <a:pt x="847" y="1112"/>
                </a:lnTo>
                <a:lnTo>
                  <a:pt x="855" y="1109"/>
                </a:lnTo>
                <a:lnTo>
                  <a:pt x="747" y="1273"/>
                </a:lnTo>
                <a:lnTo>
                  <a:pt x="748" y="1272"/>
                </a:lnTo>
                <a:lnTo>
                  <a:pt x="644" y="1508"/>
                </a:lnTo>
                <a:cubicBezTo>
                  <a:pt x="642" y="1511"/>
                  <a:pt x="639" y="1513"/>
                  <a:pt x="636" y="1512"/>
                </a:cubicBezTo>
                <a:cubicBezTo>
                  <a:pt x="632" y="1512"/>
                  <a:pt x="629" y="1509"/>
                  <a:pt x="629" y="1506"/>
                </a:cubicBezTo>
                <a:lnTo>
                  <a:pt x="525" y="962"/>
                </a:lnTo>
                <a:lnTo>
                  <a:pt x="539" y="965"/>
                </a:lnTo>
                <a:lnTo>
                  <a:pt x="435" y="1097"/>
                </a:lnTo>
                <a:cubicBezTo>
                  <a:pt x="433" y="1100"/>
                  <a:pt x="430" y="1101"/>
                  <a:pt x="428" y="1100"/>
                </a:cubicBezTo>
                <a:cubicBezTo>
                  <a:pt x="425" y="1100"/>
                  <a:pt x="422" y="1098"/>
                  <a:pt x="421" y="1096"/>
                </a:cubicBezTo>
                <a:lnTo>
                  <a:pt x="317" y="868"/>
                </a:lnTo>
                <a:lnTo>
                  <a:pt x="329" y="871"/>
                </a:lnTo>
                <a:lnTo>
                  <a:pt x="225" y="955"/>
                </a:lnTo>
                <a:cubicBezTo>
                  <a:pt x="223" y="956"/>
                  <a:pt x="220" y="957"/>
                  <a:pt x="218" y="956"/>
                </a:cubicBezTo>
                <a:cubicBezTo>
                  <a:pt x="215" y="955"/>
                  <a:pt x="213" y="953"/>
                  <a:pt x="213" y="950"/>
                </a:cubicBezTo>
                <a:lnTo>
                  <a:pt x="109" y="414"/>
                </a:lnTo>
                <a:lnTo>
                  <a:pt x="124" y="414"/>
                </a:lnTo>
                <a:lnTo>
                  <a:pt x="16" y="970"/>
                </a:lnTo>
                <a:cubicBezTo>
                  <a:pt x="15" y="974"/>
                  <a:pt x="11" y="977"/>
                  <a:pt x="7" y="976"/>
                </a:cubicBezTo>
                <a:cubicBezTo>
                  <a:pt x="3" y="975"/>
                  <a:pt x="0" y="971"/>
                  <a:pt x="1" y="967"/>
                </a:cubicBezTo>
                <a:close/>
              </a:path>
            </a:pathLst>
          </a:custGeom>
          <a:solidFill>
            <a:srgbClr val="0000FF"/>
          </a:solidFill>
          <a:ln w="25400">
            <a:solidFill>
              <a:srgbClr val="0000FF"/>
            </a:solidFill>
            <a:bevel/>
            <a:headEnd/>
            <a:tailEnd/>
          </a:ln>
        </p:spPr>
        <p:txBody>
          <a:bodyPr/>
          <a:lstStyle/>
          <a:p>
            <a:endParaRPr lang="en-US"/>
          </a:p>
        </p:txBody>
      </p:sp>
      <p:sp>
        <p:nvSpPr>
          <p:cNvPr id="43022" name="Rectangle 15"/>
          <p:cNvSpPr>
            <a:spLocks noChangeArrowheads="1"/>
          </p:cNvSpPr>
          <p:nvPr/>
        </p:nvSpPr>
        <p:spPr bwMode="auto">
          <a:xfrm>
            <a:off x="8402638" y="6045200"/>
            <a:ext cx="1968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a:t>
            </a:r>
            <a:endParaRPr lang="en-US"/>
          </a:p>
        </p:txBody>
      </p:sp>
      <p:sp>
        <p:nvSpPr>
          <p:cNvPr id="43023" name="Rectangle 16"/>
          <p:cNvSpPr>
            <a:spLocks noChangeArrowheads="1"/>
          </p:cNvSpPr>
          <p:nvPr/>
        </p:nvSpPr>
        <p:spPr bwMode="auto">
          <a:xfrm>
            <a:off x="8486775" y="6045200"/>
            <a:ext cx="4794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6%</a:t>
            </a:r>
            <a:endParaRPr lang="en-US"/>
          </a:p>
        </p:txBody>
      </p:sp>
      <p:sp>
        <p:nvSpPr>
          <p:cNvPr id="43024" name="Rectangle 17"/>
          <p:cNvSpPr>
            <a:spLocks noChangeArrowheads="1"/>
          </p:cNvSpPr>
          <p:nvPr/>
        </p:nvSpPr>
        <p:spPr bwMode="auto">
          <a:xfrm>
            <a:off x="8402638" y="4978400"/>
            <a:ext cx="1968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a:t>
            </a:r>
            <a:endParaRPr lang="en-US"/>
          </a:p>
        </p:txBody>
      </p:sp>
      <p:sp>
        <p:nvSpPr>
          <p:cNvPr id="43025" name="Rectangle 18"/>
          <p:cNvSpPr>
            <a:spLocks noChangeArrowheads="1"/>
          </p:cNvSpPr>
          <p:nvPr/>
        </p:nvSpPr>
        <p:spPr bwMode="auto">
          <a:xfrm>
            <a:off x="8486775" y="4978400"/>
            <a:ext cx="4794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4%</a:t>
            </a:r>
            <a:endParaRPr lang="en-US"/>
          </a:p>
        </p:txBody>
      </p:sp>
      <p:sp>
        <p:nvSpPr>
          <p:cNvPr id="43026" name="Rectangle 19"/>
          <p:cNvSpPr>
            <a:spLocks noChangeArrowheads="1"/>
          </p:cNvSpPr>
          <p:nvPr/>
        </p:nvSpPr>
        <p:spPr bwMode="auto">
          <a:xfrm>
            <a:off x="8402638" y="3911600"/>
            <a:ext cx="1968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a:t>
            </a:r>
            <a:endParaRPr lang="en-US"/>
          </a:p>
        </p:txBody>
      </p:sp>
      <p:sp>
        <p:nvSpPr>
          <p:cNvPr id="43027" name="Rectangle 20"/>
          <p:cNvSpPr>
            <a:spLocks noChangeArrowheads="1"/>
          </p:cNvSpPr>
          <p:nvPr/>
        </p:nvSpPr>
        <p:spPr bwMode="auto">
          <a:xfrm>
            <a:off x="8486775" y="3911600"/>
            <a:ext cx="4794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a:t>
            </a:r>
            <a:endParaRPr lang="en-US"/>
          </a:p>
        </p:txBody>
      </p:sp>
      <p:sp>
        <p:nvSpPr>
          <p:cNvPr id="43028" name="Rectangle 21"/>
          <p:cNvSpPr>
            <a:spLocks noChangeArrowheads="1"/>
          </p:cNvSpPr>
          <p:nvPr/>
        </p:nvSpPr>
        <p:spPr bwMode="auto">
          <a:xfrm>
            <a:off x="8402638" y="2844800"/>
            <a:ext cx="4794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0%</a:t>
            </a:r>
            <a:endParaRPr lang="en-US"/>
          </a:p>
        </p:txBody>
      </p:sp>
      <p:sp>
        <p:nvSpPr>
          <p:cNvPr id="43029" name="Rectangle 22"/>
          <p:cNvSpPr>
            <a:spLocks noChangeArrowheads="1"/>
          </p:cNvSpPr>
          <p:nvPr/>
        </p:nvSpPr>
        <p:spPr bwMode="auto">
          <a:xfrm>
            <a:off x="8402638" y="1776413"/>
            <a:ext cx="4794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a:t>
            </a:r>
            <a:endParaRPr lang="en-US"/>
          </a:p>
        </p:txBody>
      </p:sp>
      <p:sp>
        <p:nvSpPr>
          <p:cNvPr id="43030" name="Rectangle 23"/>
          <p:cNvSpPr>
            <a:spLocks noChangeArrowheads="1"/>
          </p:cNvSpPr>
          <p:nvPr/>
        </p:nvSpPr>
        <p:spPr bwMode="auto">
          <a:xfrm>
            <a:off x="346075" y="6045200"/>
            <a:ext cx="1968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a:t>
            </a:r>
            <a:endParaRPr lang="en-US"/>
          </a:p>
        </p:txBody>
      </p:sp>
      <p:sp>
        <p:nvSpPr>
          <p:cNvPr id="43031" name="Rectangle 24"/>
          <p:cNvSpPr>
            <a:spLocks noChangeArrowheads="1"/>
          </p:cNvSpPr>
          <p:nvPr/>
        </p:nvSpPr>
        <p:spPr bwMode="auto">
          <a:xfrm>
            <a:off x="430213" y="6045200"/>
            <a:ext cx="4794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4%</a:t>
            </a:r>
            <a:endParaRPr lang="en-US"/>
          </a:p>
        </p:txBody>
      </p:sp>
      <p:sp>
        <p:nvSpPr>
          <p:cNvPr id="43032" name="Rectangle 25"/>
          <p:cNvSpPr>
            <a:spLocks noChangeArrowheads="1"/>
          </p:cNvSpPr>
          <p:nvPr/>
        </p:nvSpPr>
        <p:spPr bwMode="auto">
          <a:xfrm>
            <a:off x="346075" y="5245100"/>
            <a:ext cx="1968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a:t>
            </a:r>
            <a:endParaRPr lang="en-US"/>
          </a:p>
        </p:txBody>
      </p:sp>
      <p:sp>
        <p:nvSpPr>
          <p:cNvPr id="43033" name="Rectangle 26"/>
          <p:cNvSpPr>
            <a:spLocks noChangeArrowheads="1"/>
          </p:cNvSpPr>
          <p:nvPr/>
        </p:nvSpPr>
        <p:spPr bwMode="auto">
          <a:xfrm>
            <a:off x="430213" y="5245100"/>
            <a:ext cx="4794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a:t>
            </a:r>
            <a:endParaRPr lang="en-US"/>
          </a:p>
        </p:txBody>
      </p:sp>
      <p:sp>
        <p:nvSpPr>
          <p:cNvPr id="43034" name="Rectangle 27"/>
          <p:cNvSpPr>
            <a:spLocks noChangeArrowheads="1"/>
          </p:cNvSpPr>
          <p:nvPr/>
        </p:nvSpPr>
        <p:spPr bwMode="auto">
          <a:xfrm>
            <a:off x="430213" y="4445000"/>
            <a:ext cx="48101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0%</a:t>
            </a:r>
            <a:endParaRPr lang="en-US"/>
          </a:p>
        </p:txBody>
      </p:sp>
      <p:sp>
        <p:nvSpPr>
          <p:cNvPr id="43035" name="Rectangle 28"/>
          <p:cNvSpPr>
            <a:spLocks noChangeArrowheads="1"/>
          </p:cNvSpPr>
          <p:nvPr/>
        </p:nvSpPr>
        <p:spPr bwMode="auto">
          <a:xfrm>
            <a:off x="430213" y="3644900"/>
            <a:ext cx="48101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a:t>
            </a:r>
            <a:endParaRPr lang="en-US"/>
          </a:p>
        </p:txBody>
      </p:sp>
      <p:sp>
        <p:nvSpPr>
          <p:cNvPr id="43036" name="Rectangle 29"/>
          <p:cNvSpPr>
            <a:spLocks noChangeArrowheads="1"/>
          </p:cNvSpPr>
          <p:nvPr/>
        </p:nvSpPr>
        <p:spPr bwMode="auto">
          <a:xfrm>
            <a:off x="430213" y="2844800"/>
            <a:ext cx="48101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4%</a:t>
            </a:r>
            <a:endParaRPr lang="en-US"/>
          </a:p>
        </p:txBody>
      </p:sp>
      <p:sp>
        <p:nvSpPr>
          <p:cNvPr id="43037" name="Rectangle 30"/>
          <p:cNvSpPr>
            <a:spLocks noChangeArrowheads="1"/>
          </p:cNvSpPr>
          <p:nvPr/>
        </p:nvSpPr>
        <p:spPr bwMode="auto">
          <a:xfrm>
            <a:off x="430213" y="2044700"/>
            <a:ext cx="48101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6%</a:t>
            </a:r>
            <a:endParaRPr lang="en-US"/>
          </a:p>
        </p:txBody>
      </p:sp>
      <p:sp>
        <p:nvSpPr>
          <p:cNvPr id="43038" name="Rectangle 31"/>
          <p:cNvSpPr>
            <a:spLocks noChangeArrowheads="1"/>
          </p:cNvSpPr>
          <p:nvPr/>
        </p:nvSpPr>
        <p:spPr bwMode="auto">
          <a:xfrm>
            <a:off x="430213" y="1243013"/>
            <a:ext cx="48101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8%</a:t>
            </a:r>
            <a:endParaRPr lang="en-US"/>
          </a:p>
        </p:txBody>
      </p:sp>
      <p:sp>
        <p:nvSpPr>
          <p:cNvPr id="43039" name="Rectangle 32"/>
          <p:cNvSpPr>
            <a:spLocks noChangeArrowheads="1"/>
          </p:cNvSpPr>
          <p:nvPr/>
        </p:nvSpPr>
        <p:spPr bwMode="auto">
          <a:xfrm>
            <a:off x="733425"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1965</a:t>
            </a:r>
            <a:endParaRPr lang="en-US"/>
          </a:p>
        </p:txBody>
      </p:sp>
      <p:sp>
        <p:nvSpPr>
          <p:cNvPr id="43040" name="Rectangle 33"/>
          <p:cNvSpPr>
            <a:spLocks noChangeArrowheads="1"/>
          </p:cNvSpPr>
          <p:nvPr/>
        </p:nvSpPr>
        <p:spPr bwMode="auto">
          <a:xfrm>
            <a:off x="1530350"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1970</a:t>
            </a:r>
            <a:endParaRPr lang="en-US"/>
          </a:p>
        </p:txBody>
      </p:sp>
      <p:sp>
        <p:nvSpPr>
          <p:cNvPr id="43041" name="Rectangle 34"/>
          <p:cNvSpPr>
            <a:spLocks noChangeArrowheads="1"/>
          </p:cNvSpPr>
          <p:nvPr/>
        </p:nvSpPr>
        <p:spPr bwMode="auto">
          <a:xfrm>
            <a:off x="2325688"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1975</a:t>
            </a:r>
            <a:endParaRPr lang="en-US"/>
          </a:p>
        </p:txBody>
      </p:sp>
      <p:sp>
        <p:nvSpPr>
          <p:cNvPr id="43042" name="Rectangle 35"/>
          <p:cNvSpPr>
            <a:spLocks noChangeArrowheads="1"/>
          </p:cNvSpPr>
          <p:nvPr/>
        </p:nvSpPr>
        <p:spPr bwMode="auto">
          <a:xfrm>
            <a:off x="3122613"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1980</a:t>
            </a:r>
            <a:endParaRPr lang="en-US"/>
          </a:p>
        </p:txBody>
      </p:sp>
      <p:sp>
        <p:nvSpPr>
          <p:cNvPr id="43043" name="Rectangle 36"/>
          <p:cNvSpPr>
            <a:spLocks noChangeArrowheads="1"/>
          </p:cNvSpPr>
          <p:nvPr/>
        </p:nvSpPr>
        <p:spPr bwMode="auto">
          <a:xfrm>
            <a:off x="3919538"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1985</a:t>
            </a:r>
            <a:endParaRPr lang="en-US"/>
          </a:p>
        </p:txBody>
      </p:sp>
      <p:sp>
        <p:nvSpPr>
          <p:cNvPr id="43044" name="Rectangle 37"/>
          <p:cNvSpPr>
            <a:spLocks noChangeArrowheads="1"/>
          </p:cNvSpPr>
          <p:nvPr/>
        </p:nvSpPr>
        <p:spPr bwMode="auto">
          <a:xfrm>
            <a:off x="4716463"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1990</a:t>
            </a:r>
            <a:endParaRPr lang="en-US"/>
          </a:p>
        </p:txBody>
      </p:sp>
      <p:sp>
        <p:nvSpPr>
          <p:cNvPr id="43045" name="Rectangle 38"/>
          <p:cNvSpPr>
            <a:spLocks noChangeArrowheads="1"/>
          </p:cNvSpPr>
          <p:nvPr/>
        </p:nvSpPr>
        <p:spPr bwMode="auto">
          <a:xfrm>
            <a:off x="5511800"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1995</a:t>
            </a:r>
            <a:endParaRPr lang="en-US"/>
          </a:p>
        </p:txBody>
      </p:sp>
      <p:sp>
        <p:nvSpPr>
          <p:cNvPr id="43046" name="Rectangle 39"/>
          <p:cNvSpPr>
            <a:spLocks noChangeArrowheads="1"/>
          </p:cNvSpPr>
          <p:nvPr/>
        </p:nvSpPr>
        <p:spPr bwMode="auto">
          <a:xfrm>
            <a:off x="6308725"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2000</a:t>
            </a:r>
            <a:endParaRPr lang="en-US"/>
          </a:p>
        </p:txBody>
      </p:sp>
      <p:sp>
        <p:nvSpPr>
          <p:cNvPr id="43047" name="Rectangle 40"/>
          <p:cNvSpPr>
            <a:spLocks noChangeArrowheads="1"/>
          </p:cNvSpPr>
          <p:nvPr/>
        </p:nvSpPr>
        <p:spPr bwMode="auto">
          <a:xfrm>
            <a:off x="7105650"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2005</a:t>
            </a:r>
            <a:endParaRPr lang="en-US"/>
          </a:p>
        </p:txBody>
      </p:sp>
      <p:sp>
        <p:nvSpPr>
          <p:cNvPr id="43048" name="Rectangle 41"/>
          <p:cNvSpPr>
            <a:spLocks noChangeArrowheads="1"/>
          </p:cNvSpPr>
          <p:nvPr/>
        </p:nvSpPr>
        <p:spPr bwMode="auto">
          <a:xfrm>
            <a:off x="7902575" y="6416675"/>
            <a:ext cx="7080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2010</a:t>
            </a:r>
            <a:endParaRPr lang="en-US"/>
          </a:p>
        </p:txBody>
      </p:sp>
      <p:grpSp>
        <p:nvGrpSpPr>
          <p:cNvPr id="2" name="Group 69"/>
          <p:cNvGrpSpPr>
            <a:grpSpLocks/>
          </p:cNvGrpSpPr>
          <p:nvPr/>
        </p:nvGrpSpPr>
        <p:grpSpPr bwMode="auto">
          <a:xfrm>
            <a:off x="2603500" y="4746625"/>
            <a:ext cx="1722438" cy="1104900"/>
            <a:chOff x="2027" y="2820"/>
            <a:chExt cx="1085" cy="696"/>
          </a:xfrm>
        </p:grpSpPr>
        <p:sp>
          <p:nvSpPr>
            <p:cNvPr id="43053" name="Text Box 65"/>
            <p:cNvSpPr txBox="1">
              <a:spLocks noChangeArrowheads="1"/>
            </p:cNvSpPr>
            <p:nvPr/>
          </p:nvSpPr>
          <p:spPr bwMode="auto">
            <a:xfrm>
              <a:off x="2027" y="3016"/>
              <a:ext cx="1085"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a:t>Net exports </a:t>
              </a:r>
              <a:br>
                <a:rPr lang="en-US" sz="2300" i="1"/>
              </a:br>
              <a:r>
                <a:rPr lang="en-US" sz="2300" i="1"/>
                <a:t>(right scale)</a:t>
              </a:r>
            </a:p>
          </p:txBody>
        </p:sp>
        <p:sp>
          <p:nvSpPr>
            <p:cNvPr id="43054" name="Line 66"/>
            <p:cNvSpPr>
              <a:spLocks noChangeShapeType="1"/>
            </p:cNvSpPr>
            <p:nvPr/>
          </p:nvSpPr>
          <p:spPr bwMode="auto">
            <a:xfrm flipV="1">
              <a:off x="2843" y="2820"/>
              <a:ext cx="239"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70"/>
          <p:cNvGrpSpPr>
            <a:grpSpLocks/>
          </p:cNvGrpSpPr>
          <p:nvPr/>
        </p:nvGrpSpPr>
        <p:grpSpPr bwMode="auto">
          <a:xfrm>
            <a:off x="4105275" y="1585913"/>
            <a:ext cx="2686050" cy="941387"/>
            <a:chOff x="3209" y="1008"/>
            <a:chExt cx="1692" cy="593"/>
          </a:xfrm>
        </p:grpSpPr>
        <p:sp>
          <p:nvSpPr>
            <p:cNvPr id="43051" name="Text Box 67"/>
            <p:cNvSpPr txBox="1">
              <a:spLocks noChangeArrowheads="1"/>
            </p:cNvSpPr>
            <p:nvPr/>
          </p:nvSpPr>
          <p:spPr bwMode="auto">
            <a:xfrm>
              <a:off x="3502" y="1008"/>
              <a:ext cx="1399"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a:t>Budget deficit </a:t>
              </a:r>
              <a:br>
                <a:rPr lang="en-US" sz="2300" i="1"/>
              </a:br>
              <a:r>
                <a:rPr lang="en-US" sz="2300" i="1"/>
                <a:t>(left scale)</a:t>
              </a:r>
            </a:p>
          </p:txBody>
        </p:sp>
        <p:sp>
          <p:nvSpPr>
            <p:cNvPr id="43052" name="Line 68"/>
            <p:cNvSpPr>
              <a:spLocks noChangeShapeType="1"/>
            </p:cNvSpPr>
            <p:nvPr/>
          </p:nvSpPr>
          <p:spPr bwMode="auto">
            <a:xfrm flipV="1">
              <a:off x="3209" y="1227"/>
              <a:ext cx="404" cy="3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036705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8605"/>
                                        </p:tgtEl>
                                        <p:attrNameLst>
                                          <p:attrName>style.visibility</p:attrName>
                                        </p:attrNameLst>
                                      </p:cBhvr>
                                      <p:to>
                                        <p:strVal val="visible"/>
                                      </p:to>
                                    </p:set>
                                    <p:animEffect transition="in" filter="wipe(left)">
                                      <p:cBhvr>
                                        <p:cTn id="7" dur="500"/>
                                        <p:tgtEl>
                                          <p:spTgt spid="238605"/>
                                        </p:tgtEl>
                                      </p:cBhvr>
                                    </p:animEffect>
                                  </p:childTnLst>
                                </p:cTn>
                              </p:par>
                              <p:par>
                                <p:cTn id="8" presetID="2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38606"/>
                                        </p:tgtEl>
                                        <p:attrNameLst>
                                          <p:attrName>style.visibility</p:attrName>
                                        </p:attrNameLst>
                                      </p:cBhvr>
                                      <p:to>
                                        <p:strVal val="visible"/>
                                      </p:to>
                                    </p:set>
                                    <p:animEffect transition="in" filter="wipe(left)">
                                      <p:cBhvr>
                                        <p:cTn id="15" dur="500"/>
                                        <p:tgtEl>
                                          <p:spTgt spid="238606"/>
                                        </p:tgtEl>
                                      </p:cBhvr>
                                    </p:animEffect>
                                  </p:childTnLst>
                                </p:cTn>
                              </p:par>
                              <p:par>
                                <p:cTn id="16" presetID="22" presetClass="entr" presetSubtype="8"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05" grpId="0" animBg="1"/>
      <p:bldP spid="23860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84200" y="214313"/>
            <a:ext cx="7747000" cy="1195387"/>
          </a:xfrm>
        </p:spPr>
        <p:txBody>
          <a:bodyPr/>
          <a:lstStyle/>
          <a:p>
            <a:r>
              <a:rPr lang="en-US" sz="2800" smtClean="0">
                <a:latin typeface="+mn-lt"/>
              </a:rPr>
              <a:t>2</a:t>
            </a:r>
            <a:r>
              <a:rPr lang="en-US" sz="2800" b="0" smtClean="0">
                <a:latin typeface="+mn-lt"/>
              </a:rPr>
              <a:t>.  </a:t>
            </a:r>
            <a:r>
              <a:rPr lang="en-US" smtClean="0">
                <a:latin typeface="+mn-lt"/>
              </a:rPr>
              <a:t>Fiscal policy abroad</a:t>
            </a:r>
          </a:p>
        </p:txBody>
      </p:sp>
      <p:grpSp>
        <p:nvGrpSpPr>
          <p:cNvPr id="44035" name="Group 3"/>
          <p:cNvGrpSpPr>
            <a:grpSpLocks/>
          </p:cNvGrpSpPr>
          <p:nvPr/>
        </p:nvGrpSpPr>
        <p:grpSpPr bwMode="auto">
          <a:xfrm>
            <a:off x="3452813" y="1192213"/>
            <a:ext cx="5233987" cy="4481512"/>
            <a:chOff x="2175" y="751"/>
            <a:chExt cx="3297" cy="2823"/>
          </a:xfrm>
        </p:grpSpPr>
        <p:grpSp>
          <p:nvGrpSpPr>
            <p:cNvPr id="44064" name="Group 4"/>
            <p:cNvGrpSpPr>
              <a:grpSpLocks/>
            </p:cNvGrpSpPr>
            <p:nvPr/>
          </p:nvGrpSpPr>
          <p:grpSpPr bwMode="auto">
            <a:xfrm>
              <a:off x="2175" y="751"/>
              <a:ext cx="3297" cy="2823"/>
              <a:chOff x="336" y="672"/>
              <a:chExt cx="3537" cy="2823"/>
            </a:xfrm>
          </p:grpSpPr>
          <p:sp>
            <p:nvSpPr>
              <p:cNvPr id="44071" name="Line 5"/>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4072" name="Line 6"/>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4073" name="Text Box 7"/>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mn-lt"/>
                  </a:rPr>
                  <a:t>r</a:t>
                </a:r>
              </a:p>
            </p:txBody>
          </p:sp>
          <p:sp>
            <p:nvSpPr>
              <p:cNvPr id="44074" name="Text Box 8"/>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mn-lt"/>
                  </a:rPr>
                  <a:t>S, I</a:t>
                </a:r>
              </a:p>
            </p:txBody>
          </p:sp>
        </p:grpSp>
        <p:grpSp>
          <p:nvGrpSpPr>
            <p:cNvPr id="44065" name="Group 9"/>
            <p:cNvGrpSpPr>
              <a:grpSpLocks/>
            </p:cNvGrpSpPr>
            <p:nvPr/>
          </p:nvGrpSpPr>
          <p:grpSpPr bwMode="auto">
            <a:xfrm>
              <a:off x="2703" y="1222"/>
              <a:ext cx="2448" cy="1853"/>
              <a:chOff x="912" y="1239"/>
              <a:chExt cx="2448" cy="1853"/>
            </a:xfrm>
          </p:grpSpPr>
          <p:sp>
            <p:nvSpPr>
              <p:cNvPr id="44069" name="Line 10"/>
              <p:cNvSpPr>
                <a:spLocks noChangeShapeType="1"/>
              </p:cNvSpPr>
              <p:nvPr/>
            </p:nvSpPr>
            <p:spPr bwMode="auto">
              <a:xfrm>
                <a:off x="912" y="1239"/>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4070" name="Text Box 11"/>
              <p:cNvSpPr txBox="1">
                <a:spLocks noChangeArrowheads="1"/>
              </p:cNvSpPr>
              <p:nvPr/>
            </p:nvSpPr>
            <p:spPr bwMode="auto">
              <a:xfrm>
                <a:off x="2880" y="2784"/>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mn-lt"/>
                  </a:rPr>
                  <a:t>I</a:t>
                </a:r>
                <a:r>
                  <a:rPr lang="en-US" sz="1200" b="1" i="1">
                    <a:latin typeface="+mn-lt"/>
                  </a:rPr>
                  <a:t> </a:t>
                </a:r>
                <a:r>
                  <a:rPr lang="en-US" sz="2600">
                    <a:latin typeface="+mn-lt"/>
                  </a:rPr>
                  <a:t>(</a:t>
                </a:r>
                <a:r>
                  <a:rPr lang="en-US" sz="2600" b="1" i="1">
                    <a:latin typeface="+mn-lt"/>
                  </a:rPr>
                  <a:t>r</a:t>
                </a:r>
                <a:r>
                  <a:rPr lang="en-US" sz="1200" b="1" i="1">
                    <a:latin typeface="+mn-lt"/>
                  </a:rPr>
                  <a:t> </a:t>
                </a:r>
                <a:r>
                  <a:rPr lang="en-US" sz="2600">
                    <a:latin typeface="+mn-lt"/>
                  </a:rPr>
                  <a:t>)</a:t>
                </a:r>
              </a:p>
            </p:txBody>
          </p:sp>
        </p:grpSp>
        <p:grpSp>
          <p:nvGrpSpPr>
            <p:cNvPr id="44066" name="Group 12"/>
            <p:cNvGrpSpPr>
              <a:grpSpLocks/>
            </p:cNvGrpSpPr>
            <p:nvPr/>
          </p:nvGrpSpPr>
          <p:grpSpPr bwMode="auto">
            <a:xfrm>
              <a:off x="4103" y="912"/>
              <a:ext cx="263" cy="2383"/>
              <a:chOff x="4103" y="912"/>
              <a:chExt cx="263" cy="2383"/>
            </a:xfrm>
          </p:grpSpPr>
          <p:sp>
            <p:nvSpPr>
              <p:cNvPr id="44067" name="Line 13"/>
              <p:cNvSpPr>
                <a:spLocks noChangeShapeType="1"/>
              </p:cNvSpPr>
              <p:nvPr/>
            </p:nvSpPr>
            <p:spPr bwMode="auto">
              <a:xfrm flipV="1">
                <a:off x="4224"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44068" name="Object 8"/>
              <p:cNvGraphicFramePr>
                <a:graphicFrameLocks noChangeAspect="1"/>
              </p:cNvGraphicFramePr>
              <p:nvPr/>
            </p:nvGraphicFramePr>
            <p:xfrm>
              <a:off x="4103" y="912"/>
              <a:ext cx="263" cy="310"/>
            </p:xfrm>
            <a:graphic>
              <a:graphicData uri="http://schemas.openxmlformats.org/presentationml/2006/ole">
                <mc:AlternateContent xmlns:mc="http://schemas.openxmlformats.org/markup-compatibility/2006">
                  <mc:Choice xmlns:v="urn:schemas-microsoft-com:vml" Requires="v">
                    <p:oleObj spid="_x0000_s8628" name="Equation" r:id="rId4" imgW="190500" imgH="228600" progId="Equation.DSMT4">
                      <p:embed/>
                    </p:oleObj>
                  </mc:Choice>
                  <mc:Fallback>
                    <p:oleObj name="Equation" r:id="rId4" imgW="1905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3" y="912"/>
                            <a:ext cx="263" cy="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65551" name="Text Box 15"/>
          <p:cNvSpPr txBox="1">
            <a:spLocks noChangeArrowheads="1"/>
          </p:cNvSpPr>
          <p:nvPr/>
        </p:nvSpPr>
        <p:spPr bwMode="auto">
          <a:xfrm>
            <a:off x="685800" y="1524000"/>
            <a:ext cx="2286000" cy="1997075"/>
          </a:xfrm>
          <a:prstGeom prst="rect">
            <a:avLst/>
          </a:prstGeom>
          <a:solidFill>
            <a:srgbClr val="FFCCCC"/>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a:latin typeface="+mn-lt"/>
              </a:rPr>
              <a:t>Expansionary fiscal policy abroad raises the world interest rate.</a:t>
            </a:r>
          </a:p>
        </p:txBody>
      </p:sp>
      <p:grpSp>
        <p:nvGrpSpPr>
          <p:cNvPr id="6" name="Group 16"/>
          <p:cNvGrpSpPr>
            <a:grpSpLocks/>
          </p:cNvGrpSpPr>
          <p:nvPr/>
        </p:nvGrpSpPr>
        <p:grpSpPr bwMode="auto">
          <a:xfrm>
            <a:off x="3295650" y="2895600"/>
            <a:ext cx="3409950" cy="609600"/>
            <a:chOff x="2076" y="1600"/>
            <a:chExt cx="2148" cy="384"/>
          </a:xfrm>
        </p:grpSpPr>
        <p:sp>
          <p:nvSpPr>
            <p:cNvPr id="44062" name="Line 17"/>
            <p:cNvSpPr>
              <a:spLocks noChangeShapeType="1"/>
            </p:cNvSpPr>
            <p:nvPr/>
          </p:nvSpPr>
          <p:spPr bwMode="auto">
            <a:xfrm flipH="1">
              <a:off x="2400" y="1776"/>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4063" name="Object 7"/>
            <p:cNvGraphicFramePr>
              <a:graphicFrameLocks noChangeAspect="1"/>
            </p:cNvGraphicFramePr>
            <p:nvPr/>
          </p:nvGraphicFramePr>
          <p:xfrm>
            <a:off x="2076" y="1600"/>
            <a:ext cx="324" cy="384"/>
          </p:xfrm>
          <a:graphic>
            <a:graphicData uri="http://schemas.openxmlformats.org/presentationml/2006/ole">
              <mc:AlternateContent xmlns:mc="http://schemas.openxmlformats.org/markup-compatibility/2006">
                <mc:Choice xmlns:v="urn:schemas-microsoft-com:vml" Requires="v">
                  <p:oleObj spid="_x0000_s8629" name="Equation" r:id="rId6" imgW="203112" imgH="241195" progId="Equation.DSMT4">
                    <p:embed/>
                  </p:oleObj>
                </mc:Choice>
                <mc:Fallback>
                  <p:oleObj name="Equation" r:id="rId6" imgW="203112"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6" y="1600"/>
                          <a:ext cx="324"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19"/>
          <p:cNvGrpSpPr>
            <a:grpSpLocks/>
          </p:cNvGrpSpPr>
          <p:nvPr/>
        </p:nvGrpSpPr>
        <p:grpSpPr bwMode="auto">
          <a:xfrm>
            <a:off x="5734050" y="2511425"/>
            <a:ext cx="957263" cy="631825"/>
            <a:chOff x="3612" y="1582"/>
            <a:chExt cx="603" cy="398"/>
          </a:xfrm>
        </p:grpSpPr>
        <p:sp>
          <p:nvSpPr>
            <p:cNvPr id="44060" name="Text Box 20"/>
            <p:cNvSpPr txBox="1">
              <a:spLocks noChangeArrowheads="1"/>
            </p:cNvSpPr>
            <p:nvPr/>
          </p:nvSpPr>
          <p:spPr bwMode="auto">
            <a:xfrm>
              <a:off x="3687" y="1582"/>
              <a:ext cx="4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mn-lt"/>
                </a:rPr>
                <a:t>NX</a:t>
              </a:r>
              <a:r>
                <a:rPr kumimoji="1" lang="en-US" sz="2400" baseline="-25000">
                  <a:latin typeface="+mn-lt"/>
                </a:rPr>
                <a:t>1</a:t>
              </a:r>
            </a:p>
          </p:txBody>
        </p:sp>
        <p:sp>
          <p:nvSpPr>
            <p:cNvPr id="44061" name="AutoShape 21"/>
            <p:cNvSpPr>
              <a:spLocks/>
            </p:cNvSpPr>
            <p:nvPr/>
          </p:nvSpPr>
          <p:spPr bwMode="auto">
            <a:xfrm rot="5411755">
              <a:off x="3847" y="1612"/>
              <a:ext cx="133" cy="603"/>
            </a:xfrm>
            <a:prstGeom prst="leftBrace">
              <a:avLst>
                <a:gd name="adj1" fmla="val 76802"/>
                <a:gd name="adj2" fmla="val 50343"/>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endParaRPr>
            </a:p>
          </p:txBody>
        </p:sp>
      </p:grpSp>
      <p:grpSp>
        <p:nvGrpSpPr>
          <p:cNvPr id="8" name="Group 22"/>
          <p:cNvGrpSpPr>
            <a:grpSpLocks/>
          </p:cNvGrpSpPr>
          <p:nvPr/>
        </p:nvGrpSpPr>
        <p:grpSpPr bwMode="auto">
          <a:xfrm>
            <a:off x="4956175" y="1700213"/>
            <a:ext cx="1738313" cy="771525"/>
            <a:chOff x="3122" y="1071"/>
            <a:chExt cx="1095" cy="486"/>
          </a:xfrm>
        </p:grpSpPr>
        <p:sp>
          <p:nvSpPr>
            <p:cNvPr id="44058" name="AutoShape 23"/>
            <p:cNvSpPr>
              <a:spLocks/>
            </p:cNvSpPr>
            <p:nvPr/>
          </p:nvSpPr>
          <p:spPr bwMode="auto">
            <a:xfrm rot="5411755" flipV="1">
              <a:off x="3568" y="907"/>
              <a:ext cx="204" cy="1095"/>
            </a:xfrm>
            <a:prstGeom prst="leftBrace">
              <a:avLst>
                <a:gd name="adj1" fmla="val 90927"/>
                <a:gd name="adj2" fmla="val 49782"/>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vert="eaVert" wrap="none" anchor="ctr"/>
            <a:lstStyle/>
            <a:p>
              <a:pPr algn="ctr" eaLnBrk="0" hangingPunct="0"/>
              <a:endParaRPr kumimoji="1" lang="en-US" sz="2400">
                <a:solidFill>
                  <a:srgbClr val="990033"/>
                </a:solidFill>
              </a:endParaRPr>
            </a:p>
          </p:txBody>
        </p:sp>
        <p:sp>
          <p:nvSpPr>
            <p:cNvPr id="44059" name="Text Box 24"/>
            <p:cNvSpPr txBox="1">
              <a:spLocks noChangeArrowheads="1"/>
            </p:cNvSpPr>
            <p:nvPr/>
          </p:nvSpPr>
          <p:spPr bwMode="auto">
            <a:xfrm>
              <a:off x="3417" y="1071"/>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chemeClr val="hlink"/>
                  </a:solidFill>
                  <a:latin typeface="+mn-lt"/>
                </a:rPr>
                <a:t>NX</a:t>
              </a:r>
              <a:r>
                <a:rPr kumimoji="1" lang="en-US" sz="2400" baseline="-25000">
                  <a:solidFill>
                    <a:schemeClr val="hlink"/>
                  </a:solidFill>
                  <a:latin typeface="+mn-lt"/>
                </a:rPr>
                <a:t>2</a:t>
              </a:r>
            </a:p>
          </p:txBody>
        </p:sp>
      </p:grpSp>
      <p:sp>
        <p:nvSpPr>
          <p:cNvPr id="65561" name="Line 25"/>
          <p:cNvSpPr>
            <a:spLocks noChangeShapeType="1"/>
          </p:cNvSpPr>
          <p:nvPr/>
        </p:nvSpPr>
        <p:spPr bwMode="auto">
          <a:xfrm flipH="1">
            <a:off x="4941888" y="5026025"/>
            <a:ext cx="757237" cy="1588"/>
          </a:xfrm>
          <a:prstGeom prst="line">
            <a:avLst/>
          </a:prstGeom>
          <a:noFill/>
          <a:ln w="38100">
            <a:solidFill>
              <a:schemeClr val="accent2"/>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65562" name="Text Box 26"/>
          <p:cNvSpPr txBox="1">
            <a:spLocks noChangeArrowheads="1"/>
          </p:cNvSpPr>
          <p:nvPr/>
        </p:nvSpPr>
        <p:spPr bwMode="auto">
          <a:xfrm>
            <a:off x="609600" y="3886200"/>
            <a:ext cx="2743200" cy="1600200"/>
          </a:xfrm>
          <a:prstGeom prst="rect">
            <a:avLst/>
          </a:prstGeom>
          <a:solidFill>
            <a:srgbClr val="FFFFCC"/>
          </a:solidFill>
          <a:ln>
            <a:noFill/>
          </a:ln>
          <a:effectLst>
            <a:outerShdw dist="71842" dir="2700000" algn="ctr" rotWithShape="0">
              <a:schemeClr val="bg2"/>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a:latin typeface="+mn-lt"/>
              </a:rPr>
              <a:t>Results:  </a:t>
            </a:r>
            <a:br>
              <a:rPr kumimoji="1" lang="en-US" sz="2500">
                <a:latin typeface="+mn-lt"/>
              </a:rPr>
            </a:br>
            <a:endParaRPr kumimoji="1" lang="en-US" sz="2500">
              <a:latin typeface="+mn-lt"/>
            </a:endParaRPr>
          </a:p>
        </p:txBody>
      </p:sp>
      <p:graphicFrame>
        <p:nvGraphicFramePr>
          <p:cNvPr id="65563" name="Object 2"/>
          <p:cNvGraphicFramePr>
            <a:graphicFrameLocks noChangeAspect="1"/>
          </p:cNvGraphicFramePr>
          <p:nvPr>
            <p:extLst>
              <p:ext uri="{D42A27DB-BD31-4B8C-83A1-F6EECF244321}">
                <p14:modId xmlns:p14="http://schemas.microsoft.com/office/powerpoint/2010/main" val="4134851819"/>
              </p:ext>
            </p:extLst>
          </p:nvPr>
        </p:nvGraphicFramePr>
        <p:xfrm>
          <a:off x="1198563" y="4383088"/>
          <a:ext cx="1163637" cy="417512"/>
        </p:xfrm>
        <a:graphic>
          <a:graphicData uri="http://schemas.openxmlformats.org/presentationml/2006/ole">
            <mc:AlternateContent xmlns:mc="http://schemas.openxmlformats.org/markup-compatibility/2006">
              <mc:Choice xmlns:v="urn:schemas-microsoft-com:vml" Requires="v">
                <p:oleObj spid="_x0000_s8630" name="Equation" r:id="rId8" imgW="494870" imgH="177646" progId="Equation.DSMT4">
                  <p:embed/>
                </p:oleObj>
              </mc:Choice>
              <mc:Fallback>
                <p:oleObj name="Equation" r:id="rId8" imgW="494870" imgH="177646"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98563" y="4383088"/>
                        <a:ext cx="1163637" cy="417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64" name="Object 3"/>
          <p:cNvGraphicFramePr>
            <a:graphicFrameLocks noChangeAspect="1"/>
          </p:cNvGraphicFramePr>
          <p:nvPr>
            <p:extLst>
              <p:ext uri="{D42A27DB-BD31-4B8C-83A1-F6EECF244321}">
                <p14:modId xmlns:p14="http://schemas.microsoft.com/office/powerpoint/2010/main" val="4254117938"/>
              </p:ext>
            </p:extLst>
          </p:nvPr>
        </p:nvGraphicFramePr>
        <p:xfrm>
          <a:off x="762000" y="4953000"/>
          <a:ext cx="2452688" cy="390525"/>
        </p:xfrm>
        <a:graphic>
          <a:graphicData uri="http://schemas.openxmlformats.org/presentationml/2006/ole">
            <mc:AlternateContent xmlns:mc="http://schemas.openxmlformats.org/markup-compatibility/2006">
              <mc:Choice xmlns:v="urn:schemas-microsoft-com:vml" Requires="v">
                <p:oleObj spid="_x0000_s8631" name="Equation" r:id="rId10" imgW="1117115" imgH="177723" progId="Equation.DSMT4">
                  <p:embed/>
                </p:oleObj>
              </mc:Choice>
              <mc:Fallback>
                <p:oleObj name="Equation" r:id="rId10" imgW="1117115" imgH="177723"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2000" y="4953000"/>
                        <a:ext cx="2452688"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 name="Group 29"/>
          <p:cNvGrpSpPr>
            <a:grpSpLocks/>
          </p:cNvGrpSpPr>
          <p:nvPr/>
        </p:nvGrpSpPr>
        <p:grpSpPr bwMode="auto">
          <a:xfrm>
            <a:off x="3295650" y="2209800"/>
            <a:ext cx="3409950" cy="609600"/>
            <a:chOff x="2076" y="1392"/>
            <a:chExt cx="2148" cy="384"/>
          </a:xfrm>
        </p:grpSpPr>
        <p:sp>
          <p:nvSpPr>
            <p:cNvPr id="44056" name="Line 30"/>
            <p:cNvSpPr>
              <a:spLocks noChangeShapeType="1"/>
            </p:cNvSpPr>
            <p:nvPr/>
          </p:nvSpPr>
          <p:spPr bwMode="auto">
            <a:xfrm flipH="1">
              <a:off x="2400" y="1568"/>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4057" name="Object 6"/>
            <p:cNvGraphicFramePr>
              <a:graphicFrameLocks noChangeAspect="1"/>
            </p:cNvGraphicFramePr>
            <p:nvPr/>
          </p:nvGraphicFramePr>
          <p:xfrm>
            <a:off x="2076" y="1392"/>
            <a:ext cx="324" cy="384"/>
          </p:xfrm>
          <a:graphic>
            <a:graphicData uri="http://schemas.openxmlformats.org/presentationml/2006/ole">
              <mc:AlternateContent xmlns:mc="http://schemas.openxmlformats.org/markup-compatibility/2006">
                <mc:Choice xmlns:v="urn:schemas-microsoft-com:vml" Requires="v">
                  <p:oleObj spid="_x0000_s8632" name="Equation" r:id="rId12" imgW="203112" imgH="241195" progId="Equation.DSMT4">
                    <p:embed/>
                  </p:oleObj>
                </mc:Choice>
                <mc:Fallback>
                  <p:oleObj name="Equation" r:id="rId12" imgW="203112" imgH="241195"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76" y="1392"/>
                          <a:ext cx="324"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65568" name="Line 32"/>
          <p:cNvSpPr>
            <a:spLocks noChangeShapeType="1"/>
          </p:cNvSpPr>
          <p:nvPr/>
        </p:nvSpPr>
        <p:spPr bwMode="auto">
          <a:xfrm flipH="1" flipV="1">
            <a:off x="4003675" y="2506663"/>
            <a:ext cx="0" cy="649287"/>
          </a:xfrm>
          <a:prstGeom prst="line">
            <a:avLst/>
          </a:prstGeom>
          <a:noFill/>
          <a:ln w="38100">
            <a:solidFill>
              <a:schemeClr val="accent2"/>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0" name="Group 33"/>
          <p:cNvGrpSpPr>
            <a:grpSpLocks/>
          </p:cNvGrpSpPr>
          <p:nvPr/>
        </p:nvGrpSpPr>
        <p:grpSpPr bwMode="auto">
          <a:xfrm>
            <a:off x="5638800" y="3178175"/>
            <a:ext cx="914400" cy="2879725"/>
            <a:chOff x="3552" y="2002"/>
            <a:chExt cx="576" cy="1814"/>
          </a:xfrm>
        </p:grpSpPr>
        <p:sp>
          <p:nvSpPr>
            <p:cNvPr id="44052" name="Line 34"/>
            <p:cNvSpPr>
              <a:spLocks noChangeShapeType="1"/>
            </p:cNvSpPr>
            <p:nvPr/>
          </p:nvSpPr>
          <p:spPr bwMode="auto">
            <a:xfrm flipH="1">
              <a:off x="3610" y="2002"/>
              <a:ext cx="3" cy="1277"/>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nvGrpSpPr>
            <p:cNvPr id="44053" name="Group 35"/>
            <p:cNvGrpSpPr>
              <a:grpSpLocks/>
            </p:cNvGrpSpPr>
            <p:nvPr/>
          </p:nvGrpSpPr>
          <p:grpSpPr bwMode="auto">
            <a:xfrm>
              <a:off x="3552" y="3300"/>
              <a:ext cx="576" cy="516"/>
              <a:chOff x="3552" y="3300"/>
              <a:chExt cx="576" cy="516"/>
            </a:xfrm>
          </p:grpSpPr>
          <p:graphicFrame>
            <p:nvGraphicFramePr>
              <p:cNvPr id="44054" name="Object 5"/>
              <p:cNvGraphicFramePr>
                <a:graphicFrameLocks noChangeAspect="1"/>
              </p:cNvGraphicFramePr>
              <p:nvPr/>
            </p:nvGraphicFramePr>
            <p:xfrm>
              <a:off x="3552" y="3504"/>
              <a:ext cx="576" cy="312"/>
            </p:xfrm>
            <a:graphic>
              <a:graphicData uri="http://schemas.openxmlformats.org/presentationml/2006/ole">
                <mc:AlternateContent xmlns:mc="http://schemas.openxmlformats.org/markup-compatibility/2006">
                  <mc:Choice xmlns:v="urn:schemas-microsoft-com:vml" Requires="v">
                    <p:oleObj spid="_x0000_s8633" name="Equation" r:id="rId14" imgW="444307" imgH="241195" progId="Equation.DSMT4">
                      <p:embed/>
                    </p:oleObj>
                  </mc:Choice>
                  <mc:Fallback>
                    <p:oleObj name="Equation" r:id="rId14" imgW="444307" imgH="241195"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52" y="3504"/>
                            <a:ext cx="576" cy="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4055" name="Line 37"/>
              <p:cNvSpPr>
                <a:spLocks noChangeShapeType="1"/>
              </p:cNvSpPr>
              <p:nvPr/>
            </p:nvSpPr>
            <p:spPr bwMode="auto">
              <a:xfrm>
                <a:off x="3615" y="3300"/>
                <a:ext cx="121" cy="20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2" name="Group 38"/>
          <p:cNvGrpSpPr>
            <a:grpSpLocks/>
          </p:cNvGrpSpPr>
          <p:nvPr/>
        </p:nvGrpSpPr>
        <p:grpSpPr bwMode="auto">
          <a:xfrm>
            <a:off x="4000500" y="2489200"/>
            <a:ext cx="941388" cy="3616325"/>
            <a:chOff x="2520" y="1568"/>
            <a:chExt cx="593" cy="2278"/>
          </a:xfrm>
        </p:grpSpPr>
        <p:sp>
          <p:nvSpPr>
            <p:cNvPr id="44048" name="Line 39"/>
            <p:cNvSpPr>
              <a:spLocks noChangeShapeType="1"/>
            </p:cNvSpPr>
            <p:nvPr/>
          </p:nvSpPr>
          <p:spPr bwMode="auto">
            <a:xfrm flipH="1">
              <a:off x="3113" y="1568"/>
              <a:ext cx="0" cy="1721"/>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nvGrpSpPr>
            <p:cNvPr id="44049" name="Group 40"/>
            <p:cNvGrpSpPr>
              <a:grpSpLocks/>
            </p:cNvGrpSpPr>
            <p:nvPr/>
          </p:nvGrpSpPr>
          <p:grpSpPr bwMode="auto">
            <a:xfrm>
              <a:off x="2520" y="3300"/>
              <a:ext cx="588" cy="546"/>
              <a:chOff x="2520" y="3300"/>
              <a:chExt cx="588" cy="546"/>
            </a:xfrm>
          </p:grpSpPr>
          <p:graphicFrame>
            <p:nvGraphicFramePr>
              <p:cNvPr id="44050" name="Object 4"/>
              <p:cNvGraphicFramePr>
                <a:graphicFrameLocks noChangeAspect="1"/>
              </p:cNvGraphicFramePr>
              <p:nvPr/>
            </p:nvGraphicFramePr>
            <p:xfrm>
              <a:off x="2520" y="3534"/>
              <a:ext cx="576" cy="312"/>
            </p:xfrm>
            <a:graphic>
              <a:graphicData uri="http://schemas.openxmlformats.org/presentationml/2006/ole">
                <mc:AlternateContent xmlns:mc="http://schemas.openxmlformats.org/markup-compatibility/2006">
                  <mc:Choice xmlns:v="urn:schemas-microsoft-com:vml" Requires="v">
                    <p:oleObj spid="_x0000_s8634" name="Equation" r:id="rId16" imgW="444307" imgH="241195" progId="Equation.DSMT4">
                      <p:embed/>
                    </p:oleObj>
                  </mc:Choice>
                  <mc:Fallback>
                    <p:oleObj name="Equation" r:id="rId16" imgW="444307" imgH="241195"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520" y="3534"/>
                            <a:ext cx="576" cy="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4051" name="Line 42"/>
              <p:cNvSpPr>
                <a:spLocks noChangeShapeType="1"/>
              </p:cNvSpPr>
              <p:nvPr/>
            </p:nvSpPr>
            <p:spPr bwMode="auto">
              <a:xfrm flipH="1">
                <a:off x="2925" y="3300"/>
                <a:ext cx="183"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1131239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5551"/>
                                        </p:tgtEl>
                                        <p:attrNameLst>
                                          <p:attrName>style.visibility</p:attrName>
                                        </p:attrNameLst>
                                      </p:cBhvr>
                                      <p:to>
                                        <p:strVal val="visible"/>
                                      </p:to>
                                    </p:set>
                                    <p:animEffect transition="in" filter="dissolve">
                                      <p:cBhvr>
                                        <p:cTn id="22" dur="500"/>
                                        <p:tgtEl>
                                          <p:spTgt spid="655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4" fill="hold" grpId="0" nodeType="clickEffect">
                                  <p:stCondLst>
                                    <p:cond delay="0"/>
                                  </p:stCondLst>
                                  <p:childTnLst>
                                    <p:set>
                                      <p:cBhvr>
                                        <p:cTn id="26" dur="1" fill="hold">
                                          <p:stCondLst>
                                            <p:cond delay="0"/>
                                          </p:stCondLst>
                                        </p:cTn>
                                        <p:tgtEl>
                                          <p:spTgt spid="65568"/>
                                        </p:tgtEl>
                                        <p:attrNameLst>
                                          <p:attrName>style.visibility</p:attrName>
                                        </p:attrNameLst>
                                      </p:cBhvr>
                                      <p:to>
                                        <p:strVal val="visible"/>
                                      </p:to>
                                    </p:set>
                                    <p:anim calcmode="lin" valueType="num">
                                      <p:cBhvr>
                                        <p:cTn id="27" dur="500" fill="hold"/>
                                        <p:tgtEl>
                                          <p:spTgt spid="65568"/>
                                        </p:tgtEl>
                                        <p:attrNameLst>
                                          <p:attrName>ppt_x</p:attrName>
                                        </p:attrNameLst>
                                      </p:cBhvr>
                                      <p:tavLst>
                                        <p:tav tm="0">
                                          <p:val>
                                            <p:strVal val="#ppt_x"/>
                                          </p:val>
                                        </p:tav>
                                        <p:tav tm="100000">
                                          <p:val>
                                            <p:strVal val="#ppt_x"/>
                                          </p:val>
                                        </p:tav>
                                      </p:tavLst>
                                    </p:anim>
                                    <p:anim calcmode="lin" valueType="num">
                                      <p:cBhvr>
                                        <p:cTn id="28" dur="500" fill="hold"/>
                                        <p:tgtEl>
                                          <p:spTgt spid="65568"/>
                                        </p:tgtEl>
                                        <p:attrNameLst>
                                          <p:attrName>ppt_y</p:attrName>
                                        </p:attrNameLst>
                                      </p:cBhvr>
                                      <p:tavLst>
                                        <p:tav tm="0">
                                          <p:val>
                                            <p:strVal val="#ppt_y+#ppt_h/2"/>
                                          </p:val>
                                        </p:tav>
                                        <p:tav tm="100000">
                                          <p:val>
                                            <p:strVal val="#ppt_y"/>
                                          </p:val>
                                        </p:tav>
                                      </p:tavLst>
                                    </p:anim>
                                    <p:anim calcmode="lin" valueType="num">
                                      <p:cBhvr>
                                        <p:cTn id="29" dur="500" fill="hold"/>
                                        <p:tgtEl>
                                          <p:spTgt spid="65568"/>
                                        </p:tgtEl>
                                        <p:attrNameLst>
                                          <p:attrName>ppt_w</p:attrName>
                                        </p:attrNameLst>
                                      </p:cBhvr>
                                      <p:tavLst>
                                        <p:tav tm="0">
                                          <p:val>
                                            <p:strVal val="#ppt_w"/>
                                          </p:val>
                                        </p:tav>
                                        <p:tav tm="100000">
                                          <p:val>
                                            <p:strVal val="#ppt_w"/>
                                          </p:val>
                                        </p:tav>
                                      </p:tavLst>
                                    </p:anim>
                                    <p:anim calcmode="lin" valueType="num">
                                      <p:cBhvr>
                                        <p:cTn id="30" dur="500" fill="hold"/>
                                        <p:tgtEl>
                                          <p:spTgt spid="65568"/>
                                        </p:tgtEl>
                                        <p:attrNameLst>
                                          <p:attrName>ppt_h</p:attrName>
                                        </p:attrNameLst>
                                      </p:cBhvr>
                                      <p:tavLst>
                                        <p:tav tm="0">
                                          <p:val>
                                            <p:fltVal val="0"/>
                                          </p:val>
                                        </p:tav>
                                        <p:tav tm="100000">
                                          <p:val>
                                            <p:strVal val="#ppt_h"/>
                                          </p:val>
                                        </p:tav>
                                      </p:tavLst>
                                    </p:anim>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65561"/>
                                        </p:tgtEl>
                                        <p:attrNameLst>
                                          <p:attrName>style.visibility</p:attrName>
                                        </p:attrNameLst>
                                      </p:cBhvr>
                                      <p:to>
                                        <p:strVal val="visible"/>
                                      </p:to>
                                    </p:set>
                                    <p:anim calcmode="lin" valueType="num">
                                      <p:cBhvr>
                                        <p:cTn id="39" dur="500" fill="hold"/>
                                        <p:tgtEl>
                                          <p:spTgt spid="65561"/>
                                        </p:tgtEl>
                                        <p:attrNameLst>
                                          <p:attrName>ppt_x</p:attrName>
                                        </p:attrNameLst>
                                      </p:cBhvr>
                                      <p:tavLst>
                                        <p:tav tm="0">
                                          <p:val>
                                            <p:strVal val="#ppt_x+#ppt_w/2"/>
                                          </p:val>
                                        </p:tav>
                                        <p:tav tm="100000">
                                          <p:val>
                                            <p:strVal val="#ppt_x"/>
                                          </p:val>
                                        </p:tav>
                                      </p:tavLst>
                                    </p:anim>
                                    <p:anim calcmode="lin" valueType="num">
                                      <p:cBhvr>
                                        <p:cTn id="40" dur="500" fill="hold"/>
                                        <p:tgtEl>
                                          <p:spTgt spid="65561"/>
                                        </p:tgtEl>
                                        <p:attrNameLst>
                                          <p:attrName>ppt_y</p:attrName>
                                        </p:attrNameLst>
                                      </p:cBhvr>
                                      <p:tavLst>
                                        <p:tav tm="0">
                                          <p:val>
                                            <p:strVal val="#ppt_y"/>
                                          </p:val>
                                        </p:tav>
                                        <p:tav tm="100000">
                                          <p:val>
                                            <p:strVal val="#ppt_y"/>
                                          </p:val>
                                        </p:tav>
                                      </p:tavLst>
                                    </p:anim>
                                    <p:anim calcmode="lin" valueType="num">
                                      <p:cBhvr>
                                        <p:cTn id="41" dur="500" fill="hold"/>
                                        <p:tgtEl>
                                          <p:spTgt spid="65561"/>
                                        </p:tgtEl>
                                        <p:attrNameLst>
                                          <p:attrName>ppt_w</p:attrName>
                                        </p:attrNameLst>
                                      </p:cBhvr>
                                      <p:tavLst>
                                        <p:tav tm="0">
                                          <p:val>
                                            <p:fltVal val="0"/>
                                          </p:val>
                                        </p:tav>
                                        <p:tav tm="100000">
                                          <p:val>
                                            <p:strVal val="#ppt_w"/>
                                          </p:val>
                                        </p:tav>
                                      </p:tavLst>
                                    </p:anim>
                                    <p:anim calcmode="lin" valueType="num">
                                      <p:cBhvr>
                                        <p:cTn id="42" dur="500" fill="hold"/>
                                        <p:tgtEl>
                                          <p:spTgt spid="65561"/>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500"/>
                            </p:stCondLst>
                            <p:childTnLst>
                              <p:par>
                                <p:cTn id="44" presetID="22" presetClass="entr" presetSubtype="1"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up)">
                                      <p:cBhvr>
                                        <p:cTn id="46" dur="500"/>
                                        <p:tgtEl>
                                          <p:spTgt spid="1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65562"/>
                                        </p:tgtEl>
                                        <p:attrNameLst>
                                          <p:attrName>style.visibility</p:attrName>
                                        </p:attrNameLst>
                                      </p:cBhvr>
                                      <p:to>
                                        <p:strVal val="visible"/>
                                      </p:to>
                                    </p:set>
                                    <p:animEffect transition="in" filter="dissolve">
                                      <p:cBhvr>
                                        <p:cTn id="51" dur="500"/>
                                        <p:tgtEl>
                                          <p:spTgt spid="65562"/>
                                        </p:tgtEl>
                                      </p:cBhvr>
                                    </p:animEffect>
                                  </p:childTnLst>
                                </p:cTn>
                              </p:par>
                              <p:par>
                                <p:cTn id="52" presetID="9" presetClass="entr" presetSubtype="0" fill="hold" nodeType="withEffect">
                                  <p:stCondLst>
                                    <p:cond delay="0"/>
                                  </p:stCondLst>
                                  <p:childTnLst>
                                    <p:set>
                                      <p:cBhvr>
                                        <p:cTn id="53" dur="1" fill="hold">
                                          <p:stCondLst>
                                            <p:cond delay="0"/>
                                          </p:stCondLst>
                                        </p:cTn>
                                        <p:tgtEl>
                                          <p:spTgt spid="65563"/>
                                        </p:tgtEl>
                                        <p:attrNameLst>
                                          <p:attrName>style.visibility</p:attrName>
                                        </p:attrNameLst>
                                      </p:cBhvr>
                                      <p:to>
                                        <p:strVal val="visible"/>
                                      </p:to>
                                    </p:set>
                                    <p:animEffect transition="in" filter="dissolve">
                                      <p:cBhvr>
                                        <p:cTn id="54" dur="500"/>
                                        <p:tgtEl>
                                          <p:spTgt spid="65563"/>
                                        </p:tgtEl>
                                      </p:cBhvr>
                                    </p:animEffect>
                                  </p:childTnLst>
                                </p:cTn>
                              </p:par>
                              <p:par>
                                <p:cTn id="55" presetID="9" presetClass="entr" presetSubtype="0" fill="hold" nodeType="withEffect">
                                  <p:stCondLst>
                                    <p:cond delay="0"/>
                                  </p:stCondLst>
                                  <p:childTnLst>
                                    <p:set>
                                      <p:cBhvr>
                                        <p:cTn id="56" dur="1" fill="hold">
                                          <p:stCondLst>
                                            <p:cond delay="0"/>
                                          </p:stCondLst>
                                        </p:cTn>
                                        <p:tgtEl>
                                          <p:spTgt spid="65564"/>
                                        </p:tgtEl>
                                        <p:attrNameLst>
                                          <p:attrName>style.visibility</p:attrName>
                                        </p:attrNameLst>
                                      </p:cBhvr>
                                      <p:to>
                                        <p:strVal val="visible"/>
                                      </p:to>
                                    </p:set>
                                    <p:animEffect transition="in" filter="dissolve">
                                      <p:cBhvr>
                                        <p:cTn id="57" dur="500"/>
                                        <p:tgtEl>
                                          <p:spTgt spid="65564"/>
                                        </p:tgtEl>
                                      </p:cBhvr>
                                    </p:animEffect>
                                  </p:childTnLst>
                                </p:cTn>
                              </p:par>
                              <p:par>
                                <p:cTn id="58" presetID="22" presetClass="entr" presetSubtype="8" fill="hold"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ipe(left)">
                                      <p:cBhvr>
                                        <p:cTn id="6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51" grpId="0" animBg="1" autoUpdateAnimBg="0"/>
      <p:bldP spid="65561" grpId="0" animBg="1"/>
      <p:bldP spid="65562" grpId="0" animBg="1" autoUpdateAnimBg="0"/>
      <p:bldP spid="65568"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a:xfrm>
            <a:off x="646113" y="207963"/>
            <a:ext cx="8108950" cy="1195387"/>
          </a:xfrm>
        </p:spPr>
        <p:txBody>
          <a:bodyPr/>
          <a:lstStyle/>
          <a:p>
            <a:pPr eaLnBrk="1" hangingPunct="1">
              <a:lnSpc>
                <a:spcPct val="115000"/>
              </a:lnSpc>
            </a:pPr>
            <a:r>
              <a:rPr lang="en-US" sz="2600" smtClean="0">
                <a:solidFill>
                  <a:schemeClr val="accent2"/>
                </a:solidFill>
              </a:rPr>
              <a:t>NOW YOU TRY:  </a:t>
            </a:r>
            <a:br>
              <a:rPr lang="en-US" sz="2600" smtClean="0">
                <a:solidFill>
                  <a:schemeClr val="accent2"/>
                </a:solidFill>
              </a:rPr>
            </a:br>
            <a:r>
              <a:rPr lang="en-US" sz="2800" smtClean="0">
                <a:solidFill>
                  <a:schemeClr val="accent2"/>
                </a:solidFill>
              </a:rPr>
              <a:t>3.  </a:t>
            </a:r>
            <a:r>
              <a:rPr lang="en-US" sz="3200" smtClean="0">
                <a:solidFill>
                  <a:schemeClr val="accent2"/>
                </a:solidFill>
              </a:rPr>
              <a:t>An increase in investment demand</a:t>
            </a:r>
          </a:p>
        </p:txBody>
      </p:sp>
      <p:grpSp>
        <p:nvGrpSpPr>
          <p:cNvPr id="45061" name="Group 3"/>
          <p:cNvGrpSpPr>
            <a:grpSpLocks/>
          </p:cNvGrpSpPr>
          <p:nvPr/>
        </p:nvGrpSpPr>
        <p:grpSpPr bwMode="auto">
          <a:xfrm>
            <a:off x="3452813" y="1192213"/>
            <a:ext cx="5233987" cy="4481512"/>
            <a:chOff x="336" y="672"/>
            <a:chExt cx="3537" cy="2823"/>
          </a:xfrm>
        </p:grpSpPr>
        <p:sp>
          <p:nvSpPr>
            <p:cNvPr id="45078"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5079"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5080"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45081"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45062" name="Group 8"/>
          <p:cNvGrpSpPr>
            <a:grpSpLocks/>
          </p:cNvGrpSpPr>
          <p:nvPr/>
        </p:nvGrpSpPr>
        <p:grpSpPr bwMode="auto">
          <a:xfrm>
            <a:off x="4119563" y="1881188"/>
            <a:ext cx="4414837" cy="3000375"/>
            <a:chOff x="2595" y="1185"/>
            <a:chExt cx="2781" cy="1890"/>
          </a:xfrm>
        </p:grpSpPr>
        <p:sp>
          <p:nvSpPr>
            <p:cNvPr id="45076" name="Line 9"/>
            <p:cNvSpPr>
              <a:spLocks noChangeShapeType="1"/>
            </p:cNvSpPr>
            <p:nvPr/>
          </p:nvSpPr>
          <p:spPr bwMode="auto">
            <a:xfrm>
              <a:off x="2595" y="1185"/>
              <a:ext cx="2155" cy="161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5077" name="Text Box 10"/>
            <p:cNvSpPr txBox="1">
              <a:spLocks noChangeArrowheads="1"/>
            </p:cNvSpPr>
            <p:nvPr/>
          </p:nvSpPr>
          <p:spPr bwMode="auto">
            <a:xfrm>
              <a:off x="4671" y="2767"/>
              <a:ext cx="705"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aseline="-25000">
                  <a:latin typeface="Tahoma" pitchFamily="34" charset="0"/>
                </a:rPr>
                <a:t>1</a:t>
              </a:r>
            </a:p>
          </p:txBody>
        </p:sp>
      </p:grpSp>
      <p:sp>
        <p:nvSpPr>
          <p:cNvPr id="45063" name="Text Box 11"/>
          <p:cNvSpPr txBox="1">
            <a:spLocks noChangeArrowheads="1"/>
          </p:cNvSpPr>
          <p:nvPr/>
        </p:nvSpPr>
        <p:spPr bwMode="auto">
          <a:xfrm>
            <a:off x="898525" y="1506538"/>
            <a:ext cx="2057400"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05000"/>
              </a:lnSpc>
              <a:spcBef>
                <a:spcPct val="20000"/>
              </a:spcBef>
            </a:pPr>
            <a:r>
              <a:rPr kumimoji="1" lang="en-US" sz="2500"/>
              <a:t>Use the model to determine the impact of an increase in investment demand on </a:t>
            </a:r>
            <a:r>
              <a:rPr kumimoji="1" lang="en-US" sz="2500" b="1" i="1"/>
              <a:t>NX</a:t>
            </a:r>
            <a:r>
              <a:rPr kumimoji="1" lang="en-US" sz="2500"/>
              <a:t>, </a:t>
            </a:r>
            <a:r>
              <a:rPr kumimoji="1" lang="en-US" sz="2500" b="1" i="1"/>
              <a:t>S</a:t>
            </a:r>
            <a:r>
              <a:rPr kumimoji="1" lang="en-US" sz="2500"/>
              <a:t>, </a:t>
            </a:r>
            <a:r>
              <a:rPr kumimoji="1" lang="en-US" sz="2500" b="1" i="1">
                <a:latin typeface="Tahoma" pitchFamily="34" charset="0"/>
              </a:rPr>
              <a:t>I</a:t>
            </a:r>
            <a:r>
              <a:rPr kumimoji="1" lang="en-US" sz="2500"/>
              <a:t>, and </a:t>
            </a:r>
            <a:br>
              <a:rPr kumimoji="1" lang="en-US" sz="2500"/>
            </a:br>
            <a:r>
              <a:rPr kumimoji="1" lang="en-US" sz="2500"/>
              <a:t>net capital outflow.</a:t>
            </a:r>
          </a:p>
        </p:txBody>
      </p:sp>
      <p:grpSp>
        <p:nvGrpSpPr>
          <p:cNvPr id="45064" name="Group 12"/>
          <p:cNvGrpSpPr>
            <a:grpSpLocks/>
          </p:cNvGrpSpPr>
          <p:nvPr/>
        </p:nvGrpSpPr>
        <p:grpSpPr bwMode="auto">
          <a:xfrm>
            <a:off x="4953000" y="2522538"/>
            <a:ext cx="1730375" cy="1252537"/>
            <a:chOff x="3120" y="1589"/>
            <a:chExt cx="1090" cy="371"/>
          </a:xfrm>
        </p:grpSpPr>
        <p:sp>
          <p:nvSpPr>
            <p:cNvPr id="45074" name="AutoShape 13"/>
            <p:cNvSpPr>
              <a:spLocks/>
            </p:cNvSpPr>
            <p:nvPr/>
          </p:nvSpPr>
          <p:spPr bwMode="auto">
            <a:xfrm rot="5411755" flipH="1">
              <a:off x="3545" y="1164"/>
              <a:ext cx="240" cy="1090"/>
            </a:xfrm>
            <a:prstGeom prst="leftBrace">
              <a:avLst>
                <a:gd name="adj1" fmla="val 76935"/>
                <a:gd name="adj2" fmla="val 59912"/>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sp>
          <p:nvSpPr>
            <p:cNvPr id="45075" name="Text Box 14"/>
            <p:cNvSpPr txBox="1">
              <a:spLocks noChangeArrowheads="1"/>
            </p:cNvSpPr>
            <p:nvPr/>
          </p:nvSpPr>
          <p:spPr bwMode="auto">
            <a:xfrm>
              <a:off x="3304" y="1824"/>
              <a:ext cx="48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NX</a:t>
              </a:r>
              <a:r>
                <a:rPr kumimoji="1" lang="en-US" sz="2400" baseline="-25000">
                  <a:latin typeface="Tahoma" pitchFamily="34" charset="0"/>
                </a:rPr>
                <a:t>1</a:t>
              </a:r>
            </a:p>
          </p:txBody>
        </p:sp>
      </p:grpSp>
      <p:grpSp>
        <p:nvGrpSpPr>
          <p:cNvPr id="45065" name="Group 15"/>
          <p:cNvGrpSpPr>
            <a:grpSpLocks/>
          </p:cNvGrpSpPr>
          <p:nvPr/>
        </p:nvGrpSpPr>
        <p:grpSpPr bwMode="auto">
          <a:xfrm>
            <a:off x="3371850" y="2209800"/>
            <a:ext cx="3333750" cy="481013"/>
            <a:chOff x="2124" y="1392"/>
            <a:chExt cx="2100" cy="303"/>
          </a:xfrm>
        </p:grpSpPr>
        <p:sp>
          <p:nvSpPr>
            <p:cNvPr id="45072" name="Line 16"/>
            <p:cNvSpPr>
              <a:spLocks noChangeShapeType="1"/>
            </p:cNvSpPr>
            <p:nvPr/>
          </p:nvSpPr>
          <p:spPr bwMode="auto">
            <a:xfrm flipH="1">
              <a:off x="2400" y="1568"/>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5073" name="Object 2"/>
            <p:cNvGraphicFramePr>
              <a:graphicFrameLocks noChangeAspect="1"/>
            </p:cNvGraphicFramePr>
            <p:nvPr/>
          </p:nvGraphicFramePr>
          <p:xfrm>
            <a:off x="2124" y="1392"/>
            <a:ext cx="324" cy="303"/>
          </p:xfrm>
          <a:graphic>
            <a:graphicData uri="http://schemas.openxmlformats.org/presentationml/2006/ole">
              <mc:AlternateContent xmlns:mc="http://schemas.openxmlformats.org/markup-compatibility/2006">
                <mc:Choice xmlns:v="urn:schemas-microsoft-com:vml" Requires="v">
                  <p:oleObj spid="_x0000_s9280" name="Equation" r:id="rId4" imgW="203112" imgH="190417" progId="Equation.DSMT4">
                    <p:embed/>
                  </p:oleObj>
                </mc:Choice>
                <mc:Fallback>
                  <p:oleObj name="Equation" r:id="rId4" imgW="203112" imgH="19041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 y="1392"/>
                          <a:ext cx="324" cy="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5066" name="Group 18"/>
          <p:cNvGrpSpPr>
            <a:grpSpLocks/>
          </p:cNvGrpSpPr>
          <p:nvPr/>
        </p:nvGrpSpPr>
        <p:grpSpPr bwMode="auto">
          <a:xfrm>
            <a:off x="4710113" y="2489200"/>
            <a:ext cx="533400" cy="3206750"/>
            <a:chOff x="2967" y="1568"/>
            <a:chExt cx="336" cy="2020"/>
          </a:xfrm>
        </p:grpSpPr>
        <p:sp>
          <p:nvSpPr>
            <p:cNvPr id="45070" name="Line 19"/>
            <p:cNvSpPr>
              <a:spLocks noChangeShapeType="1"/>
            </p:cNvSpPr>
            <p:nvPr/>
          </p:nvSpPr>
          <p:spPr bwMode="auto">
            <a:xfrm flipH="1">
              <a:off x="3113" y="1568"/>
              <a:ext cx="0" cy="1721"/>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5071" name="Text Box 20"/>
            <p:cNvSpPr txBox="1">
              <a:spLocks noChangeArrowheads="1"/>
            </p:cNvSpPr>
            <p:nvPr/>
          </p:nvSpPr>
          <p:spPr bwMode="auto">
            <a:xfrm>
              <a:off x="2967" y="3280"/>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baseline="-25000">
                  <a:latin typeface="Tahoma" pitchFamily="34" charset="0"/>
                </a:rPr>
                <a:t>1</a:t>
              </a:r>
            </a:p>
          </p:txBody>
        </p:sp>
      </p:grpSp>
      <p:grpSp>
        <p:nvGrpSpPr>
          <p:cNvPr id="45067" name="Group 21"/>
          <p:cNvGrpSpPr>
            <a:grpSpLocks/>
          </p:cNvGrpSpPr>
          <p:nvPr/>
        </p:nvGrpSpPr>
        <p:grpSpPr bwMode="auto">
          <a:xfrm>
            <a:off x="6477000" y="1416050"/>
            <a:ext cx="457200" cy="3814763"/>
            <a:chOff x="4080" y="892"/>
            <a:chExt cx="288" cy="2403"/>
          </a:xfrm>
        </p:grpSpPr>
        <p:sp>
          <p:nvSpPr>
            <p:cNvPr id="45068" name="Line 22"/>
            <p:cNvSpPr>
              <a:spLocks noChangeShapeType="1"/>
            </p:cNvSpPr>
            <p:nvPr/>
          </p:nvSpPr>
          <p:spPr bwMode="auto">
            <a:xfrm flipV="1">
              <a:off x="4224"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5069" name="Text Box 23"/>
            <p:cNvSpPr txBox="1">
              <a:spLocks noChangeArrowheads="1"/>
            </p:cNvSpPr>
            <p:nvPr/>
          </p:nvSpPr>
          <p:spPr bwMode="auto">
            <a:xfrm>
              <a:off x="4080" y="892"/>
              <a:ext cx="28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S</a:t>
              </a:r>
              <a:endParaRPr lang="en-US" sz="2600" baseline="-25000">
                <a:latin typeface="Tahoma" pitchFamily="34" charset="0"/>
              </a:endParaRPr>
            </a:p>
          </p:txBody>
        </p:sp>
      </p:grpSp>
    </p:spTree>
    <p:extLst>
      <p:ext uri="{BB962C8B-B14F-4D97-AF65-F5344CB8AC3E}">
        <p14:creationId xmlns:p14="http://schemas.microsoft.com/office/powerpoint/2010/main" val="2410042169"/>
      </p:ext>
    </p:extLst>
  </p:cSld>
  <p:clrMapOvr>
    <a:masterClrMapping/>
  </p:clrMapOvr>
  <p:transition>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646113" y="207963"/>
            <a:ext cx="8108950" cy="1195387"/>
          </a:xfrm>
        </p:spPr>
        <p:txBody>
          <a:bodyPr/>
          <a:lstStyle/>
          <a:p>
            <a:pPr eaLnBrk="1" hangingPunct="1">
              <a:lnSpc>
                <a:spcPct val="115000"/>
              </a:lnSpc>
            </a:pPr>
            <a:r>
              <a:rPr lang="en-US" sz="2600" smtClean="0">
                <a:solidFill>
                  <a:schemeClr val="accent2"/>
                </a:solidFill>
              </a:rPr>
              <a:t>ANSWERS:  </a:t>
            </a:r>
            <a:br>
              <a:rPr lang="en-US" sz="2600" smtClean="0">
                <a:solidFill>
                  <a:schemeClr val="accent2"/>
                </a:solidFill>
              </a:rPr>
            </a:br>
            <a:r>
              <a:rPr lang="en-US" sz="2800" smtClean="0">
                <a:solidFill>
                  <a:schemeClr val="accent2"/>
                </a:solidFill>
              </a:rPr>
              <a:t>3.  </a:t>
            </a:r>
            <a:r>
              <a:rPr lang="en-US" sz="3200" smtClean="0">
                <a:solidFill>
                  <a:schemeClr val="accent2"/>
                </a:solidFill>
              </a:rPr>
              <a:t>An increase in investment demand</a:t>
            </a:r>
          </a:p>
        </p:txBody>
      </p:sp>
      <p:grpSp>
        <p:nvGrpSpPr>
          <p:cNvPr id="46085" name="Group 3"/>
          <p:cNvGrpSpPr>
            <a:grpSpLocks/>
          </p:cNvGrpSpPr>
          <p:nvPr/>
        </p:nvGrpSpPr>
        <p:grpSpPr bwMode="auto">
          <a:xfrm>
            <a:off x="3452813" y="1192213"/>
            <a:ext cx="5233987" cy="4481512"/>
            <a:chOff x="336" y="672"/>
            <a:chExt cx="3537" cy="2823"/>
          </a:xfrm>
        </p:grpSpPr>
        <p:sp>
          <p:nvSpPr>
            <p:cNvPr id="46113"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6114"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6115"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46116"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46086" name="Group 8"/>
          <p:cNvGrpSpPr>
            <a:grpSpLocks/>
          </p:cNvGrpSpPr>
          <p:nvPr/>
        </p:nvGrpSpPr>
        <p:grpSpPr bwMode="auto">
          <a:xfrm>
            <a:off x="4119563" y="1881188"/>
            <a:ext cx="4414837" cy="3000375"/>
            <a:chOff x="2595" y="1185"/>
            <a:chExt cx="2781" cy="1890"/>
          </a:xfrm>
        </p:grpSpPr>
        <p:sp>
          <p:nvSpPr>
            <p:cNvPr id="46111" name="Line 9"/>
            <p:cNvSpPr>
              <a:spLocks noChangeShapeType="1"/>
            </p:cNvSpPr>
            <p:nvPr/>
          </p:nvSpPr>
          <p:spPr bwMode="auto">
            <a:xfrm>
              <a:off x="2595" y="1185"/>
              <a:ext cx="2155" cy="161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6112" name="Text Box 10"/>
            <p:cNvSpPr txBox="1">
              <a:spLocks noChangeArrowheads="1"/>
            </p:cNvSpPr>
            <p:nvPr/>
          </p:nvSpPr>
          <p:spPr bwMode="auto">
            <a:xfrm>
              <a:off x="4671" y="2767"/>
              <a:ext cx="705"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aseline="-25000">
                  <a:latin typeface="Tahoma" pitchFamily="34" charset="0"/>
                </a:rPr>
                <a:t>1</a:t>
              </a:r>
            </a:p>
          </p:txBody>
        </p:sp>
      </p:grpSp>
      <p:sp>
        <p:nvSpPr>
          <p:cNvPr id="40" name="Text Box 11"/>
          <p:cNvSpPr txBox="1">
            <a:spLocks noChangeArrowheads="1"/>
          </p:cNvSpPr>
          <p:nvPr/>
        </p:nvSpPr>
        <p:spPr bwMode="auto">
          <a:xfrm>
            <a:off x="995363" y="1719263"/>
            <a:ext cx="1949450" cy="2938462"/>
          </a:xfrm>
          <a:prstGeom prst="rect">
            <a:avLst/>
          </a:prstGeom>
          <a:solidFill>
            <a:srgbClr val="FFCC99"/>
          </a:solidFill>
          <a:ln>
            <a:noFill/>
          </a:ln>
          <a:effectLst>
            <a:outerShdw dist="71842" dir="2700000" algn="ctr" rotWithShape="0">
              <a:schemeClr val="bg2"/>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pPr>
            <a:r>
              <a:rPr kumimoji="1" lang="en-US" sz="2500" b="1">
                <a:latin typeface="Symbol" pitchFamily="18" charset="2"/>
              </a:rPr>
              <a:t></a:t>
            </a:r>
            <a:r>
              <a:rPr kumimoji="1" lang="en-US" sz="2500" b="1" i="1">
                <a:latin typeface="Tahoma" pitchFamily="34" charset="0"/>
              </a:rPr>
              <a:t>I</a:t>
            </a:r>
            <a:r>
              <a:rPr kumimoji="1" lang="en-US" sz="2500">
                <a:latin typeface="Tahoma" pitchFamily="34" charset="0"/>
              </a:rPr>
              <a:t>  &gt; 0,</a:t>
            </a:r>
          </a:p>
          <a:p>
            <a:pPr>
              <a:spcBef>
                <a:spcPct val="20000"/>
              </a:spcBef>
            </a:pPr>
            <a:r>
              <a:rPr kumimoji="1" lang="en-US" sz="2500" b="1">
                <a:latin typeface="Symbol" pitchFamily="18" charset="2"/>
              </a:rPr>
              <a:t> </a:t>
            </a:r>
            <a:r>
              <a:rPr kumimoji="1" lang="en-US" sz="2500" b="1" i="1">
                <a:latin typeface="Tahoma" pitchFamily="34" charset="0"/>
              </a:rPr>
              <a:t>S</a:t>
            </a:r>
            <a:r>
              <a:rPr kumimoji="1" lang="en-US" sz="2500">
                <a:latin typeface="Tahoma" pitchFamily="34" charset="0"/>
              </a:rPr>
              <a:t>  = 0,</a:t>
            </a:r>
          </a:p>
          <a:p>
            <a:pPr>
              <a:spcBef>
                <a:spcPct val="20000"/>
              </a:spcBef>
            </a:pPr>
            <a:r>
              <a:rPr kumimoji="1" lang="en-US" sz="2500"/>
              <a:t>net capital outflow and </a:t>
            </a:r>
            <a:r>
              <a:rPr kumimoji="1" lang="en-US" sz="2500" b="1" i="1"/>
              <a:t>NX</a:t>
            </a:r>
            <a:r>
              <a:rPr kumimoji="1" lang="en-US" sz="2500"/>
              <a:t> </a:t>
            </a:r>
            <a:r>
              <a:rPr kumimoji="1" lang="en-US" sz="1000"/>
              <a:t> </a:t>
            </a:r>
            <a:r>
              <a:rPr kumimoji="1" lang="en-US" sz="2500"/>
              <a:t>fall </a:t>
            </a:r>
            <a:br>
              <a:rPr kumimoji="1" lang="en-US" sz="2500"/>
            </a:br>
            <a:r>
              <a:rPr kumimoji="1" lang="en-US" sz="2500"/>
              <a:t>by the </a:t>
            </a:r>
            <a:br>
              <a:rPr kumimoji="1" lang="en-US" sz="2500"/>
            </a:br>
            <a:r>
              <a:rPr kumimoji="1" lang="en-US" sz="2500"/>
              <a:t>amount </a:t>
            </a:r>
            <a:r>
              <a:rPr kumimoji="1" lang="en-US" sz="2500" b="1">
                <a:latin typeface="Symbol" pitchFamily="18" charset="2"/>
              </a:rPr>
              <a:t> </a:t>
            </a:r>
            <a:r>
              <a:rPr kumimoji="1" lang="en-US" sz="2500" b="1" i="1">
                <a:latin typeface="Tahoma" pitchFamily="34" charset="0"/>
              </a:rPr>
              <a:t>I</a:t>
            </a:r>
            <a:r>
              <a:rPr kumimoji="1" lang="en-US" sz="2500">
                <a:latin typeface="Tahoma" pitchFamily="34" charset="0"/>
              </a:rPr>
              <a:t> </a:t>
            </a:r>
          </a:p>
        </p:txBody>
      </p:sp>
      <p:grpSp>
        <p:nvGrpSpPr>
          <p:cNvPr id="6" name="Group 12"/>
          <p:cNvGrpSpPr>
            <a:grpSpLocks/>
          </p:cNvGrpSpPr>
          <p:nvPr/>
        </p:nvGrpSpPr>
        <p:grpSpPr bwMode="auto">
          <a:xfrm>
            <a:off x="5929313" y="1828800"/>
            <a:ext cx="776287" cy="609600"/>
            <a:chOff x="3735" y="1152"/>
            <a:chExt cx="489" cy="384"/>
          </a:xfrm>
        </p:grpSpPr>
        <p:sp>
          <p:nvSpPr>
            <p:cNvPr id="46109" name="Text Box 13"/>
            <p:cNvSpPr txBox="1">
              <a:spLocks noChangeArrowheads="1"/>
            </p:cNvSpPr>
            <p:nvPr/>
          </p:nvSpPr>
          <p:spPr bwMode="auto">
            <a:xfrm>
              <a:off x="3735" y="1152"/>
              <a:ext cx="4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6600"/>
                  </a:solidFill>
                  <a:latin typeface="Tahoma" pitchFamily="34" charset="0"/>
                </a:rPr>
                <a:t>NX</a:t>
              </a:r>
              <a:r>
                <a:rPr kumimoji="1" lang="en-US" sz="2400" baseline="-25000">
                  <a:solidFill>
                    <a:srgbClr val="006600"/>
                  </a:solidFill>
                  <a:latin typeface="Tahoma" pitchFamily="34" charset="0"/>
                </a:rPr>
                <a:t>2</a:t>
              </a:r>
            </a:p>
          </p:txBody>
        </p:sp>
        <p:sp>
          <p:nvSpPr>
            <p:cNvPr id="46110" name="AutoShape 14"/>
            <p:cNvSpPr>
              <a:spLocks/>
            </p:cNvSpPr>
            <p:nvPr/>
          </p:nvSpPr>
          <p:spPr bwMode="auto">
            <a:xfrm rot="5411755">
              <a:off x="3930" y="1264"/>
              <a:ext cx="133" cy="412"/>
            </a:xfrm>
            <a:prstGeom prst="leftBrace">
              <a:avLst>
                <a:gd name="adj1" fmla="val 52475"/>
                <a:gd name="adj2" fmla="val 50343"/>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grpSp>
      <p:grpSp>
        <p:nvGrpSpPr>
          <p:cNvPr id="46089" name="Group 15"/>
          <p:cNvGrpSpPr>
            <a:grpSpLocks/>
          </p:cNvGrpSpPr>
          <p:nvPr/>
        </p:nvGrpSpPr>
        <p:grpSpPr bwMode="auto">
          <a:xfrm>
            <a:off x="4953000" y="2522538"/>
            <a:ext cx="1730375" cy="1252537"/>
            <a:chOff x="3120" y="1589"/>
            <a:chExt cx="1090" cy="371"/>
          </a:xfrm>
        </p:grpSpPr>
        <p:sp>
          <p:nvSpPr>
            <p:cNvPr id="46107" name="AutoShape 16"/>
            <p:cNvSpPr>
              <a:spLocks/>
            </p:cNvSpPr>
            <p:nvPr/>
          </p:nvSpPr>
          <p:spPr bwMode="auto">
            <a:xfrm rot="5411755" flipH="1">
              <a:off x="3545" y="1164"/>
              <a:ext cx="240" cy="1090"/>
            </a:xfrm>
            <a:prstGeom prst="leftBrace">
              <a:avLst>
                <a:gd name="adj1" fmla="val 76935"/>
                <a:gd name="adj2" fmla="val 59912"/>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sp>
          <p:nvSpPr>
            <p:cNvPr id="46108" name="Text Box 17"/>
            <p:cNvSpPr txBox="1">
              <a:spLocks noChangeArrowheads="1"/>
            </p:cNvSpPr>
            <p:nvPr/>
          </p:nvSpPr>
          <p:spPr bwMode="auto">
            <a:xfrm>
              <a:off x="3304" y="1824"/>
              <a:ext cx="48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NX</a:t>
              </a:r>
              <a:r>
                <a:rPr kumimoji="1" lang="en-US" sz="2400" baseline="-25000">
                  <a:latin typeface="Tahoma" pitchFamily="34" charset="0"/>
                </a:rPr>
                <a:t>1</a:t>
              </a:r>
            </a:p>
          </p:txBody>
        </p:sp>
      </p:grpSp>
      <p:sp>
        <p:nvSpPr>
          <p:cNvPr id="47" name="Line 18"/>
          <p:cNvSpPr>
            <a:spLocks noChangeShapeType="1"/>
          </p:cNvSpPr>
          <p:nvPr/>
        </p:nvSpPr>
        <p:spPr bwMode="auto">
          <a:xfrm flipH="1">
            <a:off x="7235825" y="3717925"/>
            <a:ext cx="358775" cy="439738"/>
          </a:xfrm>
          <a:prstGeom prst="line">
            <a:avLst/>
          </a:prstGeom>
          <a:noFill/>
          <a:ln w="38100">
            <a:solidFill>
              <a:srgbClr val="006600"/>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grpSp>
        <p:nvGrpSpPr>
          <p:cNvPr id="46091" name="Group 19"/>
          <p:cNvGrpSpPr>
            <a:grpSpLocks/>
          </p:cNvGrpSpPr>
          <p:nvPr/>
        </p:nvGrpSpPr>
        <p:grpSpPr bwMode="auto">
          <a:xfrm>
            <a:off x="3371850" y="2209800"/>
            <a:ext cx="3333750" cy="481013"/>
            <a:chOff x="2124" y="1392"/>
            <a:chExt cx="2100" cy="303"/>
          </a:xfrm>
        </p:grpSpPr>
        <p:sp>
          <p:nvSpPr>
            <p:cNvPr id="46105" name="Line 20"/>
            <p:cNvSpPr>
              <a:spLocks noChangeShapeType="1"/>
            </p:cNvSpPr>
            <p:nvPr/>
          </p:nvSpPr>
          <p:spPr bwMode="auto">
            <a:xfrm flipH="1">
              <a:off x="2400" y="1568"/>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6106" name="Object 2"/>
            <p:cNvGraphicFramePr>
              <a:graphicFrameLocks noChangeAspect="1"/>
            </p:cNvGraphicFramePr>
            <p:nvPr/>
          </p:nvGraphicFramePr>
          <p:xfrm>
            <a:off x="2124" y="1392"/>
            <a:ext cx="324" cy="303"/>
          </p:xfrm>
          <a:graphic>
            <a:graphicData uri="http://schemas.openxmlformats.org/presentationml/2006/ole">
              <mc:AlternateContent xmlns:mc="http://schemas.openxmlformats.org/markup-compatibility/2006">
                <mc:Choice xmlns:v="urn:schemas-microsoft-com:vml" Requires="v">
                  <p:oleObj spid="_x0000_s10304" name="Equation" r:id="rId4" imgW="203112" imgH="190417" progId="Equation.DSMT4">
                    <p:embed/>
                  </p:oleObj>
                </mc:Choice>
                <mc:Fallback>
                  <p:oleObj name="Equation" r:id="rId4" imgW="203112" imgH="19041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 y="1392"/>
                          <a:ext cx="324" cy="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6092" name="Group 22"/>
          <p:cNvGrpSpPr>
            <a:grpSpLocks/>
          </p:cNvGrpSpPr>
          <p:nvPr/>
        </p:nvGrpSpPr>
        <p:grpSpPr bwMode="auto">
          <a:xfrm>
            <a:off x="4710113" y="2489200"/>
            <a:ext cx="533400" cy="3206750"/>
            <a:chOff x="2967" y="1568"/>
            <a:chExt cx="336" cy="2020"/>
          </a:xfrm>
        </p:grpSpPr>
        <p:sp>
          <p:nvSpPr>
            <p:cNvPr id="46103" name="Line 23"/>
            <p:cNvSpPr>
              <a:spLocks noChangeShapeType="1"/>
            </p:cNvSpPr>
            <p:nvPr/>
          </p:nvSpPr>
          <p:spPr bwMode="auto">
            <a:xfrm flipH="1">
              <a:off x="3113" y="1568"/>
              <a:ext cx="0" cy="1721"/>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6104" name="Text Box 24"/>
            <p:cNvSpPr txBox="1">
              <a:spLocks noChangeArrowheads="1"/>
            </p:cNvSpPr>
            <p:nvPr/>
          </p:nvSpPr>
          <p:spPr bwMode="auto">
            <a:xfrm>
              <a:off x="2967" y="3280"/>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baseline="-25000">
                  <a:latin typeface="Tahoma" pitchFamily="34" charset="0"/>
                </a:rPr>
                <a:t>1</a:t>
              </a:r>
            </a:p>
          </p:txBody>
        </p:sp>
      </p:grpSp>
      <p:grpSp>
        <p:nvGrpSpPr>
          <p:cNvPr id="10" name="Group 25"/>
          <p:cNvGrpSpPr>
            <a:grpSpLocks/>
          </p:cNvGrpSpPr>
          <p:nvPr/>
        </p:nvGrpSpPr>
        <p:grpSpPr bwMode="auto">
          <a:xfrm>
            <a:off x="5773738" y="2490788"/>
            <a:ext cx="533400" cy="3179762"/>
            <a:chOff x="3637" y="1569"/>
            <a:chExt cx="336" cy="2003"/>
          </a:xfrm>
        </p:grpSpPr>
        <p:sp>
          <p:nvSpPr>
            <p:cNvPr id="46101" name="Line 26"/>
            <p:cNvSpPr>
              <a:spLocks noChangeShapeType="1"/>
            </p:cNvSpPr>
            <p:nvPr/>
          </p:nvSpPr>
          <p:spPr bwMode="auto">
            <a:xfrm flipH="1">
              <a:off x="3786" y="1569"/>
              <a:ext cx="1" cy="1715"/>
            </a:xfrm>
            <a:prstGeom prst="line">
              <a:avLst/>
            </a:prstGeom>
            <a:noFill/>
            <a:ln w="12700">
              <a:solidFill>
                <a:srgbClr val="0066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6102" name="Text Box 27"/>
            <p:cNvSpPr txBox="1">
              <a:spLocks noChangeArrowheads="1"/>
            </p:cNvSpPr>
            <p:nvPr/>
          </p:nvSpPr>
          <p:spPr bwMode="auto">
            <a:xfrm>
              <a:off x="3637" y="3264"/>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006600"/>
                  </a:solidFill>
                  <a:latin typeface="Tahoma" pitchFamily="34" charset="0"/>
                </a:rPr>
                <a:t>I</a:t>
              </a:r>
              <a:r>
                <a:rPr lang="en-US" sz="1200" b="1" i="1">
                  <a:solidFill>
                    <a:srgbClr val="006600"/>
                  </a:solidFill>
                  <a:latin typeface="Tahoma" pitchFamily="34" charset="0"/>
                </a:rPr>
                <a:t> </a:t>
              </a:r>
              <a:r>
                <a:rPr lang="en-US" sz="2600" baseline="-25000">
                  <a:solidFill>
                    <a:srgbClr val="006600"/>
                  </a:solidFill>
                  <a:latin typeface="Tahoma" pitchFamily="34" charset="0"/>
                </a:rPr>
                <a:t>2</a:t>
              </a:r>
            </a:p>
          </p:txBody>
        </p:sp>
      </p:grpSp>
      <p:grpSp>
        <p:nvGrpSpPr>
          <p:cNvPr id="46094" name="Group 28"/>
          <p:cNvGrpSpPr>
            <a:grpSpLocks/>
          </p:cNvGrpSpPr>
          <p:nvPr/>
        </p:nvGrpSpPr>
        <p:grpSpPr bwMode="auto">
          <a:xfrm>
            <a:off x="6477000" y="1416050"/>
            <a:ext cx="457200" cy="3814763"/>
            <a:chOff x="4080" y="892"/>
            <a:chExt cx="288" cy="2403"/>
          </a:xfrm>
        </p:grpSpPr>
        <p:sp>
          <p:nvSpPr>
            <p:cNvPr id="46099" name="Line 29"/>
            <p:cNvSpPr>
              <a:spLocks noChangeShapeType="1"/>
            </p:cNvSpPr>
            <p:nvPr/>
          </p:nvSpPr>
          <p:spPr bwMode="auto">
            <a:xfrm flipV="1">
              <a:off x="4224"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46100" name="Text Box 30"/>
            <p:cNvSpPr txBox="1">
              <a:spLocks noChangeArrowheads="1"/>
            </p:cNvSpPr>
            <p:nvPr/>
          </p:nvSpPr>
          <p:spPr bwMode="auto">
            <a:xfrm>
              <a:off x="4080" y="892"/>
              <a:ext cx="28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S</a:t>
              </a:r>
              <a:endParaRPr lang="en-US" sz="2600" baseline="-25000">
                <a:latin typeface="Tahoma" pitchFamily="34" charset="0"/>
              </a:endParaRPr>
            </a:p>
          </p:txBody>
        </p:sp>
      </p:grpSp>
      <p:grpSp>
        <p:nvGrpSpPr>
          <p:cNvPr id="12" name="Group 31"/>
          <p:cNvGrpSpPr>
            <a:grpSpLocks/>
          </p:cNvGrpSpPr>
          <p:nvPr/>
        </p:nvGrpSpPr>
        <p:grpSpPr bwMode="auto">
          <a:xfrm>
            <a:off x="4859338" y="1628775"/>
            <a:ext cx="3979862" cy="2593975"/>
            <a:chOff x="3061" y="1026"/>
            <a:chExt cx="2507" cy="1634"/>
          </a:xfrm>
        </p:grpSpPr>
        <p:sp>
          <p:nvSpPr>
            <p:cNvPr id="46097" name="Text Box 32"/>
            <p:cNvSpPr txBox="1">
              <a:spLocks noChangeArrowheads="1"/>
            </p:cNvSpPr>
            <p:nvPr/>
          </p:nvSpPr>
          <p:spPr bwMode="auto">
            <a:xfrm>
              <a:off x="4944" y="2352"/>
              <a:ext cx="624"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006600"/>
                  </a:solidFill>
                  <a:latin typeface="Tahoma" pitchFamily="34" charset="0"/>
                </a:rPr>
                <a:t>I</a:t>
              </a:r>
              <a:r>
                <a:rPr lang="en-US" sz="1200" b="1" i="1">
                  <a:solidFill>
                    <a:srgbClr val="006600"/>
                  </a:solidFill>
                  <a:latin typeface="Tahoma" pitchFamily="34" charset="0"/>
                </a:rPr>
                <a:t> </a:t>
              </a:r>
              <a:r>
                <a:rPr lang="en-US" sz="2600">
                  <a:solidFill>
                    <a:srgbClr val="006600"/>
                  </a:solidFill>
                  <a:latin typeface="Tahoma" pitchFamily="34" charset="0"/>
                </a:rPr>
                <a:t>(</a:t>
              </a:r>
              <a:r>
                <a:rPr lang="en-US" sz="2600" b="1" i="1">
                  <a:solidFill>
                    <a:srgbClr val="006600"/>
                  </a:solidFill>
                  <a:latin typeface="Tahoma" pitchFamily="34" charset="0"/>
                </a:rPr>
                <a:t>r</a:t>
              </a:r>
              <a:r>
                <a:rPr lang="en-US" sz="1200" b="1" i="1">
                  <a:solidFill>
                    <a:srgbClr val="006600"/>
                  </a:solidFill>
                  <a:latin typeface="Tahoma" pitchFamily="34" charset="0"/>
                </a:rPr>
                <a:t> </a:t>
              </a:r>
              <a:r>
                <a:rPr lang="en-US" sz="2600">
                  <a:solidFill>
                    <a:srgbClr val="006600"/>
                  </a:solidFill>
                  <a:latin typeface="Tahoma" pitchFamily="34" charset="0"/>
                </a:rPr>
                <a:t>)</a:t>
              </a:r>
              <a:r>
                <a:rPr lang="en-US" sz="2600" baseline="-25000">
                  <a:solidFill>
                    <a:srgbClr val="006600"/>
                  </a:solidFill>
                  <a:latin typeface="Tahoma" pitchFamily="34" charset="0"/>
                </a:rPr>
                <a:t>2</a:t>
              </a:r>
            </a:p>
          </p:txBody>
        </p:sp>
        <p:sp>
          <p:nvSpPr>
            <p:cNvPr id="46098" name="Line 33"/>
            <p:cNvSpPr>
              <a:spLocks noChangeShapeType="1"/>
            </p:cNvSpPr>
            <p:nvPr/>
          </p:nvSpPr>
          <p:spPr bwMode="auto">
            <a:xfrm>
              <a:off x="3061" y="1026"/>
              <a:ext cx="1926" cy="1440"/>
            </a:xfrm>
            <a:prstGeom prst="line">
              <a:avLst/>
            </a:prstGeom>
            <a:noFill/>
            <a:ln w="28575">
              <a:solidFill>
                <a:srgbClr val="00CC00"/>
              </a:solidFill>
              <a:round/>
              <a:headEnd/>
              <a:tailEnd/>
            </a:ln>
            <a:extLst>
              <a:ext uri="{909E8E84-426E-40DD-AFC4-6F175D3DCCD1}">
                <a14:hiddenFill xmlns:a14="http://schemas.microsoft.com/office/drawing/2010/main">
                  <a:noFill/>
                </a14:hiddenFill>
              </a:ext>
            </a:extLst>
          </p:spPr>
          <p:txBody>
            <a:bodyPr rIns="0"/>
            <a:lstStyle/>
            <a:p>
              <a:endParaRPr lang="en-US"/>
            </a:p>
          </p:txBody>
        </p:sp>
      </p:grpSp>
      <p:sp>
        <p:nvSpPr>
          <p:cNvPr id="63" name="Line 34"/>
          <p:cNvSpPr>
            <a:spLocks noChangeShapeType="1"/>
          </p:cNvSpPr>
          <p:nvPr/>
        </p:nvSpPr>
        <p:spPr bwMode="auto">
          <a:xfrm flipH="1" flipV="1">
            <a:off x="4967288" y="5030788"/>
            <a:ext cx="1028700" cy="1587"/>
          </a:xfrm>
          <a:prstGeom prst="line">
            <a:avLst/>
          </a:prstGeom>
          <a:noFill/>
          <a:ln w="38100">
            <a:solidFill>
              <a:srgbClr val="006600"/>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0884657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strips(upRight)">
                                      <p:cBhvr>
                                        <p:cTn id="7" dur="500"/>
                                        <p:tgtEl>
                                          <p:spTgt spid="47"/>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strips(downRight)">
                                      <p:cBhvr>
                                        <p:cTn id="11" dur="500"/>
                                        <p:tgtEl>
                                          <p:spTgt spid="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par>
                          <p:cTn id="17" fill="hold" nodeType="afterGroup">
                            <p:stCondLst>
                              <p:cond delay="500"/>
                            </p:stCondLst>
                            <p:childTnLst>
                              <p:par>
                                <p:cTn id="18" presetID="17" presetClass="entr" presetSubtype="8" fill="hold" grpId="0" nodeType="after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p:cTn id="20" dur="500" fill="hold"/>
                                        <p:tgtEl>
                                          <p:spTgt spid="63"/>
                                        </p:tgtEl>
                                        <p:attrNameLst>
                                          <p:attrName>ppt_x</p:attrName>
                                        </p:attrNameLst>
                                      </p:cBhvr>
                                      <p:tavLst>
                                        <p:tav tm="0">
                                          <p:val>
                                            <p:strVal val="#ppt_x-#ppt_w/2"/>
                                          </p:val>
                                        </p:tav>
                                        <p:tav tm="100000">
                                          <p:val>
                                            <p:strVal val="#ppt_x"/>
                                          </p:val>
                                        </p:tav>
                                      </p:tavLst>
                                    </p:anim>
                                    <p:anim calcmode="lin" valueType="num">
                                      <p:cBhvr>
                                        <p:cTn id="21" dur="500" fill="hold"/>
                                        <p:tgtEl>
                                          <p:spTgt spid="63"/>
                                        </p:tgtEl>
                                        <p:attrNameLst>
                                          <p:attrName>ppt_y</p:attrName>
                                        </p:attrNameLst>
                                      </p:cBhvr>
                                      <p:tavLst>
                                        <p:tav tm="0">
                                          <p:val>
                                            <p:strVal val="#ppt_y"/>
                                          </p:val>
                                        </p:tav>
                                        <p:tav tm="100000">
                                          <p:val>
                                            <p:strVal val="#ppt_y"/>
                                          </p:val>
                                        </p:tav>
                                      </p:tavLst>
                                    </p:anim>
                                    <p:anim calcmode="lin" valueType="num">
                                      <p:cBhvr>
                                        <p:cTn id="22" dur="500" fill="hold"/>
                                        <p:tgtEl>
                                          <p:spTgt spid="63"/>
                                        </p:tgtEl>
                                        <p:attrNameLst>
                                          <p:attrName>ppt_w</p:attrName>
                                        </p:attrNameLst>
                                      </p:cBhvr>
                                      <p:tavLst>
                                        <p:tav tm="0">
                                          <p:val>
                                            <p:fltVal val="0"/>
                                          </p:val>
                                        </p:tav>
                                        <p:tav tm="100000">
                                          <p:val>
                                            <p:strVal val="#ppt_w"/>
                                          </p:val>
                                        </p:tav>
                                      </p:tavLst>
                                    </p:anim>
                                    <p:anim calcmode="lin" valueType="num">
                                      <p:cBhvr>
                                        <p:cTn id="23" dur="500" fill="hold"/>
                                        <p:tgtEl>
                                          <p:spTgt spid="63"/>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ssolve">
                                      <p:cBhvr>
                                        <p:cTn id="28" dur="500"/>
                                        <p:tgtEl>
                                          <p:spTgt spid="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40">
                                            <p:bg/>
                                          </p:spTgt>
                                        </p:tgtEl>
                                        <p:attrNameLst>
                                          <p:attrName>style.visibility</p:attrName>
                                        </p:attrNameLst>
                                      </p:cBhvr>
                                      <p:to>
                                        <p:strVal val="visible"/>
                                      </p:to>
                                    </p:set>
                                    <p:animEffect transition="in" filter="dissolve">
                                      <p:cBhvr>
                                        <p:cTn id="33" dur="500"/>
                                        <p:tgtEl>
                                          <p:spTgt spid="40">
                                            <p:bg/>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40">
                                            <p:txEl>
                                              <p:pRg st="0" end="0"/>
                                            </p:txEl>
                                          </p:spTgt>
                                        </p:tgtEl>
                                        <p:attrNameLst>
                                          <p:attrName>style.visibility</p:attrName>
                                        </p:attrNameLst>
                                      </p:cBhvr>
                                      <p:to>
                                        <p:strVal val="visible"/>
                                      </p:to>
                                    </p:set>
                                    <p:animEffect transition="in" filter="dissolve">
                                      <p:cBhvr>
                                        <p:cTn id="36" dur="500"/>
                                        <p:tgtEl>
                                          <p:spTgt spid="40">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40">
                                            <p:txEl>
                                              <p:pRg st="1" end="1"/>
                                            </p:txEl>
                                          </p:spTgt>
                                        </p:tgtEl>
                                        <p:attrNameLst>
                                          <p:attrName>style.visibility</p:attrName>
                                        </p:attrNameLst>
                                      </p:cBhvr>
                                      <p:to>
                                        <p:strVal val="visible"/>
                                      </p:to>
                                    </p:set>
                                    <p:animEffect transition="in" filter="dissolve">
                                      <p:cBhvr>
                                        <p:cTn id="41" dur="500"/>
                                        <p:tgtEl>
                                          <p:spTgt spid="40">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40">
                                            <p:txEl>
                                              <p:pRg st="2" end="2"/>
                                            </p:txEl>
                                          </p:spTgt>
                                        </p:tgtEl>
                                        <p:attrNameLst>
                                          <p:attrName>style.visibility</p:attrName>
                                        </p:attrNameLst>
                                      </p:cBhvr>
                                      <p:to>
                                        <p:strVal val="visible"/>
                                      </p:to>
                                    </p:set>
                                    <p:animEffect transition="in" filter="dissolve">
                                      <p:cBhvr>
                                        <p:cTn id="46" dur="500"/>
                                        <p:tgtEl>
                                          <p:spTgt spid="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uild="p" animBg="1" autoUpdateAnimBg="0"/>
      <p:bldP spid="47" grpId="0" animBg="1"/>
      <p:bldP spid="6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rates</a:t>
            </a:r>
            <a:endParaRPr lang="en-US" dirty="0"/>
          </a:p>
        </p:txBody>
      </p:sp>
      <p:sp>
        <p:nvSpPr>
          <p:cNvPr id="3" name="Text Placeholder 2"/>
          <p:cNvSpPr>
            <a:spLocks noGrp="1"/>
          </p:cNvSpPr>
          <p:nvPr>
            <p:ph type="body" idx="1"/>
          </p:nvPr>
        </p:nvSpPr>
        <p:spPr/>
        <p:txBody>
          <a:bodyPr/>
          <a:lstStyle/>
          <a:p>
            <a:r>
              <a:rPr lang="en-US" dirty="0" smtClean="0"/>
              <a:t>Nominal and Real</a:t>
            </a:r>
            <a:endParaRPr lang="en-US" dirty="0"/>
          </a:p>
        </p:txBody>
      </p:sp>
    </p:spTree>
    <p:extLst>
      <p:ext uri="{BB962C8B-B14F-4D97-AF65-F5344CB8AC3E}">
        <p14:creationId xmlns:p14="http://schemas.microsoft.com/office/powerpoint/2010/main" val="9925515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a:xfrm>
            <a:off x="704850" y="236538"/>
            <a:ext cx="8007350" cy="939800"/>
          </a:xfrm>
        </p:spPr>
        <p:txBody>
          <a:bodyPr/>
          <a:lstStyle/>
          <a:p>
            <a:r>
              <a:rPr lang="en-US" smtClean="0"/>
              <a:t>The nominal exchange rate</a:t>
            </a:r>
          </a:p>
        </p:txBody>
      </p:sp>
      <p:sp>
        <p:nvSpPr>
          <p:cNvPr id="71683" name="Rectangle 3"/>
          <p:cNvSpPr>
            <a:spLocks noGrp="1" noChangeArrowheads="1"/>
          </p:cNvSpPr>
          <p:nvPr>
            <p:ph type="body" idx="4294967295"/>
          </p:nvPr>
        </p:nvSpPr>
        <p:spPr>
          <a:xfrm>
            <a:off x="1360488" y="1816100"/>
            <a:ext cx="6810375" cy="2924175"/>
          </a:xfrm>
          <a:noFill/>
          <a:ln w="63500" cmpd="dbl">
            <a:solidFill>
              <a:srgbClr val="996633"/>
            </a:solidFill>
            <a:miter lim="800000"/>
            <a:headEnd/>
            <a:tailEnd/>
          </a:ln>
        </p:spPr>
        <p:txBody>
          <a:bodyPr anchor="ctr"/>
          <a:lstStyle/>
          <a:p>
            <a:pPr marL="863600" indent="-863600">
              <a:buFont typeface="Wingdings" pitchFamily="2" charset="2"/>
              <a:buNone/>
            </a:pPr>
            <a:r>
              <a:rPr lang="en-US" b="1" i="1" smtClean="0"/>
              <a:t>e  </a:t>
            </a:r>
            <a:r>
              <a:rPr lang="en-US" smtClean="0"/>
              <a:t>= 	nominal exchange rate, </a:t>
            </a:r>
            <a:br>
              <a:rPr lang="en-US" smtClean="0"/>
            </a:br>
            <a:r>
              <a:rPr lang="en-US" smtClean="0"/>
              <a:t>the relative price of </a:t>
            </a:r>
            <a:br>
              <a:rPr lang="en-US" smtClean="0"/>
            </a:br>
            <a:r>
              <a:rPr lang="en-US" smtClean="0"/>
              <a:t>domestic currency </a:t>
            </a:r>
            <a:br>
              <a:rPr lang="en-US" smtClean="0"/>
            </a:br>
            <a:r>
              <a:rPr lang="en-US" smtClean="0"/>
              <a:t>in terms of foreign currency </a:t>
            </a:r>
          </a:p>
          <a:p>
            <a:pPr marL="863600" indent="-863600">
              <a:buFont typeface="Wingdings" pitchFamily="2" charset="2"/>
              <a:buNone/>
            </a:pPr>
            <a:r>
              <a:rPr lang="en-US" smtClean="0"/>
              <a:t>	(</a:t>
            </a:r>
            <a:r>
              <a:rPr lang="en-US" i="1" smtClean="0"/>
              <a:t>e.g.</a:t>
            </a:r>
            <a:r>
              <a:rPr lang="en-US" smtClean="0"/>
              <a:t> Yen per Dollar)</a:t>
            </a:r>
          </a:p>
        </p:txBody>
      </p:sp>
    </p:spTree>
    <p:extLst>
      <p:ext uri="{BB962C8B-B14F-4D97-AF65-F5344CB8AC3E}">
        <p14:creationId xmlns:p14="http://schemas.microsoft.com/office/powerpoint/2010/main" val="964693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left)">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wipe(left)">
                                      <p:cBhvr>
                                        <p:cTn id="12" dur="500"/>
                                        <p:tgtEl>
                                          <p:spTgt spid="716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2"/>
          <p:cNvSpPr>
            <a:spLocks noGrp="1" noChangeArrowheads="1"/>
          </p:cNvSpPr>
          <p:nvPr>
            <p:ph type="title"/>
          </p:nvPr>
        </p:nvSpPr>
        <p:spPr>
          <a:xfrm>
            <a:off x="704850" y="236538"/>
            <a:ext cx="8007350" cy="939800"/>
          </a:xfrm>
        </p:spPr>
        <p:txBody>
          <a:bodyPr/>
          <a:lstStyle/>
          <a:p>
            <a:r>
              <a:rPr lang="en-US" sz="3200" smtClean="0"/>
              <a:t>A few exchange rates, </a:t>
            </a:r>
            <a:r>
              <a:rPr lang="en-US" sz="2800" smtClean="0"/>
              <a:t>as of 6/24/2009</a:t>
            </a:r>
          </a:p>
        </p:txBody>
      </p:sp>
      <p:graphicFrame>
        <p:nvGraphicFramePr>
          <p:cNvPr id="73822" name="Group 94"/>
          <p:cNvGraphicFramePr>
            <a:graphicFrameLocks noGrp="1"/>
          </p:cNvGraphicFramePr>
          <p:nvPr/>
        </p:nvGraphicFramePr>
        <p:xfrm>
          <a:off x="1447800" y="1447800"/>
          <a:ext cx="6781800" cy="4573589"/>
        </p:xfrm>
        <a:graphic>
          <a:graphicData uri="http://schemas.openxmlformats.org/drawingml/2006/table">
            <a:tbl>
              <a:tblPr/>
              <a:tblGrid>
                <a:gridCol w="2579688"/>
                <a:gridCol w="4202112"/>
              </a:tblGrid>
              <a:tr h="549275">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country</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exchange rate</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600075">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Euro area</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0.72 Euro/$</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150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Indonesia</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10,337 Rupiahs/$</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150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Japan</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95.9 Yen/$</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569913">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Mexico</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13.3 Pesos/$</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69913">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Russia</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31.4 Rubles/$</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150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South Africa</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8.1 Rand/$</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569913">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U.K.</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0.61 Pounds/$</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765625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8975" y="236538"/>
            <a:ext cx="7956550" cy="962025"/>
          </a:xfrm>
        </p:spPr>
        <p:txBody>
          <a:bodyPr/>
          <a:lstStyle/>
          <a:p>
            <a:r>
              <a:rPr lang="en-US" smtClean="0"/>
              <a:t>The real exchange rate</a:t>
            </a:r>
          </a:p>
        </p:txBody>
      </p:sp>
      <p:sp>
        <p:nvSpPr>
          <p:cNvPr id="75779" name="Rectangle 3"/>
          <p:cNvSpPr>
            <a:spLocks noGrp="1" noChangeArrowheads="1"/>
          </p:cNvSpPr>
          <p:nvPr>
            <p:ph type="body" idx="1"/>
          </p:nvPr>
        </p:nvSpPr>
        <p:spPr>
          <a:xfrm>
            <a:off x="1885950" y="1839913"/>
            <a:ext cx="6311900" cy="3263900"/>
          </a:xfrm>
          <a:noFill/>
          <a:ln w="63500" cmpd="dbl">
            <a:solidFill>
              <a:srgbClr val="006666"/>
            </a:solidFill>
            <a:miter lim="800000"/>
            <a:headEnd/>
            <a:tailEnd/>
          </a:ln>
        </p:spPr>
        <p:txBody>
          <a:bodyPr anchor="ctr"/>
          <a:lstStyle/>
          <a:p>
            <a:pPr marL="863600" indent="-863600">
              <a:buFont typeface="Wingdings" pitchFamily="2" charset="2"/>
              <a:buNone/>
            </a:pPr>
            <a:r>
              <a:rPr lang="en-US" b="1" i="1" dirty="0" smtClean="0">
                <a:latin typeface="Calibri" pitchFamily="34" charset="0"/>
                <a:cs typeface="Calibri" pitchFamily="34" charset="0"/>
                <a:sym typeface="Symbol" pitchFamily="18" charset="2"/>
              </a:rPr>
              <a:t>ε</a:t>
            </a:r>
            <a:r>
              <a:rPr lang="en-US" b="1" i="1" dirty="0" smtClean="0"/>
              <a:t> </a:t>
            </a:r>
            <a:r>
              <a:rPr lang="en-US" dirty="0" smtClean="0"/>
              <a:t>= 	real exchange rate, </a:t>
            </a:r>
            <a:br>
              <a:rPr lang="en-US" dirty="0" smtClean="0"/>
            </a:br>
            <a:r>
              <a:rPr lang="en-US" dirty="0" smtClean="0"/>
              <a:t>the relative price of </a:t>
            </a:r>
            <a:br>
              <a:rPr lang="en-US" dirty="0" smtClean="0"/>
            </a:br>
            <a:r>
              <a:rPr lang="en-US" dirty="0" smtClean="0"/>
              <a:t>domestic goods </a:t>
            </a:r>
            <a:br>
              <a:rPr lang="en-US" dirty="0" smtClean="0"/>
            </a:br>
            <a:r>
              <a:rPr lang="en-US" dirty="0" smtClean="0"/>
              <a:t>in terms of foreign goods </a:t>
            </a:r>
          </a:p>
          <a:p>
            <a:pPr marL="863600" indent="-863600">
              <a:buFont typeface="Wingdings" pitchFamily="2" charset="2"/>
              <a:buNone/>
            </a:pPr>
            <a:r>
              <a:rPr lang="en-US" dirty="0" smtClean="0"/>
              <a:t>	(</a:t>
            </a:r>
            <a:r>
              <a:rPr lang="en-US" i="1" dirty="0" smtClean="0"/>
              <a:t>e.g. </a:t>
            </a:r>
            <a:r>
              <a:rPr lang="en-US" dirty="0" smtClean="0"/>
              <a:t>Japanese Big Macs per U.S. Big Mac)</a:t>
            </a:r>
          </a:p>
        </p:txBody>
      </p:sp>
      <p:grpSp>
        <p:nvGrpSpPr>
          <p:cNvPr id="2" name="Group 4"/>
          <p:cNvGrpSpPr>
            <a:grpSpLocks/>
          </p:cNvGrpSpPr>
          <p:nvPr/>
        </p:nvGrpSpPr>
        <p:grpSpPr bwMode="auto">
          <a:xfrm>
            <a:off x="203200" y="2443163"/>
            <a:ext cx="2209800" cy="1704975"/>
            <a:chOff x="240" y="1392"/>
            <a:chExt cx="1440" cy="1074"/>
          </a:xfrm>
        </p:grpSpPr>
        <p:sp>
          <p:nvSpPr>
            <p:cNvPr id="49158" name="Line 5"/>
            <p:cNvSpPr>
              <a:spLocks noChangeShapeType="1"/>
            </p:cNvSpPr>
            <p:nvPr/>
          </p:nvSpPr>
          <p:spPr bwMode="auto">
            <a:xfrm flipH="1">
              <a:off x="1056" y="1392"/>
              <a:ext cx="384"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49159" name="Text Box 6"/>
            <p:cNvSpPr txBox="1">
              <a:spLocks noChangeArrowheads="1"/>
            </p:cNvSpPr>
            <p:nvPr/>
          </p:nvSpPr>
          <p:spPr bwMode="auto">
            <a:xfrm>
              <a:off x="240" y="1688"/>
              <a:ext cx="1440" cy="77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i="1">
                  <a:latin typeface="Tahoma" pitchFamily="34" charset="0"/>
                </a:rPr>
                <a:t>the lowercase Greek letter </a:t>
              </a:r>
              <a:r>
                <a:rPr lang="en-US" sz="2500">
                  <a:latin typeface="Tahoma" pitchFamily="34" charset="0"/>
                </a:rPr>
                <a:t>epsilon</a:t>
              </a:r>
            </a:p>
          </p:txBody>
        </p:sp>
      </p:grpSp>
    </p:spTree>
    <p:extLst>
      <p:ext uri="{BB962C8B-B14F-4D97-AF65-F5344CB8AC3E}">
        <p14:creationId xmlns:p14="http://schemas.microsoft.com/office/powerpoint/2010/main" val="3303670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wipe(left)">
                                      <p:cBhvr>
                                        <p:cTn id="12" dur="500"/>
                                        <p:tgtEl>
                                          <p:spTgt spid="757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wipe(left)">
                                      <p:cBhvr>
                                        <p:cTn id="17" dur="500"/>
                                        <p:tgtEl>
                                          <p:spTgt spid="7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631825" y="1325563"/>
            <a:ext cx="4157663" cy="3116262"/>
          </a:xfrm>
        </p:spPr>
        <p:txBody>
          <a:bodyPr/>
          <a:lstStyle/>
          <a:p>
            <a:pPr marL="288925" indent="-288925">
              <a:spcBef>
                <a:spcPct val="15000"/>
              </a:spcBef>
              <a:buClr>
                <a:srgbClr val="FFFF00"/>
              </a:buClr>
            </a:pPr>
            <a:r>
              <a:rPr lang="en-US" sz="2500" dirty="0" smtClean="0"/>
              <a:t>Big </a:t>
            </a:r>
            <a:r>
              <a:rPr lang="en-US" sz="2500" dirty="0" smtClean="0"/>
              <a:t>Mac</a:t>
            </a:r>
          </a:p>
          <a:p>
            <a:pPr marL="288925" indent="-288925">
              <a:spcBef>
                <a:spcPct val="15000"/>
              </a:spcBef>
              <a:buClr>
                <a:srgbClr val="FFFF00"/>
              </a:buClr>
            </a:pPr>
            <a:r>
              <a:rPr lang="en-US" sz="2500" dirty="0" smtClean="0"/>
              <a:t>price in Japan:  </a:t>
            </a:r>
            <a:br>
              <a:rPr lang="en-US" sz="2500" dirty="0" smtClean="0"/>
            </a:br>
            <a:r>
              <a:rPr lang="en-US" sz="2500" dirty="0" smtClean="0"/>
              <a:t>   </a:t>
            </a:r>
            <a:r>
              <a:rPr lang="en-US" sz="2500" b="1" i="1" dirty="0" smtClean="0"/>
              <a:t>P*</a:t>
            </a:r>
            <a:r>
              <a:rPr lang="en-US" sz="2500" dirty="0" smtClean="0"/>
              <a:t> = 200 Yen</a:t>
            </a:r>
          </a:p>
          <a:p>
            <a:pPr marL="288925" indent="-288925">
              <a:spcBef>
                <a:spcPct val="15000"/>
              </a:spcBef>
              <a:buClr>
                <a:srgbClr val="FFFF00"/>
              </a:buClr>
            </a:pPr>
            <a:r>
              <a:rPr lang="en-US" sz="2500" dirty="0" smtClean="0"/>
              <a:t>price in USA:    </a:t>
            </a:r>
            <a:br>
              <a:rPr lang="en-US" sz="2500" dirty="0" smtClean="0"/>
            </a:br>
            <a:r>
              <a:rPr lang="en-US" sz="2500" dirty="0" smtClean="0"/>
              <a:t>   </a:t>
            </a:r>
            <a:r>
              <a:rPr lang="en-US" sz="2500" b="1" i="1" dirty="0" smtClean="0"/>
              <a:t>P</a:t>
            </a:r>
            <a:r>
              <a:rPr lang="en-US" sz="2500" dirty="0" smtClean="0"/>
              <a:t>  =  </a:t>
            </a:r>
            <a:r>
              <a:rPr lang="en-US" sz="2500" dirty="0" smtClean="0"/>
              <a:t>$4.00</a:t>
            </a:r>
            <a:endParaRPr lang="en-US" sz="2500" dirty="0" smtClean="0"/>
          </a:p>
          <a:p>
            <a:pPr marL="288925" indent="-288925">
              <a:spcBef>
                <a:spcPct val="15000"/>
              </a:spcBef>
              <a:buClr>
                <a:srgbClr val="FFFF00"/>
              </a:buClr>
            </a:pPr>
            <a:r>
              <a:rPr lang="en-US" sz="2500" dirty="0" smtClean="0"/>
              <a:t>nominal exchange rate </a:t>
            </a:r>
            <a:br>
              <a:rPr lang="en-US" sz="2500" dirty="0" smtClean="0"/>
            </a:br>
            <a:r>
              <a:rPr lang="en-US" sz="2500" dirty="0" smtClean="0"/>
              <a:t>   </a:t>
            </a:r>
            <a:r>
              <a:rPr lang="en-US" sz="2500" b="1" i="1" dirty="0" smtClean="0"/>
              <a:t>e</a:t>
            </a:r>
            <a:r>
              <a:rPr lang="en-US" sz="2500" dirty="0" smtClean="0"/>
              <a:t> = </a:t>
            </a:r>
            <a:r>
              <a:rPr lang="en-US" sz="2500" dirty="0" smtClean="0"/>
              <a:t>100 </a:t>
            </a:r>
            <a:r>
              <a:rPr lang="en-US" sz="2500" dirty="0" smtClean="0"/>
              <a:t>Yen/$</a:t>
            </a:r>
          </a:p>
        </p:txBody>
      </p:sp>
      <p:sp>
        <p:nvSpPr>
          <p:cNvPr id="79875" name="Rectangle 3"/>
          <p:cNvSpPr>
            <a:spLocks noChangeArrowheads="1"/>
          </p:cNvSpPr>
          <p:nvPr/>
        </p:nvSpPr>
        <p:spPr bwMode="auto">
          <a:xfrm>
            <a:off x="5014913" y="3856038"/>
            <a:ext cx="3657600" cy="2286000"/>
          </a:xfrm>
          <a:prstGeom prst="rect">
            <a:avLst/>
          </a:prstGeom>
          <a:solidFill>
            <a:srgbClr val="FFFFBB"/>
          </a:solidFill>
          <a:ln w="9525">
            <a:solidFill>
              <a:srgbClr val="FF0000"/>
            </a:solidFill>
            <a:miter lim="800000"/>
            <a:headEnd/>
            <a:tailEnd/>
          </a:ln>
          <a:effectLst>
            <a:outerShdw dist="125724" dir="2700000" algn="ctr" rotWithShape="0">
              <a:srgbClr val="FF0000">
                <a:alpha val="50000"/>
              </a:srgbClr>
            </a:outerShdw>
          </a:effectLst>
        </p:spPr>
        <p:txBody>
          <a:bodyPr lIns="92075" tIns="46038" rIns="92075" bIns="46038"/>
          <a:lstStyle/>
          <a:p>
            <a:pPr eaLnBrk="0" hangingPunct="0">
              <a:lnSpc>
                <a:spcPct val="110000"/>
              </a:lnSpc>
              <a:spcBef>
                <a:spcPct val="20000"/>
              </a:spcBef>
              <a:buClr>
                <a:schemeClr val="hlink"/>
              </a:buClr>
              <a:buSzPct val="50000"/>
              <a:buFont typeface="Monotype Sorts" pitchFamily="2" charset="2"/>
              <a:buNone/>
            </a:pPr>
            <a:r>
              <a:rPr kumimoji="1" lang="en-US" sz="2500" i="1" dirty="0"/>
              <a:t>To buy a U.S. Big Mac, someone from Japan </a:t>
            </a:r>
            <a:br>
              <a:rPr kumimoji="1" lang="en-US" sz="2500" i="1" dirty="0"/>
            </a:br>
            <a:r>
              <a:rPr kumimoji="1" lang="en-US" sz="2500" i="1" dirty="0"/>
              <a:t>would have to pay an amount that could buy </a:t>
            </a:r>
            <a:br>
              <a:rPr kumimoji="1" lang="en-US" sz="2500" i="1" dirty="0"/>
            </a:br>
            <a:r>
              <a:rPr kumimoji="1" lang="en-US" sz="2500" i="1" dirty="0" smtClean="0"/>
              <a:t>2 </a:t>
            </a:r>
            <a:r>
              <a:rPr kumimoji="1" lang="en-US" sz="2500" i="1" dirty="0"/>
              <a:t>Japanese Big Macs.</a:t>
            </a:r>
          </a:p>
        </p:txBody>
      </p:sp>
      <p:pic>
        <p:nvPicPr>
          <p:cNvPr id="51204" name="Picture 4" descr="RF4475248"/>
          <p:cNvPicPr>
            <a:picLocks noChangeAspect="1" noChangeArrowheads="1"/>
          </p:cNvPicPr>
          <p:nvPr/>
        </p:nvPicPr>
        <p:blipFill>
          <a:blip r:embed="rId3" cstate="print">
            <a:extLst>
              <a:ext uri="{28A0092B-C50C-407E-A947-70E740481C1C}">
                <a14:useLocalDpi xmlns:a14="http://schemas.microsoft.com/office/drawing/2010/main" val="0"/>
              </a:ext>
            </a:extLst>
          </a:blip>
          <a:srcRect r="2744"/>
          <a:stretch>
            <a:fillRect/>
          </a:stretch>
        </p:blipFill>
        <p:spPr bwMode="auto">
          <a:xfrm>
            <a:off x="4757738" y="520700"/>
            <a:ext cx="3863975" cy="2806700"/>
          </a:xfrm>
          <a:prstGeom prst="rect">
            <a:avLst/>
          </a:prstGeom>
          <a:noFill/>
          <a:ln w="9525">
            <a:solidFill>
              <a:srgbClr val="FF9900"/>
            </a:solidFill>
            <a:miter lim="800000"/>
            <a:headEnd/>
            <a:tailEnd/>
          </a:ln>
          <a:extLst>
            <a:ext uri="{909E8E84-426E-40DD-AFC4-6F175D3DCCD1}">
              <a14:hiddenFill xmlns:a14="http://schemas.microsoft.com/office/drawing/2010/main">
                <a:solidFill>
                  <a:srgbClr val="FFFFFF"/>
                </a:solidFill>
              </a14:hiddenFill>
            </a:ext>
          </a:extLst>
        </p:spPr>
      </p:pic>
      <p:sp>
        <p:nvSpPr>
          <p:cNvPr id="51206" name="Rectangle 10"/>
          <p:cNvSpPr>
            <a:spLocks noGrp="1" noChangeArrowheads="1"/>
          </p:cNvSpPr>
          <p:nvPr>
            <p:ph type="title"/>
          </p:nvPr>
        </p:nvSpPr>
        <p:spPr>
          <a:xfrm>
            <a:off x="414338" y="368300"/>
            <a:ext cx="3425825" cy="762000"/>
          </a:xfrm>
          <a:solidFill>
            <a:schemeClr val="bg1"/>
          </a:solidFill>
          <a:ln w="38100" cmpd="dbl">
            <a:solidFill>
              <a:srgbClr val="FFFF00"/>
            </a:solidFill>
            <a:miter lim="800000"/>
            <a:headEnd/>
            <a:tailEnd/>
          </a:ln>
        </p:spPr>
        <p:txBody>
          <a:bodyPr/>
          <a:lstStyle/>
          <a:p>
            <a:r>
              <a:rPr lang="en-US" i="1" smtClean="0">
                <a:solidFill>
                  <a:srgbClr val="FF0000"/>
                </a:solidFill>
              </a:rPr>
              <a:t>~ McZample ~</a:t>
            </a:r>
          </a:p>
        </p:txBody>
      </p:sp>
      <mc:AlternateContent xmlns:mc="http://schemas.openxmlformats.org/markup-compatibility/2006">
        <mc:Choice xmlns:a14="http://schemas.microsoft.com/office/drawing/2010/main" Requires="a14">
          <p:sp>
            <p:nvSpPr>
              <p:cNvPr id="3" name="TextBox 2"/>
              <p:cNvSpPr txBox="1"/>
              <p:nvPr/>
            </p:nvSpPr>
            <p:spPr>
              <a:xfrm>
                <a:off x="387927" y="4599709"/>
                <a:ext cx="4294909" cy="124078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sz="4000" i="1" smtClean="0">
                          <a:latin typeface="Cambria Math"/>
                          <a:ea typeface="Cambria Math"/>
                        </a:rPr>
                        <m:t>𝜀</m:t>
                      </m:r>
                      <m:r>
                        <a:rPr lang="en-US" sz="4000" b="0" i="1" smtClean="0">
                          <a:latin typeface="Cambria Math"/>
                          <a:ea typeface="Cambria Math"/>
                        </a:rPr>
                        <m:t>=</m:t>
                      </m:r>
                      <m:f>
                        <m:fPr>
                          <m:ctrlPr>
                            <a:rPr lang="en-US" sz="4000" b="0" i="1" smtClean="0">
                              <a:latin typeface="Cambria Math"/>
                              <a:ea typeface="Cambria Math"/>
                            </a:rPr>
                          </m:ctrlPr>
                        </m:fPr>
                        <m:num>
                          <m:r>
                            <a:rPr lang="en-US" sz="4000" b="0" i="1" smtClean="0">
                              <a:latin typeface="Cambria Math"/>
                              <a:ea typeface="Cambria Math"/>
                            </a:rPr>
                            <m:t>𝑒</m:t>
                          </m:r>
                          <m:r>
                            <a:rPr lang="en-US" sz="4000" b="0" i="1" smtClean="0">
                              <a:latin typeface="Cambria Math"/>
                              <a:ea typeface="Cambria Math"/>
                            </a:rPr>
                            <m:t>×</m:t>
                          </m:r>
                          <m:r>
                            <a:rPr lang="en-US" sz="4000" b="0" i="1" smtClean="0">
                              <a:latin typeface="Cambria Math"/>
                              <a:ea typeface="Cambria Math"/>
                            </a:rPr>
                            <m:t>𝑃</m:t>
                          </m:r>
                        </m:num>
                        <m:den>
                          <m:sSup>
                            <m:sSupPr>
                              <m:ctrlPr>
                                <a:rPr lang="en-US" sz="4000" b="0" i="1" smtClean="0">
                                  <a:latin typeface="Cambria Math"/>
                                  <a:ea typeface="Cambria Math"/>
                                </a:rPr>
                              </m:ctrlPr>
                            </m:sSupPr>
                            <m:e>
                              <m:r>
                                <a:rPr lang="en-US" sz="4000" b="0" i="1" smtClean="0">
                                  <a:latin typeface="Cambria Math"/>
                                  <a:ea typeface="Cambria Math"/>
                                </a:rPr>
                                <m:t>𝑃</m:t>
                              </m:r>
                            </m:e>
                            <m:sup>
                              <m:r>
                                <a:rPr lang="en-US" sz="4000" b="0" i="1" smtClean="0">
                                  <a:latin typeface="Cambria Math"/>
                                  <a:ea typeface="Cambria Math"/>
                                </a:rPr>
                                <m:t>∗</m:t>
                              </m:r>
                            </m:sup>
                          </m:sSup>
                        </m:den>
                      </m:f>
                    </m:oMath>
                  </m:oMathPara>
                </a14:m>
                <a:endParaRPr lang="en-US" sz="4000" dirty="0"/>
              </a:p>
            </p:txBody>
          </p:sp>
        </mc:Choice>
        <mc:Fallback>
          <p:sp>
            <p:nvSpPr>
              <p:cNvPr id="3" name="TextBox 2"/>
              <p:cNvSpPr txBox="1">
                <a:spLocks noRot="1" noChangeAspect="1" noMove="1" noResize="1" noEditPoints="1" noAdjustHandles="1" noChangeArrowheads="1" noChangeShapeType="1" noTextEdit="1"/>
              </p:cNvSpPr>
              <p:nvPr/>
            </p:nvSpPr>
            <p:spPr>
              <a:xfrm>
                <a:off x="387927" y="4599709"/>
                <a:ext cx="4294909" cy="1240789"/>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9719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4">
                                            <p:txEl>
                                              <p:pRg st="0" end="0"/>
                                            </p:txEl>
                                          </p:spTgt>
                                        </p:tgtEl>
                                        <p:attrNameLst>
                                          <p:attrName>style.visibility</p:attrName>
                                        </p:attrNameLst>
                                      </p:cBhvr>
                                      <p:to>
                                        <p:strVal val="visible"/>
                                      </p:to>
                                    </p:set>
                                    <p:animEffect transition="in" filter="wipe(left)">
                                      <p:cBhvr>
                                        <p:cTn id="7" dur="500"/>
                                        <p:tgtEl>
                                          <p:spTgt spid="798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4">
                                            <p:txEl>
                                              <p:pRg st="1" end="1"/>
                                            </p:txEl>
                                          </p:spTgt>
                                        </p:tgtEl>
                                        <p:attrNameLst>
                                          <p:attrName>style.visibility</p:attrName>
                                        </p:attrNameLst>
                                      </p:cBhvr>
                                      <p:to>
                                        <p:strVal val="visible"/>
                                      </p:to>
                                    </p:set>
                                    <p:animEffect transition="in" filter="wipe(left)">
                                      <p:cBhvr>
                                        <p:cTn id="12" dur="500"/>
                                        <p:tgtEl>
                                          <p:spTgt spid="798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874">
                                            <p:txEl>
                                              <p:pRg st="2" end="2"/>
                                            </p:txEl>
                                          </p:spTgt>
                                        </p:tgtEl>
                                        <p:attrNameLst>
                                          <p:attrName>style.visibility</p:attrName>
                                        </p:attrNameLst>
                                      </p:cBhvr>
                                      <p:to>
                                        <p:strVal val="visible"/>
                                      </p:to>
                                    </p:set>
                                    <p:animEffect transition="in" filter="wipe(left)">
                                      <p:cBhvr>
                                        <p:cTn id="17" dur="500"/>
                                        <p:tgtEl>
                                          <p:spTgt spid="7987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874">
                                            <p:txEl>
                                              <p:pRg st="3" end="3"/>
                                            </p:txEl>
                                          </p:spTgt>
                                        </p:tgtEl>
                                        <p:attrNameLst>
                                          <p:attrName>style.visibility</p:attrName>
                                        </p:attrNameLst>
                                      </p:cBhvr>
                                      <p:to>
                                        <p:strVal val="visible"/>
                                      </p:to>
                                    </p:set>
                                    <p:animEffect transition="in" filter="wipe(left)">
                                      <p:cBhvr>
                                        <p:cTn id="22" dur="500"/>
                                        <p:tgtEl>
                                          <p:spTgt spid="7987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9875"/>
                                        </p:tgtEl>
                                        <p:attrNameLst>
                                          <p:attrName>style.visibility</p:attrName>
                                        </p:attrNameLst>
                                      </p:cBhvr>
                                      <p:to>
                                        <p:strVal val="visible"/>
                                      </p:to>
                                    </p:set>
                                    <p:animEffect transition="in" filter="dissolve">
                                      <p:cBhvr>
                                        <p:cTn id="27" dur="500"/>
                                        <p:tgtEl>
                                          <p:spTgt spid="7987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uiExpand="1" build="p" autoUpdateAnimBg="0"/>
      <p:bldP spid="79875" grpId="0" animBg="1" autoUpdateAnimBg="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63550" y="236538"/>
            <a:ext cx="8248650" cy="955675"/>
          </a:xfrm>
        </p:spPr>
        <p:txBody>
          <a:bodyPr/>
          <a:lstStyle/>
          <a:p>
            <a:pPr eaLnBrk="1" hangingPunct="1"/>
            <a:r>
              <a:rPr lang="en-US" smtClean="0"/>
              <a:t>Consumption, </a:t>
            </a:r>
            <a:r>
              <a:rPr lang="en-US" sz="3700" i="1" smtClean="0"/>
              <a:t>C</a:t>
            </a:r>
          </a:p>
        </p:txBody>
      </p:sp>
      <p:sp>
        <p:nvSpPr>
          <p:cNvPr id="66563" name="Rectangle 3"/>
          <p:cNvSpPr>
            <a:spLocks noGrp="1" noChangeArrowheads="1"/>
          </p:cNvSpPr>
          <p:nvPr>
            <p:ph type="body" idx="1"/>
          </p:nvPr>
        </p:nvSpPr>
        <p:spPr>
          <a:xfrm>
            <a:off x="482600" y="1403350"/>
            <a:ext cx="7924800" cy="4495800"/>
          </a:xfrm>
        </p:spPr>
        <p:txBody>
          <a:bodyPr>
            <a:normAutofit/>
          </a:bodyPr>
          <a:lstStyle/>
          <a:p>
            <a:pPr eaLnBrk="1" hangingPunct="1">
              <a:spcBef>
                <a:spcPct val="50000"/>
              </a:spcBef>
            </a:pPr>
            <a:r>
              <a:rPr lang="en-US" sz="2700" b="1" dirty="0" smtClean="0"/>
              <a:t>Net Taxes = Tax Revenue – Transfer Payments</a:t>
            </a:r>
          </a:p>
          <a:p>
            <a:pPr lvl="1">
              <a:spcBef>
                <a:spcPct val="50000"/>
              </a:spcBef>
            </a:pPr>
            <a:r>
              <a:rPr lang="en-US" sz="2300" dirty="0" smtClean="0"/>
              <a:t>Denoted </a:t>
            </a:r>
            <a:r>
              <a:rPr lang="en-US" sz="2300" b="1" i="1" dirty="0" smtClean="0"/>
              <a:t>T</a:t>
            </a:r>
            <a:r>
              <a:rPr lang="en-US" sz="2300" dirty="0" smtClean="0"/>
              <a:t> and </a:t>
            </a:r>
            <a:r>
              <a:rPr lang="en-US" sz="2300" i="1" dirty="0" smtClean="0"/>
              <a:t>always assumed exogenous</a:t>
            </a:r>
          </a:p>
          <a:p>
            <a:pPr eaLnBrk="1" hangingPunct="1">
              <a:spcBef>
                <a:spcPct val="50000"/>
              </a:spcBef>
            </a:pPr>
            <a:r>
              <a:rPr lang="en-US" sz="2700" b="1" dirty="0" smtClean="0">
                <a:solidFill>
                  <a:srgbClr val="FF0000"/>
                </a:solidFill>
              </a:rPr>
              <a:t>Disposable income</a:t>
            </a:r>
            <a:r>
              <a:rPr lang="en-US" sz="2700" dirty="0" smtClean="0"/>
              <a:t> (or, after-tax income) is total income minus total net taxes: </a:t>
            </a:r>
            <a:r>
              <a:rPr lang="en-US" sz="2700" b="1" i="1" dirty="0" smtClean="0"/>
              <a:t>Y</a:t>
            </a:r>
            <a:r>
              <a:rPr lang="en-US" sz="2700" dirty="0" smtClean="0"/>
              <a:t> – </a:t>
            </a:r>
            <a:r>
              <a:rPr lang="en-US" sz="2700" b="1" i="1" dirty="0" smtClean="0"/>
              <a:t>T.</a:t>
            </a:r>
          </a:p>
          <a:p>
            <a:pPr eaLnBrk="1" hangingPunct="1">
              <a:spcBef>
                <a:spcPct val="60000"/>
              </a:spcBef>
            </a:pPr>
            <a:r>
              <a:rPr lang="en-US" sz="2700" i="1" dirty="0" smtClean="0"/>
              <a:t>Assumption</a:t>
            </a:r>
            <a:r>
              <a:rPr lang="en-US" sz="2700" dirty="0" smtClean="0"/>
              <a:t>: </a:t>
            </a:r>
            <a:r>
              <a:rPr lang="en-US" sz="2700" b="1" dirty="0" smtClean="0">
                <a:solidFill>
                  <a:srgbClr val="0070C0"/>
                </a:solidFill>
              </a:rPr>
              <a:t>Consumption expenditure is directly related to disposable income</a:t>
            </a:r>
          </a:p>
        </p:txBody>
      </p:sp>
      <p:graphicFrame>
        <p:nvGraphicFramePr>
          <p:cNvPr id="4" name="Content Placeholder 3"/>
          <p:cNvGraphicFramePr>
            <a:graphicFrameLocks/>
          </p:cNvGraphicFramePr>
          <p:nvPr>
            <p:extLst>
              <p:ext uri="{D42A27DB-BD31-4B8C-83A1-F6EECF244321}">
                <p14:modId xmlns:p14="http://schemas.microsoft.com/office/powerpoint/2010/main" val="164679135"/>
              </p:ext>
            </p:extLst>
          </p:nvPr>
        </p:nvGraphicFramePr>
        <p:xfrm>
          <a:off x="5715000" y="4267200"/>
          <a:ext cx="2780383" cy="2225040"/>
        </p:xfrm>
        <a:graphic>
          <a:graphicData uri="http://schemas.openxmlformats.org/drawingml/2006/table">
            <a:tbl>
              <a:tblPr firstRow="1" bandRow="1">
                <a:tableStyleId>{5C22544A-7EE6-4342-B048-85BDC9FD1C3A}</a:tableStyleId>
              </a:tblPr>
              <a:tblGrid>
                <a:gridCol w="1335723"/>
                <a:gridCol w="830834"/>
                <a:gridCol w="613826"/>
              </a:tblGrid>
              <a:tr h="370840">
                <a:tc gridSpan="3">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lnR w="12700" cap="flat" cmpd="sng" algn="ctr">
                      <a:solidFill>
                        <a:schemeClr val="tx1"/>
                      </a:solidFill>
                      <a:prstDash val="solid"/>
                      <a:round/>
                      <a:headEnd type="none" w="med" len="med"/>
                      <a:tailEnd type="none" w="med" len="med"/>
                    </a:lnR>
                  </a:tcPr>
                </a:tc>
                <a:tc>
                  <a:txBody>
                    <a:bodyPr/>
                    <a:lstStyle/>
                    <a:p>
                      <a:pPr algn="ctr"/>
                      <a:r>
                        <a:rPr lang="en-US" i="1" dirty="0" smtClean="0"/>
                        <a:t>C</a:t>
                      </a:r>
                      <a:endParaRPr lang="en-US" i="1"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Capital, </a:t>
                      </a:r>
                      <a:r>
                        <a:rPr lang="en-US" i="1" dirty="0" smtClean="0"/>
                        <a:t>K</a:t>
                      </a:r>
                      <a:endParaRPr lang="en-US" i="1" dirty="0"/>
                    </a:p>
                  </a:txBody>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Labor, </a:t>
                      </a:r>
                      <a:r>
                        <a:rPr lang="en-US" i="1" dirty="0" smtClean="0"/>
                        <a:t>L</a:t>
                      </a:r>
                      <a:endParaRPr lang="en-US" i="1" dirty="0"/>
                    </a:p>
                  </a:txBody>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Technology </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Taxes, </a:t>
                      </a:r>
                      <a:r>
                        <a:rPr lang="en-US" i="1" dirty="0" smtClean="0"/>
                        <a:t>T</a:t>
                      </a:r>
                      <a:endParaRPr lang="en-US" i="1" dirty="0"/>
                    </a:p>
                  </a:txBody>
                  <a:tcPr>
                    <a:lnT w="12700" cap="flat" cmpd="sng" algn="ctr">
                      <a:solidFill>
                        <a:schemeClr val="tx1"/>
                      </a:solidFill>
                      <a:prstDash val="solid"/>
                      <a:round/>
                      <a:headEnd type="none" w="med" len="med"/>
                      <a:tailEnd type="none" w="med" len="med"/>
                    </a:lnT>
                  </a:tcPr>
                </a:tc>
                <a:tc>
                  <a:txBody>
                    <a:bodyPr/>
                    <a:lstStyle/>
                    <a:p>
                      <a:pPr algn="ct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latin typeface="Calibri"/>
                          <a:cs typeface="Calibri"/>
                        </a:rPr>
                        <a:t>−</a:t>
                      </a:r>
                      <a:r>
                        <a:rPr lang="en-US" dirty="0" smtClean="0"/>
                        <a:t> </a:t>
                      </a:r>
                      <a:endParaRPr lang="en-US" dirty="0"/>
                    </a:p>
                  </a:txBody>
                  <a:tcPr/>
                </a:tc>
              </a:tr>
            </a:tbl>
          </a:graphicData>
        </a:graphic>
      </p:graphicFrame>
    </p:spTree>
    <p:extLst>
      <p:ext uri="{BB962C8B-B14F-4D97-AF65-F5344CB8AC3E}">
        <p14:creationId xmlns:p14="http://schemas.microsoft.com/office/powerpoint/2010/main" val="2315246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74688" y="236538"/>
            <a:ext cx="7770812" cy="996950"/>
          </a:xfrm>
        </p:spPr>
        <p:txBody>
          <a:bodyPr/>
          <a:lstStyle/>
          <a:p>
            <a:r>
              <a:rPr lang="en-US" dirty="0" smtClean="0"/>
              <a:t>Understanding the units of </a:t>
            </a:r>
            <a:r>
              <a:rPr lang="en-US" i="1" dirty="0" smtClean="0">
                <a:sym typeface="Symbol" pitchFamily="18" charset="2"/>
              </a:rPr>
              <a:t>ε</a:t>
            </a:r>
          </a:p>
        </p:txBody>
      </p:sp>
      <p:graphicFrame>
        <p:nvGraphicFramePr>
          <p:cNvPr id="77827" name="Object 2"/>
          <p:cNvGraphicFramePr>
            <a:graphicFrameLocks noChangeAspect="1"/>
          </p:cNvGraphicFramePr>
          <p:nvPr/>
        </p:nvGraphicFramePr>
        <p:xfrm>
          <a:off x="1768475" y="2338388"/>
          <a:ext cx="5822950" cy="938212"/>
        </p:xfrm>
        <a:graphic>
          <a:graphicData uri="http://schemas.openxmlformats.org/presentationml/2006/ole">
            <mc:AlternateContent xmlns:mc="http://schemas.openxmlformats.org/markup-compatibility/2006">
              <mc:Choice xmlns:v="urn:schemas-microsoft-com:vml" Requires="v">
                <p:oleObj spid="_x0000_s11514" name="Equation" r:id="rId4" imgW="2679700" imgH="431800" progId="Equation.DSMT4">
                  <p:embed/>
                </p:oleObj>
              </mc:Choice>
              <mc:Fallback>
                <p:oleObj name="Equation" r:id="rId4" imgW="2679700" imgH="431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8475" y="2338388"/>
                        <a:ext cx="5822950" cy="938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828" name="Object 3"/>
          <p:cNvGraphicFramePr>
            <a:graphicFrameLocks noChangeAspect="1"/>
          </p:cNvGraphicFramePr>
          <p:nvPr/>
        </p:nvGraphicFramePr>
        <p:xfrm>
          <a:off x="1711325" y="4849813"/>
          <a:ext cx="4806950" cy="990600"/>
        </p:xfrm>
        <a:graphic>
          <a:graphicData uri="http://schemas.openxmlformats.org/presentationml/2006/ole">
            <mc:AlternateContent xmlns:mc="http://schemas.openxmlformats.org/markup-compatibility/2006">
              <mc:Choice xmlns:v="urn:schemas-microsoft-com:vml" Requires="v">
                <p:oleObj spid="_x0000_s11515" name="Equation" r:id="rId6" imgW="2222500" imgH="457200" progId="Equation.DSMT4">
                  <p:embed/>
                </p:oleObj>
              </mc:Choice>
              <mc:Fallback>
                <p:oleObj name="Equation" r:id="rId6" imgW="2222500" imgH="457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1325" y="4849813"/>
                        <a:ext cx="480695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829" name="Object 4"/>
          <p:cNvGraphicFramePr>
            <a:graphicFrameLocks noChangeAspect="1"/>
          </p:cNvGraphicFramePr>
          <p:nvPr/>
        </p:nvGraphicFramePr>
        <p:xfrm>
          <a:off x="1735138" y="3581400"/>
          <a:ext cx="5240337" cy="930275"/>
        </p:xfrm>
        <a:graphic>
          <a:graphicData uri="http://schemas.openxmlformats.org/presentationml/2006/ole">
            <mc:AlternateContent xmlns:mc="http://schemas.openxmlformats.org/markup-compatibility/2006">
              <mc:Choice xmlns:v="urn:schemas-microsoft-com:vml" Requires="v">
                <p:oleObj spid="_x0000_s11516" name="Equation" r:id="rId8" imgW="2438400" imgH="431800" progId="Equation.DSMT4">
                  <p:embed/>
                </p:oleObj>
              </mc:Choice>
              <mc:Fallback>
                <p:oleObj name="Equation" r:id="rId8" imgW="2438400" imgH="431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35138" y="3581400"/>
                        <a:ext cx="5240337"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2" name="Object 5"/>
          <p:cNvGraphicFramePr>
            <a:graphicFrameLocks noChangeAspect="1"/>
          </p:cNvGraphicFramePr>
          <p:nvPr/>
        </p:nvGraphicFramePr>
        <p:xfrm>
          <a:off x="1682750" y="1323975"/>
          <a:ext cx="1822450" cy="885825"/>
        </p:xfrm>
        <a:graphic>
          <a:graphicData uri="http://schemas.openxmlformats.org/presentationml/2006/ole">
            <mc:AlternateContent xmlns:mc="http://schemas.openxmlformats.org/markup-compatibility/2006">
              <mc:Choice xmlns:v="urn:schemas-microsoft-com:vml" Requires="v">
                <p:oleObj spid="_x0000_s11517" name="Equation" r:id="rId10" imgW="736280" imgH="393529" progId="Equation.DSMT4">
                  <p:embed/>
                </p:oleObj>
              </mc:Choice>
              <mc:Fallback>
                <p:oleObj name="Equation" r:id="rId10" imgW="736280" imgH="393529"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82750" y="1323975"/>
                        <a:ext cx="1822450"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83" name="Text Box 7"/>
          <p:cNvSpPr txBox="1">
            <a:spLocks noChangeArrowheads="1"/>
          </p:cNvSpPr>
          <p:nvPr/>
        </p:nvSpPr>
        <p:spPr bwMode="auto">
          <a:xfrm>
            <a:off x="1143000" y="1431925"/>
            <a:ext cx="549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3200" b="1" i="1" dirty="0">
                <a:latin typeface="Calibri" pitchFamily="34" charset="0"/>
                <a:cs typeface="Calibri" pitchFamily="34" charset="0"/>
                <a:sym typeface="Symbol" pitchFamily="18" charset="2"/>
              </a:rPr>
              <a:t>ε</a:t>
            </a:r>
            <a:endParaRPr kumimoji="1" lang="en-US" sz="3000" b="1" i="1" dirty="0">
              <a:latin typeface="Tahoma" pitchFamily="34" charset="0"/>
              <a:sym typeface="Symbol" pitchFamily="18" charset="2"/>
            </a:endParaRPr>
          </a:p>
        </p:txBody>
      </p:sp>
    </p:spTree>
    <p:extLst>
      <p:ext uri="{BB962C8B-B14F-4D97-AF65-F5344CB8AC3E}">
        <p14:creationId xmlns:p14="http://schemas.microsoft.com/office/powerpoint/2010/main" val="3619282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wipe(left)">
                                      <p:cBhvr>
                                        <p:cTn id="7" dur="500"/>
                                        <p:tgtEl>
                                          <p:spTgt spid="77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7829"/>
                                        </p:tgtEl>
                                        <p:attrNameLst>
                                          <p:attrName>style.visibility</p:attrName>
                                        </p:attrNameLst>
                                      </p:cBhvr>
                                      <p:to>
                                        <p:strVal val="visible"/>
                                      </p:to>
                                    </p:set>
                                    <p:animEffect transition="in" filter="wipe(left)">
                                      <p:cBhvr>
                                        <p:cTn id="12" dur="500"/>
                                        <p:tgtEl>
                                          <p:spTgt spid="778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7828"/>
                                        </p:tgtEl>
                                        <p:attrNameLst>
                                          <p:attrName>style.visibility</p:attrName>
                                        </p:attrNameLst>
                                      </p:cBhvr>
                                      <p:to>
                                        <p:strVal val="visible"/>
                                      </p:to>
                                    </p:set>
                                    <p:animEffect transition="in" filter="wipe(left)">
                                      <p:cBhvr>
                                        <p:cTn id="17"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i="1" smtClean="0">
                <a:sym typeface="Symbol" pitchFamily="18" charset="2"/>
              </a:rPr>
              <a:t>ε</a:t>
            </a:r>
            <a:r>
              <a:rPr lang="en-US" smtClean="0">
                <a:sym typeface="Symbol" pitchFamily="18" charset="2"/>
              </a:rPr>
              <a:t>  in the real world &amp; our model</a:t>
            </a:r>
          </a:p>
        </p:txBody>
      </p:sp>
      <p:sp>
        <p:nvSpPr>
          <p:cNvPr id="81923" name="Rectangle 3"/>
          <p:cNvSpPr>
            <a:spLocks noGrp="1" noChangeArrowheads="1"/>
          </p:cNvSpPr>
          <p:nvPr>
            <p:ph type="body" idx="1"/>
          </p:nvPr>
        </p:nvSpPr>
        <p:spPr/>
        <p:txBody>
          <a:bodyPr/>
          <a:lstStyle/>
          <a:p>
            <a:r>
              <a:rPr lang="en-US" dirty="0" smtClean="0"/>
              <a:t>In the real world:</a:t>
            </a:r>
            <a:br>
              <a:rPr lang="en-US" dirty="0" smtClean="0"/>
            </a:br>
            <a:r>
              <a:rPr lang="en-US" dirty="0" smtClean="0"/>
              <a:t>We can think of </a:t>
            </a:r>
            <a:r>
              <a:rPr lang="en-US" b="1" i="1" dirty="0" smtClean="0">
                <a:sym typeface="Symbol" pitchFamily="18" charset="2"/>
              </a:rPr>
              <a:t>ε</a:t>
            </a:r>
            <a:r>
              <a:rPr lang="en-US" dirty="0" smtClean="0"/>
              <a:t>  as the relative price of </a:t>
            </a:r>
            <a:br>
              <a:rPr lang="en-US" dirty="0" smtClean="0"/>
            </a:br>
            <a:r>
              <a:rPr lang="en-US" dirty="0" smtClean="0"/>
              <a:t>a basket of domestic goods in terms of a basket of foreign goods</a:t>
            </a:r>
          </a:p>
          <a:p>
            <a:r>
              <a:rPr lang="en-US" dirty="0" smtClean="0"/>
              <a:t>In our macro model:</a:t>
            </a:r>
            <a:br>
              <a:rPr lang="en-US" dirty="0" smtClean="0"/>
            </a:br>
            <a:r>
              <a:rPr lang="en-US" dirty="0" smtClean="0"/>
              <a:t>There’s just one good, “output.”</a:t>
            </a:r>
            <a:br>
              <a:rPr lang="en-US" dirty="0" smtClean="0"/>
            </a:br>
            <a:r>
              <a:rPr lang="en-US" dirty="0" smtClean="0"/>
              <a:t>So </a:t>
            </a:r>
            <a:r>
              <a:rPr lang="en-US" b="1" i="1" dirty="0" smtClean="0">
                <a:sym typeface="Symbol" pitchFamily="18" charset="2"/>
              </a:rPr>
              <a:t>ε</a:t>
            </a:r>
            <a:r>
              <a:rPr lang="en-US" dirty="0" smtClean="0">
                <a:sym typeface="Symbol" pitchFamily="18" charset="2"/>
              </a:rPr>
              <a:t>  is the relative price of one country’s output in terms of the other country’s output</a:t>
            </a:r>
          </a:p>
        </p:txBody>
      </p:sp>
    </p:spTree>
    <p:extLst>
      <p:ext uri="{BB962C8B-B14F-4D97-AF65-F5344CB8AC3E}">
        <p14:creationId xmlns:p14="http://schemas.microsoft.com/office/powerpoint/2010/main" val="3669643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left)">
                                      <p:cBhvr>
                                        <p:cTn id="7" dur="500"/>
                                        <p:tgtEl>
                                          <p:spTgt spid="81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wipe(left)">
                                      <p:cBhvr>
                                        <p:cTn id="12" dur="500"/>
                                        <p:tgtEl>
                                          <p:spTgt spid="819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Power Parity</a:t>
            </a:r>
            <a:endParaRPr lang="en-US" dirty="0"/>
          </a:p>
        </p:txBody>
      </p:sp>
      <p:sp>
        <p:nvSpPr>
          <p:cNvPr id="3" name="Content Placeholder 2"/>
          <p:cNvSpPr>
            <a:spLocks noGrp="1"/>
          </p:cNvSpPr>
          <p:nvPr>
            <p:ph idx="1"/>
          </p:nvPr>
        </p:nvSpPr>
        <p:spPr/>
        <p:txBody>
          <a:bodyPr/>
          <a:lstStyle/>
          <a:p>
            <a:r>
              <a:rPr lang="en-US" dirty="0" smtClean="0"/>
              <a:t>This is the </a:t>
            </a:r>
            <a:r>
              <a:rPr lang="en-US" i="1" dirty="0" smtClean="0"/>
              <a:t>simplest</a:t>
            </a:r>
            <a:r>
              <a:rPr lang="en-US" dirty="0" smtClean="0"/>
              <a:t> theory of the real exchange rate</a:t>
            </a:r>
          </a:p>
          <a:p>
            <a:r>
              <a:rPr lang="en-US" dirty="0" smtClean="0"/>
              <a:t>PPP </a:t>
            </a:r>
            <a:r>
              <a:rPr lang="en-US" i="1" dirty="0" smtClean="0"/>
              <a:t>assumption</a:t>
            </a:r>
            <a:r>
              <a:rPr lang="en-US" dirty="0" smtClean="0"/>
              <a:t>: </a:t>
            </a:r>
            <a:r>
              <a:rPr lang="el-GR" b="1" dirty="0" smtClean="0">
                <a:solidFill>
                  <a:srgbClr val="0070C0"/>
                </a:solidFill>
                <a:latin typeface="Calibri"/>
                <a:cs typeface="Calibri"/>
              </a:rPr>
              <a:t>ε</a:t>
            </a:r>
            <a:r>
              <a:rPr lang="en-US" b="1" dirty="0" smtClean="0">
                <a:solidFill>
                  <a:srgbClr val="0070C0"/>
                </a:solidFill>
                <a:latin typeface="Calibri"/>
                <a:cs typeface="Calibri"/>
              </a:rPr>
              <a:t> = 1</a:t>
            </a:r>
          </a:p>
          <a:p>
            <a:endParaRPr lang="en-US" dirty="0" smtClean="0"/>
          </a:p>
          <a:p>
            <a:r>
              <a:rPr lang="en-US" dirty="0" smtClean="0"/>
              <a:t>That’s it!</a:t>
            </a:r>
          </a:p>
          <a:p>
            <a:r>
              <a:rPr lang="en-US" dirty="0" smtClean="0"/>
              <a:t>The PPP assumption is also called the </a:t>
            </a:r>
            <a:r>
              <a:rPr lang="en-US" b="1" dirty="0" smtClean="0">
                <a:solidFill>
                  <a:srgbClr val="0070C0"/>
                </a:solidFill>
              </a:rPr>
              <a:t>Law of One Price</a:t>
            </a:r>
            <a:r>
              <a:rPr lang="en-US" dirty="0" smtClean="0"/>
              <a:t> (LOOP)</a:t>
            </a:r>
            <a:endParaRPr lang="en-US" dirty="0"/>
          </a:p>
        </p:txBody>
      </p:sp>
      <p:cxnSp>
        <p:nvCxnSpPr>
          <p:cNvPr id="5" name="Straight Arrow Connector 4"/>
          <p:cNvCxnSpPr/>
          <p:nvPr/>
        </p:nvCxnSpPr>
        <p:spPr>
          <a:xfrm>
            <a:off x="5815013" y="4043379"/>
            <a:ext cx="2771775"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7172325" y="2728913"/>
            <a:ext cx="0" cy="1314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843588" y="3400425"/>
            <a:ext cx="2514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272463" y="4057646"/>
            <a:ext cx="585787" cy="369332"/>
          </a:xfrm>
          <a:prstGeom prst="rect">
            <a:avLst/>
          </a:prstGeom>
          <a:noFill/>
        </p:spPr>
        <p:txBody>
          <a:bodyPr wrap="square" rtlCol="0">
            <a:spAutoFit/>
          </a:bodyPr>
          <a:lstStyle/>
          <a:p>
            <a:r>
              <a:rPr lang="en-US" i="1" dirty="0" smtClean="0"/>
              <a:t>NX</a:t>
            </a:r>
            <a:endParaRPr lang="en-US" i="1" dirty="0"/>
          </a:p>
        </p:txBody>
      </p:sp>
      <p:sp>
        <p:nvSpPr>
          <p:cNvPr id="11" name="TextBox 10"/>
          <p:cNvSpPr txBox="1"/>
          <p:nvPr/>
        </p:nvSpPr>
        <p:spPr>
          <a:xfrm>
            <a:off x="7000875" y="2324096"/>
            <a:ext cx="466725" cy="369332"/>
          </a:xfrm>
          <a:prstGeom prst="rect">
            <a:avLst/>
          </a:prstGeom>
          <a:noFill/>
        </p:spPr>
        <p:txBody>
          <a:bodyPr wrap="square" rtlCol="0">
            <a:spAutoFit/>
          </a:bodyPr>
          <a:lstStyle/>
          <a:p>
            <a:r>
              <a:rPr lang="el-GR" i="1" dirty="0" smtClean="0">
                <a:latin typeface="Calibri"/>
                <a:cs typeface="Calibri"/>
              </a:rPr>
              <a:t>ε</a:t>
            </a:r>
            <a:endParaRPr lang="en-US" i="1" dirty="0"/>
          </a:p>
        </p:txBody>
      </p:sp>
      <p:sp>
        <p:nvSpPr>
          <p:cNvPr id="12" name="TextBox 11"/>
          <p:cNvSpPr txBox="1"/>
          <p:nvPr/>
        </p:nvSpPr>
        <p:spPr>
          <a:xfrm>
            <a:off x="6238880" y="2876552"/>
            <a:ext cx="690563" cy="369332"/>
          </a:xfrm>
          <a:prstGeom prst="rect">
            <a:avLst/>
          </a:prstGeom>
          <a:noFill/>
          <a:ln>
            <a:solidFill>
              <a:srgbClr val="FF0000"/>
            </a:solidFill>
          </a:ln>
        </p:spPr>
        <p:txBody>
          <a:bodyPr wrap="square" rtlCol="0">
            <a:spAutoFit/>
          </a:bodyPr>
          <a:lstStyle/>
          <a:p>
            <a:r>
              <a:rPr lang="el-GR" i="1" dirty="0" smtClean="0">
                <a:latin typeface="Calibri"/>
                <a:cs typeface="Calibri"/>
              </a:rPr>
              <a:t>ε</a:t>
            </a:r>
            <a:r>
              <a:rPr lang="en-US" dirty="0" smtClean="0">
                <a:latin typeface="Calibri"/>
                <a:cs typeface="Calibri"/>
              </a:rPr>
              <a:t> = 1</a:t>
            </a:r>
            <a:endParaRPr lang="en-US" dirty="0"/>
          </a:p>
        </p:txBody>
      </p:sp>
      <p:cxnSp>
        <p:nvCxnSpPr>
          <p:cNvPr id="14" name="Straight Arrow Connector 13"/>
          <p:cNvCxnSpPr>
            <a:stCxn id="12" idx="3"/>
          </p:cNvCxnSpPr>
          <p:nvPr/>
        </p:nvCxnSpPr>
        <p:spPr>
          <a:xfrm>
            <a:off x="6929443" y="3061218"/>
            <a:ext cx="228595" cy="33920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281983" y="3224174"/>
            <a:ext cx="585787" cy="369332"/>
          </a:xfrm>
          <a:prstGeom prst="rect">
            <a:avLst/>
          </a:prstGeom>
          <a:noFill/>
        </p:spPr>
        <p:txBody>
          <a:bodyPr wrap="square" rtlCol="0">
            <a:spAutoFit/>
          </a:bodyPr>
          <a:lstStyle/>
          <a:p>
            <a:r>
              <a:rPr lang="en-US" i="1" dirty="0" smtClean="0"/>
              <a:t>NX</a:t>
            </a:r>
            <a:endParaRPr lang="en-US" i="1" dirty="0"/>
          </a:p>
        </p:txBody>
      </p:sp>
    </p:spTree>
    <p:extLst>
      <p:ext uri="{BB962C8B-B14F-4D97-AF65-F5344CB8AC3E}">
        <p14:creationId xmlns:p14="http://schemas.microsoft.com/office/powerpoint/2010/main" val="22771388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Power Parity</a:t>
            </a:r>
          </a:p>
        </p:txBody>
      </p:sp>
      <p:sp>
        <p:nvSpPr>
          <p:cNvPr id="3" name="Content Placeholder 2"/>
          <p:cNvSpPr>
            <a:spLocks noGrp="1"/>
          </p:cNvSpPr>
          <p:nvPr>
            <p:ph idx="1"/>
          </p:nvPr>
        </p:nvSpPr>
        <p:spPr>
          <a:xfrm>
            <a:off x="457200" y="1600200"/>
            <a:ext cx="3214688" cy="4525963"/>
          </a:xfrm>
        </p:spPr>
        <p:txBody>
          <a:bodyPr/>
          <a:lstStyle/>
          <a:p>
            <a:r>
              <a:rPr lang="en-US" i="1" dirty="0" smtClean="0"/>
              <a:t>Nothing</a:t>
            </a:r>
            <a:r>
              <a:rPr lang="en-US" dirty="0" smtClean="0"/>
              <a:t> can affect the real exchange rate, under PPP</a:t>
            </a:r>
          </a:p>
          <a:p>
            <a:r>
              <a:rPr lang="en-US" dirty="0" smtClean="0"/>
              <a:t>because it is always </a:t>
            </a:r>
            <a:r>
              <a:rPr lang="el-GR" b="1" dirty="0">
                <a:solidFill>
                  <a:srgbClr val="0070C0"/>
                </a:solidFill>
                <a:cs typeface="Calibri"/>
              </a:rPr>
              <a:t>ε</a:t>
            </a:r>
            <a:r>
              <a:rPr lang="en-US" b="1" dirty="0">
                <a:solidFill>
                  <a:srgbClr val="0070C0"/>
                </a:solidFill>
                <a:cs typeface="Calibri"/>
              </a:rPr>
              <a:t> = </a:t>
            </a:r>
            <a:r>
              <a:rPr lang="en-US" b="1" dirty="0" smtClean="0">
                <a:solidFill>
                  <a:srgbClr val="0070C0"/>
                </a:solidFill>
                <a:cs typeface="Calibri"/>
              </a:rPr>
              <a:t>1 </a:t>
            </a:r>
            <a:r>
              <a:rPr lang="en-US" dirty="0" smtClean="0">
                <a:cs typeface="Calibri"/>
              </a:rPr>
              <a:t>under PPP</a:t>
            </a:r>
            <a:endParaRPr lang="en-US" b="1" dirty="0">
              <a:solidFill>
                <a:srgbClr val="0070C0"/>
              </a:solidFill>
              <a:cs typeface="Calibri"/>
            </a:endParaRP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76547630"/>
              </p:ext>
            </p:extLst>
          </p:nvPr>
        </p:nvGraphicFramePr>
        <p:xfrm>
          <a:off x="3743325" y="1895510"/>
          <a:ext cx="5257800" cy="2966720"/>
        </p:xfrm>
        <a:graphic>
          <a:graphicData uri="http://schemas.openxmlformats.org/drawingml/2006/table">
            <a:tbl>
              <a:tblPr firstRow="1" bandRow="1">
                <a:tableStyleId>{5C22544A-7EE6-4342-B048-85BDC9FD1C3A}</a:tableStyleId>
              </a:tblPr>
              <a:tblGrid>
                <a:gridCol w="1812522"/>
                <a:gridCol w="464694"/>
                <a:gridCol w="534334"/>
                <a:gridCol w="534334"/>
                <a:gridCol w="464694"/>
                <a:gridCol w="464694"/>
                <a:gridCol w="491264"/>
                <a:gridCol w="491264"/>
              </a:tblGrid>
              <a:tr h="370840">
                <a:tc gridSpan="8">
                  <a:txBody>
                    <a:bodyPr/>
                    <a:lstStyle/>
                    <a:p>
                      <a:pPr algn="ctr"/>
                      <a:r>
                        <a:rPr lang="en-US" dirty="0" smtClean="0"/>
                        <a:t>Predictions Grid (PPP)</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c>
                  <a:txBody>
                    <a:bodyPr/>
                    <a:lstStyle/>
                    <a:p>
                      <a:pPr algn="ctr"/>
                      <a:r>
                        <a:rPr lang="el-GR" dirty="0" smtClean="0">
                          <a:latin typeface="Calibri"/>
                          <a:cs typeface="Calibri"/>
                        </a:rPr>
                        <a:t>ε</a:t>
                      </a:r>
                      <a:endParaRPr lang="en-US"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algn="ctr"/>
                      <a:endParaRPr lang="en-US" dirty="0"/>
                    </a:p>
                  </a:txBody>
                  <a:tcPr/>
                </a:tc>
              </a:tr>
            </a:tbl>
          </a:graphicData>
        </a:graphic>
      </p:graphicFrame>
      <p:sp>
        <p:nvSpPr>
          <p:cNvPr id="5" name="TextBox 4"/>
          <p:cNvSpPr txBox="1"/>
          <p:nvPr/>
        </p:nvSpPr>
        <p:spPr>
          <a:xfrm>
            <a:off x="4071939" y="5286375"/>
            <a:ext cx="4672012" cy="1323439"/>
          </a:xfrm>
          <a:prstGeom prst="rect">
            <a:avLst/>
          </a:prstGeom>
          <a:noFill/>
        </p:spPr>
        <p:txBody>
          <a:bodyPr wrap="square" rtlCol="0">
            <a:spAutoFit/>
          </a:bodyPr>
          <a:lstStyle/>
          <a:p>
            <a:r>
              <a:rPr lang="en-US" sz="2000" b="1" dirty="0" smtClean="0"/>
              <a:t>PPP is too easy! Besides the facts do not give it much support. So, next comes a more sophisticated theory of the real exchange rate.</a:t>
            </a:r>
            <a:endParaRPr lang="en-US" sz="2000" b="1" dirty="0"/>
          </a:p>
        </p:txBody>
      </p:sp>
    </p:spTree>
    <p:extLst>
      <p:ext uri="{BB962C8B-B14F-4D97-AF65-F5344CB8AC3E}">
        <p14:creationId xmlns:p14="http://schemas.microsoft.com/office/powerpoint/2010/main" val="33237391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3100" smtClean="0"/>
              <a:t>Purchasing Power Parity (PPP)</a:t>
            </a:r>
          </a:p>
        </p:txBody>
      </p:sp>
      <p:sp>
        <p:nvSpPr>
          <p:cNvPr id="72707" name="Rectangle 3"/>
          <p:cNvSpPr>
            <a:spLocks noGrp="1" noChangeArrowheads="1"/>
          </p:cNvSpPr>
          <p:nvPr>
            <p:ph type="body" idx="1"/>
          </p:nvPr>
        </p:nvSpPr>
        <p:spPr>
          <a:xfrm>
            <a:off x="479425" y="1304925"/>
            <a:ext cx="8097838" cy="4787900"/>
          </a:xfrm>
        </p:spPr>
        <p:txBody>
          <a:bodyPr/>
          <a:lstStyle/>
          <a:p>
            <a:pPr marL="0" indent="0">
              <a:spcBef>
                <a:spcPct val="50000"/>
              </a:spcBef>
              <a:buFont typeface="Wingdings" pitchFamily="2" charset="2"/>
              <a:buNone/>
            </a:pPr>
            <a:r>
              <a:rPr lang="en-US" smtClean="0"/>
              <a:t>Two definitions:</a:t>
            </a:r>
          </a:p>
          <a:p>
            <a:pPr marL="461963" lvl="1" indent="-290513">
              <a:spcBef>
                <a:spcPts val="1200"/>
              </a:spcBef>
            </a:pPr>
            <a:r>
              <a:rPr lang="en-US" smtClean="0"/>
              <a:t>A doctrine that states that goods must sell at the same (currency-adjusted) price in all countries.</a:t>
            </a:r>
          </a:p>
          <a:p>
            <a:pPr marL="461963" lvl="1" indent="-290513">
              <a:spcBef>
                <a:spcPts val="1200"/>
              </a:spcBef>
            </a:pPr>
            <a:r>
              <a:rPr lang="en-US" smtClean="0"/>
              <a:t>The nominal exchange rate adjusts to equalize the cost of a basket of goods across countries. </a:t>
            </a:r>
          </a:p>
          <a:p>
            <a:pPr marL="0" indent="0">
              <a:spcBef>
                <a:spcPts val="1800"/>
              </a:spcBef>
              <a:buFont typeface="Wingdings" pitchFamily="2" charset="2"/>
              <a:buNone/>
            </a:pPr>
            <a:r>
              <a:rPr lang="en-US" smtClean="0"/>
              <a:t>Reasoning:  </a:t>
            </a:r>
          </a:p>
          <a:p>
            <a:pPr marL="461963" lvl="1" indent="-290513"/>
            <a:r>
              <a:rPr lang="en-US" smtClean="0"/>
              <a:t>arbitrage, the law of one price</a:t>
            </a:r>
          </a:p>
        </p:txBody>
      </p:sp>
    </p:spTree>
    <p:extLst>
      <p:ext uri="{BB962C8B-B14F-4D97-AF65-F5344CB8AC3E}">
        <p14:creationId xmlns:p14="http://schemas.microsoft.com/office/powerpoint/2010/main" val="308374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3100" smtClean="0"/>
              <a:t>Purchasing Power Parity (PPP)</a:t>
            </a:r>
          </a:p>
        </p:txBody>
      </p:sp>
      <p:sp>
        <p:nvSpPr>
          <p:cNvPr id="73731" name="Rectangle 3"/>
          <p:cNvSpPr>
            <a:spLocks noGrp="1" noChangeArrowheads="1"/>
          </p:cNvSpPr>
          <p:nvPr>
            <p:ph type="body" idx="1"/>
          </p:nvPr>
        </p:nvSpPr>
        <p:spPr>
          <a:xfrm>
            <a:off x="501650" y="1408113"/>
            <a:ext cx="8062913" cy="593725"/>
          </a:xfrm>
        </p:spPr>
        <p:txBody>
          <a:bodyPr/>
          <a:lstStyle/>
          <a:p>
            <a:r>
              <a:rPr lang="en-US" dirty="0" smtClean="0"/>
              <a:t>PPP:   	      </a:t>
            </a:r>
            <a:r>
              <a:rPr lang="en-US" b="1" i="1" dirty="0" smtClean="0"/>
              <a:t>e </a:t>
            </a:r>
            <a:r>
              <a:rPr lang="en-US" b="1" dirty="0" smtClean="0">
                <a:sym typeface="Symbol" pitchFamily="18" charset="2"/>
              </a:rPr>
              <a:t></a:t>
            </a:r>
            <a:r>
              <a:rPr lang="en-US" b="1" i="1" dirty="0" smtClean="0"/>
              <a:t>P</a:t>
            </a:r>
            <a:r>
              <a:rPr lang="en-US" dirty="0" smtClean="0"/>
              <a:t>  = </a:t>
            </a:r>
            <a:r>
              <a:rPr lang="en-US" b="1" i="1" dirty="0" smtClean="0"/>
              <a:t>P</a:t>
            </a:r>
            <a:r>
              <a:rPr lang="en-US" baseline="30000" dirty="0" smtClean="0"/>
              <a:t>*</a:t>
            </a:r>
            <a:r>
              <a:rPr lang="en-US" dirty="0" smtClean="0"/>
              <a:t> </a:t>
            </a:r>
          </a:p>
        </p:txBody>
      </p:sp>
      <p:grpSp>
        <p:nvGrpSpPr>
          <p:cNvPr id="2" name="Group 4"/>
          <p:cNvGrpSpPr>
            <a:grpSpLocks/>
          </p:cNvGrpSpPr>
          <p:nvPr/>
        </p:nvGrpSpPr>
        <p:grpSpPr bwMode="auto">
          <a:xfrm>
            <a:off x="687388" y="1863725"/>
            <a:ext cx="3092450" cy="2252663"/>
            <a:chOff x="384" y="1125"/>
            <a:chExt cx="1948" cy="1419"/>
          </a:xfrm>
        </p:grpSpPr>
        <p:sp>
          <p:nvSpPr>
            <p:cNvPr id="73742" name="AutoShape 5"/>
            <p:cNvSpPr>
              <a:spLocks/>
            </p:cNvSpPr>
            <p:nvPr/>
          </p:nvSpPr>
          <p:spPr bwMode="auto">
            <a:xfrm rot="5411755" flipH="1" flipV="1">
              <a:off x="1985" y="944"/>
              <a:ext cx="166" cy="528"/>
            </a:xfrm>
            <a:prstGeom prst="leftBrace">
              <a:avLst>
                <a:gd name="adj1" fmla="val 53881"/>
                <a:gd name="adj2" fmla="val 50343"/>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vert="eaVert" wrap="none" anchor="ctr"/>
            <a:lstStyle/>
            <a:p>
              <a:pPr algn="ctr" eaLnBrk="0" hangingPunct="0"/>
              <a:endParaRPr kumimoji="1" lang="en-US" sz="2400">
                <a:solidFill>
                  <a:srgbClr val="990033"/>
                </a:solidFill>
                <a:latin typeface="Times New Roman" pitchFamily="18" charset="0"/>
              </a:endParaRPr>
            </a:p>
          </p:txBody>
        </p:sp>
        <p:grpSp>
          <p:nvGrpSpPr>
            <p:cNvPr id="73743" name="Group 6"/>
            <p:cNvGrpSpPr>
              <a:grpSpLocks/>
            </p:cNvGrpSpPr>
            <p:nvPr/>
          </p:nvGrpSpPr>
          <p:grpSpPr bwMode="auto">
            <a:xfrm>
              <a:off x="384" y="1335"/>
              <a:ext cx="1728" cy="1209"/>
              <a:chOff x="384" y="1335"/>
              <a:chExt cx="1728" cy="1209"/>
            </a:xfrm>
          </p:grpSpPr>
          <p:sp>
            <p:nvSpPr>
              <p:cNvPr id="73744" name="Line 7"/>
              <p:cNvSpPr>
                <a:spLocks noChangeShapeType="1"/>
              </p:cNvSpPr>
              <p:nvPr/>
            </p:nvSpPr>
            <p:spPr bwMode="auto">
              <a:xfrm flipH="1">
                <a:off x="1591" y="1335"/>
                <a:ext cx="454" cy="4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3745" name="Rectangle 8"/>
              <p:cNvSpPr>
                <a:spLocks noChangeArrowheads="1"/>
              </p:cNvSpPr>
              <p:nvPr/>
            </p:nvSpPr>
            <p:spPr bwMode="auto">
              <a:xfrm>
                <a:off x="384" y="1728"/>
                <a:ext cx="1728" cy="816"/>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400">
                    <a:sym typeface="Symbol" pitchFamily="18" charset="2"/>
                  </a:rPr>
                  <a:t>Cost of a basket of domestic goods, in foreign currency.</a:t>
                </a:r>
                <a:endParaRPr kumimoji="1" lang="en-US" sz="2400" b="1">
                  <a:sym typeface="Symbol" pitchFamily="18" charset="2"/>
                </a:endParaRPr>
              </a:p>
            </p:txBody>
          </p:sp>
        </p:grpSp>
      </p:grpSp>
      <p:grpSp>
        <p:nvGrpSpPr>
          <p:cNvPr id="4" name="Group 9"/>
          <p:cNvGrpSpPr>
            <a:grpSpLocks/>
          </p:cNvGrpSpPr>
          <p:nvPr/>
        </p:nvGrpSpPr>
        <p:grpSpPr bwMode="auto">
          <a:xfrm>
            <a:off x="3625850" y="1874838"/>
            <a:ext cx="2819400" cy="2362200"/>
            <a:chOff x="2256" y="1104"/>
            <a:chExt cx="1776" cy="1488"/>
          </a:xfrm>
        </p:grpSpPr>
        <p:sp>
          <p:nvSpPr>
            <p:cNvPr id="73740" name="Line 10"/>
            <p:cNvSpPr>
              <a:spLocks noChangeShapeType="1"/>
            </p:cNvSpPr>
            <p:nvPr/>
          </p:nvSpPr>
          <p:spPr bwMode="auto">
            <a:xfrm flipH="1" flipV="1">
              <a:off x="2256" y="1104"/>
              <a:ext cx="48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3741" name="Rectangle 11"/>
            <p:cNvSpPr>
              <a:spLocks noChangeArrowheads="1"/>
            </p:cNvSpPr>
            <p:nvPr/>
          </p:nvSpPr>
          <p:spPr bwMode="auto">
            <a:xfrm>
              <a:off x="2304" y="1776"/>
              <a:ext cx="1728" cy="81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400">
                  <a:sym typeface="Symbol" pitchFamily="18" charset="2"/>
                </a:rPr>
                <a:t>Cost of a basket of domestic goods, in domestic currency.</a:t>
              </a:r>
              <a:endParaRPr kumimoji="1" lang="en-US" sz="2400" b="1">
                <a:sym typeface="Symbol" pitchFamily="18" charset="2"/>
              </a:endParaRPr>
            </a:p>
          </p:txBody>
        </p:sp>
      </p:grpSp>
      <p:grpSp>
        <p:nvGrpSpPr>
          <p:cNvPr id="5" name="Group 12"/>
          <p:cNvGrpSpPr>
            <a:grpSpLocks/>
          </p:cNvGrpSpPr>
          <p:nvPr/>
        </p:nvGrpSpPr>
        <p:grpSpPr bwMode="auto">
          <a:xfrm>
            <a:off x="4354513" y="1395413"/>
            <a:ext cx="3733800" cy="1295400"/>
            <a:chOff x="2736" y="816"/>
            <a:chExt cx="2352" cy="816"/>
          </a:xfrm>
        </p:grpSpPr>
        <p:grpSp>
          <p:nvGrpSpPr>
            <p:cNvPr id="73736" name="Group 13"/>
            <p:cNvGrpSpPr>
              <a:grpSpLocks/>
            </p:cNvGrpSpPr>
            <p:nvPr/>
          </p:nvGrpSpPr>
          <p:grpSpPr bwMode="auto">
            <a:xfrm flipH="1">
              <a:off x="2736" y="1138"/>
              <a:ext cx="719" cy="110"/>
              <a:chOff x="3413" y="2406"/>
              <a:chExt cx="1105" cy="197"/>
            </a:xfrm>
          </p:grpSpPr>
          <p:sp>
            <p:nvSpPr>
              <p:cNvPr id="73738" name="Line 14"/>
              <p:cNvSpPr>
                <a:spLocks noChangeShapeType="1"/>
              </p:cNvSpPr>
              <p:nvPr/>
            </p:nvSpPr>
            <p:spPr bwMode="auto">
              <a:xfrm>
                <a:off x="3413" y="2603"/>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3739" name="Line 15"/>
              <p:cNvSpPr>
                <a:spLocks noChangeShapeType="1"/>
              </p:cNvSpPr>
              <p:nvPr/>
            </p:nvSpPr>
            <p:spPr bwMode="auto">
              <a:xfrm flipV="1">
                <a:off x="4518" y="2406"/>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73737" name="Rectangle 16"/>
            <p:cNvSpPr>
              <a:spLocks noChangeArrowheads="1"/>
            </p:cNvSpPr>
            <p:nvPr/>
          </p:nvSpPr>
          <p:spPr bwMode="auto">
            <a:xfrm>
              <a:off x="3360" y="816"/>
              <a:ext cx="1728" cy="816"/>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400">
                  <a:sym typeface="Symbol" pitchFamily="18" charset="2"/>
                </a:rPr>
                <a:t>Cost of a basket of foreign goods, in foreign currency.</a:t>
              </a:r>
              <a:endParaRPr kumimoji="1" lang="en-US" sz="2400" b="1">
                <a:sym typeface="Symbol" pitchFamily="18" charset="2"/>
              </a:endParaRPr>
            </a:p>
          </p:txBody>
        </p:sp>
      </p:grpSp>
      <p:sp>
        <p:nvSpPr>
          <p:cNvPr id="122897" name="Rectangle 17"/>
          <p:cNvSpPr>
            <a:spLocks noChangeArrowheads="1"/>
          </p:cNvSpPr>
          <p:nvPr/>
        </p:nvSpPr>
        <p:spPr bwMode="auto">
          <a:xfrm>
            <a:off x="612775" y="4311650"/>
            <a:ext cx="7620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008080"/>
              </a:buClr>
              <a:buSzPct val="120000"/>
              <a:buFont typeface="Wingdings" pitchFamily="2" charset="2"/>
              <a:buChar char="§"/>
            </a:pPr>
            <a:r>
              <a:rPr lang="en-US" sz="2700" dirty="0"/>
              <a:t>Solve for </a:t>
            </a:r>
            <a:r>
              <a:rPr lang="en-US" sz="2700" b="1" i="1" dirty="0"/>
              <a:t>e </a:t>
            </a:r>
            <a:r>
              <a:rPr lang="en-US" sz="2700" dirty="0"/>
              <a:t>:   	</a:t>
            </a:r>
            <a:r>
              <a:rPr lang="en-US" sz="2700" b="1" i="1" dirty="0"/>
              <a:t>e </a:t>
            </a:r>
            <a:r>
              <a:rPr lang="en-US" sz="2700" dirty="0"/>
              <a:t> = </a:t>
            </a:r>
            <a:r>
              <a:rPr lang="en-US" sz="2700" b="1" i="1" dirty="0"/>
              <a:t>P</a:t>
            </a:r>
            <a:r>
              <a:rPr lang="en-US" sz="2700" baseline="30000" dirty="0"/>
              <a:t>*</a:t>
            </a:r>
            <a:r>
              <a:rPr lang="en-US" sz="2700" dirty="0"/>
              <a:t>/</a:t>
            </a:r>
            <a:r>
              <a:rPr lang="en-US" sz="2700" i="1" dirty="0"/>
              <a:t> </a:t>
            </a:r>
            <a:r>
              <a:rPr lang="en-US" sz="2700" b="1" i="1" dirty="0"/>
              <a:t>P</a:t>
            </a:r>
            <a:r>
              <a:rPr lang="en-US" sz="2700" dirty="0"/>
              <a:t>  </a:t>
            </a:r>
          </a:p>
          <a:p>
            <a:pPr marL="342900" indent="-342900">
              <a:lnSpc>
                <a:spcPct val="105000"/>
              </a:lnSpc>
              <a:spcBef>
                <a:spcPct val="45000"/>
              </a:spcBef>
              <a:buClr>
                <a:srgbClr val="008080"/>
              </a:buClr>
              <a:buSzPct val="120000"/>
              <a:buFont typeface="Wingdings" pitchFamily="2" charset="2"/>
              <a:buChar char="§"/>
            </a:pPr>
            <a:r>
              <a:rPr lang="en-US" sz="2700" dirty="0"/>
              <a:t>PPP implies that the nominal exchange rate between two countries equals the ratio of the countries’ price levels.  </a:t>
            </a:r>
            <a:endParaRPr lang="en-US" sz="2700" b="1" i="1" dirty="0"/>
          </a:p>
        </p:txBody>
      </p:sp>
    </p:spTree>
    <p:extLst>
      <p:ext uri="{BB962C8B-B14F-4D97-AF65-F5344CB8AC3E}">
        <p14:creationId xmlns:p14="http://schemas.microsoft.com/office/powerpoint/2010/main" val="3405129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9"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up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97">
                                            <p:txEl>
                                              <p:pRg st="0" end="0"/>
                                            </p:txEl>
                                          </p:spTgt>
                                        </p:tgtEl>
                                        <p:attrNameLst>
                                          <p:attrName>style.visibility</p:attrName>
                                        </p:attrNameLst>
                                      </p:cBhvr>
                                      <p:to>
                                        <p:strVal val="visible"/>
                                      </p:to>
                                    </p:set>
                                    <p:animEffect transition="in" filter="wipe(left)">
                                      <p:cBhvr>
                                        <p:cTn id="22" dur="500"/>
                                        <p:tgtEl>
                                          <p:spTgt spid="12289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97">
                                            <p:txEl>
                                              <p:pRg st="1" end="1"/>
                                            </p:txEl>
                                          </p:spTgt>
                                        </p:tgtEl>
                                        <p:attrNameLst>
                                          <p:attrName>style.visibility</p:attrName>
                                        </p:attrNameLst>
                                      </p:cBhvr>
                                      <p:to>
                                        <p:strVal val="visible"/>
                                      </p:to>
                                    </p:set>
                                    <p:animEffect transition="in" filter="wipe(left)">
                                      <p:cBhvr>
                                        <p:cTn id="27" dur="500"/>
                                        <p:tgtEl>
                                          <p:spTgt spid="1228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7"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3100" smtClean="0"/>
              <a:t>Purchasing Power Parity (PPP)</a:t>
            </a:r>
          </a:p>
        </p:txBody>
      </p:sp>
      <p:sp>
        <p:nvSpPr>
          <p:cNvPr id="74755" name="Rectangle 3"/>
          <p:cNvSpPr>
            <a:spLocks noGrp="1" noChangeArrowheads="1"/>
          </p:cNvSpPr>
          <p:nvPr>
            <p:ph type="body" idx="1"/>
          </p:nvPr>
        </p:nvSpPr>
        <p:spPr>
          <a:xfrm>
            <a:off x="479425" y="1289050"/>
            <a:ext cx="2909888" cy="1112838"/>
          </a:xfrm>
        </p:spPr>
        <p:txBody>
          <a:bodyPr/>
          <a:lstStyle/>
          <a:p>
            <a:pPr>
              <a:lnSpc>
                <a:spcPct val="110000"/>
              </a:lnSpc>
            </a:pPr>
            <a:r>
              <a:rPr lang="en-US" sz="2700" smtClean="0"/>
              <a:t>If </a:t>
            </a:r>
            <a:r>
              <a:rPr lang="en-US" sz="2700" b="1" i="1" smtClean="0"/>
              <a:t>e</a:t>
            </a:r>
            <a:r>
              <a:rPr lang="en-US" sz="2700" smtClean="0"/>
              <a:t> = </a:t>
            </a:r>
            <a:r>
              <a:rPr lang="en-US" sz="2700" b="1" i="1" smtClean="0"/>
              <a:t>P*</a:t>
            </a:r>
            <a:r>
              <a:rPr lang="en-US" sz="2700" i="1" smtClean="0"/>
              <a:t>/</a:t>
            </a:r>
            <a:r>
              <a:rPr lang="en-US" sz="2700" b="1" i="1" smtClean="0"/>
              <a:t>P</a:t>
            </a:r>
            <a:r>
              <a:rPr lang="en-US" sz="2700" smtClean="0"/>
              <a:t>,  </a:t>
            </a:r>
            <a:br>
              <a:rPr lang="en-US" sz="2700" smtClean="0"/>
            </a:br>
            <a:r>
              <a:rPr lang="en-US" sz="2700" smtClean="0"/>
              <a:t>	then </a:t>
            </a:r>
          </a:p>
        </p:txBody>
      </p:sp>
      <p:graphicFrame>
        <p:nvGraphicFramePr>
          <p:cNvPr id="124932" name="Object 2"/>
          <p:cNvGraphicFramePr>
            <a:graphicFrameLocks noChangeAspect="1"/>
          </p:cNvGraphicFramePr>
          <p:nvPr/>
        </p:nvGraphicFramePr>
        <p:xfrm>
          <a:off x="2452688" y="1525588"/>
          <a:ext cx="4689475" cy="1065212"/>
        </p:xfrm>
        <a:graphic>
          <a:graphicData uri="http://schemas.openxmlformats.org/presentationml/2006/ole">
            <mc:AlternateContent xmlns:mc="http://schemas.openxmlformats.org/markup-compatibility/2006">
              <mc:Choice xmlns:v="urn:schemas-microsoft-com:vml" Requires="v">
                <p:oleObj spid="_x0000_s26647" name="Equation" r:id="rId4" imgW="1777229" imgH="444307" progId="Equation.DSMT4">
                  <p:embed/>
                </p:oleObj>
              </mc:Choice>
              <mc:Fallback>
                <p:oleObj name="Equation" r:id="rId4" imgW="1777229" imgH="44430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2688" y="1525588"/>
                        <a:ext cx="4689475" cy="1065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933" name="Rectangle 5"/>
          <p:cNvSpPr>
            <a:spLocks noChangeArrowheads="1"/>
          </p:cNvSpPr>
          <p:nvPr/>
        </p:nvSpPr>
        <p:spPr bwMode="auto">
          <a:xfrm>
            <a:off x="1395413" y="2459038"/>
            <a:ext cx="510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pPr>
            <a:r>
              <a:rPr lang="en-US" sz="2700"/>
              <a:t>and the </a:t>
            </a:r>
            <a:r>
              <a:rPr lang="en-US" sz="2700" b="1" i="1"/>
              <a:t>NX</a:t>
            </a:r>
            <a:r>
              <a:rPr lang="en-US" sz="2700"/>
              <a:t> curve is horizontal:</a:t>
            </a:r>
          </a:p>
        </p:txBody>
      </p:sp>
      <p:grpSp>
        <p:nvGrpSpPr>
          <p:cNvPr id="2" name="Group 6"/>
          <p:cNvGrpSpPr>
            <a:grpSpLocks/>
          </p:cNvGrpSpPr>
          <p:nvPr/>
        </p:nvGrpSpPr>
        <p:grpSpPr bwMode="auto">
          <a:xfrm>
            <a:off x="609600" y="3124200"/>
            <a:ext cx="5040313" cy="3124200"/>
            <a:chOff x="384" y="1968"/>
            <a:chExt cx="3175" cy="1968"/>
          </a:xfrm>
        </p:grpSpPr>
        <p:grpSp>
          <p:nvGrpSpPr>
            <p:cNvPr id="74760" name="Group 7"/>
            <p:cNvGrpSpPr>
              <a:grpSpLocks/>
            </p:cNvGrpSpPr>
            <p:nvPr/>
          </p:nvGrpSpPr>
          <p:grpSpPr bwMode="auto">
            <a:xfrm>
              <a:off x="887" y="1968"/>
              <a:ext cx="2672" cy="1968"/>
              <a:chOff x="320" y="1968"/>
              <a:chExt cx="2672" cy="1968"/>
            </a:xfrm>
          </p:grpSpPr>
          <p:grpSp>
            <p:nvGrpSpPr>
              <p:cNvPr id="74768" name="Group 8"/>
              <p:cNvGrpSpPr>
                <a:grpSpLocks/>
              </p:cNvGrpSpPr>
              <p:nvPr/>
            </p:nvGrpSpPr>
            <p:grpSpPr bwMode="auto">
              <a:xfrm>
                <a:off x="464" y="2251"/>
                <a:ext cx="2171" cy="1495"/>
                <a:chOff x="2640" y="1056"/>
                <a:chExt cx="2496" cy="2112"/>
              </a:xfrm>
            </p:grpSpPr>
            <p:sp>
              <p:nvSpPr>
                <p:cNvPr id="74771"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72"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4769" name="Text Box 11"/>
              <p:cNvSpPr txBox="1">
                <a:spLocks noChangeArrowheads="1"/>
              </p:cNvSpPr>
              <p:nvPr/>
            </p:nvSpPr>
            <p:spPr bwMode="auto">
              <a:xfrm>
                <a:off x="320" y="1968"/>
                <a:ext cx="3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74770" name="Text Box 12"/>
              <p:cNvSpPr txBox="1">
                <a:spLocks noChangeArrowheads="1"/>
              </p:cNvSpPr>
              <p:nvPr/>
            </p:nvSpPr>
            <p:spPr bwMode="auto">
              <a:xfrm>
                <a:off x="2544" y="3648"/>
                <a:ext cx="4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74761" name="Group 13"/>
            <p:cNvGrpSpPr>
              <a:grpSpLocks/>
            </p:cNvGrpSpPr>
            <p:nvPr/>
          </p:nvGrpSpPr>
          <p:grpSpPr bwMode="auto">
            <a:xfrm>
              <a:off x="1042" y="2832"/>
              <a:ext cx="2357" cy="298"/>
              <a:chOff x="475" y="2832"/>
              <a:chExt cx="2357" cy="298"/>
            </a:xfrm>
          </p:grpSpPr>
          <p:sp>
            <p:nvSpPr>
              <p:cNvPr id="74766" name="Line 14"/>
              <p:cNvSpPr>
                <a:spLocks noChangeShapeType="1"/>
              </p:cNvSpPr>
              <p:nvPr/>
            </p:nvSpPr>
            <p:spPr bwMode="auto">
              <a:xfrm flipV="1">
                <a:off x="475" y="2986"/>
                <a:ext cx="1915" cy="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74767" name="Text Box 15"/>
              <p:cNvSpPr txBox="1">
                <a:spLocks noChangeArrowheads="1"/>
              </p:cNvSpPr>
              <p:nvPr/>
            </p:nvSpPr>
            <p:spPr bwMode="auto">
              <a:xfrm>
                <a:off x="2352" y="2832"/>
                <a:ext cx="48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endParaRPr lang="en-US" sz="2500">
                  <a:latin typeface="Tahoma" pitchFamily="34" charset="0"/>
                </a:endParaRPr>
              </a:p>
            </p:txBody>
          </p:sp>
        </p:grpSp>
        <p:sp>
          <p:nvSpPr>
            <p:cNvPr id="74762" name="Text Box 16"/>
            <p:cNvSpPr txBox="1">
              <a:spLocks noChangeArrowheads="1"/>
            </p:cNvSpPr>
            <p:nvPr/>
          </p:nvSpPr>
          <p:spPr bwMode="auto">
            <a:xfrm>
              <a:off x="384" y="2852"/>
              <a:ext cx="624" cy="259"/>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400" b="1" i="1">
                  <a:latin typeface="Tahoma" pitchFamily="34" charset="0"/>
                  <a:sym typeface="Symbol" pitchFamily="18" charset="2"/>
                </a:rPr>
                <a:t>ε</a:t>
              </a:r>
              <a:r>
                <a:rPr kumimoji="1" lang="en-US" sz="1000">
                  <a:latin typeface="Tahoma" pitchFamily="34" charset="0"/>
                  <a:sym typeface="Symbol" pitchFamily="18" charset="2"/>
                </a:rPr>
                <a:t> </a:t>
              </a:r>
              <a:r>
                <a:rPr kumimoji="1" lang="en-US" sz="2400">
                  <a:latin typeface="Tahoma" pitchFamily="34" charset="0"/>
                  <a:sym typeface="Symbol" pitchFamily="18" charset="2"/>
                </a:rPr>
                <a:t> </a:t>
              </a:r>
              <a:r>
                <a:rPr lang="en-US" sz="2400">
                  <a:latin typeface="Tahoma" pitchFamily="34" charset="0"/>
                </a:rPr>
                <a:t>= 1</a:t>
              </a:r>
              <a:endParaRPr lang="en-US" sz="2400" baseline="-25000">
                <a:latin typeface="Tahoma" pitchFamily="34" charset="0"/>
              </a:endParaRPr>
            </a:p>
          </p:txBody>
        </p:sp>
        <p:grpSp>
          <p:nvGrpSpPr>
            <p:cNvPr id="74763" name="Group 17"/>
            <p:cNvGrpSpPr>
              <a:grpSpLocks/>
            </p:cNvGrpSpPr>
            <p:nvPr/>
          </p:nvGrpSpPr>
          <p:grpSpPr bwMode="auto">
            <a:xfrm>
              <a:off x="1879" y="2160"/>
              <a:ext cx="624" cy="1590"/>
              <a:chOff x="1879" y="2160"/>
              <a:chExt cx="624" cy="1590"/>
            </a:xfrm>
          </p:grpSpPr>
          <p:sp>
            <p:nvSpPr>
              <p:cNvPr id="74764" name="Line 18"/>
              <p:cNvSpPr>
                <a:spLocks noChangeShapeType="1"/>
              </p:cNvSpPr>
              <p:nvPr/>
            </p:nvSpPr>
            <p:spPr bwMode="auto">
              <a:xfrm flipH="1" flipV="1">
                <a:off x="2207" y="2404"/>
                <a:ext cx="0" cy="1346"/>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74765" name="Text Box 19"/>
              <p:cNvSpPr txBox="1">
                <a:spLocks noChangeArrowheads="1"/>
              </p:cNvSpPr>
              <p:nvPr/>
            </p:nvSpPr>
            <p:spPr bwMode="auto">
              <a:xfrm>
                <a:off x="1879" y="2160"/>
                <a:ext cx="624"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400" b="1" i="1">
                    <a:latin typeface="Tahoma" pitchFamily="34" charset="0"/>
                    <a:sym typeface="Symbol" pitchFamily="18" charset="2"/>
                  </a:rPr>
                  <a:t>S </a:t>
                </a:r>
                <a:r>
                  <a:rPr kumimoji="1" lang="en-US" sz="1000" b="1" i="1">
                    <a:latin typeface="Tahoma" pitchFamily="34" charset="0"/>
                    <a:sym typeface="Symbol" pitchFamily="18" charset="2"/>
                  </a:rPr>
                  <a:t> </a:t>
                </a:r>
                <a:r>
                  <a:rPr kumimoji="1" lang="en-US" sz="2400">
                    <a:latin typeface="Symbol" pitchFamily="18" charset="2"/>
                    <a:sym typeface="Symbol" pitchFamily="18" charset="2"/>
                  </a:rPr>
                  <a:t>-</a:t>
                </a:r>
                <a:r>
                  <a:rPr kumimoji="1" lang="en-US" sz="2400">
                    <a:latin typeface="Tahoma" pitchFamily="34" charset="0"/>
                    <a:sym typeface="Symbol" pitchFamily="18" charset="2"/>
                  </a:rPr>
                  <a:t> </a:t>
                </a:r>
                <a:r>
                  <a:rPr kumimoji="1" lang="en-US" sz="2400" b="1" i="1">
                    <a:latin typeface="Tahoma" pitchFamily="34" charset="0"/>
                    <a:sym typeface="Symbol" pitchFamily="18" charset="2"/>
                  </a:rPr>
                  <a:t>I</a:t>
                </a:r>
                <a:endParaRPr lang="en-US" sz="2400" baseline="-25000">
                  <a:latin typeface="Tahoma" pitchFamily="34" charset="0"/>
                </a:endParaRPr>
              </a:p>
            </p:txBody>
          </p:sp>
        </p:grpSp>
      </p:grpSp>
      <p:sp>
        <p:nvSpPr>
          <p:cNvPr id="124948" name="Text Box 20"/>
          <p:cNvSpPr txBox="1">
            <a:spLocks noChangeArrowheads="1"/>
          </p:cNvSpPr>
          <p:nvPr/>
        </p:nvSpPr>
        <p:spPr bwMode="auto">
          <a:xfrm>
            <a:off x="6011863" y="3309938"/>
            <a:ext cx="2722562" cy="1878012"/>
          </a:xfrm>
          <a:prstGeom prst="rect">
            <a:avLst/>
          </a:prstGeom>
          <a:solidFill>
            <a:srgbClr val="FFFF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pPr>
            <a:r>
              <a:rPr kumimoji="1" lang="en-US" sz="2500">
                <a:sym typeface="Symbol" pitchFamily="18" charset="2"/>
              </a:rPr>
              <a:t>Under PPP, changes in </a:t>
            </a:r>
            <a:br>
              <a:rPr kumimoji="1" lang="en-US" sz="2500">
                <a:sym typeface="Symbol" pitchFamily="18" charset="2"/>
              </a:rPr>
            </a:br>
            <a:r>
              <a:rPr kumimoji="1" lang="en-US" sz="2500">
                <a:sym typeface="Symbol" pitchFamily="18" charset="2"/>
              </a:rPr>
              <a:t>(</a:t>
            </a:r>
            <a:r>
              <a:rPr kumimoji="1" lang="en-US" sz="2500" b="1" i="1">
                <a:sym typeface="Symbol" pitchFamily="18" charset="2"/>
              </a:rPr>
              <a:t>S </a:t>
            </a:r>
            <a:r>
              <a:rPr kumimoji="1" lang="en-US" sz="2500">
                <a:sym typeface="Symbol" pitchFamily="18" charset="2"/>
              </a:rPr>
              <a:t>–</a:t>
            </a:r>
            <a:r>
              <a:rPr kumimoji="1" lang="en-US" sz="2500" b="1">
                <a:sym typeface="Symbol" pitchFamily="18" charset="2"/>
              </a:rPr>
              <a:t> </a:t>
            </a:r>
            <a:r>
              <a:rPr kumimoji="1" lang="en-US" sz="2500" b="1" i="1">
                <a:latin typeface="Tahoma" pitchFamily="34" charset="0"/>
                <a:sym typeface="Symbol" pitchFamily="18" charset="2"/>
              </a:rPr>
              <a:t>I </a:t>
            </a:r>
            <a:r>
              <a:rPr kumimoji="1" lang="en-US" sz="2500">
                <a:sym typeface="Symbol" pitchFamily="18" charset="2"/>
              </a:rPr>
              <a:t>) have no impact on </a:t>
            </a:r>
            <a:r>
              <a:rPr kumimoji="1" lang="en-US" sz="2500" b="1" i="1">
                <a:latin typeface="Tahoma" pitchFamily="34" charset="0"/>
                <a:sym typeface="Symbol" pitchFamily="18" charset="2"/>
              </a:rPr>
              <a:t>ε</a:t>
            </a:r>
            <a:r>
              <a:rPr kumimoji="1" lang="en-US" sz="2500">
                <a:sym typeface="Symbol" pitchFamily="18" charset="2"/>
              </a:rPr>
              <a:t>  </a:t>
            </a:r>
            <a:r>
              <a:rPr lang="en-US" sz="2500"/>
              <a:t>or </a:t>
            </a:r>
            <a:r>
              <a:rPr lang="en-US" sz="2500" b="1" i="1"/>
              <a:t>e</a:t>
            </a:r>
            <a:r>
              <a:rPr lang="en-US" sz="2500"/>
              <a:t>. </a:t>
            </a:r>
          </a:p>
        </p:txBody>
      </p:sp>
    </p:spTree>
    <p:extLst>
      <p:ext uri="{BB962C8B-B14F-4D97-AF65-F5344CB8AC3E}">
        <p14:creationId xmlns:p14="http://schemas.microsoft.com/office/powerpoint/2010/main" val="249359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4932"/>
                                        </p:tgtEl>
                                        <p:attrNameLst>
                                          <p:attrName>style.visibility</p:attrName>
                                        </p:attrNameLst>
                                      </p:cBhvr>
                                      <p:to>
                                        <p:strVal val="visible"/>
                                      </p:to>
                                    </p:set>
                                    <p:animEffect transition="in" filter="wipe(left)">
                                      <p:cBhvr>
                                        <p:cTn id="7" dur="500"/>
                                        <p:tgtEl>
                                          <p:spTgt spid="1249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3"/>
                                        </p:tgtEl>
                                        <p:attrNameLst>
                                          <p:attrName>style.visibility</p:attrName>
                                        </p:attrNameLst>
                                      </p:cBhvr>
                                      <p:to>
                                        <p:strVal val="visible"/>
                                      </p:to>
                                    </p:set>
                                    <p:animEffect transition="in" filter="wipe(left)">
                                      <p:cBhvr>
                                        <p:cTn id="12" dur="500"/>
                                        <p:tgtEl>
                                          <p:spTgt spid="124933"/>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24948"/>
                                        </p:tgtEl>
                                        <p:attrNameLst>
                                          <p:attrName>style.visibility</p:attrName>
                                        </p:attrNameLst>
                                      </p:cBhvr>
                                      <p:to>
                                        <p:strVal val="visible"/>
                                      </p:to>
                                    </p:set>
                                    <p:animEffect transition="in" filter="dissolve">
                                      <p:cBhvr>
                                        <p:cTn id="21" dur="500"/>
                                        <p:tgtEl>
                                          <p:spTgt spid="124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autoUpdateAnimBg="0"/>
      <p:bldP spid="124948"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778" name="Rectangle 4"/>
          <p:cNvSpPr>
            <a:spLocks noGrp="1" noChangeArrowheads="1"/>
          </p:cNvSpPr>
          <p:nvPr>
            <p:ph type="title"/>
          </p:nvPr>
        </p:nvSpPr>
        <p:spPr/>
        <p:txBody>
          <a:bodyPr/>
          <a:lstStyle/>
          <a:p>
            <a:r>
              <a:rPr lang="en-US" smtClean="0"/>
              <a:t>Does PPP hold in the real world?</a:t>
            </a:r>
          </a:p>
        </p:txBody>
      </p:sp>
      <p:sp>
        <p:nvSpPr>
          <p:cNvPr id="75779" name="Rectangle 5"/>
          <p:cNvSpPr>
            <a:spLocks noGrp="1" noChangeArrowheads="1"/>
          </p:cNvSpPr>
          <p:nvPr>
            <p:ph type="body" idx="1"/>
          </p:nvPr>
        </p:nvSpPr>
        <p:spPr>
          <a:xfrm>
            <a:off x="468313" y="1238250"/>
            <a:ext cx="8229600" cy="4892675"/>
          </a:xfrm>
        </p:spPr>
        <p:txBody>
          <a:bodyPr/>
          <a:lstStyle/>
          <a:p>
            <a:pPr>
              <a:buFont typeface="Wingdings" pitchFamily="2" charset="2"/>
              <a:buNone/>
            </a:pPr>
            <a:r>
              <a:rPr lang="en-US" sz="2700" smtClean="0"/>
              <a:t>No, for two reasons:</a:t>
            </a:r>
          </a:p>
          <a:p>
            <a:pPr marL="855663" lvl="1" indent="-398463">
              <a:buFont typeface="Wingdings" pitchFamily="2" charset="2"/>
              <a:buNone/>
            </a:pPr>
            <a:r>
              <a:rPr lang="en-US" sz="2300" b="1" smtClean="0"/>
              <a:t>1.	</a:t>
            </a:r>
            <a:r>
              <a:rPr lang="en-US" sz="2600" smtClean="0"/>
              <a:t>International arbitrage not possible.</a:t>
            </a:r>
          </a:p>
          <a:p>
            <a:pPr marL="1257300" lvl="2"/>
            <a:r>
              <a:rPr lang="en-US" smtClean="0"/>
              <a:t>nontraded goods</a:t>
            </a:r>
          </a:p>
          <a:p>
            <a:pPr marL="1257300" lvl="2"/>
            <a:r>
              <a:rPr lang="en-US" smtClean="0"/>
              <a:t>transportation costs</a:t>
            </a:r>
          </a:p>
          <a:p>
            <a:pPr marL="855663" lvl="1" indent="-398463">
              <a:buFont typeface="Wingdings" pitchFamily="2" charset="2"/>
              <a:buNone/>
            </a:pPr>
            <a:r>
              <a:rPr lang="en-US" sz="2300" b="1" smtClean="0"/>
              <a:t>2.	</a:t>
            </a:r>
            <a:r>
              <a:rPr lang="en-US" sz="2600" smtClean="0"/>
              <a:t>Different countries’ goods not perfect substitutes.</a:t>
            </a:r>
          </a:p>
          <a:p>
            <a:pPr>
              <a:spcBef>
                <a:spcPts val="2400"/>
              </a:spcBef>
              <a:buFont typeface="Wingdings" pitchFamily="2" charset="2"/>
              <a:buNone/>
            </a:pPr>
            <a:r>
              <a:rPr lang="en-US" sz="2700" smtClean="0"/>
              <a:t>Yet, PPP is a useful theory:</a:t>
            </a:r>
          </a:p>
          <a:p>
            <a:pPr marL="855663" lvl="1" indent="-398463"/>
            <a:r>
              <a:rPr lang="en-US" sz="2600" smtClean="0"/>
              <a:t>It’s simple &amp; intuitive.</a:t>
            </a:r>
          </a:p>
          <a:p>
            <a:pPr marL="855663" lvl="1" indent="-398463"/>
            <a:r>
              <a:rPr lang="en-US" sz="2600" smtClean="0"/>
              <a:t>In the real world, nominal exchange rates </a:t>
            </a:r>
            <a:br>
              <a:rPr lang="en-US" sz="2600" smtClean="0"/>
            </a:br>
            <a:r>
              <a:rPr lang="en-US" sz="2600" smtClean="0"/>
              <a:t>tend toward their PPP values over the long run. </a:t>
            </a:r>
          </a:p>
        </p:txBody>
      </p:sp>
    </p:spTree>
    <p:extLst>
      <p:ext uri="{BB962C8B-B14F-4D97-AF65-F5344CB8AC3E}">
        <p14:creationId xmlns:p14="http://schemas.microsoft.com/office/powerpoint/2010/main" val="2234008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58813" y="236538"/>
            <a:ext cx="8053387" cy="939800"/>
          </a:xfrm>
        </p:spPr>
        <p:txBody>
          <a:bodyPr>
            <a:normAutofit fontScale="90000"/>
          </a:bodyPr>
          <a:lstStyle/>
          <a:p>
            <a:r>
              <a:rPr lang="en-US" dirty="0" smtClean="0"/>
              <a:t>How </a:t>
            </a:r>
            <a:r>
              <a:rPr lang="en-US" i="1" dirty="0" smtClean="0"/>
              <a:t>NX</a:t>
            </a:r>
            <a:r>
              <a:rPr lang="en-US" dirty="0" smtClean="0"/>
              <a:t>  depends on </a:t>
            </a:r>
            <a:r>
              <a:rPr lang="en-US" i="1" dirty="0" smtClean="0">
                <a:sym typeface="Symbol" pitchFamily="18" charset="2"/>
              </a:rPr>
              <a:t>ε</a:t>
            </a:r>
            <a:r>
              <a:rPr lang="en-US" dirty="0" smtClean="0">
                <a:sym typeface="Symbol" pitchFamily="18" charset="2"/>
              </a:rPr>
              <a:t>:</a:t>
            </a:r>
            <a:r>
              <a:rPr lang="en-US" b="0" dirty="0" smtClean="0"/>
              <a:t> approach 2</a:t>
            </a:r>
            <a:endParaRPr lang="en-US" dirty="0" smtClean="0"/>
          </a:p>
        </p:txBody>
      </p:sp>
      <p:sp>
        <p:nvSpPr>
          <p:cNvPr id="83971" name="Rectangle 3"/>
          <p:cNvSpPr>
            <a:spLocks noGrp="1" noChangeArrowheads="1"/>
          </p:cNvSpPr>
          <p:nvPr>
            <p:ph type="body" idx="4294967295"/>
          </p:nvPr>
        </p:nvSpPr>
        <p:spPr>
          <a:xfrm>
            <a:off x="614363" y="1644650"/>
            <a:ext cx="8080375" cy="3333750"/>
          </a:xfrm>
        </p:spPr>
        <p:txBody>
          <a:bodyPr/>
          <a:lstStyle/>
          <a:p>
            <a:pPr marL="1139825" indent="-1139825">
              <a:lnSpc>
                <a:spcPct val="120000"/>
              </a:lnSpc>
              <a:buFont typeface="Wingdings" pitchFamily="2" charset="2"/>
              <a:buNone/>
            </a:pPr>
            <a:r>
              <a:rPr lang="en-US" dirty="0" smtClean="0">
                <a:sym typeface="Symbol" pitchFamily="18" charset="2"/>
              </a:rPr>
              <a:t></a:t>
            </a:r>
            <a:r>
              <a:rPr lang="en-US" b="1" i="1" dirty="0" smtClean="0">
                <a:cs typeface="Tahoma" pitchFamily="34" charset="0"/>
                <a:sym typeface="Symbol" pitchFamily="18" charset="2"/>
              </a:rPr>
              <a:t>ε</a:t>
            </a:r>
            <a:r>
              <a:rPr lang="en-US" b="1" i="1" dirty="0" smtClean="0"/>
              <a:t>  </a:t>
            </a:r>
            <a:r>
              <a:rPr lang="en-US" b="1" dirty="0" smtClean="0">
                <a:sym typeface="Symbol" pitchFamily="18" charset="2"/>
              </a:rPr>
              <a:t></a:t>
            </a:r>
            <a:r>
              <a:rPr lang="en-US" b="1" i="1" dirty="0" smtClean="0"/>
              <a:t> 	</a:t>
            </a:r>
            <a:r>
              <a:rPr lang="en-US" dirty="0" smtClean="0">
                <a:sym typeface="Symbol" pitchFamily="18" charset="2"/>
              </a:rPr>
              <a:t>U.S. goods become more expensive relative to foreign goods </a:t>
            </a:r>
          </a:p>
          <a:p>
            <a:pPr marL="1139825" indent="-1139825">
              <a:lnSpc>
                <a:spcPct val="120000"/>
              </a:lnSpc>
              <a:buFont typeface="Wingdings" pitchFamily="2" charset="2"/>
              <a:buNone/>
            </a:pPr>
            <a:r>
              <a:rPr lang="en-US" dirty="0" smtClean="0">
                <a:sym typeface="Symbol" pitchFamily="18" charset="2"/>
              </a:rPr>
              <a:t>     </a:t>
            </a:r>
            <a:r>
              <a:rPr lang="en-US" b="1" dirty="0" smtClean="0">
                <a:sym typeface="Symbol" pitchFamily="18" charset="2"/>
              </a:rPr>
              <a:t></a:t>
            </a:r>
            <a:r>
              <a:rPr lang="en-US" dirty="0" smtClean="0">
                <a:sym typeface="Symbol" pitchFamily="18" charset="2"/>
              </a:rPr>
              <a:t>  	</a:t>
            </a:r>
            <a:r>
              <a:rPr lang="en-US" b="1" i="1" dirty="0" smtClean="0">
                <a:sym typeface="Symbol" pitchFamily="18" charset="2"/>
              </a:rPr>
              <a:t>EX</a:t>
            </a:r>
            <a:r>
              <a:rPr lang="en-US" dirty="0" smtClean="0">
                <a:sym typeface="Symbol" pitchFamily="18" charset="2"/>
              </a:rPr>
              <a:t>,  </a:t>
            </a:r>
            <a:r>
              <a:rPr lang="en-US" b="1" i="1" dirty="0" smtClean="0">
                <a:sym typeface="Symbol" pitchFamily="18" charset="2"/>
              </a:rPr>
              <a:t>IM</a:t>
            </a:r>
          </a:p>
          <a:p>
            <a:pPr marL="1139825" indent="-1139825">
              <a:lnSpc>
                <a:spcPct val="120000"/>
              </a:lnSpc>
              <a:buFont typeface="Wingdings" pitchFamily="2" charset="2"/>
              <a:buNone/>
            </a:pPr>
            <a:r>
              <a:rPr lang="en-US" dirty="0" smtClean="0">
                <a:sym typeface="Symbol" pitchFamily="18" charset="2"/>
              </a:rPr>
              <a:t>     </a:t>
            </a:r>
            <a:r>
              <a:rPr lang="en-US" b="1" dirty="0" smtClean="0">
                <a:sym typeface="Symbol" pitchFamily="18" charset="2"/>
              </a:rPr>
              <a:t></a:t>
            </a:r>
            <a:r>
              <a:rPr lang="en-US" dirty="0" smtClean="0">
                <a:sym typeface="Symbol" pitchFamily="18" charset="2"/>
              </a:rPr>
              <a:t>  	</a:t>
            </a:r>
            <a:r>
              <a:rPr lang="en-US" b="1" i="1" dirty="0" smtClean="0">
                <a:sym typeface="Symbol" pitchFamily="18" charset="2"/>
              </a:rPr>
              <a:t>NX</a:t>
            </a:r>
          </a:p>
        </p:txBody>
      </p:sp>
    </p:spTree>
    <p:extLst>
      <p:ext uri="{BB962C8B-B14F-4D97-AF65-F5344CB8AC3E}">
        <p14:creationId xmlns:p14="http://schemas.microsoft.com/office/powerpoint/2010/main" val="1258200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wipe(left)">
                                      <p:cBhvr>
                                        <p:cTn id="7" dur="500"/>
                                        <p:tgtEl>
                                          <p:spTgt spid="83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wipe(left)">
                                      <p:cBhvr>
                                        <p:cTn id="12" dur="500"/>
                                        <p:tgtEl>
                                          <p:spTgt spid="839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wipe(left)">
                                      <p:cBhvr>
                                        <p:cTn id="17" dur="5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t>The </a:t>
            </a:r>
            <a:r>
              <a:rPr lang="en-US" i="1" smtClean="0"/>
              <a:t>NX</a:t>
            </a:r>
            <a:r>
              <a:rPr lang="en-US" smtClean="0"/>
              <a:t> curve for the U.S.</a:t>
            </a:r>
          </a:p>
        </p:txBody>
      </p:sp>
      <p:grpSp>
        <p:nvGrpSpPr>
          <p:cNvPr id="56323" name="Group 3"/>
          <p:cNvGrpSpPr>
            <a:grpSpLocks/>
          </p:cNvGrpSpPr>
          <p:nvPr/>
        </p:nvGrpSpPr>
        <p:grpSpPr bwMode="auto">
          <a:xfrm>
            <a:off x="762000" y="1447800"/>
            <a:ext cx="7620000" cy="4603750"/>
            <a:chOff x="720" y="816"/>
            <a:chExt cx="4800" cy="2900"/>
          </a:xfrm>
        </p:grpSpPr>
        <p:sp>
          <p:nvSpPr>
            <p:cNvPr id="56335" name="Line 4"/>
            <p:cNvSpPr>
              <a:spLocks noChangeShapeType="1"/>
            </p:cNvSpPr>
            <p:nvPr/>
          </p:nvSpPr>
          <p:spPr bwMode="auto">
            <a:xfrm>
              <a:off x="720" y="3408"/>
              <a:ext cx="456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6336" name="Line 5"/>
            <p:cNvSpPr>
              <a:spLocks noChangeShapeType="1"/>
            </p:cNvSpPr>
            <p:nvPr/>
          </p:nvSpPr>
          <p:spPr bwMode="auto">
            <a:xfrm>
              <a:off x="2736" y="1104"/>
              <a:ext cx="0" cy="230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6337" name="Text Box 6"/>
            <p:cNvSpPr txBox="1">
              <a:spLocks noChangeArrowheads="1"/>
            </p:cNvSpPr>
            <p:nvPr/>
          </p:nvSpPr>
          <p:spPr bwMode="auto">
            <a:xfrm>
              <a:off x="2610" y="340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latin typeface="Tahoma" pitchFamily="34" charset="0"/>
                </a:rPr>
                <a:t>0</a:t>
              </a:r>
            </a:p>
          </p:txBody>
        </p:sp>
        <p:sp>
          <p:nvSpPr>
            <p:cNvPr id="56338" name="Text Box 7"/>
            <p:cNvSpPr txBox="1">
              <a:spLocks noChangeArrowheads="1"/>
            </p:cNvSpPr>
            <p:nvPr/>
          </p:nvSpPr>
          <p:spPr bwMode="auto">
            <a:xfrm>
              <a:off x="5088" y="3408"/>
              <a:ext cx="43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latin typeface="Tahoma" pitchFamily="34" charset="0"/>
                </a:rPr>
                <a:t>NX</a:t>
              </a:r>
            </a:p>
          </p:txBody>
        </p:sp>
        <p:sp>
          <p:nvSpPr>
            <p:cNvPr id="56339" name="Text Box 8"/>
            <p:cNvSpPr txBox="1">
              <a:spLocks noChangeArrowheads="1"/>
            </p:cNvSpPr>
            <p:nvPr/>
          </p:nvSpPr>
          <p:spPr bwMode="auto">
            <a:xfrm>
              <a:off x="2592" y="816"/>
              <a:ext cx="2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i="1">
                  <a:latin typeface="Tahoma" pitchFamily="34" charset="0"/>
                  <a:sym typeface="Symbol" pitchFamily="18" charset="2"/>
                </a:rPr>
                <a:t>ε</a:t>
              </a:r>
            </a:p>
          </p:txBody>
        </p:sp>
      </p:grpSp>
      <p:grpSp>
        <p:nvGrpSpPr>
          <p:cNvPr id="3" name="Group 9"/>
          <p:cNvGrpSpPr>
            <a:grpSpLocks/>
          </p:cNvGrpSpPr>
          <p:nvPr/>
        </p:nvGrpSpPr>
        <p:grpSpPr bwMode="auto">
          <a:xfrm>
            <a:off x="1066800" y="1828800"/>
            <a:ext cx="7239000" cy="3657600"/>
            <a:chOff x="672" y="1152"/>
            <a:chExt cx="4560" cy="2304"/>
          </a:xfrm>
        </p:grpSpPr>
        <p:sp>
          <p:nvSpPr>
            <p:cNvPr id="56333" name="Line 10"/>
            <p:cNvSpPr>
              <a:spLocks noChangeShapeType="1"/>
            </p:cNvSpPr>
            <p:nvPr/>
          </p:nvSpPr>
          <p:spPr bwMode="auto">
            <a:xfrm>
              <a:off x="672" y="1152"/>
              <a:ext cx="3888" cy="2112"/>
            </a:xfrm>
            <a:prstGeom prst="line">
              <a:avLst/>
            </a:prstGeom>
            <a:noFill/>
            <a:ln w="28575" cap="sq">
              <a:solidFill>
                <a:srgbClr val="003399"/>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6334" name="Text Box 11"/>
            <p:cNvSpPr txBox="1">
              <a:spLocks noChangeArrowheads="1"/>
            </p:cNvSpPr>
            <p:nvPr/>
          </p:nvSpPr>
          <p:spPr bwMode="auto">
            <a:xfrm>
              <a:off x="4512" y="3129"/>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latin typeface="Tahoma" pitchFamily="34" charset="0"/>
                </a:rPr>
                <a:t>NX</a:t>
              </a:r>
              <a:r>
                <a:rPr kumimoji="1" lang="en-US" sz="800"/>
                <a:t> </a:t>
              </a:r>
              <a:r>
                <a:rPr kumimoji="1" lang="en-US" sz="2600">
                  <a:latin typeface="Tahoma" pitchFamily="34" charset="0"/>
                </a:rPr>
                <a:t>(</a:t>
              </a:r>
              <a:r>
                <a:rPr kumimoji="1" lang="en-US" sz="2800" b="1" i="1">
                  <a:latin typeface="Tahoma" pitchFamily="34" charset="0"/>
                  <a:sym typeface="Symbol" pitchFamily="18" charset="2"/>
                </a:rPr>
                <a:t>ε</a:t>
              </a:r>
              <a:r>
                <a:rPr kumimoji="1" lang="en-US" sz="2600">
                  <a:latin typeface="Tahoma" pitchFamily="34" charset="0"/>
                  <a:sym typeface="Symbol" pitchFamily="18" charset="2"/>
                </a:rPr>
                <a:t>)</a:t>
              </a:r>
            </a:p>
          </p:txBody>
        </p:sp>
      </p:grpSp>
      <p:grpSp>
        <p:nvGrpSpPr>
          <p:cNvPr id="4" name="Group 12"/>
          <p:cNvGrpSpPr>
            <a:grpSpLocks/>
          </p:cNvGrpSpPr>
          <p:nvPr/>
        </p:nvGrpSpPr>
        <p:grpSpPr bwMode="auto">
          <a:xfrm>
            <a:off x="609600" y="3182938"/>
            <a:ext cx="3429000" cy="2076450"/>
            <a:chOff x="384" y="2005"/>
            <a:chExt cx="2160" cy="1308"/>
          </a:xfrm>
        </p:grpSpPr>
        <p:sp>
          <p:nvSpPr>
            <p:cNvPr id="56331" name="Text Box 13"/>
            <p:cNvSpPr txBox="1">
              <a:spLocks noChangeArrowheads="1"/>
            </p:cNvSpPr>
            <p:nvPr/>
          </p:nvSpPr>
          <p:spPr bwMode="auto">
            <a:xfrm>
              <a:off x="2160" y="2649"/>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i="1">
                  <a:solidFill>
                    <a:srgbClr val="003366"/>
                  </a:solidFill>
                  <a:latin typeface="Tahoma" pitchFamily="34" charset="0"/>
                  <a:sym typeface="Symbol" pitchFamily="18" charset="2"/>
                </a:rPr>
                <a:t>ε</a:t>
              </a:r>
              <a:r>
                <a:rPr kumimoji="1" lang="en-US" sz="2800" b="1" i="1" baseline="-25000">
                  <a:solidFill>
                    <a:srgbClr val="003366"/>
                  </a:solidFill>
                  <a:latin typeface="Tahoma" pitchFamily="34" charset="0"/>
                  <a:sym typeface="Symbol" pitchFamily="18" charset="2"/>
                </a:rPr>
                <a:t>1</a:t>
              </a:r>
              <a:endParaRPr kumimoji="1" lang="en-US" sz="2600" b="1">
                <a:solidFill>
                  <a:srgbClr val="003366"/>
                </a:solidFill>
                <a:latin typeface="Tahoma" pitchFamily="34" charset="0"/>
                <a:sym typeface="Symbol" pitchFamily="18" charset="2"/>
              </a:endParaRPr>
            </a:p>
          </p:txBody>
        </p:sp>
        <p:sp>
          <p:nvSpPr>
            <p:cNvPr id="56332" name="Text Box 14"/>
            <p:cNvSpPr txBox="1">
              <a:spLocks noChangeArrowheads="1"/>
            </p:cNvSpPr>
            <p:nvPr/>
          </p:nvSpPr>
          <p:spPr bwMode="auto">
            <a:xfrm>
              <a:off x="384" y="2005"/>
              <a:ext cx="1680" cy="1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a:solidFill>
                    <a:srgbClr val="003366"/>
                  </a:solidFill>
                </a:rPr>
                <a:t>When </a:t>
              </a:r>
              <a:r>
                <a:rPr kumimoji="1" lang="en-US" sz="2600" b="1" i="1">
                  <a:solidFill>
                    <a:srgbClr val="003366"/>
                  </a:solidFill>
                  <a:latin typeface="Tahoma" pitchFamily="34" charset="0"/>
                  <a:sym typeface="Symbol" pitchFamily="18" charset="2"/>
                </a:rPr>
                <a:t>ε</a:t>
              </a:r>
              <a:r>
                <a:rPr kumimoji="1" lang="en-US" sz="2600">
                  <a:solidFill>
                    <a:srgbClr val="003366"/>
                  </a:solidFill>
                  <a:sym typeface="Symbol" pitchFamily="18" charset="2"/>
                </a:rPr>
                <a:t>  is relatively low, </a:t>
              </a:r>
              <a:br>
                <a:rPr kumimoji="1" lang="en-US" sz="2600">
                  <a:solidFill>
                    <a:srgbClr val="003366"/>
                  </a:solidFill>
                  <a:sym typeface="Symbol" pitchFamily="18" charset="2"/>
                </a:rPr>
              </a:br>
              <a:r>
                <a:rPr kumimoji="1" lang="en-US" sz="2600">
                  <a:solidFill>
                    <a:srgbClr val="003366"/>
                  </a:solidFill>
                  <a:sym typeface="Symbol" pitchFamily="18" charset="2"/>
                </a:rPr>
                <a:t>U.S. goods are relatively inexpensive</a:t>
              </a:r>
            </a:p>
          </p:txBody>
        </p:sp>
      </p:grpSp>
      <p:grpSp>
        <p:nvGrpSpPr>
          <p:cNvPr id="5" name="Group 15"/>
          <p:cNvGrpSpPr>
            <a:grpSpLocks/>
          </p:cNvGrpSpPr>
          <p:nvPr/>
        </p:nvGrpSpPr>
        <p:grpSpPr bwMode="auto">
          <a:xfrm>
            <a:off x="3962400" y="2678113"/>
            <a:ext cx="3733800" cy="3536950"/>
            <a:chOff x="2496" y="1680"/>
            <a:chExt cx="2352" cy="2250"/>
          </a:xfrm>
        </p:grpSpPr>
        <p:sp>
          <p:nvSpPr>
            <p:cNvPr id="56327" name="Text Box 16"/>
            <p:cNvSpPr txBox="1">
              <a:spLocks noChangeArrowheads="1"/>
            </p:cNvSpPr>
            <p:nvPr/>
          </p:nvSpPr>
          <p:spPr bwMode="auto">
            <a:xfrm>
              <a:off x="3456" y="3600"/>
              <a:ext cx="86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solidFill>
                    <a:srgbClr val="003366"/>
                  </a:solidFill>
                  <a:latin typeface="Tahoma" pitchFamily="34" charset="0"/>
                </a:rPr>
                <a:t>NX</a:t>
              </a:r>
              <a:r>
                <a:rPr kumimoji="1" lang="en-US" sz="2600">
                  <a:solidFill>
                    <a:srgbClr val="003366"/>
                  </a:solidFill>
                  <a:latin typeface="Tahoma" pitchFamily="34" charset="0"/>
                </a:rPr>
                <a:t>(</a:t>
              </a:r>
              <a:r>
                <a:rPr kumimoji="1" lang="en-US" sz="2800" b="1" i="1">
                  <a:solidFill>
                    <a:srgbClr val="003366"/>
                  </a:solidFill>
                  <a:latin typeface="Tahoma" pitchFamily="34" charset="0"/>
                  <a:sym typeface="Symbol" pitchFamily="18" charset="2"/>
                </a:rPr>
                <a:t>ε</a:t>
              </a:r>
              <a:r>
                <a:rPr kumimoji="1" lang="en-US" sz="2800" b="1" i="1" baseline="-25000">
                  <a:solidFill>
                    <a:srgbClr val="003366"/>
                  </a:solidFill>
                  <a:latin typeface="Tahoma" pitchFamily="34" charset="0"/>
                  <a:sym typeface="Symbol" pitchFamily="18" charset="2"/>
                </a:rPr>
                <a:t>1</a:t>
              </a:r>
              <a:r>
                <a:rPr kumimoji="1" lang="en-US" sz="2600">
                  <a:solidFill>
                    <a:srgbClr val="003366"/>
                  </a:solidFill>
                  <a:latin typeface="Tahoma" pitchFamily="34" charset="0"/>
                  <a:sym typeface="Symbol" pitchFamily="18" charset="2"/>
                </a:rPr>
                <a:t>)</a:t>
              </a:r>
            </a:p>
          </p:txBody>
        </p:sp>
        <p:sp>
          <p:nvSpPr>
            <p:cNvPr id="56328" name="Line 17"/>
            <p:cNvSpPr>
              <a:spLocks noChangeShapeType="1"/>
            </p:cNvSpPr>
            <p:nvPr/>
          </p:nvSpPr>
          <p:spPr bwMode="auto">
            <a:xfrm>
              <a:off x="2496" y="2880"/>
              <a:ext cx="1344" cy="0"/>
            </a:xfrm>
            <a:prstGeom prst="line">
              <a:avLst/>
            </a:prstGeom>
            <a:noFill/>
            <a:ln w="28575">
              <a:solidFill>
                <a:srgbClr val="003366"/>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6329" name="Line 18"/>
            <p:cNvSpPr>
              <a:spLocks noChangeShapeType="1"/>
            </p:cNvSpPr>
            <p:nvPr/>
          </p:nvSpPr>
          <p:spPr bwMode="auto">
            <a:xfrm>
              <a:off x="3840" y="2880"/>
              <a:ext cx="0" cy="624"/>
            </a:xfrm>
            <a:prstGeom prst="line">
              <a:avLst/>
            </a:prstGeom>
            <a:noFill/>
            <a:ln w="28575">
              <a:solidFill>
                <a:srgbClr val="003366"/>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6330" name="Text Box 19"/>
            <p:cNvSpPr txBox="1">
              <a:spLocks noChangeArrowheads="1"/>
            </p:cNvSpPr>
            <p:nvPr/>
          </p:nvSpPr>
          <p:spPr bwMode="auto">
            <a:xfrm>
              <a:off x="3552" y="1680"/>
              <a:ext cx="1296"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a:solidFill>
                    <a:srgbClr val="003366"/>
                  </a:solidFill>
                </a:rPr>
                <a:t>so U.S. net exports will </a:t>
              </a:r>
              <a:br>
                <a:rPr kumimoji="1" lang="en-US" sz="2600">
                  <a:solidFill>
                    <a:srgbClr val="003366"/>
                  </a:solidFill>
                </a:rPr>
              </a:br>
              <a:r>
                <a:rPr kumimoji="1" lang="en-US" sz="2600">
                  <a:solidFill>
                    <a:srgbClr val="003366"/>
                  </a:solidFill>
                </a:rPr>
                <a:t>be high</a:t>
              </a:r>
              <a:endParaRPr kumimoji="1" lang="en-US" sz="2600">
                <a:solidFill>
                  <a:srgbClr val="003366"/>
                </a:solidFill>
                <a:sym typeface="Symbol" pitchFamily="18" charset="2"/>
              </a:endParaRPr>
            </a:p>
          </p:txBody>
        </p:sp>
      </p:grpSp>
    </p:spTree>
    <p:extLst>
      <p:ext uri="{BB962C8B-B14F-4D97-AF65-F5344CB8AC3E}">
        <p14:creationId xmlns:p14="http://schemas.microsoft.com/office/powerpoint/2010/main" val="3055714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63550" y="236538"/>
            <a:ext cx="8248650" cy="955675"/>
          </a:xfrm>
        </p:spPr>
        <p:txBody>
          <a:bodyPr/>
          <a:lstStyle/>
          <a:p>
            <a:pPr eaLnBrk="1" hangingPunct="1"/>
            <a:r>
              <a:rPr lang="en-US" dirty="0" smtClean="0"/>
              <a:t>Consumption, </a:t>
            </a:r>
            <a:r>
              <a:rPr lang="en-US" sz="3700" i="1" dirty="0" smtClean="0"/>
              <a:t>C</a:t>
            </a:r>
          </a:p>
        </p:txBody>
      </p:sp>
      <p:sp>
        <p:nvSpPr>
          <p:cNvPr id="66563" name="Rectangle 3"/>
          <p:cNvSpPr>
            <a:spLocks noGrp="1" noChangeArrowheads="1"/>
          </p:cNvSpPr>
          <p:nvPr>
            <p:ph type="body" idx="1"/>
          </p:nvPr>
        </p:nvSpPr>
        <p:spPr>
          <a:xfrm>
            <a:off x="482600" y="1403350"/>
            <a:ext cx="5765800" cy="4997450"/>
          </a:xfrm>
        </p:spPr>
        <p:txBody>
          <a:bodyPr>
            <a:normAutofit fontScale="92500" lnSpcReduction="20000"/>
          </a:bodyPr>
          <a:lstStyle/>
          <a:p>
            <a:pPr eaLnBrk="1" hangingPunct="1">
              <a:spcBef>
                <a:spcPct val="60000"/>
              </a:spcBef>
            </a:pPr>
            <a:r>
              <a:rPr lang="en-US" sz="2700" i="1" dirty="0" smtClean="0"/>
              <a:t>Assumption</a:t>
            </a:r>
            <a:r>
              <a:rPr lang="en-US" sz="2700" dirty="0" smtClean="0"/>
              <a:t>: </a:t>
            </a:r>
            <a:r>
              <a:rPr lang="en-US" sz="2700" b="1" dirty="0" smtClean="0">
                <a:solidFill>
                  <a:srgbClr val="0070C0"/>
                </a:solidFill>
              </a:rPr>
              <a:t>Consumption expenditure is directly related to disposable income</a:t>
            </a:r>
          </a:p>
          <a:p>
            <a:pPr eaLnBrk="1" hangingPunct="1">
              <a:spcBef>
                <a:spcPct val="60000"/>
              </a:spcBef>
            </a:pPr>
            <a:r>
              <a:rPr lang="en-US" sz="2700" b="1" dirty="0" smtClean="0">
                <a:solidFill>
                  <a:srgbClr val="0070C0"/>
                </a:solidFill>
              </a:rPr>
              <a:t>Consumption function</a:t>
            </a:r>
            <a:r>
              <a:rPr lang="en-US" sz="2700" dirty="0" smtClean="0"/>
              <a:t>:  </a:t>
            </a:r>
            <a:r>
              <a:rPr lang="en-US" sz="2700" b="1" i="1" dirty="0" smtClean="0">
                <a:solidFill>
                  <a:srgbClr val="0070C0"/>
                </a:solidFill>
              </a:rPr>
              <a:t>C</a:t>
            </a:r>
            <a:r>
              <a:rPr lang="en-US" sz="2700" b="1" dirty="0" smtClean="0">
                <a:solidFill>
                  <a:srgbClr val="0070C0"/>
                </a:solidFill>
              </a:rPr>
              <a:t> = </a:t>
            </a:r>
            <a:r>
              <a:rPr lang="en-US" sz="2700" b="1" i="1" dirty="0" smtClean="0">
                <a:solidFill>
                  <a:srgbClr val="0070C0"/>
                </a:solidFill>
              </a:rPr>
              <a:t>C</a:t>
            </a:r>
            <a:r>
              <a:rPr lang="en-US" sz="1200" b="1" i="1" dirty="0" smtClean="0">
                <a:solidFill>
                  <a:srgbClr val="0070C0"/>
                </a:solidFill>
              </a:rPr>
              <a:t> </a:t>
            </a:r>
            <a:r>
              <a:rPr lang="en-US" sz="2700" b="1" dirty="0" smtClean="0">
                <a:solidFill>
                  <a:srgbClr val="0070C0"/>
                </a:solidFill>
              </a:rPr>
              <a:t>(</a:t>
            </a:r>
            <a:r>
              <a:rPr lang="en-US" sz="2700" b="1" i="1" dirty="0" smtClean="0">
                <a:solidFill>
                  <a:srgbClr val="0070C0"/>
                </a:solidFill>
              </a:rPr>
              <a:t>Y</a:t>
            </a:r>
            <a:r>
              <a:rPr lang="en-US" sz="2700" b="1" dirty="0" smtClean="0">
                <a:solidFill>
                  <a:srgbClr val="0070C0"/>
                </a:solidFill>
              </a:rPr>
              <a:t> – </a:t>
            </a:r>
            <a:r>
              <a:rPr lang="en-US" sz="2700" b="1" i="1" dirty="0" smtClean="0">
                <a:solidFill>
                  <a:srgbClr val="0070C0"/>
                </a:solidFill>
              </a:rPr>
              <a:t>T</a:t>
            </a:r>
            <a:r>
              <a:rPr lang="en-US" sz="1200" b="1" i="1" dirty="0" smtClean="0">
                <a:solidFill>
                  <a:srgbClr val="0070C0"/>
                </a:solidFill>
              </a:rPr>
              <a:t> </a:t>
            </a:r>
            <a:r>
              <a:rPr lang="en-US" sz="2700" b="1" dirty="0" smtClean="0">
                <a:solidFill>
                  <a:srgbClr val="0070C0"/>
                </a:solidFill>
              </a:rPr>
              <a:t>)</a:t>
            </a:r>
          </a:p>
          <a:p>
            <a:pPr>
              <a:spcBef>
                <a:spcPct val="60000"/>
              </a:spcBef>
            </a:pPr>
            <a:r>
              <a:rPr lang="en-US" sz="2700" dirty="0" smtClean="0"/>
              <a:t>Specifically, </a:t>
            </a:r>
            <a:r>
              <a:rPr lang="en-US" sz="2700" b="1" i="1" dirty="0" smtClean="0">
                <a:solidFill>
                  <a:srgbClr val="0070C0"/>
                </a:solidFill>
              </a:rPr>
              <a:t>C</a:t>
            </a:r>
            <a:r>
              <a:rPr lang="en-US" sz="2700" b="1" dirty="0" smtClean="0">
                <a:solidFill>
                  <a:srgbClr val="0070C0"/>
                </a:solidFill>
              </a:rPr>
              <a:t> = </a:t>
            </a:r>
            <a:r>
              <a:rPr lang="en-US" sz="2700" b="1" i="1" dirty="0" smtClean="0">
                <a:solidFill>
                  <a:srgbClr val="0070C0"/>
                </a:solidFill>
              </a:rPr>
              <a:t>C</a:t>
            </a:r>
            <a:r>
              <a:rPr lang="en-US" sz="2700" b="1" baseline="-25000" dirty="0" smtClean="0">
                <a:solidFill>
                  <a:srgbClr val="0070C0"/>
                </a:solidFill>
              </a:rPr>
              <a:t>o</a:t>
            </a:r>
            <a:r>
              <a:rPr lang="en-US" sz="2700" b="1" dirty="0" smtClean="0">
                <a:solidFill>
                  <a:srgbClr val="0070C0"/>
                </a:solidFill>
              </a:rPr>
              <a:t> + </a:t>
            </a:r>
            <a:r>
              <a:rPr lang="en-US" sz="2700" b="1" i="1" dirty="0" smtClean="0">
                <a:solidFill>
                  <a:srgbClr val="0070C0"/>
                </a:solidFill>
              </a:rPr>
              <a:t>C</a:t>
            </a:r>
            <a:r>
              <a:rPr lang="en-US" sz="2700" b="1" baseline="-25000" dirty="0" smtClean="0">
                <a:solidFill>
                  <a:srgbClr val="0070C0"/>
                </a:solidFill>
              </a:rPr>
              <a:t>y</a:t>
            </a:r>
            <a:r>
              <a:rPr lang="en-US" sz="2700" b="1" dirty="0" smtClean="0">
                <a:solidFill>
                  <a:srgbClr val="0070C0"/>
                </a:solidFill>
                <a:latin typeface="Arial Unicode MS"/>
                <a:ea typeface="Arial Unicode MS"/>
                <a:cs typeface="Arial Unicode MS"/>
              </a:rPr>
              <a:t>✕</a:t>
            </a:r>
            <a:r>
              <a:rPr lang="en-US" sz="2700" b="1" dirty="0" smtClean="0">
                <a:solidFill>
                  <a:srgbClr val="0070C0"/>
                </a:solidFill>
              </a:rPr>
              <a:t>(</a:t>
            </a:r>
            <a:r>
              <a:rPr lang="en-US" sz="2700" b="1" i="1" dirty="0" smtClean="0">
                <a:solidFill>
                  <a:srgbClr val="0070C0"/>
                </a:solidFill>
              </a:rPr>
              <a:t>Y</a:t>
            </a:r>
            <a:r>
              <a:rPr lang="en-US" sz="2700" b="1" dirty="0" smtClean="0">
                <a:solidFill>
                  <a:srgbClr val="0070C0"/>
                </a:solidFill>
              </a:rPr>
              <a:t> – </a:t>
            </a:r>
            <a:r>
              <a:rPr lang="en-US" sz="2700" b="1" i="1" dirty="0" smtClean="0">
                <a:solidFill>
                  <a:srgbClr val="0070C0"/>
                </a:solidFill>
              </a:rPr>
              <a:t>T</a:t>
            </a:r>
            <a:r>
              <a:rPr lang="en-US" sz="2700" b="1" dirty="0" smtClean="0">
                <a:solidFill>
                  <a:srgbClr val="0070C0"/>
                </a:solidFill>
              </a:rPr>
              <a:t>)</a:t>
            </a:r>
          </a:p>
          <a:p>
            <a:pPr>
              <a:spcBef>
                <a:spcPct val="60000"/>
              </a:spcBef>
            </a:pPr>
            <a:r>
              <a:rPr lang="en-US" sz="2700" b="1" i="1" dirty="0" smtClean="0">
                <a:solidFill>
                  <a:srgbClr val="0070C0"/>
                </a:solidFill>
              </a:rPr>
              <a:t>C</a:t>
            </a:r>
            <a:r>
              <a:rPr lang="en-US" sz="2700" b="1" baseline="-25000" dirty="0" smtClean="0">
                <a:solidFill>
                  <a:srgbClr val="0070C0"/>
                </a:solidFill>
              </a:rPr>
              <a:t>o</a:t>
            </a:r>
            <a:r>
              <a:rPr lang="en-US" sz="2700" b="1" dirty="0" smtClean="0">
                <a:solidFill>
                  <a:srgbClr val="0070C0"/>
                </a:solidFill>
              </a:rPr>
              <a:t> represents all other exogenous variables that affect consumption, such as asset prices, consumer optimism, etc.</a:t>
            </a:r>
          </a:p>
          <a:p>
            <a:pPr>
              <a:spcBef>
                <a:spcPct val="60000"/>
              </a:spcBef>
            </a:pPr>
            <a:r>
              <a:rPr lang="en-US" sz="2700" i="1" dirty="0" smtClean="0"/>
              <a:t>C</a:t>
            </a:r>
            <a:r>
              <a:rPr lang="en-US" sz="2700" baseline="-25000" dirty="0" smtClean="0"/>
              <a:t>y</a:t>
            </a:r>
            <a:r>
              <a:rPr lang="en-US" sz="2700" dirty="0" smtClean="0"/>
              <a:t> is the </a:t>
            </a:r>
            <a:r>
              <a:rPr lang="en-US" sz="2700" b="1" dirty="0" smtClean="0">
                <a:solidFill>
                  <a:srgbClr val="0070C0"/>
                </a:solidFill>
              </a:rPr>
              <a:t>marginal propensity to consume (MPC)</a:t>
            </a:r>
            <a:r>
              <a:rPr lang="en-US" sz="2700" dirty="0" smtClean="0"/>
              <a:t>, the fraction of every additional dollar of income that is consumed</a:t>
            </a:r>
          </a:p>
        </p:txBody>
      </p:sp>
      <p:graphicFrame>
        <p:nvGraphicFramePr>
          <p:cNvPr id="4" name="Content Placeholder 3"/>
          <p:cNvGraphicFramePr>
            <a:graphicFrameLocks/>
          </p:cNvGraphicFramePr>
          <p:nvPr>
            <p:extLst>
              <p:ext uri="{D42A27DB-BD31-4B8C-83A1-F6EECF244321}">
                <p14:modId xmlns:p14="http://schemas.microsoft.com/office/powerpoint/2010/main" val="2386518194"/>
              </p:ext>
            </p:extLst>
          </p:nvPr>
        </p:nvGraphicFramePr>
        <p:xfrm>
          <a:off x="6248400" y="3657600"/>
          <a:ext cx="2780383" cy="2595880"/>
        </p:xfrm>
        <a:graphic>
          <a:graphicData uri="http://schemas.openxmlformats.org/drawingml/2006/table">
            <a:tbl>
              <a:tblPr firstRow="1" bandRow="1">
                <a:tableStyleId>{5C22544A-7EE6-4342-B048-85BDC9FD1C3A}</a:tableStyleId>
              </a:tblPr>
              <a:tblGrid>
                <a:gridCol w="1335723"/>
                <a:gridCol w="830834"/>
                <a:gridCol w="613826"/>
              </a:tblGrid>
              <a:tr h="370840">
                <a:tc gridSpan="3">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lnR w="12700" cap="flat" cmpd="sng" algn="ctr">
                      <a:solidFill>
                        <a:schemeClr val="tx1"/>
                      </a:solidFill>
                      <a:prstDash val="solid"/>
                      <a:round/>
                      <a:headEnd type="none" w="med" len="med"/>
                      <a:tailEnd type="none" w="med" len="med"/>
                    </a:lnR>
                  </a:tcPr>
                </a:tc>
                <a:tc>
                  <a:txBody>
                    <a:bodyPr/>
                    <a:lstStyle/>
                    <a:p>
                      <a:pPr algn="ctr"/>
                      <a:r>
                        <a:rPr lang="en-US" i="1" dirty="0" smtClean="0"/>
                        <a:t>C</a:t>
                      </a:r>
                      <a:endParaRPr lang="en-US" i="1"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Capital, </a:t>
                      </a:r>
                      <a:r>
                        <a:rPr lang="en-US" i="1" dirty="0" smtClean="0"/>
                        <a:t>K</a:t>
                      </a:r>
                      <a:endParaRPr lang="en-US" i="1" dirty="0"/>
                    </a:p>
                  </a:txBody>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Labor, </a:t>
                      </a:r>
                      <a:r>
                        <a:rPr lang="en-US" i="1" dirty="0" smtClean="0"/>
                        <a:t>L</a:t>
                      </a:r>
                      <a:endParaRPr lang="en-US" i="1" dirty="0"/>
                    </a:p>
                  </a:txBody>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Technology </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Taxes, </a:t>
                      </a:r>
                      <a:r>
                        <a:rPr lang="en-US" i="1" dirty="0" smtClean="0"/>
                        <a:t>T</a:t>
                      </a:r>
                      <a:endParaRPr lang="en-US" i="1" dirty="0"/>
                    </a:p>
                  </a:txBody>
                  <a:tcPr>
                    <a:lnT w="12700" cap="flat" cmpd="sng" algn="ctr">
                      <a:solidFill>
                        <a:schemeClr val="tx1"/>
                      </a:solidFill>
                      <a:prstDash val="solid"/>
                      <a:round/>
                      <a:headEnd type="none" w="med" len="med"/>
                      <a:tailEnd type="none" w="med" len="med"/>
                    </a:lnT>
                  </a:tcPr>
                </a:tc>
                <a:tc>
                  <a:txBody>
                    <a:bodyPr/>
                    <a:lstStyle/>
                    <a:p>
                      <a:pPr algn="ct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latin typeface="Calibri"/>
                          <a:cs typeface="Calibri"/>
                        </a:rPr>
                        <a:t>−</a:t>
                      </a:r>
                      <a:r>
                        <a:rPr lang="en-US" dirty="0" smtClean="0"/>
                        <a:t> </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r>
            </a:tbl>
          </a:graphicData>
        </a:graphic>
      </p:graphicFrame>
    </p:spTree>
    <p:extLst>
      <p:ext uri="{BB962C8B-B14F-4D97-AF65-F5344CB8AC3E}">
        <p14:creationId xmlns:p14="http://schemas.microsoft.com/office/powerpoint/2010/main" val="242755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The </a:t>
            </a:r>
            <a:r>
              <a:rPr lang="en-US" i="1" smtClean="0"/>
              <a:t>NX</a:t>
            </a:r>
            <a:r>
              <a:rPr lang="en-US" smtClean="0"/>
              <a:t> curve for the U.S.</a:t>
            </a:r>
          </a:p>
        </p:txBody>
      </p:sp>
      <p:grpSp>
        <p:nvGrpSpPr>
          <p:cNvPr id="57347" name="Group 3"/>
          <p:cNvGrpSpPr>
            <a:grpSpLocks/>
          </p:cNvGrpSpPr>
          <p:nvPr/>
        </p:nvGrpSpPr>
        <p:grpSpPr bwMode="auto">
          <a:xfrm>
            <a:off x="762000" y="1447800"/>
            <a:ext cx="7620000" cy="4603750"/>
            <a:chOff x="720" y="816"/>
            <a:chExt cx="4800" cy="2900"/>
          </a:xfrm>
        </p:grpSpPr>
        <p:sp>
          <p:nvSpPr>
            <p:cNvPr id="57359" name="Line 4"/>
            <p:cNvSpPr>
              <a:spLocks noChangeShapeType="1"/>
            </p:cNvSpPr>
            <p:nvPr/>
          </p:nvSpPr>
          <p:spPr bwMode="auto">
            <a:xfrm>
              <a:off x="720" y="3408"/>
              <a:ext cx="456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7360" name="Line 5"/>
            <p:cNvSpPr>
              <a:spLocks noChangeShapeType="1"/>
            </p:cNvSpPr>
            <p:nvPr/>
          </p:nvSpPr>
          <p:spPr bwMode="auto">
            <a:xfrm>
              <a:off x="2736" y="1104"/>
              <a:ext cx="0" cy="230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7361" name="Text Box 6"/>
            <p:cNvSpPr txBox="1">
              <a:spLocks noChangeArrowheads="1"/>
            </p:cNvSpPr>
            <p:nvPr/>
          </p:nvSpPr>
          <p:spPr bwMode="auto">
            <a:xfrm>
              <a:off x="2610" y="340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latin typeface="Tahoma" pitchFamily="34" charset="0"/>
                </a:rPr>
                <a:t>0</a:t>
              </a:r>
            </a:p>
          </p:txBody>
        </p:sp>
        <p:sp>
          <p:nvSpPr>
            <p:cNvPr id="57362" name="Text Box 7"/>
            <p:cNvSpPr txBox="1">
              <a:spLocks noChangeArrowheads="1"/>
            </p:cNvSpPr>
            <p:nvPr/>
          </p:nvSpPr>
          <p:spPr bwMode="auto">
            <a:xfrm>
              <a:off x="5088" y="3408"/>
              <a:ext cx="43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latin typeface="Tahoma" pitchFamily="34" charset="0"/>
                </a:rPr>
                <a:t>NX</a:t>
              </a:r>
            </a:p>
          </p:txBody>
        </p:sp>
        <p:sp>
          <p:nvSpPr>
            <p:cNvPr id="57363" name="Text Box 8"/>
            <p:cNvSpPr txBox="1">
              <a:spLocks noChangeArrowheads="1"/>
            </p:cNvSpPr>
            <p:nvPr/>
          </p:nvSpPr>
          <p:spPr bwMode="auto">
            <a:xfrm>
              <a:off x="2592" y="816"/>
              <a:ext cx="2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i="1">
                  <a:latin typeface="Tahoma" pitchFamily="34" charset="0"/>
                  <a:sym typeface="Symbol" pitchFamily="18" charset="2"/>
                </a:rPr>
                <a:t>ε</a:t>
              </a:r>
            </a:p>
          </p:txBody>
        </p:sp>
      </p:grpSp>
      <p:grpSp>
        <p:nvGrpSpPr>
          <p:cNvPr id="57348" name="Group 9"/>
          <p:cNvGrpSpPr>
            <a:grpSpLocks/>
          </p:cNvGrpSpPr>
          <p:nvPr/>
        </p:nvGrpSpPr>
        <p:grpSpPr bwMode="auto">
          <a:xfrm>
            <a:off x="1066800" y="1828800"/>
            <a:ext cx="7239000" cy="3657600"/>
            <a:chOff x="672" y="1152"/>
            <a:chExt cx="4560" cy="2304"/>
          </a:xfrm>
        </p:grpSpPr>
        <p:sp>
          <p:nvSpPr>
            <p:cNvPr id="57357" name="Line 10"/>
            <p:cNvSpPr>
              <a:spLocks noChangeShapeType="1"/>
            </p:cNvSpPr>
            <p:nvPr/>
          </p:nvSpPr>
          <p:spPr bwMode="auto">
            <a:xfrm>
              <a:off x="672" y="1152"/>
              <a:ext cx="3888" cy="2112"/>
            </a:xfrm>
            <a:prstGeom prst="line">
              <a:avLst/>
            </a:prstGeom>
            <a:noFill/>
            <a:ln w="28575" cap="sq">
              <a:solidFill>
                <a:srgbClr val="003399"/>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7358" name="Text Box 11"/>
            <p:cNvSpPr txBox="1">
              <a:spLocks noChangeArrowheads="1"/>
            </p:cNvSpPr>
            <p:nvPr/>
          </p:nvSpPr>
          <p:spPr bwMode="auto">
            <a:xfrm>
              <a:off x="4512" y="3129"/>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latin typeface="Tahoma" pitchFamily="34" charset="0"/>
                </a:rPr>
                <a:t>NX</a:t>
              </a:r>
              <a:r>
                <a:rPr kumimoji="1" lang="en-US" sz="800" b="1" i="1">
                  <a:latin typeface="Tahoma" pitchFamily="34" charset="0"/>
                </a:rPr>
                <a:t> </a:t>
              </a:r>
              <a:r>
                <a:rPr kumimoji="1" lang="en-US" sz="2600">
                  <a:latin typeface="Tahoma" pitchFamily="34" charset="0"/>
                </a:rPr>
                <a:t>(</a:t>
              </a:r>
              <a:r>
                <a:rPr kumimoji="1" lang="en-US" sz="2800" b="1" i="1">
                  <a:latin typeface="Tahoma" pitchFamily="34" charset="0"/>
                  <a:sym typeface="Symbol" pitchFamily="18" charset="2"/>
                </a:rPr>
                <a:t>ε</a:t>
              </a:r>
              <a:r>
                <a:rPr kumimoji="1" lang="en-US" sz="2600">
                  <a:latin typeface="Tahoma" pitchFamily="34" charset="0"/>
                  <a:sym typeface="Symbol" pitchFamily="18" charset="2"/>
                </a:rPr>
                <a:t>)</a:t>
              </a:r>
            </a:p>
          </p:txBody>
        </p:sp>
      </p:grpSp>
      <p:grpSp>
        <p:nvGrpSpPr>
          <p:cNvPr id="4" name="Group 12"/>
          <p:cNvGrpSpPr>
            <a:grpSpLocks/>
          </p:cNvGrpSpPr>
          <p:nvPr/>
        </p:nvGrpSpPr>
        <p:grpSpPr bwMode="auto">
          <a:xfrm>
            <a:off x="3886200" y="1295400"/>
            <a:ext cx="4648200" cy="1800225"/>
            <a:chOff x="2448" y="816"/>
            <a:chExt cx="2928" cy="1134"/>
          </a:xfrm>
        </p:grpSpPr>
        <p:sp>
          <p:nvSpPr>
            <p:cNvPr id="57355" name="Text Box 13"/>
            <p:cNvSpPr txBox="1">
              <a:spLocks noChangeArrowheads="1"/>
            </p:cNvSpPr>
            <p:nvPr/>
          </p:nvSpPr>
          <p:spPr bwMode="auto">
            <a:xfrm>
              <a:off x="2448" y="1401"/>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i="1">
                  <a:solidFill>
                    <a:srgbClr val="660033"/>
                  </a:solidFill>
                  <a:latin typeface="Tahoma" pitchFamily="34" charset="0"/>
                  <a:sym typeface="Symbol" pitchFamily="18" charset="2"/>
                </a:rPr>
                <a:t>ε</a:t>
              </a:r>
              <a:r>
                <a:rPr kumimoji="1" lang="en-US" sz="2800" b="1" i="1" baseline="-25000">
                  <a:solidFill>
                    <a:srgbClr val="660033"/>
                  </a:solidFill>
                  <a:sym typeface="Symbol" pitchFamily="18" charset="2"/>
                </a:rPr>
                <a:t>2</a:t>
              </a:r>
              <a:endParaRPr kumimoji="1" lang="en-US" sz="2600" b="1">
                <a:solidFill>
                  <a:srgbClr val="660033"/>
                </a:solidFill>
                <a:sym typeface="Symbol" pitchFamily="18" charset="2"/>
              </a:endParaRPr>
            </a:p>
          </p:txBody>
        </p:sp>
        <p:sp>
          <p:nvSpPr>
            <p:cNvPr id="57356" name="Text Box 14"/>
            <p:cNvSpPr txBox="1">
              <a:spLocks noChangeArrowheads="1"/>
            </p:cNvSpPr>
            <p:nvPr/>
          </p:nvSpPr>
          <p:spPr bwMode="auto">
            <a:xfrm>
              <a:off x="3216" y="816"/>
              <a:ext cx="2160"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a:solidFill>
                    <a:srgbClr val="660033"/>
                  </a:solidFill>
                </a:rPr>
                <a:t>At high enough values of</a:t>
              </a:r>
              <a:r>
                <a:rPr kumimoji="1" lang="en-US" sz="2600">
                  <a:solidFill>
                    <a:srgbClr val="660033"/>
                  </a:solidFill>
                </a:rPr>
                <a:t> </a:t>
              </a:r>
              <a:r>
                <a:rPr kumimoji="1" lang="en-US" sz="2800" b="1" i="1">
                  <a:solidFill>
                    <a:srgbClr val="660033"/>
                  </a:solidFill>
                  <a:latin typeface="Tahoma" pitchFamily="34" charset="0"/>
                  <a:sym typeface="Symbol" pitchFamily="18" charset="2"/>
                </a:rPr>
                <a:t>ε</a:t>
              </a:r>
              <a:r>
                <a:rPr kumimoji="1" lang="en-US" sz="2800">
                  <a:solidFill>
                    <a:srgbClr val="660033"/>
                  </a:solidFill>
                  <a:sym typeface="Symbol" pitchFamily="18" charset="2"/>
                </a:rPr>
                <a:t>, </a:t>
              </a:r>
              <a:br>
                <a:rPr kumimoji="1" lang="en-US" sz="2800">
                  <a:solidFill>
                    <a:srgbClr val="660033"/>
                  </a:solidFill>
                  <a:sym typeface="Symbol" pitchFamily="18" charset="2"/>
                </a:rPr>
              </a:br>
              <a:r>
                <a:rPr kumimoji="1" lang="en-US" sz="2800">
                  <a:solidFill>
                    <a:srgbClr val="660033"/>
                  </a:solidFill>
                  <a:sym typeface="Symbol" pitchFamily="18" charset="2"/>
                </a:rPr>
                <a:t>U.S. goods become so expensive that </a:t>
              </a:r>
              <a:endParaRPr kumimoji="1" lang="en-US" sz="2600">
                <a:solidFill>
                  <a:srgbClr val="660033"/>
                </a:solidFill>
                <a:sym typeface="Symbol" pitchFamily="18" charset="2"/>
              </a:endParaRPr>
            </a:p>
          </p:txBody>
        </p:sp>
      </p:grpSp>
      <p:grpSp>
        <p:nvGrpSpPr>
          <p:cNvPr id="5" name="Group 15"/>
          <p:cNvGrpSpPr>
            <a:grpSpLocks/>
          </p:cNvGrpSpPr>
          <p:nvPr/>
        </p:nvGrpSpPr>
        <p:grpSpPr bwMode="auto">
          <a:xfrm>
            <a:off x="1752600" y="2514600"/>
            <a:ext cx="6858000" cy="3657600"/>
            <a:chOff x="1104" y="1584"/>
            <a:chExt cx="4320" cy="2304"/>
          </a:xfrm>
        </p:grpSpPr>
        <p:sp>
          <p:nvSpPr>
            <p:cNvPr id="57351" name="Text Box 16"/>
            <p:cNvSpPr txBox="1">
              <a:spLocks noChangeArrowheads="1"/>
            </p:cNvSpPr>
            <p:nvPr/>
          </p:nvSpPr>
          <p:spPr bwMode="auto">
            <a:xfrm>
              <a:off x="1104" y="3561"/>
              <a:ext cx="8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solidFill>
                    <a:srgbClr val="660033"/>
                  </a:solidFill>
                </a:rPr>
                <a:t>NX</a:t>
              </a:r>
              <a:r>
                <a:rPr kumimoji="1" lang="en-US" sz="2600">
                  <a:solidFill>
                    <a:srgbClr val="660033"/>
                  </a:solidFill>
                </a:rPr>
                <a:t>(</a:t>
              </a:r>
              <a:r>
                <a:rPr kumimoji="1" lang="en-US" sz="2800" b="1" i="1">
                  <a:solidFill>
                    <a:srgbClr val="660033"/>
                  </a:solidFill>
                  <a:latin typeface="Tahoma" pitchFamily="34" charset="0"/>
                  <a:sym typeface="Symbol" pitchFamily="18" charset="2"/>
                </a:rPr>
                <a:t>ε</a:t>
              </a:r>
              <a:r>
                <a:rPr kumimoji="1" lang="en-US" sz="2800" b="1" i="1" baseline="-25000">
                  <a:solidFill>
                    <a:srgbClr val="660033"/>
                  </a:solidFill>
                  <a:sym typeface="Symbol" pitchFamily="18" charset="2"/>
                </a:rPr>
                <a:t>2</a:t>
              </a:r>
              <a:r>
                <a:rPr kumimoji="1" lang="en-US" sz="2600">
                  <a:solidFill>
                    <a:srgbClr val="660033"/>
                  </a:solidFill>
                  <a:sym typeface="Symbol" pitchFamily="18" charset="2"/>
                </a:rPr>
                <a:t>)</a:t>
              </a:r>
            </a:p>
          </p:txBody>
        </p:sp>
        <p:sp>
          <p:nvSpPr>
            <p:cNvPr id="57352" name="Line 17"/>
            <p:cNvSpPr>
              <a:spLocks noChangeShapeType="1"/>
            </p:cNvSpPr>
            <p:nvPr/>
          </p:nvSpPr>
          <p:spPr bwMode="auto">
            <a:xfrm flipV="1">
              <a:off x="1440" y="1584"/>
              <a:ext cx="1056" cy="0"/>
            </a:xfrm>
            <a:prstGeom prst="line">
              <a:avLst/>
            </a:prstGeom>
            <a:noFill/>
            <a:ln w="28575">
              <a:solidFill>
                <a:srgbClr val="660033"/>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7353" name="Line 18"/>
            <p:cNvSpPr>
              <a:spLocks noChangeShapeType="1"/>
            </p:cNvSpPr>
            <p:nvPr/>
          </p:nvSpPr>
          <p:spPr bwMode="auto">
            <a:xfrm>
              <a:off x="1440" y="1584"/>
              <a:ext cx="0" cy="1920"/>
            </a:xfrm>
            <a:prstGeom prst="line">
              <a:avLst/>
            </a:prstGeom>
            <a:noFill/>
            <a:ln w="28575">
              <a:solidFill>
                <a:srgbClr val="660033"/>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7354" name="Text Box 19"/>
            <p:cNvSpPr txBox="1">
              <a:spLocks noChangeArrowheads="1"/>
            </p:cNvSpPr>
            <p:nvPr/>
          </p:nvSpPr>
          <p:spPr bwMode="auto">
            <a:xfrm>
              <a:off x="4128" y="1872"/>
              <a:ext cx="1296" cy="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a:solidFill>
                    <a:srgbClr val="660033"/>
                  </a:solidFill>
                </a:rPr>
                <a:t>we export less than we import</a:t>
              </a:r>
              <a:endParaRPr kumimoji="1" lang="en-US" sz="2800">
                <a:solidFill>
                  <a:srgbClr val="660033"/>
                </a:solidFill>
                <a:sym typeface="Symbol" pitchFamily="18" charset="2"/>
              </a:endParaRPr>
            </a:p>
          </p:txBody>
        </p:sp>
      </p:grpSp>
    </p:spTree>
    <p:extLst>
      <p:ext uri="{BB962C8B-B14F-4D97-AF65-F5344CB8AC3E}">
        <p14:creationId xmlns:p14="http://schemas.microsoft.com/office/powerpoint/2010/main" val="998285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66725" y="236538"/>
            <a:ext cx="8245475" cy="887412"/>
          </a:xfrm>
        </p:spPr>
        <p:txBody>
          <a:bodyPr/>
          <a:lstStyle/>
          <a:p>
            <a:r>
              <a:rPr lang="en-US" sz="2800" smtClean="0"/>
              <a:t>U.S. net exports and the real exchange rate, </a:t>
            </a:r>
            <a:r>
              <a:rPr lang="en-US" sz="2500" smtClean="0"/>
              <a:t>1973-2009</a:t>
            </a:r>
          </a:p>
        </p:txBody>
      </p:sp>
      <p:sp>
        <p:nvSpPr>
          <p:cNvPr id="54275" name="Rectangle 79"/>
          <p:cNvSpPr>
            <a:spLocks noChangeArrowheads="1"/>
          </p:cNvSpPr>
          <p:nvPr/>
        </p:nvSpPr>
        <p:spPr bwMode="auto">
          <a:xfrm rot="-5400000">
            <a:off x="261938" y="3808413"/>
            <a:ext cx="3571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a:solidFill>
                  <a:srgbClr val="000000"/>
                </a:solidFill>
              </a:rPr>
              <a:t>NX</a:t>
            </a:r>
            <a:endParaRPr lang="en-US" sz="2000"/>
          </a:p>
        </p:txBody>
      </p:sp>
      <p:sp>
        <p:nvSpPr>
          <p:cNvPr id="54276" name="Rectangle 80"/>
          <p:cNvSpPr>
            <a:spLocks noChangeArrowheads="1"/>
          </p:cNvSpPr>
          <p:nvPr/>
        </p:nvSpPr>
        <p:spPr bwMode="auto">
          <a:xfrm rot="-5400000">
            <a:off x="-106362" y="3105150"/>
            <a:ext cx="1120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a:solidFill>
                  <a:srgbClr val="000000"/>
                </a:solidFill>
              </a:rPr>
              <a:t> (% of GDP)</a:t>
            </a:r>
            <a:endParaRPr lang="en-US"/>
          </a:p>
        </p:txBody>
      </p:sp>
      <p:sp>
        <p:nvSpPr>
          <p:cNvPr id="54277" name="Rectangle 81"/>
          <p:cNvSpPr>
            <a:spLocks noChangeArrowheads="1"/>
          </p:cNvSpPr>
          <p:nvPr/>
        </p:nvSpPr>
        <p:spPr bwMode="auto">
          <a:xfrm rot="-5400000">
            <a:off x="8408988" y="4332288"/>
            <a:ext cx="669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a:solidFill>
                  <a:srgbClr val="000000"/>
                </a:solidFill>
              </a:rPr>
              <a:t>Index</a:t>
            </a:r>
            <a:endParaRPr lang="en-US" sz="2000"/>
          </a:p>
        </p:txBody>
      </p:sp>
      <p:sp>
        <p:nvSpPr>
          <p:cNvPr id="54278" name="Rectangle 82"/>
          <p:cNvSpPr>
            <a:spLocks noChangeArrowheads="1"/>
          </p:cNvSpPr>
          <p:nvPr/>
        </p:nvSpPr>
        <p:spPr bwMode="auto">
          <a:xfrm rot="-5400000">
            <a:off x="7820820" y="3098006"/>
            <a:ext cx="1871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a:solidFill>
                  <a:srgbClr val="000000"/>
                </a:solidFill>
              </a:rPr>
              <a:t> (March 1973 = 100)</a:t>
            </a:r>
            <a:endParaRPr lang="en-US"/>
          </a:p>
        </p:txBody>
      </p:sp>
      <p:sp>
        <p:nvSpPr>
          <p:cNvPr id="54279" name="AutoShape 3"/>
          <p:cNvSpPr>
            <a:spLocks noChangeAspect="1" noChangeArrowheads="1" noTextEdit="1"/>
          </p:cNvSpPr>
          <p:nvPr/>
        </p:nvSpPr>
        <p:spPr bwMode="auto">
          <a:xfrm>
            <a:off x="650875" y="1096963"/>
            <a:ext cx="7931150" cy="568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280" name="Rectangle 5"/>
          <p:cNvSpPr>
            <a:spLocks noChangeArrowheads="1"/>
          </p:cNvSpPr>
          <p:nvPr/>
        </p:nvSpPr>
        <p:spPr bwMode="auto">
          <a:xfrm>
            <a:off x="1438275" y="1303338"/>
            <a:ext cx="6367463" cy="4826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281" name="Freeform 6"/>
          <p:cNvSpPr>
            <a:spLocks noEditPoints="1"/>
          </p:cNvSpPr>
          <p:nvPr/>
        </p:nvSpPr>
        <p:spPr bwMode="auto">
          <a:xfrm>
            <a:off x="1433513" y="1298575"/>
            <a:ext cx="6376987" cy="4835525"/>
          </a:xfrm>
          <a:custGeom>
            <a:avLst/>
            <a:gdLst>
              <a:gd name="T0" fmla="*/ 0 w 16752"/>
              <a:gd name="T1" fmla="*/ 2147483647 h 12684"/>
              <a:gd name="T2" fmla="*/ 2147483647 w 16752"/>
              <a:gd name="T3" fmla="*/ 0 h 12684"/>
              <a:gd name="T4" fmla="*/ 2147483647 w 16752"/>
              <a:gd name="T5" fmla="*/ 0 h 12684"/>
              <a:gd name="T6" fmla="*/ 2147483647 w 16752"/>
              <a:gd name="T7" fmla="*/ 2147483647 h 12684"/>
              <a:gd name="T8" fmla="*/ 2147483647 w 16752"/>
              <a:gd name="T9" fmla="*/ 2147483647 h 12684"/>
              <a:gd name="T10" fmla="*/ 2147483647 w 16752"/>
              <a:gd name="T11" fmla="*/ 2147483647 h 12684"/>
              <a:gd name="T12" fmla="*/ 2147483647 w 16752"/>
              <a:gd name="T13" fmla="*/ 2147483647 h 12684"/>
              <a:gd name="T14" fmla="*/ 0 w 16752"/>
              <a:gd name="T15" fmla="*/ 2147483647 h 12684"/>
              <a:gd name="T16" fmla="*/ 0 w 16752"/>
              <a:gd name="T17" fmla="*/ 2147483647 h 12684"/>
              <a:gd name="T18" fmla="*/ 2147483647 w 16752"/>
              <a:gd name="T19" fmla="*/ 2147483647 h 12684"/>
              <a:gd name="T20" fmla="*/ 2147483647 w 16752"/>
              <a:gd name="T21" fmla="*/ 2147483647 h 12684"/>
              <a:gd name="T22" fmla="*/ 2147483647 w 16752"/>
              <a:gd name="T23" fmla="*/ 2147483647 h 12684"/>
              <a:gd name="T24" fmla="*/ 2147483647 w 16752"/>
              <a:gd name="T25" fmla="*/ 2147483647 h 12684"/>
              <a:gd name="T26" fmla="*/ 2147483647 w 16752"/>
              <a:gd name="T27" fmla="*/ 2147483647 h 12684"/>
              <a:gd name="T28" fmla="*/ 2147483647 w 16752"/>
              <a:gd name="T29" fmla="*/ 2147483647 h 12684"/>
              <a:gd name="T30" fmla="*/ 2147483647 w 16752"/>
              <a:gd name="T31" fmla="*/ 2147483647 h 12684"/>
              <a:gd name="T32" fmla="*/ 2147483647 w 16752"/>
              <a:gd name="T33" fmla="*/ 2147483647 h 12684"/>
              <a:gd name="T34" fmla="*/ 2147483647 w 16752"/>
              <a:gd name="T35" fmla="*/ 2147483647 h 126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752"/>
              <a:gd name="T55" fmla="*/ 0 h 12684"/>
              <a:gd name="T56" fmla="*/ 16752 w 16752"/>
              <a:gd name="T57" fmla="*/ 12684 h 126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752" h="12684">
                <a:moveTo>
                  <a:pt x="0" y="12"/>
                </a:moveTo>
                <a:cubicBezTo>
                  <a:pt x="0" y="6"/>
                  <a:pt x="6" y="0"/>
                  <a:pt x="12" y="0"/>
                </a:cubicBezTo>
                <a:lnTo>
                  <a:pt x="16740" y="0"/>
                </a:lnTo>
                <a:cubicBezTo>
                  <a:pt x="16747" y="0"/>
                  <a:pt x="16752" y="6"/>
                  <a:pt x="16752" y="12"/>
                </a:cubicBezTo>
                <a:lnTo>
                  <a:pt x="16752" y="12672"/>
                </a:lnTo>
                <a:cubicBezTo>
                  <a:pt x="16752" y="12679"/>
                  <a:pt x="16747" y="12684"/>
                  <a:pt x="16740" y="12684"/>
                </a:cubicBezTo>
                <a:lnTo>
                  <a:pt x="12" y="12684"/>
                </a:lnTo>
                <a:cubicBezTo>
                  <a:pt x="6" y="12684"/>
                  <a:pt x="0" y="12679"/>
                  <a:pt x="0" y="12672"/>
                </a:cubicBezTo>
                <a:lnTo>
                  <a:pt x="0" y="12"/>
                </a:lnTo>
                <a:close/>
                <a:moveTo>
                  <a:pt x="24" y="12672"/>
                </a:moveTo>
                <a:lnTo>
                  <a:pt x="12" y="12660"/>
                </a:lnTo>
                <a:lnTo>
                  <a:pt x="16740" y="12660"/>
                </a:lnTo>
                <a:lnTo>
                  <a:pt x="16728" y="12672"/>
                </a:lnTo>
                <a:lnTo>
                  <a:pt x="16728" y="12"/>
                </a:lnTo>
                <a:lnTo>
                  <a:pt x="16740" y="24"/>
                </a:lnTo>
                <a:lnTo>
                  <a:pt x="12" y="24"/>
                </a:lnTo>
                <a:lnTo>
                  <a:pt x="24" y="12"/>
                </a:lnTo>
                <a:lnTo>
                  <a:pt x="24" y="12672"/>
                </a:lnTo>
                <a:close/>
              </a:path>
            </a:pathLst>
          </a:custGeom>
          <a:noFill/>
          <a:ln w="1">
            <a:solidFill>
              <a:srgbClr val="000000"/>
            </a:solidFill>
            <a:bevel/>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82" name="Rectangle 7"/>
          <p:cNvSpPr>
            <a:spLocks noChangeArrowheads="1"/>
          </p:cNvSpPr>
          <p:nvPr/>
        </p:nvSpPr>
        <p:spPr bwMode="auto">
          <a:xfrm>
            <a:off x="7800975" y="1303338"/>
            <a:ext cx="9525" cy="4826000"/>
          </a:xfrm>
          <a:prstGeom prst="rect">
            <a:avLst/>
          </a:prstGeom>
          <a:solidFill>
            <a:srgbClr val="868686"/>
          </a:solidFill>
          <a:ln w="1">
            <a:solidFill>
              <a:srgbClr val="868686"/>
            </a:solidFill>
            <a:bevel/>
            <a:headEnd/>
            <a:tailEnd/>
          </a:ln>
        </p:spPr>
        <p:txBody>
          <a:bodyPr/>
          <a:lstStyle/>
          <a:p>
            <a:endParaRPr lang="en-US"/>
          </a:p>
        </p:txBody>
      </p:sp>
      <p:sp>
        <p:nvSpPr>
          <p:cNvPr id="54283" name="Freeform 8"/>
          <p:cNvSpPr>
            <a:spLocks noEditPoints="1"/>
          </p:cNvSpPr>
          <p:nvPr/>
        </p:nvSpPr>
        <p:spPr bwMode="auto">
          <a:xfrm>
            <a:off x="7805738" y="1298575"/>
            <a:ext cx="73025" cy="4835525"/>
          </a:xfrm>
          <a:custGeom>
            <a:avLst/>
            <a:gdLst>
              <a:gd name="T0" fmla="*/ 0 w 46"/>
              <a:gd name="T1" fmla="*/ 2147483647 h 3046"/>
              <a:gd name="T2" fmla="*/ 2147483647 w 46"/>
              <a:gd name="T3" fmla="*/ 2147483647 h 3046"/>
              <a:gd name="T4" fmla="*/ 2147483647 w 46"/>
              <a:gd name="T5" fmla="*/ 2147483647 h 3046"/>
              <a:gd name="T6" fmla="*/ 0 w 46"/>
              <a:gd name="T7" fmla="*/ 2147483647 h 3046"/>
              <a:gd name="T8" fmla="*/ 0 w 46"/>
              <a:gd name="T9" fmla="*/ 2147483647 h 3046"/>
              <a:gd name="T10" fmla="*/ 0 w 46"/>
              <a:gd name="T11" fmla="*/ 2147483647 h 3046"/>
              <a:gd name="T12" fmla="*/ 2147483647 w 46"/>
              <a:gd name="T13" fmla="*/ 2147483647 h 3046"/>
              <a:gd name="T14" fmla="*/ 2147483647 w 46"/>
              <a:gd name="T15" fmla="*/ 2147483647 h 3046"/>
              <a:gd name="T16" fmla="*/ 0 w 46"/>
              <a:gd name="T17" fmla="*/ 2147483647 h 3046"/>
              <a:gd name="T18" fmla="*/ 0 w 46"/>
              <a:gd name="T19" fmla="*/ 2147483647 h 3046"/>
              <a:gd name="T20" fmla="*/ 0 w 46"/>
              <a:gd name="T21" fmla="*/ 2147483647 h 3046"/>
              <a:gd name="T22" fmla="*/ 2147483647 w 46"/>
              <a:gd name="T23" fmla="*/ 2147483647 h 3046"/>
              <a:gd name="T24" fmla="*/ 2147483647 w 46"/>
              <a:gd name="T25" fmla="*/ 2147483647 h 3046"/>
              <a:gd name="T26" fmla="*/ 0 w 46"/>
              <a:gd name="T27" fmla="*/ 2147483647 h 3046"/>
              <a:gd name="T28" fmla="*/ 0 w 46"/>
              <a:gd name="T29" fmla="*/ 2147483647 h 3046"/>
              <a:gd name="T30" fmla="*/ 0 w 46"/>
              <a:gd name="T31" fmla="*/ 2147483647 h 3046"/>
              <a:gd name="T32" fmla="*/ 2147483647 w 46"/>
              <a:gd name="T33" fmla="*/ 2147483647 h 3046"/>
              <a:gd name="T34" fmla="*/ 2147483647 w 46"/>
              <a:gd name="T35" fmla="*/ 2147483647 h 3046"/>
              <a:gd name="T36" fmla="*/ 0 w 46"/>
              <a:gd name="T37" fmla="*/ 2147483647 h 3046"/>
              <a:gd name="T38" fmla="*/ 0 w 46"/>
              <a:gd name="T39" fmla="*/ 2147483647 h 3046"/>
              <a:gd name="T40" fmla="*/ 0 w 46"/>
              <a:gd name="T41" fmla="*/ 2147483647 h 3046"/>
              <a:gd name="T42" fmla="*/ 2147483647 w 46"/>
              <a:gd name="T43" fmla="*/ 2147483647 h 3046"/>
              <a:gd name="T44" fmla="*/ 2147483647 w 46"/>
              <a:gd name="T45" fmla="*/ 2147483647 h 3046"/>
              <a:gd name="T46" fmla="*/ 0 w 46"/>
              <a:gd name="T47" fmla="*/ 2147483647 h 3046"/>
              <a:gd name="T48" fmla="*/ 0 w 46"/>
              <a:gd name="T49" fmla="*/ 2147483647 h 3046"/>
              <a:gd name="T50" fmla="*/ 0 w 46"/>
              <a:gd name="T51" fmla="*/ 2147483647 h 3046"/>
              <a:gd name="T52" fmla="*/ 2147483647 w 46"/>
              <a:gd name="T53" fmla="*/ 2147483647 h 3046"/>
              <a:gd name="T54" fmla="*/ 2147483647 w 46"/>
              <a:gd name="T55" fmla="*/ 2147483647 h 3046"/>
              <a:gd name="T56" fmla="*/ 0 w 46"/>
              <a:gd name="T57" fmla="*/ 2147483647 h 3046"/>
              <a:gd name="T58" fmla="*/ 0 w 46"/>
              <a:gd name="T59" fmla="*/ 2147483647 h 3046"/>
              <a:gd name="T60" fmla="*/ 0 w 46"/>
              <a:gd name="T61" fmla="*/ 2147483647 h 3046"/>
              <a:gd name="T62" fmla="*/ 2147483647 w 46"/>
              <a:gd name="T63" fmla="*/ 2147483647 h 3046"/>
              <a:gd name="T64" fmla="*/ 2147483647 w 46"/>
              <a:gd name="T65" fmla="*/ 2147483647 h 3046"/>
              <a:gd name="T66" fmla="*/ 0 w 46"/>
              <a:gd name="T67" fmla="*/ 2147483647 h 3046"/>
              <a:gd name="T68" fmla="*/ 0 w 46"/>
              <a:gd name="T69" fmla="*/ 2147483647 h 3046"/>
              <a:gd name="T70" fmla="*/ 0 w 46"/>
              <a:gd name="T71" fmla="*/ 0 h 3046"/>
              <a:gd name="T72" fmla="*/ 2147483647 w 46"/>
              <a:gd name="T73" fmla="*/ 0 h 3046"/>
              <a:gd name="T74" fmla="*/ 2147483647 w 46"/>
              <a:gd name="T75" fmla="*/ 2147483647 h 3046"/>
              <a:gd name="T76" fmla="*/ 0 w 46"/>
              <a:gd name="T77" fmla="*/ 2147483647 h 3046"/>
              <a:gd name="T78" fmla="*/ 0 w 46"/>
              <a:gd name="T79" fmla="*/ 0 h 30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6"/>
              <a:gd name="T121" fmla="*/ 0 h 3046"/>
              <a:gd name="T122" fmla="*/ 46 w 46"/>
              <a:gd name="T123" fmla="*/ 3046 h 304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6" h="3046">
                <a:moveTo>
                  <a:pt x="0" y="3040"/>
                </a:moveTo>
                <a:lnTo>
                  <a:pt x="46" y="3040"/>
                </a:lnTo>
                <a:lnTo>
                  <a:pt x="46" y="3046"/>
                </a:lnTo>
                <a:lnTo>
                  <a:pt x="0" y="3046"/>
                </a:lnTo>
                <a:lnTo>
                  <a:pt x="0" y="3040"/>
                </a:lnTo>
                <a:close/>
                <a:moveTo>
                  <a:pt x="0" y="2606"/>
                </a:moveTo>
                <a:lnTo>
                  <a:pt x="46" y="2606"/>
                </a:lnTo>
                <a:lnTo>
                  <a:pt x="46" y="2612"/>
                </a:lnTo>
                <a:lnTo>
                  <a:pt x="0" y="2612"/>
                </a:lnTo>
                <a:lnTo>
                  <a:pt x="0" y="2606"/>
                </a:lnTo>
                <a:close/>
                <a:moveTo>
                  <a:pt x="0" y="2172"/>
                </a:moveTo>
                <a:lnTo>
                  <a:pt x="46" y="2172"/>
                </a:lnTo>
                <a:lnTo>
                  <a:pt x="46" y="2178"/>
                </a:lnTo>
                <a:lnTo>
                  <a:pt x="0" y="2178"/>
                </a:lnTo>
                <a:lnTo>
                  <a:pt x="0" y="2172"/>
                </a:lnTo>
                <a:close/>
                <a:moveTo>
                  <a:pt x="0" y="1738"/>
                </a:moveTo>
                <a:lnTo>
                  <a:pt x="46" y="1738"/>
                </a:lnTo>
                <a:lnTo>
                  <a:pt x="46" y="1744"/>
                </a:lnTo>
                <a:lnTo>
                  <a:pt x="0" y="1744"/>
                </a:lnTo>
                <a:lnTo>
                  <a:pt x="0" y="1738"/>
                </a:lnTo>
                <a:close/>
                <a:moveTo>
                  <a:pt x="0" y="1304"/>
                </a:moveTo>
                <a:lnTo>
                  <a:pt x="46" y="1304"/>
                </a:lnTo>
                <a:lnTo>
                  <a:pt x="46" y="1310"/>
                </a:lnTo>
                <a:lnTo>
                  <a:pt x="0" y="1310"/>
                </a:lnTo>
                <a:lnTo>
                  <a:pt x="0" y="1304"/>
                </a:lnTo>
                <a:close/>
                <a:moveTo>
                  <a:pt x="0" y="870"/>
                </a:moveTo>
                <a:lnTo>
                  <a:pt x="46" y="870"/>
                </a:lnTo>
                <a:lnTo>
                  <a:pt x="46" y="875"/>
                </a:lnTo>
                <a:lnTo>
                  <a:pt x="0" y="875"/>
                </a:lnTo>
                <a:lnTo>
                  <a:pt x="0" y="870"/>
                </a:lnTo>
                <a:close/>
                <a:moveTo>
                  <a:pt x="0" y="434"/>
                </a:moveTo>
                <a:lnTo>
                  <a:pt x="46" y="434"/>
                </a:lnTo>
                <a:lnTo>
                  <a:pt x="46" y="440"/>
                </a:lnTo>
                <a:lnTo>
                  <a:pt x="0" y="440"/>
                </a:lnTo>
                <a:lnTo>
                  <a:pt x="0" y="434"/>
                </a:lnTo>
                <a:close/>
                <a:moveTo>
                  <a:pt x="0" y="0"/>
                </a:moveTo>
                <a:lnTo>
                  <a:pt x="46" y="0"/>
                </a:lnTo>
                <a:lnTo>
                  <a:pt x="46" y="6"/>
                </a:lnTo>
                <a:lnTo>
                  <a:pt x="0" y="6"/>
                </a:lnTo>
                <a:lnTo>
                  <a:pt x="0" y="0"/>
                </a:lnTo>
                <a:close/>
              </a:path>
            </a:pathLst>
          </a:custGeom>
          <a:solidFill>
            <a:srgbClr val="868686"/>
          </a:solidFill>
          <a:ln w="1">
            <a:solidFill>
              <a:srgbClr val="868686"/>
            </a:solidFill>
            <a:bevel/>
            <a:headEnd/>
            <a:tailEnd/>
          </a:ln>
        </p:spPr>
        <p:txBody>
          <a:bodyPr/>
          <a:lstStyle/>
          <a:p>
            <a:endParaRPr lang="en-US"/>
          </a:p>
        </p:txBody>
      </p:sp>
      <p:sp>
        <p:nvSpPr>
          <p:cNvPr id="54284" name="Rectangle 9"/>
          <p:cNvSpPr>
            <a:spLocks noChangeArrowheads="1"/>
          </p:cNvSpPr>
          <p:nvPr/>
        </p:nvSpPr>
        <p:spPr bwMode="auto">
          <a:xfrm>
            <a:off x="1433513" y="1303338"/>
            <a:ext cx="7937" cy="4826000"/>
          </a:xfrm>
          <a:prstGeom prst="rect">
            <a:avLst/>
          </a:prstGeom>
          <a:solidFill>
            <a:srgbClr val="868686"/>
          </a:solidFill>
          <a:ln w="1">
            <a:solidFill>
              <a:srgbClr val="868686"/>
            </a:solidFill>
            <a:bevel/>
            <a:headEnd/>
            <a:tailEnd/>
          </a:ln>
        </p:spPr>
        <p:txBody>
          <a:bodyPr/>
          <a:lstStyle/>
          <a:p>
            <a:endParaRPr lang="en-US"/>
          </a:p>
        </p:txBody>
      </p:sp>
      <p:sp>
        <p:nvSpPr>
          <p:cNvPr id="54285" name="Freeform 10"/>
          <p:cNvSpPr>
            <a:spLocks noEditPoints="1"/>
          </p:cNvSpPr>
          <p:nvPr/>
        </p:nvSpPr>
        <p:spPr bwMode="auto">
          <a:xfrm>
            <a:off x="1363663" y="1298575"/>
            <a:ext cx="74612" cy="4835525"/>
          </a:xfrm>
          <a:custGeom>
            <a:avLst/>
            <a:gdLst>
              <a:gd name="T0" fmla="*/ 0 w 47"/>
              <a:gd name="T1" fmla="*/ 2147483647 h 3046"/>
              <a:gd name="T2" fmla="*/ 2147483647 w 47"/>
              <a:gd name="T3" fmla="*/ 2147483647 h 3046"/>
              <a:gd name="T4" fmla="*/ 2147483647 w 47"/>
              <a:gd name="T5" fmla="*/ 2147483647 h 3046"/>
              <a:gd name="T6" fmla="*/ 0 w 47"/>
              <a:gd name="T7" fmla="*/ 2147483647 h 3046"/>
              <a:gd name="T8" fmla="*/ 0 w 47"/>
              <a:gd name="T9" fmla="*/ 2147483647 h 3046"/>
              <a:gd name="T10" fmla="*/ 0 w 47"/>
              <a:gd name="T11" fmla="*/ 2147483647 h 3046"/>
              <a:gd name="T12" fmla="*/ 2147483647 w 47"/>
              <a:gd name="T13" fmla="*/ 2147483647 h 3046"/>
              <a:gd name="T14" fmla="*/ 2147483647 w 47"/>
              <a:gd name="T15" fmla="*/ 2147483647 h 3046"/>
              <a:gd name="T16" fmla="*/ 0 w 47"/>
              <a:gd name="T17" fmla="*/ 2147483647 h 3046"/>
              <a:gd name="T18" fmla="*/ 0 w 47"/>
              <a:gd name="T19" fmla="*/ 2147483647 h 3046"/>
              <a:gd name="T20" fmla="*/ 0 w 47"/>
              <a:gd name="T21" fmla="*/ 2147483647 h 3046"/>
              <a:gd name="T22" fmla="*/ 2147483647 w 47"/>
              <a:gd name="T23" fmla="*/ 2147483647 h 3046"/>
              <a:gd name="T24" fmla="*/ 2147483647 w 47"/>
              <a:gd name="T25" fmla="*/ 2147483647 h 3046"/>
              <a:gd name="T26" fmla="*/ 0 w 47"/>
              <a:gd name="T27" fmla="*/ 2147483647 h 3046"/>
              <a:gd name="T28" fmla="*/ 0 w 47"/>
              <a:gd name="T29" fmla="*/ 2147483647 h 3046"/>
              <a:gd name="T30" fmla="*/ 0 w 47"/>
              <a:gd name="T31" fmla="*/ 2147483647 h 3046"/>
              <a:gd name="T32" fmla="*/ 2147483647 w 47"/>
              <a:gd name="T33" fmla="*/ 2147483647 h 3046"/>
              <a:gd name="T34" fmla="*/ 2147483647 w 47"/>
              <a:gd name="T35" fmla="*/ 2147483647 h 3046"/>
              <a:gd name="T36" fmla="*/ 0 w 47"/>
              <a:gd name="T37" fmla="*/ 2147483647 h 3046"/>
              <a:gd name="T38" fmla="*/ 0 w 47"/>
              <a:gd name="T39" fmla="*/ 2147483647 h 3046"/>
              <a:gd name="T40" fmla="*/ 0 w 47"/>
              <a:gd name="T41" fmla="*/ 2147483647 h 3046"/>
              <a:gd name="T42" fmla="*/ 2147483647 w 47"/>
              <a:gd name="T43" fmla="*/ 2147483647 h 3046"/>
              <a:gd name="T44" fmla="*/ 2147483647 w 47"/>
              <a:gd name="T45" fmla="*/ 2147483647 h 3046"/>
              <a:gd name="T46" fmla="*/ 0 w 47"/>
              <a:gd name="T47" fmla="*/ 2147483647 h 3046"/>
              <a:gd name="T48" fmla="*/ 0 w 47"/>
              <a:gd name="T49" fmla="*/ 2147483647 h 3046"/>
              <a:gd name="T50" fmla="*/ 0 w 47"/>
              <a:gd name="T51" fmla="*/ 2147483647 h 3046"/>
              <a:gd name="T52" fmla="*/ 2147483647 w 47"/>
              <a:gd name="T53" fmla="*/ 2147483647 h 3046"/>
              <a:gd name="T54" fmla="*/ 2147483647 w 47"/>
              <a:gd name="T55" fmla="*/ 2147483647 h 3046"/>
              <a:gd name="T56" fmla="*/ 0 w 47"/>
              <a:gd name="T57" fmla="*/ 2147483647 h 3046"/>
              <a:gd name="T58" fmla="*/ 0 w 47"/>
              <a:gd name="T59" fmla="*/ 2147483647 h 3046"/>
              <a:gd name="T60" fmla="*/ 0 w 47"/>
              <a:gd name="T61" fmla="*/ 0 h 3046"/>
              <a:gd name="T62" fmla="*/ 2147483647 w 47"/>
              <a:gd name="T63" fmla="*/ 0 h 3046"/>
              <a:gd name="T64" fmla="*/ 2147483647 w 47"/>
              <a:gd name="T65" fmla="*/ 2147483647 h 3046"/>
              <a:gd name="T66" fmla="*/ 0 w 47"/>
              <a:gd name="T67" fmla="*/ 2147483647 h 3046"/>
              <a:gd name="T68" fmla="*/ 0 w 47"/>
              <a:gd name="T69" fmla="*/ 0 h 30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7"/>
              <a:gd name="T106" fmla="*/ 0 h 3046"/>
              <a:gd name="T107" fmla="*/ 47 w 47"/>
              <a:gd name="T108" fmla="*/ 3046 h 30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7" h="3046">
                <a:moveTo>
                  <a:pt x="0" y="3040"/>
                </a:moveTo>
                <a:lnTo>
                  <a:pt x="47" y="3040"/>
                </a:lnTo>
                <a:lnTo>
                  <a:pt x="47" y="3046"/>
                </a:lnTo>
                <a:lnTo>
                  <a:pt x="0" y="3046"/>
                </a:lnTo>
                <a:lnTo>
                  <a:pt x="0" y="3040"/>
                </a:lnTo>
                <a:close/>
                <a:moveTo>
                  <a:pt x="0" y="2534"/>
                </a:moveTo>
                <a:lnTo>
                  <a:pt x="47" y="2534"/>
                </a:lnTo>
                <a:lnTo>
                  <a:pt x="47" y="2540"/>
                </a:lnTo>
                <a:lnTo>
                  <a:pt x="0" y="2540"/>
                </a:lnTo>
                <a:lnTo>
                  <a:pt x="0" y="2534"/>
                </a:lnTo>
                <a:close/>
                <a:moveTo>
                  <a:pt x="0" y="2027"/>
                </a:moveTo>
                <a:lnTo>
                  <a:pt x="47" y="2027"/>
                </a:lnTo>
                <a:lnTo>
                  <a:pt x="47" y="2033"/>
                </a:lnTo>
                <a:lnTo>
                  <a:pt x="0" y="2033"/>
                </a:lnTo>
                <a:lnTo>
                  <a:pt x="0" y="2027"/>
                </a:lnTo>
                <a:close/>
                <a:moveTo>
                  <a:pt x="0" y="1521"/>
                </a:moveTo>
                <a:lnTo>
                  <a:pt x="47" y="1521"/>
                </a:lnTo>
                <a:lnTo>
                  <a:pt x="47" y="1527"/>
                </a:lnTo>
                <a:lnTo>
                  <a:pt x="0" y="1527"/>
                </a:lnTo>
                <a:lnTo>
                  <a:pt x="0" y="1521"/>
                </a:lnTo>
                <a:close/>
                <a:moveTo>
                  <a:pt x="0" y="1014"/>
                </a:moveTo>
                <a:lnTo>
                  <a:pt x="47" y="1014"/>
                </a:lnTo>
                <a:lnTo>
                  <a:pt x="47" y="1019"/>
                </a:lnTo>
                <a:lnTo>
                  <a:pt x="0" y="1019"/>
                </a:lnTo>
                <a:lnTo>
                  <a:pt x="0" y="1014"/>
                </a:lnTo>
                <a:close/>
                <a:moveTo>
                  <a:pt x="0" y="507"/>
                </a:moveTo>
                <a:lnTo>
                  <a:pt x="47" y="507"/>
                </a:lnTo>
                <a:lnTo>
                  <a:pt x="47" y="513"/>
                </a:lnTo>
                <a:lnTo>
                  <a:pt x="0" y="513"/>
                </a:lnTo>
                <a:lnTo>
                  <a:pt x="0" y="507"/>
                </a:lnTo>
                <a:close/>
                <a:moveTo>
                  <a:pt x="0" y="0"/>
                </a:moveTo>
                <a:lnTo>
                  <a:pt x="47" y="0"/>
                </a:lnTo>
                <a:lnTo>
                  <a:pt x="47" y="6"/>
                </a:lnTo>
                <a:lnTo>
                  <a:pt x="0" y="6"/>
                </a:lnTo>
                <a:lnTo>
                  <a:pt x="0" y="0"/>
                </a:lnTo>
                <a:close/>
              </a:path>
            </a:pathLst>
          </a:custGeom>
          <a:solidFill>
            <a:srgbClr val="868686"/>
          </a:solidFill>
          <a:ln w="1">
            <a:solidFill>
              <a:srgbClr val="868686"/>
            </a:solidFill>
            <a:bevel/>
            <a:headEnd/>
            <a:tailEnd/>
          </a:ln>
        </p:spPr>
        <p:txBody>
          <a:bodyPr/>
          <a:lstStyle/>
          <a:p>
            <a:endParaRPr lang="en-US"/>
          </a:p>
        </p:txBody>
      </p:sp>
      <p:sp>
        <p:nvSpPr>
          <p:cNvPr id="54286" name="Rectangle 11"/>
          <p:cNvSpPr>
            <a:spLocks noChangeArrowheads="1"/>
          </p:cNvSpPr>
          <p:nvPr/>
        </p:nvSpPr>
        <p:spPr bwMode="auto">
          <a:xfrm>
            <a:off x="1438275" y="6124575"/>
            <a:ext cx="6367463" cy="9525"/>
          </a:xfrm>
          <a:prstGeom prst="rect">
            <a:avLst/>
          </a:prstGeom>
          <a:solidFill>
            <a:srgbClr val="868686"/>
          </a:solidFill>
          <a:ln w="1">
            <a:solidFill>
              <a:srgbClr val="868686"/>
            </a:solidFill>
            <a:bevel/>
            <a:headEnd/>
            <a:tailEnd/>
          </a:ln>
        </p:spPr>
        <p:txBody>
          <a:bodyPr/>
          <a:lstStyle/>
          <a:p>
            <a:endParaRPr lang="en-US"/>
          </a:p>
        </p:txBody>
      </p:sp>
      <p:sp>
        <p:nvSpPr>
          <p:cNvPr id="54287" name="Freeform 12"/>
          <p:cNvSpPr>
            <a:spLocks noEditPoints="1"/>
          </p:cNvSpPr>
          <p:nvPr/>
        </p:nvSpPr>
        <p:spPr bwMode="auto">
          <a:xfrm>
            <a:off x="1433513" y="6129338"/>
            <a:ext cx="6376987" cy="73025"/>
          </a:xfrm>
          <a:custGeom>
            <a:avLst/>
            <a:gdLst>
              <a:gd name="T0" fmla="*/ 2147483647 w 4017"/>
              <a:gd name="T1" fmla="*/ 0 h 46"/>
              <a:gd name="T2" fmla="*/ 2147483647 w 4017"/>
              <a:gd name="T3" fmla="*/ 2147483647 h 46"/>
              <a:gd name="T4" fmla="*/ 0 w 4017"/>
              <a:gd name="T5" fmla="*/ 2147483647 h 46"/>
              <a:gd name="T6" fmla="*/ 0 w 4017"/>
              <a:gd name="T7" fmla="*/ 0 h 46"/>
              <a:gd name="T8" fmla="*/ 2147483647 w 4017"/>
              <a:gd name="T9" fmla="*/ 0 h 46"/>
              <a:gd name="T10" fmla="*/ 2147483647 w 4017"/>
              <a:gd name="T11" fmla="*/ 0 h 46"/>
              <a:gd name="T12" fmla="*/ 2147483647 w 4017"/>
              <a:gd name="T13" fmla="*/ 2147483647 h 46"/>
              <a:gd name="T14" fmla="*/ 2147483647 w 4017"/>
              <a:gd name="T15" fmla="*/ 2147483647 h 46"/>
              <a:gd name="T16" fmla="*/ 2147483647 w 4017"/>
              <a:gd name="T17" fmla="*/ 0 h 46"/>
              <a:gd name="T18" fmla="*/ 2147483647 w 4017"/>
              <a:gd name="T19" fmla="*/ 0 h 46"/>
              <a:gd name="T20" fmla="*/ 2147483647 w 4017"/>
              <a:gd name="T21" fmla="*/ 0 h 46"/>
              <a:gd name="T22" fmla="*/ 2147483647 w 4017"/>
              <a:gd name="T23" fmla="*/ 2147483647 h 46"/>
              <a:gd name="T24" fmla="*/ 2147483647 w 4017"/>
              <a:gd name="T25" fmla="*/ 2147483647 h 46"/>
              <a:gd name="T26" fmla="*/ 2147483647 w 4017"/>
              <a:gd name="T27" fmla="*/ 0 h 46"/>
              <a:gd name="T28" fmla="*/ 2147483647 w 4017"/>
              <a:gd name="T29" fmla="*/ 0 h 46"/>
              <a:gd name="T30" fmla="*/ 2147483647 w 4017"/>
              <a:gd name="T31" fmla="*/ 0 h 46"/>
              <a:gd name="T32" fmla="*/ 2147483647 w 4017"/>
              <a:gd name="T33" fmla="*/ 2147483647 h 46"/>
              <a:gd name="T34" fmla="*/ 2147483647 w 4017"/>
              <a:gd name="T35" fmla="*/ 2147483647 h 46"/>
              <a:gd name="T36" fmla="*/ 2147483647 w 4017"/>
              <a:gd name="T37" fmla="*/ 0 h 46"/>
              <a:gd name="T38" fmla="*/ 2147483647 w 4017"/>
              <a:gd name="T39" fmla="*/ 0 h 46"/>
              <a:gd name="T40" fmla="*/ 2147483647 w 4017"/>
              <a:gd name="T41" fmla="*/ 0 h 46"/>
              <a:gd name="T42" fmla="*/ 2147483647 w 4017"/>
              <a:gd name="T43" fmla="*/ 2147483647 h 46"/>
              <a:gd name="T44" fmla="*/ 2147483647 w 4017"/>
              <a:gd name="T45" fmla="*/ 2147483647 h 46"/>
              <a:gd name="T46" fmla="*/ 2147483647 w 4017"/>
              <a:gd name="T47" fmla="*/ 0 h 46"/>
              <a:gd name="T48" fmla="*/ 2147483647 w 4017"/>
              <a:gd name="T49" fmla="*/ 0 h 46"/>
              <a:gd name="T50" fmla="*/ 2147483647 w 4017"/>
              <a:gd name="T51" fmla="*/ 0 h 46"/>
              <a:gd name="T52" fmla="*/ 2147483647 w 4017"/>
              <a:gd name="T53" fmla="*/ 2147483647 h 46"/>
              <a:gd name="T54" fmla="*/ 2147483647 w 4017"/>
              <a:gd name="T55" fmla="*/ 2147483647 h 46"/>
              <a:gd name="T56" fmla="*/ 2147483647 w 4017"/>
              <a:gd name="T57" fmla="*/ 0 h 46"/>
              <a:gd name="T58" fmla="*/ 2147483647 w 4017"/>
              <a:gd name="T59" fmla="*/ 0 h 46"/>
              <a:gd name="T60" fmla="*/ 2147483647 w 4017"/>
              <a:gd name="T61" fmla="*/ 0 h 46"/>
              <a:gd name="T62" fmla="*/ 2147483647 w 4017"/>
              <a:gd name="T63" fmla="*/ 2147483647 h 46"/>
              <a:gd name="T64" fmla="*/ 2147483647 w 4017"/>
              <a:gd name="T65" fmla="*/ 2147483647 h 46"/>
              <a:gd name="T66" fmla="*/ 2147483647 w 4017"/>
              <a:gd name="T67" fmla="*/ 0 h 46"/>
              <a:gd name="T68" fmla="*/ 2147483647 w 4017"/>
              <a:gd name="T69" fmla="*/ 0 h 46"/>
              <a:gd name="T70" fmla="*/ 2147483647 w 4017"/>
              <a:gd name="T71" fmla="*/ 0 h 46"/>
              <a:gd name="T72" fmla="*/ 2147483647 w 4017"/>
              <a:gd name="T73" fmla="*/ 2147483647 h 46"/>
              <a:gd name="T74" fmla="*/ 2147483647 w 4017"/>
              <a:gd name="T75" fmla="*/ 2147483647 h 46"/>
              <a:gd name="T76" fmla="*/ 2147483647 w 4017"/>
              <a:gd name="T77" fmla="*/ 0 h 46"/>
              <a:gd name="T78" fmla="*/ 2147483647 w 4017"/>
              <a:gd name="T79" fmla="*/ 0 h 46"/>
              <a:gd name="T80" fmla="*/ 2147483647 w 4017"/>
              <a:gd name="T81" fmla="*/ 0 h 46"/>
              <a:gd name="T82" fmla="*/ 2147483647 w 4017"/>
              <a:gd name="T83" fmla="*/ 2147483647 h 46"/>
              <a:gd name="T84" fmla="*/ 2147483647 w 4017"/>
              <a:gd name="T85" fmla="*/ 2147483647 h 46"/>
              <a:gd name="T86" fmla="*/ 2147483647 w 4017"/>
              <a:gd name="T87" fmla="*/ 0 h 46"/>
              <a:gd name="T88" fmla="*/ 2147483647 w 4017"/>
              <a:gd name="T89" fmla="*/ 0 h 4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017"/>
              <a:gd name="T136" fmla="*/ 0 h 46"/>
              <a:gd name="T137" fmla="*/ 4017 w 4017"/>
              <a:gd name="T138" fmla="*/ 46 h 4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017" h="46">
                <a:moveTo>
                  <a:pt x="5" y="0"/>
                </a:moveTo>
                <a:lnTo>
                  <a:pt x="5" y="46"/>
                </a:lnTo>
                <a:lnTo>
                  <a:pt x="0" y="46"/>
                </a:lnTo>
                <a:lnTo>
                  <a:pt x="0" y="0"/>
                </a:lnTo>
                <a:lnTo>
                  <a:pt x="5" y="0"/>
                </a:lnTo>
                <a:close/>
                <a:moveTo>
                  <a:pt x="507" y="0"/>
                </a:moveTo>
                <a:lnTo>
                  <a:pt x="507" y="46"/>
                </a:lnTo>
                <a:lnTo>
                  <a:pt x="501" y="46"/>
                </a:lnTo>
                <a:lnTo>
                  <a:pt x="501" y="0"/>
                </a:lnTo>
                <a:lnTo>
                  <a:pt x="507" y="0"/>
                </a:lnTo>
                <a:close/>
                <a:moveTo>
                  <a:pt x="1009" y="0"/>
                </a:moveTo>
                <a:lnTo>
                  <a:pt x="1009" y="46"/>
                </a:lnTo>
                <a:lnTo>
                  <a:pt x="1003" y="46"/>
                </a:lnTo>
                <a:lnTo>
                  <a:pt x="1003" y="0"/>
                </a:lnTo>
                <a:lnTo>
                  <a:pt x="1009" y="0"/>
                </a:lnTo>
                <a:close/>
                <a:moveTo>
                  <a:pt x="1511" y="0"/>
                </a:moveTo>
                <a:lnTo>
                  <a:pt x="1511" y="46"/>
                </a:lnTo>
                <a:lnTo>
                  <a:pt x="1505" y="46"/>
                </a:lnTo>
                <a:lnTo>
                  <a:pt x="1505" y="0"/>
                </a:lnTo>
                <a:lnTo>
                  <a:pt x="1511" y="0"/>
                </a:lnTo>
                <a:close/>
                <a:moveTo>
                  <a:pt x="2011" y="0"/>
                </a:moveTo>
                <a:lnTo>
                  <a:pt x="2011" y="46"/>
                </a:lnTo>
                <a:lnTo>
                  <a:pt x="2005" y="46"/>
                </a:lnTo>
                <a:lnTo>
                  <a:pt x="2005" y="0"/>
                </a:lnTo>
                <a:lnTo>
                  <a:pt x="2011" y="0"/>
                </a:lnTo>
                <a:close/>
                <a:moveTo>
                  <a:pt x="2513" y="0"/>
                </a:moveTo>
                <a:lnTo>
                  <a:pt x="2513" y="46"/>
                </a:lnTo>
                <a:lnTo>
                  <a:pt x="2507" y="46"/>
                </a:lnTo>
                <a:lnTo>
                  <a:pt x="2507" y="0"/>
                </a:lnTo>
                <a:lnTo>
                  <a:pt x="2513" y="0"/>
                </a:lnTo>
                <a:close/>
                <a:moveTo>
                  <a:pt x="3015" y="0"/>
                </a:moveTo>
                <a:lnTo>
                  <a:pt x="3015" y="46"/>
                </a:lnTo>
                <a:lnTo>
                  <a:pt x="3009" y="46"/>
                </a:lnTo>
                <a:lnTo>
                  <a:pt x="3009" y="0"/>
                </a:lnTo>
                <a:lnTo>
                  <a:pt x="3015" y="0"/>
                </a:lnTo>
                <a:close/>
                <a:moveTo>
                  <a:pt x="3516" y="0"/>
                </a:moveTo>
                <a:lnTo>
                  <a:pt x="3516" y="46"/>
                </a:lnTo>
                <a:lnTo>
                  <a:pt x="3511" y="46"/>
                </a:lnTo>
                <a:lnTo>
                  <a:pt x="3511" y="0"/>
                </a:lnTo>
                <a:lnTo>
                  <a:pt x="3516" y="0"/>
                </a:lnTo>
                <a:close/>
                <a:moveTo>
                  <a:pt x="4017" y="0"/>
                </a:moveTo>
                <a:lnTo>
                  <a:pt x="4017" y="46"/>
                </a:lnTo>
                <a:lnTo>
                  <a:pt x="4011" y="46"/>
                </a:lnTo>
                <a:lnTo>
                  <a:pt x="4011" y="0"/>
                </a:lnTo>
                <a:lnTo>
                  <a:pt x="4017" y="0"/>
                </a:lnTo>
                <a:close/>
              </a:path>
            </a:pathLst>
          </a:custGeom>
          <a:solidFill>
            <a:srgbClr val="868686"/>
          </a:solidFill>
          <a:ln w="1">
            <a:solidFill>
              <a:srgbClr val="868686"/>
            </a:solidFill>
            <a:bevel/>
            <a:headEnd/>
            <a:tailEnd/>
          </a:ln>
        </p:spPr>
        <p:txBody>
          <a:bodyPr/>
          <a:lstStyle/>
          <a:p>
            <a:endParaRPr lang="en-US"/>
          </a:p>
        </p:txBody>
      </p:sp>
      <p:sp>
        <p:nvSpPr>
          <p:cNvPr id="210957" name="Freeform 13"/>
          <p:cNvSpPr>
            <a:spLocks/>
          </p:cNvSpPr>
          <p:nvPr/>
        </p:nvSpPr>
        <p:spPr bwMode="auto">
          <a:xfrm>
            <a:off x="1908175" y="2365375"/>
            <a:ext cx="5746750" cy="3017838"/>
          </a:xfrm>
          <a:custGeom>
            <a:avLst/>
            <a:gdLst>
              <a:gd name="T0" fmla="*/ 2147483647 w 15091"/>
              <a:gd name="T1" fmla="*/ 2147483647 h 7917"/>
              <a:gd name="T2" fmla="*/ 2147483647 w 15091"/>
              <a:gd name="T3" fmla="*/ 2147483647 h 7917"/>
              <a:gd name="T4" fmla="*/ 2147483647 w 15091"/>
              <a:gd name="T5" fmla="*/ 2147483647 h 7917"/>
              <a:gd name="T6" fmla="*/ 2147483647 w 15091"/>
              <a:gd name="T7" fmla="*/ 2147483647 h 7917"/>
              <a:gd name="T8" fmla="*/ 2147483647 w 15091"/>
              <a:gd name="T9" fmla="*/ 2147483647 h 7917"/>
              <a:gd name="T10" fmla="*/ 2147483647 w 15091"/>
              <a:gd name="T11" fmla="*/ 2147483647 h 7917"/>
              <a:gd name="T12" fmla="*/ 2147483647 w 15091"/>
              <a:gd name="T13" fmla="*/ 2147483647 h 7917"/>
              <a:gd name="T14" fmla="*/ 2147483647 w 15091"/>
              <a:gd name="T15" fmla="*/ 2147483647 h 7917"/>
              <a:gd name="T16" fmla="*/ 2147483647 w 15091"/>
              <a:gd name="T17" fmla="*/ 2147483647 h 7917"/>
              <a:gd name="T18" fmla="*/ 2147483647 w 15091"/>
              <a:gd name="T19" fmla="*/ 2147483647 h 7917"/>
              <a:gd name="T20" fmla="*/ 2147483647 w 15091"/>
              <a:gd name="T21" fmla="*/ 2147483647 h 7917"/>
              <a:gd name="T22" fmla="*/ 2147483647 w 15091"/>
              <a:gd name="T23" fmla="*/ 2147483647 h 7917"/>
              <a:gd name="T24" fmla="*/ 2147483647 w 15091"/>
              <a:gd name="T25" fmla="*/ 2147483647 h 7917"/>
              <a:gd name="T26" fmla="*/ 2147483647 w 15091"/>
              <a:gd name="T27" fmla="*/ 2147483647 h 7917"/>
              <a:gd name="T28" fmla="*/ 2147483647 w 15091"/>
              <a:gd name="T29" fmla="*/ 2147483647 h 7917"/>
              <a:gd name="T30" fmla="*/ 2147483647 w 15091"/>
              <a:gd name="T31" fmla="*/ 2147483647 h 7917"/>
              <a:gd name="T32" fmla="*/ 2147483647 w 15091"/>
              <a:gd name="T33" fmla="*/ 2147483647 h 7917"/>
              <a:gd name="T34" fmla="*/ 2147483647 w 15091"/>
              <a:gd name="T35" fmla="*/ 2147483647 h 7917"/>
              <a:gd name="T36" fmla="*/ 2147483647 w 15091"/>
              <a:gd name="T37" fmla="*/ 2147483647 h 7917"/>
              <a:gd name="T38" fmla="*/ 2147483647 w 15091"/>
              <a:gd name="T39" fmla="*/ 2147483647 h 7917"/>
              <a:gd name="T40" fmla="*/ 2147483647 w 15091"/>
              <a:gd name="T41" fmla="*/ 2147483647 h 7917"/>
              <a:gd name="T42" fmla="*/ 2147483647 w 15091"/>
              <a:gd name="T43" fmla="*/ 2147483647 h 7917"/>
              <a:gd name="T44" fmla="*/ 2147483647 w 15091"/>
              <a:gd name="T45" fmla="*/ 2147483647 h 7917"/>
              <a:gd name="T46" fmla="*/ 2147483647 w 15091"/>
              <a:gd name="T47" fmla="*/ 2147483647 h 7917"/>
              <a:gd name="T48" fmla="*/ 2147483647 w 15091"/>
              <a:gd name="T49" fmla="*/ 2147483647 h 7917"/>
              <a:gd name="T50" fmla="*/ 2147483647 w 15091"/>
              <a:gd name="T51" fmla="*/ 2147483647 h 7917"/>
              <a:gd name="T52" fmla="*/ 2147483647 w 15091"/>
              <a:gd name="T53" fmla="*/ 2147483647 h 7917"/>
              <a:gd name="T54" fmla="*/ 2147483647 w 15091"/>
              <a:gd name="T55" fmla="*/ 2147483647 h 7917"/>
              <a:gd name="T56" fmla="*/ 2147483647 w 15091"/>
              <a:gd name="T57" fmla="*/ 2147483647 h 7917"/>
              <a:gd name="T58" fmla="*/ 2147483647 w 15091"/>
              <a:gd name="T59" fmla="*/ 2147483647 h 7917"/>
              <a:gd name="T60" fmla="*/ 2147483647 w 15091"/>
              <a:gd name="T61" fmla="*/ 2147483647 h 7917"/>
              <a:gd name="T62" fmla="*/ 2147483647 w 15091"/>
              <a:gd name="T63" fmla="*/ 2147483647 h 7917"/>
              <a:gd name="T64" fmla="*/ 2147483647 w 15091"/>
              <a:gd name="T65" fmla="*/ 2147483647 h 7917"/>
              <a:gd name="T66" fmla="*/ 2147483647 w 15091"/>
              <a:gd name="T67" fmla="*/ 2147483647 h 7917"/>
              <a:gd name="T68" fmla="*/ 2147483647 w 15091"/>
              <a:gd name="T69" fmla="*/ 2147483647 h 7917"/>
              <a:gd name="T70" fmla="*/ 2147483647 w 15091"/>
              <a:gd name="T71" fmla="*/ 2147483647 h 7917"/>
              <a:gd name="T72" fmla="*/ 2147483647 w 15091"/>
              <a:gd name="T73" fmla="*/ 2147483647 h 7917"/>
              <a:gd name="T74" fmla="*/ 2147483647 w 15091"/>
              <a:gd name="T75" fmla="*/ 2147483647 h 7917"/>
              <a:gd name="T76" fmla="*/ 2147483647 w 15091"/>
              <a:gd name="T77" fmla="*/ 2147483647 h 7917"/>
              <a:gd name="T78" fmla="*/ 2147483647 w 15091"/>
              <a:gd name="T79" fmla="*/ 2147483647 h 7917"/>
              <a:gd name="T80" fmla="*/ 2147483647 w 15091"/>
              <a:gd name="T81" fmla="*/ 2147483647 h 7917"/>
              <a:gd name="T82" fmla="*/ 2147483647 w 15091"/>
              <a:gd name="T83" fmla="*/ 2147483647 h 7917"/>
              <a:gd name="T84" fmla="*/ 2147483647 w 15091"/>
              <a:gd name="T85" fmla="*/ 2147483647 h 7917"/>
              <a:gd name="T86" fmla="*/ 2147483647 w 15091"/>
              <a:gd name="T87" fmla="*/ 2147483647 h 7917"/>
              <a:gd name="T88" fmla="*/ 2147483647 w 15091"/>
              <a:gd name="T89" fmla="*/ 2147483647 h 7917"/>
              <a:gd name="T90" fmla="*/ 2147483647 w 15091"/>
              <a:gd name="T91" fmla="*/ 2147483647 h 7917"/>
              <a:gd name="T92" fmla="*/ 2147483647 w 15091"/>
              <a:gd name="T93" fmla="*/ 2147483647 h 7917"/>
              <a:gd name="T94" fmla="*/ 2147483647 w 15091"/>
              <a:gd name="T95" fmla="*/ 2147483647 h 7917"/>
              <a:gd name="T96" fmla="*/ 2147483647 w 15091"/>
              <a:gd name="T97" fmla="*/ 2147483647 h 7917"/>
              <a:gd name="T98" fmla="*/ 2147483647 w 15091"/>
              <a:gd name="T99" fmla="*/ 2147483647 h 7917"/>
              <a:gd name="T100" fmla="*/ 2147483647 w 15091"/>
              <a:gd name="T101" fmla="*/ 2147483647 h 7917"/>
              <a:gd name="T102" fmla="*/ 2147483647 w 15091"/>
              <a:gd name="T103" fmla="*/ 2147483647 h 7917"/>
              <a:gd name="T104" fmla="*/ 2147483647 w 15091"/>
              <a:gd name="T105" fmla="*/ 2147483647 h 7917"/>
              <a:gd name="T106" fmla="*/ 2147483647 w 15091"/>
              <a:gd name="T107" fmla="*/ 2147483647 h 7917"/>
              <a:gd name="T108" fmla="*/ 2147483647 w 15091"/>
              <a:gd name="T109" fmla="*/ 2147483647 h 7917"/>
              <a:gd name="T110" fmla="*/ 2147483647 w 15091"/>
              <a:gd name="T111" fmla="*/ 2147483647 h 7917"/>
              <a:gd name="T112" fmla="*/ 2147483647 w 15091"/>
              <a:gd name="T113" fmla="*/ 2147483647 h 7917"/>
              <a:gd name="T114" fmla="*/ 2147483647 w 15091"/>
              <a:gd name="T115" fmla="*/ 2147483647 h 791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091"/>
              <a:gd name="T175" fmla="*/ 0 h 7917"/>
              <a:gd name="T176" fmla="*/ 15091 w 15091"/>
              <a:gd name="T177" fmla="*/ 7917 h 791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091" h="7917">
                <a:moveTo>
                  <a:pt x="3" y="1543"/>
                </a:moveTo>
                <a:lnTo>
                  <a:pt x="107" y="1239"/>
                </a:lnTo>
                <a:lnTo>
                  <a:pt x="211" y="947"/>
                </a:lnTo>
                <a:cubicBezTo>
                  <a:pt x="212" y="946"/>
                  <a:pt x="212" y="945"/>
                  <a:pt x="213" y="944"/>
                </a:cubicBezTo>
                <a:lnTo>
                  <a:pt x="317" y="768"/>
                </a:lnTo>
                <a:cubicBezTo>
                  <a:pt x="320" y="763"/>
                  <a:pt x="325" y="760"/>
                  <a:pt x="331" y="760"/>
                </a:cubicBezTo>
                <a:cubicBezTo>
                  <a:pt x="337" y="761"/>
                  <a:pt x="342" y="764"/>
                  <a:pt x="345" y="769"/>
                </a:cubicBezTo>
                <a:lnTo>
                  <a:pt x="449" y="965"/>
                </a:lnTo>
                <a:cubicBezTo>
                  <a:pt x="449" y="967"/>
                  <a:pt x="450" y="968"/>
                  <a:pt x="450" y="970"/>
                </a:cubicBezTo>
                <a:lnTo>
                  <a:pt x="558" y="1626"/>
                </a:lnTo>
                <a:lnTo>
                  <a:pt x="558" y="1623"/>
                </a:lnTo>
                <a:lnTo>
                  <a:pt x="662" y="1919"/>
                </a:lnTo>
                <a:lnTo>
                  <a:pt x="631" y="1921"/>
                </a:lnTo>
                <a:lnTo>
                  <a:pt x="735" y="1433"/>
                </a:lnTo>
                <a:lnTo>
                  <a:pt x="839" y="327"/>
                </a:lnTo>
                <a:cubicBezTo>
                  <a:pt x="839" y="326"/>
                  <a:pt x="839" y="325"/>
                  <a:pt x="839" y="323"/>
                </a:cubicBezTo>
                <a:lnTo>
                  <a:pt x="943" y="11"/>
                </a:lnTo>
                <a:cubicBezTo>
                  <a:pt x="946" y="4"/>
                  <a:pt x="952" y="0"/>
                  <a:pt x="960" y="1"/>
                </a:cubicBezTo>
                <a:cubicBezTo>
                  <a:pt x="967" y="1"/>
                  <a:pt x="973" y="7"/>
                  <a:pt x="974" y="14"/>
                </a:cubicBezTo>
                <a:lnTo>
                  <a:pt x="1078" y="674"/>
                </a:lnTo>
                <a:lnTo>
                  <a:pt x="1052" y="664"/>
                </a:lnTo>
                <a:lnTo>
                  <a:pt x="1156" y="576"/>
                </a:lnTo>
                <a:cubicBezTo>
                  <a:pt x="1160" y="573"/>
                  <a:pt x="1166" y="571"/>
                  <a:pt x="1172" y="573"/>
                </a:cubicBezTo>
                <a:cubicBezTo>
                  <a:pt x="1177" y="575"/>
                  <a:pt x="1181" y="580"/>
                  <a:pt x="1182" y="585"/>
                </a:cubicBezTo>
                <a:lnTo>
                  <a:pt x="1290" y="1153"/>
                </a:lnTo>
                <a:lnTo>
                  <a:pt x="1394" y="1463"/>
                </a:lnTo>
                <a:lnTo>
                  <a:pt x="1393" y="1461"/>
                </a:lnTo>
                <a:lnTo>
                  <a:pt x="1497" y="1665"/>
                </a:lnTo>
                <a:lnTo>
                  <a:pt x="1495" y="1663"/>
                </a:lnTo>
                <a:lnTo>
                  <a:pt x="1599" y="1799"/>
                </a:lnTo>
                <a:cubicBezTo>
                  <a:pt x="1601" y="1801"/>
                  <a:pt x="1602" y="1804"/>
                  <a:pt x="1602" y="1806"/>
                </a:cubicBezTo>
                <a:lnTo>
                  <a:pt x="1706" y="2582"/>
                </a:lnTo>
                <a:lnTo>
                  <a:pt x="1685" y="2569"/>
                </a:lnTo>
                <a:lnTo>
                  <a:pt x="1789" y="2533"/>
                </a:lnTo>
                <a:lnTo>
                  <a:pt x="1786" y="2535"/>
                </a:lnTo>
                <a:lnTo>
                  <a:pt x="1890" y="2475"/>
                </a:lnTo>
                <a:cubicBezTo>
                  <a:pt x="1895" y="2472"/>
                  <a:pt x="1900" y="2472"/>
                  <a:pt x="1905" y="2474"/>
                </a:cubicBezTo>
                <a:cubicBezTo>
                  <a:pt x="1909" y="2476"/>
                  <a:pt x="1913" y="2480"/>
                  <a:pt x="1914" y="2485"/>
                </a:cubicBezTo>
                <a:lnTo>
                  <a:pt x="2022" y="2913"/>
                </a:lnTo>
                <a:lnTo>
                  <a:pt x="2126" y="3333"/>
                </a:lnTo>
                <a:lnTo>
                  <a:pt x="2095" y="3335"/>
                </a:lnTo>
                <a:lnTo>
                  <a:pt x="2199" y="2483"/>
                </a:lnTo>
                <a:cubicBezTo>
                  <a:pt x="2199" y="2478"/>
                  <a:pt x="2202" y="2474"/>
                  <a:pt x="2206" y="2471"/>
                </a:cubicBezTo>
                <a:cubicBezTo>
                  <a:pt x="2209" y="2469"/>
                  <a:pt x="2214" y="2468"/>
                  <a:pt x="2219" y="2469"/>
                </a:cubicBezTo>
                <a:lnTo>
                  <a:pt x="2323" y="2497"/>
                </a:lnTo>
                <a:lnTo>
                  <a:pt x="2303" y="2508"/>
                </a:lnTo>
                <a:lnTo>
                  <a:pt x="2407" y="2148"/>
                </a:lnTo>
                <a:cubicBezTo>
                  <a:pt x="2408" y="2143"/>
                  <a:pt x="2412" y="2139"/>
                  <a:pt x="2417" y="2138"/>
                </a:cubicBezTo>
                <a:cubicBezTo>
                  <a:pt x="2421" y="2136"/>
                  <a:pt x="2427" y="2136"/>
                  <a:pt x="2431" y="2139"/>
                </a:cubicBezTo>
                <a:lnTo>
                  <a:pt x="2535" y="2203"/>
                </a:lnTo>
                <a:cubicBezTo>
                  <a:pt x="2537" y="2204"/>
                  <a:pt x="2538" y="2205"/>
                  <a:pt x="2540" y="2207"/>
                </a:cubicBezTo>
                <a:lnTo>
                  <a:pt x="2644" y="2355"/>
                </a:lnTo>
                <a:lnTo>
                  <a:pt x="2632" y="2349"/>
                </a:lnTo>
                <a:lnTo>
                  <a:pt x="2736" y="2357"/>
                </a:lnTo>
                <a:cubicBezTo>
                  <a:pt x="2740" y="2357"/>
                  <a:pt x="2744" y="2359"/>
                  <a:pt x="2747" y="2362"/>
                </a:cubicBezTo>
                <a:lnTo>
                  <a:pt x="2855" y="2490"/>
                </a:lnTo>
                <a:cubicBezTo>
                  <a:pt x="2856" y="2492"/>
                  <a:pt x="2857" y="2494"/>
                  <a:pt x="2858" y="2496"/>
                </a:cubicBezTo>
                <a:lnTo>
                  <a:pt x="2962" y="2820"/>
                </a:lnTo>
                <a:lnTo>
                  <a:pt x="2931" y="2822"/>
                </a:lnTo>
                <a:lnTo>
                  <a:pt x="3035" y="2022"/>
                </a:lnTo>
                <a:lnTo>
                  <a:pt x="3139" y="1226"/>
                </a:lnTo>
                <a:cubicBezTo>
                  <a:pt x="3140" y="1219"/>
                  <a:pt x="3146" y="1213"/>
                  <a:pt x="3154" y="1212"/>
                </a:cubicBezTo>
                <a:cubicBezTo>
                  <a:pt x="3161" y="1212"/>
                  <a:pt x="3168" y="1217"/>
                  <a:pt x="3170" y="1225"/>
                </a:cubicBezTo>
                <a:lnTo>
                  <a:pt x="3274" y="1677"/>
                </a:lnTo>
                <a:lnTo>
                  <a:pt x="3273" y="1674"/>
                </a:lnTo>
                <a:lnTo>
                  <a:pt x="3377" y="1926"/>
                </a:lnTo>
                <a:lnTo>
                  <a:pt x="3358" y="1917"/>
                </a:lnTo>
                <a:lnTo>
                  <a:pt x="3462" y="1885"/>
                </a:lnTo>
                <a:lnTo>
                  <a:pt x="3452" y="1893"/>
                </a:lnTo>
                <a:lnTo>
                  <a:pt x="3560" y="1681"/>
                </a:lnTo>
                <a:cubicBezTo>
                  <a:pt x="3563" y="1676"/>
                  <a:pt x="3569" y="1672"/>
                  <a:pt x="3575" y="1672"/>
                </a:cubicBezTo>
                <a:cubicBezTo>
                  <a:pt x="3581" y="1673"/>
                  <a:pt x="3587" y="1676"/>
                  <a:pt x="3589" y="1682"/>
                </a:cubicBezTo>
                <a:lnTo>
                  <a:pt x="3693" y="1918"/>
                </a:lnTo>
                <a:lnTo>
                  <a:pt x="3686" y="1910"/>
                </a:lnTo>
                <a:lnTo>
                  <a:pt x="3790" y="1962"/>
                </a:lnTo>
                <a:lnTo>
                  <a:pt x="3767" y="1972"/>
                </a:lnTo>
                <a:lnTo>
                  <a:pt x="3871" y="1576"/>
                </a:lnTo>
                <a:cubicBezTo>
                  <a:pt x="3873" y="1569"/>
                  <a:pt x="3880" y="1564"/>
                  <a:pt x="3888" y="1565"/>
                </a:cubicBezTo>
                <a:cubicBezTo>
                  <a:pt x="3895" y="1565"/>
                  <a:pt x="3901" y="1571"/>
                  <a:pt x="3902" y="1578"/>
                </a:cubicBezTo>
                <a:lnTo>
                  <a:pt x="4006" y="2390"/>
                </a:lnTo>
                <a:lnTo>
                  <a:pt x="3989" y="2377"/>
                </a:lnTo>
                <a:lnTo>
                  <a:pt x="4093" y="2365"/>
                </a:lnTo>
                <a:lnTo>
                  <a:pt x="4081" y="2372"/>
                </a:lnTo>
                <a:lnTo>
                  <a:pt x="4185" y="2196"/>
                </a:lnTo>
                <a:cubicBezTo>
                  <a:pt x="4188" y="2191"/>
                  <a:pt x="4195" y="2188"/>
                  <a:pt x="4201" y="2189"/>
                </a:cubicBezTo>
                <a:cubicBezTo>
                  <a:pt x="4208" y="2190"/>
                  <a:pt x="4213" y="2195"/>
                  <a:pt x="4214" y="2202"/>
                </a:cubicBezTo>
                <a:lnTo>
                  <a:pt x="4322" y="2810"/>
                </a:lnTo>
                <a:lnTo>
                  <a:pt x="4426" y="3349"/>
                </a:lnTo>
                <a:lnTo>
                  <a:pt x="4423" y="3342"/>
                </a:lnTo>
                <a:lnTo>
                  <a:pt x="4527" y="3470"/>
                </a:lnTo>
                <a:cubicBezTo>
                  <a:pt x="4529" y="3472"/>
                  <a:pt x="4530" y="3475"/>
                  <a:pt x="4530" y="3478"/>
                </a:cubicBezTo>
                <a:lnTo>
                  <a:pt x="4634" y="4066"/>
                </a:lnTo>
                <a:lnTo>
                  <a:pt x="4632" y="4061"/>
                </a:lnTo>
                <a:lnTo>
                  <a:pt x="4736" y="4245"/>
                </a:lnTo>
                <a:lnTo>
                  <a:pt x="4714" y="4239"/>
                </a:lnTo>
                <a:lnTo>
                  <a:pt x="4818" y="4179"/>
                </a:lnTo>
                <a:cubicBezTo>
                  <a:pt x="4824" y="4176"/>
                  <a:pt x="4830" y="4176"/>
                  <a:pt x="4835" y="4179"/>
                </a:cubicBezTo>
                <a:lnTo>
                  <a:pt x="4939" y="4243"/>
                </a:lnTo>
                <a:lnTo>
                  <a:pt x="4915" y="4253"/>
                </a:lnTo>
                <a:lnTo>
                  <a:pt x="5023" y="3789"/>
                </a:lnTo>
                <a:cubicBezTo>
                  <a:pt x="5025" y="3781"/>
                  <a:pt x="5031" y="3776"/>
                  <a:pt x="5039" y="3776"/>
                </a:cubicBezTo>
                <a:cubicBezTo>
                  <a:pt x="5046" y="3777"/>
                  <a:pt x="5053" y="3782"/>
                  <a:pt x="5054" y="3790"/>
                </a:cubicBezTo>
                <a:lnTo>
                  <a:pt x="5158" y="4350"/>
                </a:lnTo>
                <a:lnTo>
                  <a:pt x="5145" y="4337"/>
                </a:lnTo>
                <a:lnTo>
                  <a:pt x="5249" y="4357"/>
                </a:lnTo>
                <a:cubicBezTo>
                  <a:pt x="5255" y="4358"/>
                  <a:pt x="5260" y="4362"/>
                  <a:pt x="5262" y="4368"/>
                </a:cubicBezTo>
                <a:lnTo>
                  <a:pt x="5366" y="4728"/>
                </a:lnTo>
                <a:lnTo>
                  <a:pt x="5336" y="4726"/>
                </a:lnTo>
                <a:lnTo>
                  <a:pt x="5440" y="4502"/>
                </a:lnTo>
                <a:cubicBezTo>
                  <a:pt x="5443" y="4495"/>
                  <a:pt x="5451" y="4491"/>
                  <a:pt x="5459" y="4493"/>
                </a:cubicBezTo>
                <a:lnTo>
                  <a:pt x="5563" y="4521"/>
                </a:lnTo>
                <a:cubicBezTo>
                  <a:pt x="5567" y="4522"/>
                  <a:pt x="5570" y="4525"/>
                  <a:pt x="5572" y="4528"/>
                </a:cubicBezTo>
                <a:lnTo>
                  <a:pt x="5676" y="4704"/>
                </a:lnTo>
                <a:lnTo>
                  <a:pt x="5649" y="4704"/>
                </a:lnTo>
                <a:lnTo>
                  <a:pt x="5753" y="4536"/>
                </a:lnTo>
                <a:cubicBezTo>
                  <a:pt x="5756" y="4532"/>
                  <a:pt x="5760" y="4529"/>
                  <a:pt x="5765" y="4529"/>
                </a:cubicBezTo>
                <a:cubicBezTo>
                  <a:pt x="5770" y="4528"/>
                  <a:pt x="5775" y="4530"/>
                  <a:pt x="5779" y="4534"/>
                </a:cubicBezTo>
                <a:lnTo>
                  <a:pt x="5887" y="4658"/>
                </a:lnTo>
                <a:lnTo>
                  <a:pt x="5885" y="4656"/>
                </a:lnTo>
                <a:lnTo>
                  <a:pt x="5989" y="4744"/>
                </a:lnTo>
                <a:lnTo>
                  <a:pt x="5968" y="4744"/>
                </a:lnTo>
                <a:lnTo>
                  <a:pt x="6072" y="4656"/>
                </a:lnTo>
                <a:lnTo>
                  <a:pt x="6177" y="4576"/>
                </a:lnTo>
                <a:lnTo>
                  <a:pt x="6171" y="4585"/>
                </a:lnTo>
                <a:lnTo>
                  <a:pt x="6275" y="4089"/>
                </a:lnTo>
                <a:lnTo>
                  <a:pt x="6379" y="3673"/>
                </a:lnTo>
                <a:cubicBezTo>
                  <a:pt x="6379" y="3671"/>
                  <a:pt x="6380" y="3670"/>
                  <a:pt x="6381" y="3668"/>
                </a:cubicBezTo>
                <a:lnTo>
                  <a:pt x="6485" y="3488"/>
                </a:lnTo>
                <a:cubicBezTo>
                  <a:pt x="6487" y="3484"/>
                  <a:pt x="6492" y="3481"/>
                  <a:pt x="6497" y="3481"/>
                </a:cubicBezTo>
                <a:cubicBezTo>
                  <a:pt x="6502" y="3480"/>
                  <a:pt x="6507" y="3482"/>
                  <a:pt x="6511" y="3486"/>
                </a:cubicBezTo>
                <a:lnTo>
                  <a:pt x="6619" y="3614"/>
                </a:lnTo>
                <a:lnTo>
                  <a:pt x="6592" y="3618"/>
                </a:lnTo>
                <a:lnTo>
                  <a:pt x="6696" y="3362"/>
                </a:lnTo>
                <a:cubicBezTo>
                  <a:pt x="6696" y="3362"/>
                  <a:pt x="6696" y="3361"/>
                  <a:pt x="6697" y="3360"/>
                </a:cubicBezTo>
                <a:lnTo>
                  <a:pt x="6801" y="3200"/>
                </a:lnTo>
                <a:lnTo>
                  <a:pt x="6800" y="3203"/>
                </a:lnTo>
                <a:lnTo>
                  <a:pt x="6904" y="2943"/>
                </a:lnTo>
                <a:cubicBezTo>
                  <a:pt x="6905" y="2938"/>
                  <a:pt x="6909" y="2935"/>
                  <a:pt x="6914" y="2933"/>
                </a:cubicBezTo>
                <a:cubicBezTo>
                  <a:pt x="6918" y="2932"/>
                  <a:pt x="6923" y="2932"/>
                  <a:pt x="6927" y="2935"/>
                </a:cubicBezTo>
                <a:lnTo>
                  <a:pt x="7031" y="3003"/>
                </a:lnTo>
                <a:lnTo>
                  <a:pt x="7017" y="3001"/>
                </a:lnTo>
                <a:lnTo>
                  <a:pt x="7121" y="2965"/>
                </a:lnTo>
                <a:lnTo>
                  <a:pt x="7112" y="2974"/>
                </a:lnTo>
                <a:lnTo>
                  <a:pt x="7216" y="2722"/>
                </a:lnTo>
                <a:cubicBezTo>
                  <a:pt x="7218" y="2717"/>
                  <a:pt x="7222" y="2714"/>
                  <a:pt x="7228" y="2713"/>
                </a:cubicBezTo>
                <a:cubicBezTo>
                  <a:pt x="7233" y="2712"/>
                  <a:pt x="7239" y="2714"/>
                  <a:pt x="7243" y="2718"/>
                </a:cubicBezTo>
                <a:lnTo>
                  <a:pt x="7351" y="2842"/>
                </a:lnTo>
                <a:lnTo>
                  <a:pt x="7340" y="2837"/>
                </a:lnTo>
                <a:lnTo>
                  <a:pt x="7444" y="2849"/>
                </a:lnTo>
                <a:lnTo>
                  <a:pt x="7427" y="2862"/>
                </a:lnTo>
                <a:lnTo>
                  <a:pt x="7531" y="2178"/>
                </a:lnTo>
                <a:cubicBezTo>
                  <a:pt x="7531" y="2177"/>
                  <a:pt x="7531" y="2176"/>
                  <a:pt x="7531" y="2175"/>
                </a:cubicBezTo>
                <a:lnTo>
                  <a:pt x="7635" y="1863"/>
                </a:lnTo>
                <a:cubicBezTo>
                  <a:pt x="7637" y="1859"/>
                  <a:pt x="7641" y="1855"/>
                  <a:pt x="7645" y="1853"/>
                </a:cubicBezTo>
                <a:lnTo>
                  <a:pt x="7749" y="1817"/>
                </a:lnTo>
                <a:lnTo>
                  <a:pt x="7855" y="1793"/>
                </a:lnTo>
                <a:lnTo>
                  <a:pt x="7846" y="1798"/>
                </a:lnTo>
                <a:lnTo>
                  <a:pt x="7950" y="1670"/>
                </a:lnTo>
                <a:cubicBezTo>
                  <a:pt x="7954" y="1666"/>
                  <a:pt x="7960" y="1664"/>
                  <a:pt x="7965" y="1665"/>
                </a:cubicBezTo>
                <a:cubicBezTo>
                  <a:pt x="7971" y="1666"/>
                  <a:pt x="7976" y="1670"/>
                  <a:pt x="7978" y="1675"/>
                </a:cubicBezTo>
                <a:lnTo>
                  <a:pt x="8086" y="1999"/>
                </a:lnTo>
                <a:lnTo>
                  <a:pt x="8081" y="1992"/>
                </a:lnTo>
                <a:lnTo>
                  <a:pt x="8185" y="2080"/>
                </a:lnTo>
                <a:lnTo>
                  <a:pt x="8289" y="2164"/>
                </a:lnTo>
                <a:lnTo>
                  <a:pt x="8391" y="2231"/>
                </a:lnTo>
                <a:cubicBezTo>
                  <a:pt x="8394" y="2233"/>
                  <a:pt x="8396" y="2235"/>
                  <a:pt x="8397" y="2238"/>
                </a:cubicBezTo>
                <a:lnTo>
                  <a:pt x="8501" y="2470"/>
                </a:lnTo>
                <a:lnTo>
                  <a:pt x="8496" y="2464"/>
                </a:lnTo>
                <a:lnTo>
                  <a:pt x="8600" y="2544"/>
                </a:lnTo>
                <a:lnTo>
                  <a:pt x="8595" y="2541"/>
                </a:lnTo>
                <a:lnTo>
                  <a:pt x="8699" y="2569"/>
                </a:lnTo>
                <a:lnTo>
                  <a:pt x="8808" y="2605"/>
                </a:lnTo>
                <a:cubicBezTo>
                  <a:pt x="8812" y="2607"/>
                  <a:pt x="8815" y="2610"/>
                  <a:pt x="8817" y="2614"/>
                </a:cubicBezTo>
                <a:lnTo>
                  <a:pt x="8921" y="2850"/>
                </a:lnTo>
                <a:lnTo>
                  <a:pt x="8914" y="2843"/>
                </a:lnTo>
                <a:lnTo>
                  <a:pt x="9018" y="2903"/>
                </a:lnTo>
                <a:lnTo>
                  <a:pt x="9013" y="2901"/>
                </a:lnTo>
                <a:lnTo>
                  <a:pt x="9117" y="2917"/>
                </a:lnTo>
                <a:lnTo>
                  <a:pt x="9113" y="2917"/>
                </a:lnTo>
                <a:lnTo>
                  <a:pt x="9217" y="2905"/>
                </a:lnTo>
                <a:cubicBezTo>
                  <a:pt x="9223" y="2904"/>
                  <a:pt x="9229" y="2907"/>
                  <a:pt x="9232" y="2912"/>
                </a:cubicBezTo>
                <a:lnTo>
                  <a:pt x="9336" y="3072"/>
                </a:lnTo>
                <a:lnTo>
                  <a:pt x="9307" y="3077"/>
                </a:lnTo>
                <a:lnTo>
                  <a:pt x="9411" y="2545"/>
                </a:lnTo>
                <a:cubicBezTo>
                  <a:pt x="9411" y="2543"/>
                  <a:pt x="9412" y="2540"/>
                  <a:pt x="9414" y="2538"/>
                </a:cubicBezTo>
                <a:lnTo>
                  <a:pt x="9518" y="2414"/>
                </a:lnTo>
                <a:cubicBezTo>
                  <a:pt x="9522" y="2410"/>
                  <a:pt x="9527" y="2408"/>
                  <a:pt x="9532" y="2409"/>
                </a:cubicBezTo>
                <a:cubicBezTo>
                  <a:pt x="9537" y="2409"/>
                  <a:pt x="9542" y="2412"/>
                  <a:pt x="9544" y="2416"/>
                </a:cubicBezTo>
                <a:lnTo>
                  <a:pt x="9652" y="2596"/>
                </a:lnTo>
                <a:lnTo>
                  <a:pt x="9756" y="2743"/>
                </a:lnTo>
                <a:cubicBezTo>
                  <a:pt x="9756" y="2744"/>
                  <a:pt x="9757" y="2745"/>
                  <a:pt x="9757" y="2746"/>
                </a:cubicBezTo>
                <a:lnTo>
                  <a:pt x="9861" y="2998"/>
                </a:lnTo>
                <a:lnTo>
                  <a:pt x="9831" y="3001"/>
                </a:lnTo>
                <a:lnTo>
                  <a:pt x="9935" y="2581"/>
                </a:lnTo>
                <a:cubicBezTo>
                  <a:pt x="9937" y="2574"/>
                  <a:pt x="9942" y="2569"/>
                  <a:pt x="9948" y="2569"/>
                </a:cubicBezTo>
                <a:cubicBezTo>
                  <a:pt x="9955" y="2568"/>
                  <a:pt x="9961" y="2571"/>
                  <a:pt x="9965" y="2577"/>
                </a:cubicBezTo>
                <a:lnTo>
                  <a:pt x="10069" y="2769"/>
                </a:lnTo>
                <a:lnTo>
                  <a:pt x="10040" y="2769"/>
                </a:lnTo>
                <a:lnTo>
                  <a:pt x="10144" y="2561"/>
                </a:lnTo>
                <a:cubicBezTo>
                  <a:pt x="10147" y="2556"/>
                  <a:pt x="10151" y="2553"/>
                  <a:pt x="10157" y="2553"/>
                </a:cubicBezTo>
                <a:cubicBezTo>
                  <a:pt x="10162" y="2552"/>
                  <a:pt x="10167" y="2554"/>
                  <a:pt x="10171" y="2558"/>
                </a:cubicBezTo>
                <a:lnTo>
                  <a:pt x="10275" y="2682"/>
                </a:lnTo>
                <a:cubicBezTo>
                  <a:pt x="10275" y="2683"/>
                  <a:pt x="10276" y="2684"/>
                  <a:pt x="10276" y="2684"/>
                </a:cubicBezTo>
                <a:lnTo>
                  <a:pt x="10384" y="2864"/>
                </a:lnTo>
                <a:lnTo>
                  <a:pt x="10488" y="3015"/>
                </a:lnTo>
                <a:cubicBezTo>
                  <a:pt x="10489" y="3017"/>
                  <a:pt x="10489" y="3019"/>
                  <a:pt x="10490" y="3020"/>
                </a:cubicBezTo>
                <a:lnTo>
                  <a:pt x="10594" y="3412"/>
                </a:lnTo>
                <a:lnTo>
                  <a:pt x="10590" y="3406"/>
                </a:lnTo>
                <a:lnTo>
                  <a:pt x="10694" y="3518"/>
                </a:lnTo>
                <a:lnTo>
                  <a:pt x="10677" y="3514"/>
                </a:lnTo>
                <a:lnTo>
                  <a:pt x="10781" y="3474"/>
                </a:lnTo>
                <a:cubicBezTo>
                  <a:pt x="10785" y="3472"/>
                  <a:pt x="10790" y="3472"/>
                  <a:pt x="10794" y="3474"/>
                </a:cubicBezTo>
                <a:cubicBezTo>
                  <a:pt x="10798" y="3476"/>
                  <a:pt x="10801" y="3480"/>
                  <a:pt x="10802" y="3484"/>
                </a:cubicBezTo>
                <a:lnTo>
                  <a:pt x="10906" y="3848"/>
                </a:lnTo>
                <a:lnTo>
                  <a:pt x="11010" y="4333"/>
                </a:lnTo>
                <a:lnTo>
                  <a:pt x="11118" y="4664"/>
                </a:lnTo>
                <a:lnTo>
                  <a:pt x="11111" y="4655"/>
                </a:lnTo>
                <a:lnTo>
                  <a:pt x="11215" y="4719"/>
                </a:lnTo>
                <a:cubicBezTo>
                  <a:pt x="11219" y="4721"/>
                  <a:pt x="11221" y="4725"/>
                  <a:pt x="11222" y="4729"/>
                </a:cubicBezTo>
                <a:lnTo>
                  <a:pt x="11326" y="5229"/>
                </a:lnTo>
                <a:lnTo>
                  <a:pt x="11323" y="5223"/>
                </a:lnTo>
                <a:lnTo>
                  <a:pt x="11427" y="5367"/>
                </a:lnTo>
                <a:cubicBezTo>
                  <a:pt x="11428" y="5369"/>
                  <a:pt x="11429" y="5370"/>
                  <a:pt x="11430" y="5372"/>
                </a:cubicBezTo>
                <a:lnTo>
                  <a:pt x="11534" y="5720"/>
                </a:lnTo>
                <a:lnTo>
                  <a:pt x="11518" y="5708"/>
                </a:lnTo>
                <a:lnTo>
                  <a:pt x="11622" y="5704"/>
                </a:lnTo>
                <a:lnTo>
                  <a:pt x="11609" y="5711"/>
                </a:lnTo>
                <a:lnTo>
                  <a:pt x="11713" y="5563"/>
                </a:lnTo>
                <a:lnTo>
                  <a:pt x="11711" y="5568"/>
                </a:lnTo>
                <a:lnTo>
                  <a:pt x="11819" y="5200"/>
                </a:lnTo>
                <a:cubicBezTo>
                  <a:pt x="11821" y="5193"/>
                  <a:pt x="11827" y="5188"/>
                  <a:pt x="11834" y="5188"/>
                </a:cubicBezTo>
                <a:lnTo>
                  <a:pt x="11938" y="5188"/>
                </a:lnTo>
                <a:lnTo>
                  <a:pt x="11926" y="5195"/>
                </a:lnTo>
                <a:lnTo>
                  <a:pt x="12030" y="5055"/>
                </a:lnTo>
                <a:cubicBezTo>
                  <a:pt x="12033" y="5051"/>
                  <a:pt x="12038" y="5048"/>
                  <a:pt x="12043" y="5048"/>
                </a:cubicBezTo>
                <a:cubicBezTo>
                  <a:pt x="12049" y="5049"/>
                  <a:pt x="12054" y="5052"/>
                  <a:pt x="12056" y="5057"/>
                </a:cubicBezTo>
                <a:lnTo>
                  <a:pt x="12160" y="5241"/>
                </a:lnTo>
                <a:cubicBezTo>
                  <a:pt x="12161" y="5242"/>
                  <a:pt x="12162" y="5243"/>
                  <a:pt x="12162" y="5244"/>
                </a:cubicBezTo>
                <a:lnTo>
                  <a:pt x="12266" y="5644"/>
                </a:lnTo>
                <a:lnTo>
                  <a:pt x="12263" y="5639"/>
                </a:lnTo>
                <a:lnTo>
                  <a:pt x="12367" y="5775"/>
                </a:lnTo>
                <a:cubicBezTo>
                  <a:pt x="12368" y="5776"/>
                  <a:pt x="12369" y="5778"/>
                  <a:pt x="12370" y="5780"/>
                </a:cubicBezTo>
                <a:lnTo>
                  <a:pt x="12474" y="6160"/>
                </a:lnTo>
                <a:lnTo>
                  <a:pt x="12472" y="6157"/>
                </a:lnTo>
                <a:lnTo>
                  <a:pt x="12580" y="6349"/>
                </a:lnTo>
                <a:lnTo>
                  <a:pt x="12561" y="6341"/>
                </a:lnTo>
                <a:lnTo>
                  <a:pt x="12665" y="6305"/>
                </a:lnTo>
                <a:lnTo>
                  <a:pt x="12657" y="6312"/>
                </a:lnTo>
                <a:lnTo>
                  <a:pt x="12761" y="6140"/>
                </a:lnTo>
                <a:cubicBezTo>
                  <a:pt x="12764" y="6135"/>
                  <a:pt x="12770" y="6132"/>
                  <a:pt x="12776" y="6133"/>
                </a:cubicBezTo>
                <a:lnTo>
                  <a:pt x="12880" y="6141"/>
                </a:lnTo>
                <a:cubicBezTo>
                  <a:pt x="12886" y="6141"/>
                  <a:pt x="12892" y="6145"/>
                  <a:pt x="12894" y="6151"/>
                </a:cubicBezTo>
                <a:lnTo>
                  <a:pt x="12998" y="6455"/>
                </a:lnTo>
                <a:lnTo>
                  <a:pt x="13102" y="6913"/>
                </a:lnTo>
                <a:lnTo>
                  <a:pt x="13100" y="6909"/>
                </a:lnTo>
                <a:lnTo>
                  <a:pt x="13204" y="7097"/>
                </a:lnTo>
                <a:cubicBezTo>
                  <a:pt x="13205" y="7098"/>
                  <a:pt x="13206" y="7099"/>
                  <a:pt x="13206" y="7100"/>
                </a:cubicBezTo>
                <a:lnTo>
                  <a:pt x="13310" y="7460"/>
                </a:lnTo>
                <a:lnTo>
                  <a:pt x="13280" y="7457"/>
                </a:lnTo>
                <a:lnTo>
                  <a:pt x="13388" y="7253"/>
                </a:lnTo>
                <a:cubicBezTo>
                  <a:pt x="13392" y="7247"/>
                  <a:pt x="13399" y="7243"/>
                  <a:pt x="13405" y="7245"/>
                </a:cubicBezTo>
                <a:lnTo>
                  <a:pt x="13509" y="7265"/>
                </a:lnTo>
                <a:cubicBezTo>
                  <a:pt x="13515" y="7266"/>
                  <a:pt x="13519" y="7269"/>
                  <a:pt x="13521" y="7275"/>
                </a:cubicBezTo>
                <a:lnTo>
                  <a:pt x="13625" y="7535"/>
                </a:lnTo>
                <a:lnTo>
                  <a:pt x="13730" y="7896"/>
                </a:lnTo>
                <a:lnTo>
                  <a:pt x="13700" y="7895"/>
                </a:lnTo>
                <a:lnTo>
                  <a:pt x="13804" y="7631"/>
                </a:lnTo>
                <a:cubicBezTo>
                  <a:pt x="13805" y="7627"/>
                  <a:pt x="13808" y="7623"/>
                  <a:pt x="13812" y="7622"/>
                </a:cubicBezTo>
                <a:cubicBezTo>
                  <a:pt x="13816" y="7620"/>
                  <a:pt x="13821" y="7620"/>
                  <a:pt x="13825" y="7622"/>
                </a:cubicBezTo>
                <a:lnTo>
                  <a:pt x="13929" y="7666"/>
                </a:lnTo>
                <a:cubicBezTo>
                  <a:pt x="13930" y="7666"/>
                  <a:pt x="13930" y="7667"/>
                  <a:pt x="13931" y="7667"/>
                </a:cubicBezTo>
                <a:lnTo>
                  <a:pt x="14035" y="7735"/>
                </a:lnTo>
                <a:lnTo>
                  <a:pt x="14011" y="7746"/>
                </a:lnTo>
                <a:lnTo>
                  <a:pt x="14119" y="6942"/>
                </a:lnTo>
                <a:cubicBezTo>
                  <a:pt x="14120" y="6936"/>
                  <a:pt x="14125" y="6930"/>
                  <a:pt x="14131" y="6929"/>
                </a:cubicBezTo>
                <a:cubicBezTo>
                  <a:pt x="14138" y="6927"/>
                  <a:pt x="14145" y="6931"/>
                  <a:pt x="14148" y="6937"/>
                </a:cubicBezTo>
                <a:lnTo>
                  <a:pt x="14252" y="7121"/>
                </a:lnTo>
                <a:lnTo>
                  <a:pt x="14226" y="7119"/>
                </a:lnTo>
                <a:lnTo>
                  <a:pt x="14330" y="6983"/>
                </a:lnTo>
                <a:lnTo>
                  <a:pt x="14327" y="6988"/>
                </a:lnTo>
                <a:lnTo>
                  <a:pt x="14431" y="6596"/>
                </a:lnTo>
                <a:cubicBezTo>
                  <a:pt x="14432" y="6591"/>
                  <a:pt x="14436" y="6587"/>
                  <a:pt x="14441" y="6585"/>
                </a:cubicBezTo>
                <a:cubicBezTo>
                  <a:pt x="14446" y="6584"/>
                  <a:pt x="14452" y="6584"/>
                  <a:pt x="14456" y="6588"/>
                </a:cubicBezTo>
                <a:lnTo>
                  <a:pt x="14560" y="6664"/>
                </a:lnTo>
                <a:lnTo>
                  <a:pt x="14554" y="6661"/>
                </a:lnTo>
                <a:lnTo>
                  <a:pt x="14658" y="6685"/>
                </a:lnTo>
                <a:lnTo>
                  <a:pt x="14764" y="6721"/>
                </a:lnTo>
                <a:lnTo>
                  <a:pt x="14747" y="6726"/>
                </a:lnTo>
                <a:lnTo>
                  <a:pt x="14855" y="6606"/>
                </a:lnTo>
                <a:lnTo>
                  <a:pt x="14851" y="6615"/>
                </a:lnTo>
                <a:lnTo>
                  <a:pt x="14955" y="5487"/>
                </a:lnTo>
                <a:lnTo>
                  <a:pt x="15059" y="3931"/>
                </a:lnTo>
                <a:cubicBezTo>
                  <a:pt x="15059" y="3923"/>
                  <a:pt x="15067" y="3916"/>
                  <a:pt x="15076" y="3917"/>
                </a:cubicBezTo>
                <a:cubicBezTo>
                  <a:pt x="15084" y="3917"/>
                  <a:pt x="15091" y="3925"/>
                  <a:pt x="15090" y="3934"/>
                </a:cubicBezTo>
                <a:lnTo>
                  <a:pt x="14986" y="5490"/>
                </a:lnTo>
                <a:lnTo>
                  <a:pt x="14882" y="6618"/>
                </a:lnTo>
                <a:cubicBezTo>
                  <a:pt x="14882" y="6621"/>
                  <a:pt x="14881" y="6625"/>
                  <a:pt x="14878" y="6627"/>
                </a:cubicBezTo>
                <a:lnTo>
                  <a:pt x="14770" y="6747"/>
                </a:lnTo>
                <a:cubicBezTo>
                  <a:pt x="14766" y="6752"/>
                  <a:pt x="14759" y="6754"/>
                  <a:pt x="14753" y="6752"/>
                </a:cubicBezTo>
                <a:lnTo>
                  <a:pt x="14651" y="6716"/>
                </a:lnTo>
                <a:lnTo>
                  <a:pt x="14547" y="6692"/>
                </a:lnTo>
                <a:cubicBezTo>
                  <a:pt x="14545" y="6692"/>
                  <a:pt x="14543" y="6691"/>
                  <a:pt x="14541" y="6689"/>
                </a:cubicBezTo>
                <a:lnTo>
                  <a:pt x="14437" y="6613"/>
                </a:lnTo>
                <a:lnTo>
                  <a:pt x="14462" y="6605"/>
                </a:lnTo>
                <a:lnTo>
                  <a:pt x="14358" y="6997"/>
                </a:lnTo>
                <a:cubicBezTo>
                  <a:pt x="14357" y="6999"/>
                  <a:pt x="14356" y="7001"/>
                  <a:pt x="14355" y="7002"/>
                </a:cubicBezTo>
                <a:lnTo>
                  <a:pt x="14251" y="7138"/>
                </a:lnTo>
                <a:cubicBezTo>
                  <a:pt x="14248" y="7142"/>
                  <a:pt x="14243" y="7145"/>
                  <a:pt x="14237" y="7144"/>
                </a:cubicBezTo>
                <a:cubicBezTo>
                  <a:pt x="14232" y="7144"/>
                  <a:pt x="14227" y="7141"/>
                  <a:pt x="14225" y="7136"/>
                </a:cubicBezTo>
                <a:lnTo>
                  <a:pt x="14121" y="6952"/>
                </a:lnTo>
                <a:lnTo>
                  <a:pt x="14150" y="6947"/>
                </a:lnTo>
                <a:lnTo>
                  <a:pt x="14042" y="7751"/>
                </a:lnTo>
                <a:cubicBezTo>
                  <a:pt x="14042" y="7756"/>
                  <a:pt x="14038" y="7761"/>
                  <a:pt x="14033" y="7763"/>
                </a:cubicBezTo>
                <a:cubicBezTo>
                  <a:pt x="14028" y="7765"/>
                  <a:pt x="14022" y="7765"/>
                  <a:pt x="14018" y="7762"/>
                </a:cubicBezTo>
                <a:lnTo>
                  <a:pt x="13914" y="7694"/>
                </a:lnTo>
                <a:lnTo>
                  <a:pt x="13916" y="7695"/>
                </a:lnTo>
                <a:lnTo>
                  <a:pt x="13812" y="7651"/>
                </a:lnTo>
                <a:lnTo>
                  <a:pt x="13833" y="7642"/>
                </a:lnTo>
                <a:lnTo>
                  <a:pt x="13729" y="7906"/>
                </a:lnTo>
                <a:cubicBezTo>
                  <a:pt x="13727" y="7913"/>
                  <a:pt x="13721" y="7917"/>
                  <a:pt x="13714" y="7916"/>
                </a:cubicBezTo>
                <a:cubicBezTo>
                  <a:pt x="13707" y="7916"/>
                  <a:pt x="13701" y="7911"/>
                  <a:pt x="13699" y="7905"/>
                </a:cubicBezTo>
                <a:lnTo>
                  <a:pt x="13596" y="7546"/>
                </a:lnTo>
                <a:lnTo>
                  <a:pt x="13492" y="7286"/>
                </a:lnTo>
                <a:lnTo>
                  <a:pt x="13503" y="7296"/>
                </a:lnTo>
                <a:lnTo>
                  <a:pt x="13399" y="7276"/>
                </a:lnTo>
                <a:lnTo>
                  <a:pt x="13417" y="7268"/>
                </a:lnTo>
                <a:lnTo>
                  <a:pt x="13309" y="7472"/>
                </a:lnTo>
                <a:cubicBezTo>
                  <a:pt x="13306" y="7478"/>
                  <a:pt x="13299" y="7481"/>
                  <a:pt x="13293" y="7480"/>
                </a:cubicBezTo>
                <a:cubicBezTo>
                  <a:pt x="13286" y="7480"/>
                  <a:pt x="13281" y="7475"/>
                  <a:pt x="13279" y="7469"/>
                </a:cubicBezTo>
                <a:lnTo>
                  <a:pt x="13175" y="7109"/>
                </a:lnTo>
                <a:lnTo>
                  <a:pt x="13176" y="7112"/>
                </a:lnTo>
                <a:lnTo>
                  <a:pt x="13072" y="6924"/>
                </a:lnTo>
                <a:cubicBezTo>
                  <a:pt x="13072" y="6923"/>
                  <a:pt x="13071" y="6921"/>
                  <a:pt x="13071" y="6920"/>
                </a:cubicBezTo>
                <a:lnTo>
                  <a:pt x="12967" y="6466"/>
                </a:lnTo>
                <a:lnTo>
                  <a:pt x="12863" y="6162"/>
                </a:lnTo>
                <a:lnTo>
                  <a:pt x="12877" y="6172"/>
                </a:lnTo>
                <a:lnTo>
                  <a:pt x="12773" y="6164"/>
                </a:lnTo>
                <a:lnTo>
                  <a:pt x="12788" y="6157"/>
                </a:lnTo>
                <a:lnTo>
                  <a:pt x="12684" y="6329"/>
                </a:lnTo>
                <a:cubicBezTo>
                  <a:pt x="12682" y="6332"/>
                  <a:pt x="12679" y="6334"/>
                  <a:pt x="12676" y="6336"/>
                </a:cubicBezTo>
                <a:lnTo>
                  <a:pt x="12572" y="6372"/>
                </a:lnTo>
                <a:cubicBezTo>
                  <a:pt x="12564" y="6374"/>
                  <a:pt x="12556" y="6371"/>
                  <a:pt x="12553" y="6364"/>
                </a:cubicBezTo>
                <a:lnTo>
                  <a:pt x="12445" y="6172"/>
                </a:lnTo>
                <a:cubicBezTo>
                  <a:pt x="12444" y="6171"/>
                  <a:pt x="12443" y="6170"/>
                  <a:pt x="12443" y="6169"/>
                </a:cubicBezTo>
                <a:lnTo>
                  <a:pt x="12339" y="5789"/>
                </a:lnTo>
                <a:lnTo>
                  <a:pt x="12342" y="5794"/>
                </a:lnTo>
                <a:lnTo>
                  <a:pt x="12238" y="5658"/>
                </a:lnTo>
                <a:cubicBezTo>
                  <a:pt x="12236" y="5656"/>
                  <a:pt x="12236" y="5655"/>
                  <a:pt x="12235" y="5652"/>
                </a:cubicBezTo>
                <a:lnTo>
                  <a:pt x="12131" y="5252"/>
                </a:lnTo>
                <a:lnTo>
                  <a:pt x="12133" y="5256"/>
                </a:lnTo>
                <a:lnTo>
                  <a:pt x="12029" y="5072"/>
                </a:lnTo>
                <a:lnTo>
                  <a:pt x="12055" y="5074"/>
                </a:lnTo>
                <a:lnTo>
                  <a:pt x="11951" y="5214"/>
                </a:lnTo>
                <a:cubicBezTo>
                  <a:pt x="11948" y="5218"/>
                  <a:pt x="11944" y="5220"/>
                  <a:pt x="11938" y="5220"/>
                </a:cubicBezTo>
                <a:lnTo>
                  <a:pt x="11834" y="5220"/>
                </a:lnTo>
                <a:lnTo>
                  <a:pt x="11850" y="5209"/>
                </a:lnTo>
                <a:lnTo>
                  <a:pt x="11742" y="5577"/>
                </a:lnTo>
                <a:cubicBezTo>
                  <a:pt x="11741" y="5579"/>
                  <a:pt x="11741" y="5580"/>
                  <a:pt x="11740" y="5582"/>
                </a:cubicBezTo>
                <a:lnTo>
                  <a:pt x="11636" y="5730"/>
                </a:lnTo>
                <a:cubicBezTo>
                  <a:pt x="11633" y="5734"/>
                  <a:pt x="11628" y="5736"/>
                  <a:pt x="11623" y="5736"/>
                </a:cubicBezTo>
                <a:lnTo>
                  <a:pt x="11519" y="5740"/>
                </a:lnTo>
                <a:cubicBezTo>
                  <a:pt x="11512" y="5741"/>
                  <a:pt x="11505" y="5736"/>
                  <a:pt x="11503" y="5729"/>
                </a:cubicBezTo>
                <a:lnTo>
                  <a:pt x="11399" y="5381"/>
                </a:lnTo>
                <a:lnTo>
                  <a:pt x="11401" y="5386"/>
                </a:lnTo>
                <a:lnTo>
                  <a:pt x="11297" y="5242"/>
                </a:lnTo>
                <a:cubicBezTo>
                  <a:pt x="11296" y="5240"/>
                  <a:pt x="11295" y="5238"/>
                  <a:pt x="11295" y="5236"/>
                </a:cubicBezTo>
                <a:lnTo>
                  <a:pt x="11191" y="4736"/>
                </a:lnTo>
                <a:lnTo>
                  <a:pt x="11198" y="4746"/>
                </a:lnTo>
                <a:lnTo>
                  <a:pt x="11094" y="4682"/>
                </a:lnTo>
                <a:cubicBezTo>
                  <a:pt x="11091" y="4680"/>
                  <a:pt x="11088" y="4677"/>
                  <a:pt x="11087" y="4673"/>
                </a:cubicBezTo>
                <a:lnTo>
                  <a:pt x="10979" y="4340"/>
                </a:lnTo>
                <a:lnTo>
                  <a:pt x="10875" y="3857"/>
                </a:lnTo>
                <a:lnTo>
                  <a:pt x="10771" y="3493"/>
                </a:lnTo>
                <a:lnTo>
                  <a:pt x="10792" y="3503"/>
                </a:lnTo>
                <a:lnTo>
                  <a:pt x="10688" y="3543"/>
                </a:lnTo>
                <a:cubicBezTo>
                  <a:pt x="10682" y="3546"/>
                  <a:pt x="10675" y="3544"/>
                  <a:pt x="10671" y="3539"/>
                </a:cubicBezTo>
                <a:lnTo>
                  <a:pt x="10567" y="3427"/>
                </a:lnTo>
                <a:cubicBezTo>
                  <a:pt x="10565" y="3425"/>
                  <a:pt x="10564" y="3423"/>
                  <a:pt x="10563" y="3421"/>
                </a:cubicBezTo>
                <a:lnTo>
                  <a:pt x="10459" y="3029"/>
                </a:lnTo>
                <a:lnTo>
                  <a:pt x="10461" y="3034"/>
                </a:lnTo>
                <a:lnTo>
                  <a:pt x="10357" y="2881"/>
                </a:lnTo>
                <a:lnTo>
                  <a:pt x="10249" y="2701"/>
                </a:lnTo>
                <a:lnTo>
                  <a:pt x="10250" y="2703"/>
                </a:lnTo>
                <a:lnTo>
                  <a:pt x="10146" y="2579"/>
                </a:lnTo>
                <a:lnTo>
                  <a:pt x="10173" y="2576"/>
                </a:lnTo>
                <a:lnTo>
                  <a:pt x="10069" y="2784"/>
                </a:lnTo>
                <a:cubicBezTo>
                  <a:pt x="10066" y="2789"/>
                  <a:pt x="10061" y="2792"/>
                  <a:pt x="10055" y="2792"/>
                </a:cubicBezTo>
                <a:cubicBezTo>
                  <a:pt x="10049" y="2793"/>
                  <a:pt x="10043" y="2789"/>
                  <a:pt x="10040" y="2784"/>
                </a:cubicBezTo>
                <a:lnTo>
                  <a:pt x="9936" y="2592"/>
                </a:lnTo>
                <a:lnTo>
                  <a:pt x="9966" y="2588"/>
                </a:lnTo>
                <a:lnTo>
                  <a:pt x="9862" y="3008"/>
                </a:lnTo>
                <a:cubicBezTo>
                  <a:pt x="9860" y="3015"/>
                  <a:pt x="9855" y="3020"/>
                  <a:pt x="9848" y="3020"/>
                </a:cubicBezTo>
                <a:cubicBezTo>
                  <a:pt x="9841" y="3021"/>
                  <a:pt x="9834" y="3017"/>
                  <a:pt x="9832" y="3011"/>
                </a:cubicBezTo>
                <a:lnTo>
                  <a:pt x="9728" y="2759"/>
                </a:lnTo>
                <a:lnTo>
                  <a:pt x="9729" y="2762"/>
                </a:lnTo>
                <a:lnTo>
                  <a:pt x="9625" y="2613"/>
                </a:lnTo>
                <a:lnTo>
                  <a:pt x="9517" y="2433"/>
                </a:lnTo>
                <a:lnTo>
                  <a:pt x="9543" y="2435"/>
                </a:lnTo>
                <a:lnTo>
                  <a:pt x="9439" y="2559"/>
                </a:lnTo>
                <a:lnTo>
                  <a:pt x="9442" y="2552"/>
                </a:lnTo>
                <a:lnTo>
                  <a:pt x="9338" y="3084"/>
                </a:lnTo>
                <a:cubicBezTo>
                  <a:pt x="9337" y="3090"/>
                  <a:pt x="9332" y="3095"/>
                  <a:pt x="9326" y="3096"/>
                </a:cubicBezTo>
                <a:cubicBezTo>
                  <a:pt x="9319" y="3097"/>
                  <a:pt x="9313" y="3095"/>
                  <a:pt x="9309" y="3089"/>
                </a:cubicBezTo>
                <a:lnTo>
                  <a:pt x="9205" y="2929"/>
                </a:lnTo>
                <a:lnTo>
                  <a:pt x="9220" y="2936"/>
                </a:lnTo>
                <a:lnTo>
                  <a:pt x="9116" y="2948"/>
                </a:lnTo>
                <a:cubicBezTo>
                  <a:pt x="9115" y="2949"/>
                  <a:pt x="9113" y="2948"/>
                  <a:pt x="9112" y="2948"/>
                </a:cubicBezTo>
                <a:lnTo>
                  <a:pt x="9008" y="2932"/>
                </a:lnTo>
                <a:cubicBezTo>
                  <a:pt x="9006" y="2932"/>
                  <a:pt x="9004" y="2931"/>
                  <a:pt x="9002" y="2930"/>
                </a:cubicBezTo>
                <a:lnTo>
                  <a:pt x="8898" y="2870"/>
                </a:lnTo>
                <a:cubicBezTo>
                  <a:pt x="8896" y="2869"/>
                  <a:pt x="8893" y="2866"/>
                  <a:pt x="8892" y="2863"/>
                </a:cubicBezTo>
                <a:lnTo>
                  <a:pt x="8788" y="2627"/>
                </a:lnTo>
                <a:lnTo>
                  <a:pt x="8797" y="2636"/>
                </a:lnTo>
                <a:lnTo>
                  <a:pt x="8690" y="2600"/>
                </a:lnTo>
                <a:lnTo>
                  <a:pt x="8586" y="2572"/>
                </a:lnTo>
                <a:cubicBezTo>
                  <a:pt x="8584" y="2571"/>
                  <a:pt x="8582" y="2570"/>
                  <a:pt x="8581" y="2569"/>
                </a:cubicBezTo>
                <a:lnTo>
                  <a:pt x="8477" y="2489"/>
                </a:lnTo>
                <a:cubicBezTo>
                  <a:pt x="8475" y="2488"/>
                  <a:pt x="8473" y="2485"/>
                  <a:pt x="8472" y="2483"/>
                </a:cubicBezTo>
                <a:lnTo>
                  <a:pt x="8368" y="2251"/>
                </a:lnTo>
                <a:lnTo>
                  <a:pt x="8374" y="2258"/>
                </a:lnTo>
                <a:lnTo>
                  <a:pt x="8268" y="2189"/>
                </a:lnTo>
                <a:lnTo>
                  <a:pt x="8164" y="2105"/>
                </a:lnTo>
                <a:lnTo>
                  <a:pt x="8060" y="2017"/>
                </a:lnTo>
                <a:cubicBezTo>
                  <a:pt x="8058" y="2015"/>
                  <a:pt x="8056" y="2012"/>
                  <a:pt x="8055" y="2010"/>
                </a:cubicBezTo>
                <a:lnTo>
                  <a:pt x="7947" y="1686"/>
                </a:lnTo>
                <a:lnTo>
                  <a:pt x="7975" y="1691"/>
                </a:lnTo>
                <a:lnTo>
                  <a:pt x="7871" y="1819"/>
                </a:lnTo>
                <a:cubicBezTo>
                  <a:pt x="7869" y="1821"/>
                  <a:pt x="7866" y="1823"/>
                  <a:pt x="7862" y="1824"/>
                </a:cubicBezTo>
                <a:lnTo>
                  <a:pt x="7760" y="1848"/>
                </a:lnTo>
                <a:lnTo>
                  <a:pt x="7656" y="1884"/>
                </a:lnTo>
                <a:lnTo>
                  <a:pt x="7666" y="1874"/>
                </a:lnTo>
                <a:lnTo>
                  <a:pt x="7562" y="2186"/>
                </a:lnTo>
                <a:lnTo>
                  <a:pt x="7562" y="2183"/>
                </a:lnTo>
                <a:lnTo>
                  <a:pt x="7458" y="2867"/>
                </a:lnTo>
                <a:cubicBezTo>
                  <a:pt x="7457" y="2875"/>
                  <a:pt x="7449" y="2881"/>
                  <a:pt x="7441" y="2880"/>
                </a:cubicBezTo>
                <a:lnTo>
                  <a:pt x="7337" y="2868"/>
                </a:lnTo>
                <a:cubicBezTo>
                  <a:pt x="7333" y="2868"/>
                  <a:pt x="7329" y="2866"/>
                  <a:pt x="7326" y="2863"/>
                </a:cubicBezTo>
                <a:lnTo>
                  <a:pt x="7218" y="2739"/>
                </a:lnTo>
                <a:lnTo>
                  <a:pt x="7245" y="2735"/>
                </a:lnTo>
                <a:lnTo>
                  <a:pt x="7141" y="2987"/>
                </a:lnTo>
                <a:cubicBezTo>
                  <a:pt x="7140" y="2991"/>
                  <a:pt x="7136" y="2994"/>
                  <a:pt x="7132" y="2996"/>
                </a:cubicBezTo>
                <a:lnTo>
                  <a:pt x="7028" y="3032"/>
                </a:lnTo>
                <a:cubicBezTo>
                  <a:pt x="7023" y="3033"/>
                  <a:pt x="7018" y="3033"/>
                  <a:pt x="7014" y="3030"/>
                </a:cubicBezTo>
                <a:lnTo>
                  <a:pt x="6910" y="2962"/>
                </a:lnTo>
                <a:lnTo>
                  <a:pt x="6933" y="2954"/>
                </a:lnTo>
                <a:lnTo>
                  <a:pt x="6829" y="3214"/>
                </a:lnTo>
                <a:cubicBezTo>
                  <a:pt x="6829" y="3215"/>
                  <a:pt x="6828" y="3216"/>
                  <a:pt x="6828" y="3217"/>
                </a:cubicBezTo>
                <a:lnTo>
                  <a:pt x="6724" y="3377"/>
                </a:lnTo>
                <a:lnTo>
                  <a:pt x="6725" y="3374"/>
                </a:lnTo>
                <a:lnTo>
                  <a:pt x="6621" y="3630"/>
                </a:lnTo>
                <a:cubicBezTo>
                  <a:pt x="6619" y="3636"/>
                  <a:pt x="6615" y="3639"/>
                  <a:pt x="6609" y="3640"/>
                </a:cubicBezTo>
                <a:cubicBezTo>
                  <a:pt x="6603" y="3641"/>
                  <a:pt x="6598" y="3639"/>
                  <a:pt x="6594" y="3635"/>
                </a:cubicBezTo>
                <a:lnTo>
                  <a:pt x="6486" y="3507"/>
                </a:lnTo>
                <a:lnTo>
                  <a:pt x="6512" y="3504"/>
                </a:lnTo>
                <a:lnTo>
                  <a:pt x="6408" y="3684"/>
                </a:lnTo>
                <a:lnTo>
                  <a:pt x="6410" y="3680"/>
                </a:lnTo>
                <a:lnTo>
                  <a:pt x="6306" y="4096"/>
                </a:lnTo>
                <a:lnTo>
                  <a:pt x="6202" y="4592"/>
                </a:lnTo>
                <a:cubicBezTo>
                  <a:pt x="6201" y="4595"/>
                  <a:pt x="6199" y="4599"/>
                  <a:pt x="6196" y="4601"/>
                </a:cubicBezTo>
                <a:lnTo>
                  <a:pt x="6093" y="4681"/>
                </a:lnTo>
                <a:lnTo>
                  <a:pt x="5989" y="4769"/>
                </a:lnTo>
                <a:cubicBezTo>
                  <a:pt x="5983" y="4774"/>
                  <a:pt x="5974" y="4774"/>
                  <a:pt x="5968" y="4769"/>
                </a:cubicBezTo>
                <a:lnTo>
                  <a:pt x="5864" y="4681"/>
                </a:lnTo>
                <a:cubicBezTo>
                  <a:pt x="5864" y="4680"/>
                  <a:pt x="5863" y="4680"/>
                  <a:pt x="5862" y="4679"/>
                </a:cubicBezTo>
                <a:lnTo>
                  <a:pt x="5754" y="4555"/>
                </a:lnTo>
                <a:lnTo>
                  <a:pt x="5780" y="4553"/>
                </a:lnTo>
                <a:lnTo>
                  <a:pt x="5676" y="4721"/>
                </a:lnTo>
                <a:cubicBezTo>
                  <a:pt x="5673" y="4726"/>
                  <a:pt x="5668" y="4729"/>
                  <a:pt x="5662" y="4728"/>
                </a:cubicBezTo>
                <a:cubicBezTo>
                  <a:pt x="5657" y="4728"/>
                  <a:pt x="5652" y="4725"/>
                  <a:pt x="5649" y="4721"/>
                </a:cubicBezTo>
                <a:lnTo>
                  <a:pt x="5545" y="4545"/>
                </a:lnTo>
                <a:lnTo>
                  <a:pt x="5554" y="4552"/>
                </a:lnTo>
                <a:lnTo>
                  <a:pt x="5450" y="4524"/>
                </a:lnTo>
                <a:lnTo>
                  <a:pt x="5469" y="4515"/>
                </a:lnTo>
                <a:lnTo>
                  <a:pt x="5365" y="4739"/>
                </a:lnTo>
                <a:cubicBezTo>
                  <a:pt x="5362" y="4745"/>
                  <a:pt x="5356" y="4749"/>
                  <a:pt x="5349" y="4748"/>
                </a:cubicBezTo>
                <a:cubicBezTo>
                  <a:pt x="5343" y="4748"/>
                  <a:pt x="5337" y="4743"/>
                  <a:pt x="5335" y="4737"/>
                </a:cubicBezTo>
                <a:lnTo>
                  <a:pt x="5231" y="4377"/>
                </a:lnTo>
                <a:lnTo>
                  <a:pt x="5243" y="4388"/>
                </a:lnTo>
                <a:lnTo>
                  <a:pt x="5139" y="4368"/>
                </a:lnTo>
                <a:cubicBezTo>
                  <a:pt x="5133" y="4367"/>
                  <a:pt x="5128" y="4362"/>
                  <a:pt x="5127" y="4355"/>
                </a:cubicBezTo>
                <a:lnTo>
                  <a:pt x="5023" y="3795"/>
                </a:lnTo>
                <a:lnTo>
                  <a:pt x="5054" y="3796"/>
                </a:lnTo>
                <a:lnTo>
                  <a:pt x="4946" y="4260"/>
                </a:lnTo>
                <a:cubicBezTo>
                  <a:pt x="4945" y="4265"/>
                  <a:pt x="4941" y="4269"/>
                  <a:pt x="4937" y="4271"/>
                </a:cubicBezTo>
                <a:cubicBezTo>
                  <a:pt x="4932" y="4273"/>
                  <a:pt x="4926" y="4273"/>
                  <a:pt x="4922" y="4270"/>
                </a:cubicBezTo>
                <a:lnTo>
                  <a:pt x="4818" y="4206"/>
                </a:lnTo>
                <a:lnTo>
                  <a:pt x="4834" y="4206"/>
                </a:lnTo>
                <a:lnTo>
                  <a:pt x="4730" y="4266"/>
                </a:lnTo>
                <a:cubicBezTo>
                  <a:pt x="4727" y="4268"/>
                  <a:pt x="4722" y="4269"/>
                  <a:pt x="4718" y="4268"/>
                </a:cubicBezTo>
                <a:cubicBezTo>
                  <a:pt x="4714" y="4267"/>
                  <a:pt x="4711" y="4264"/>
                  <a:pt x="4709" y="4260"/>
                </a:cubicBezTo>
                <a:lnTo>
                  <a:pt x="4605" y="4076"/>
                </a:lnTo>
                <a:cubicBezTo>
                  <a:pt x="4604" y="4075"/>
                  <a:pt x="4603" y="4073"/>
                  <a:pt x="4603" y="4071"/>
                </a:cubicBezTo>
                <a:lnTo>
                  <a:pt x="4499" y="3483"/>
                </a:lnTo>
                <a:lnTo>
                  <a:pt x="4502" y="3491"/>
                </a:lnTo>
                <a:lnTo>
                  <a:pt x="4398" y="3363"/>
                </a:lnTo>
                <a:cubicBezTo>
                  <a:pt x="4396" y="3361"/>
                  <a:pt x="4395" y="3358"/>
                  <a:pt x="4395" y="3355"/>
                </a:cubicBezTo>
                <a:lnTo>
                  <a:pt x="4291" y="2815"/>
                </a:lnTo>
                <a:lnTo>
                  <a:pt x="4183" y="2207"/>
                </a:lnTo>
                <a:lnTo>
                  <a:pt x="4212" y="2213"/>
                </a:lnTo>
                <a:lnTo>
                  <a:pt x="4108" y="2389"/>
                </a:lnTo>
                <a:cubicBezTo>
                  <a:pt x="4106" y="2393"/>
                  <a:pt x="4101" y="2396"/>
                  <a:pt x="4096" y="2396"/>
                </a:cubicBezTo>
                <a:lnTo>
                  <a:pt x="3992" y="2408"/>
                </a:lnTo>
                <a:cubicBezTo>
                  <a:pt x="3984" y="2409"/>
                  <a:pt x="3976" y="2403"/>
                  <a:pt x="3975" y="2395"/>
                </a:cubicBezTo>
                <a:lnTo>
                  <a:pt x="3871" y="1583"/>
                </a:lnTo>
                <a:lnTo>
                  <a:pt x="3902" y="1585"/>
                </a:lnTo>
                <a:lnTo>
                  <a:pt x="3798" y="1981"/>
                </a:lnTo>
                <a:cubicBezTo>
                  <a:pt x="3797" y="1985"/>
                  <a:pt x="3793" y="1989"/>
                  <a:pt x="3789" y="1991"/>
                </a:cubicBezTo>
                <a:cubicBezTo>
                  <a:pt x="3785" y="1993"/>
                  <a:pt x="3780" y="1993"/>
                  <a:pt x="3775" y="1991"/>
                </a:cubicBezTo>
                <a:lnTo>
                  <a:pt x="3671" y="1939"/>
                </a:lnTo>
                <a:cubicBezTo>
                  <a:pt x="3668" y="1937"/>
                  <a:pt x="3665" y="1934"/>
                  <a:pt x="3664" y="1931"/>
                </a:cubicBezTo>
                <a:lnTo>
                  <a:pt x="3560" y="1695"/>
                </a:lnTo>
                <a:lnTo>
                  <a:pt x="3589" y="1696"/>
                </a:lnTo>
                <a:lnTo>
                  <a:pt x="3481" y="1908"/>
                </a:lnTo>
                <a:cubicBezTo>
                  <a:pt x="3479" y="1912"/>
                  <a:pt x="3475" y="1914"/>
                  <a:pt x="3471" y="1916"/>
                </a:cubicBezTo>
                <a:lnTo>
                  <a:pt x="3367" y="1948"/>
                </a:lnTo>
                <a:cubicBezTo>
                  <a:pt x="3359" y="1950"/>
                  <a:pt x="3351" y="1946"/>
                  <a:pt x="3348" y="1939"/>
                </a:cubicBezTo>
                <a:lnTo>
                  <a:pt x="3244" y="1687"/>
                </a:lnTo>
                <a:cubicBezTo>
                  <a:pt x="3243" y="1686"/>
                  <a:pt x="3243" y="1685"/>
                  <a:pt x="3243" y="1684"/>
                </a:cubicBezTo>
                <a:lnTo>
                  <a:pt x="3139" y="1232"/>
                </a:lnTo>
                <a:lnTo>
                  <a:pt x="3170" y="1231"/>
                </a:lnTo>
                <a:lnTo>
                  <a:pt x="3066" y="2027"/>
                </a:lnTo>
                <a:lnTo>
                  <a:pt x="2962" y="2827"/>
                </a:lnTo>
                <a:cubicBezTo>
                  <a:pt x="2961" y="2834"/>
                  <a:pt x="2955" y="2840"/>
                  <a:pt x="2948" y="2840"/>
                </a:cubicBezTo>
                <a:cubicBezTo>
                  <a:pt x="2940" y="2841"/>
                  <a:pt x="2934" y="2836"/>
                  <a:pt x="2931" y="2829"/>
                </a:cubicBezTo>
                <a:lnTo>
                  <a:pt x="2827" y="2505"/>
                </a:lnTo>
                <a:lnTo>
                  <a:pt x="2830" y="2511"/>
                </a:lnTo>
                <a:lnTo>
                  <a:pt x="2722" y="2383"/>
                </a:lnTo>
                <a:lnTo>
                  <a:pt x="2733" y="2388"/>
                </a:lnTo>
                <a:lnTo>
                  <a:pt x="2629" y="2380"/>
                </a:lnTo>
                <a:cubicBezTo>
                  <a:pt x="2624" y="2380"/>
                  <a:pt x="2620" y="2378"/>
                  <a:pt x="2617" y="2374"/>
                </a:cubicBezTo>
                <a:lnTo>
                  <a:pt x="2513" y="2226"/>
                </a:lnTo>
                <a:lnTo>
                  <a:pt x="2518" y="2230"/>
                </a:lnTo>
                <a:lnTo>
                  <a:pt x="2414" y="2166"/>
                </a:lnTo>
                <a:lnTo>
                  <a:pt x="2438" y="2157"/>
                </a:lnTo>
                <a:lnTo>
                  <a:pt x="2334" y="2517"/>
                </a:lnTo>
                <a:cubicBezTo>
                  <a:pt x="2331" y="2525"/>
                  <a:pt x="2323" y="2530"/>
                  <a:pt x="2314" y="2528"/>
                </a:cubicBezTo>
                <a:lnTo>
                  <a:pt x="2210" y="2500"/>
                </a:lnTo>
                <a:lnTo>
                  <a:pt x="2230" y="2486"/>
                </a:lnTo>
                <a:lnTo>
                  <a:pt x="2126" y="3338"/>
                </a:lnTo>
                <a:cubicBezTo>
                  <a:pt x="2125" y="3346"/>
                  <a:pt x="2119" y="3352"/>
                  <a:pt x="2111" y="3352"/>
                </a:cubicBezTo>
                <a:cubicBezTo>
                  <a:pt x="2104" y="3353"/>
                  <a:pt x="2097" y="3348"/>
                  <a:pt x="2095" y="3340"/>
                </a:cubicBezTo>
                <a:lnTo>
                  <a:pt x="1991" y="2920"/>
                </a:lnTo>
                <a:lnTo>
                  <a:pt x="1883" y="2492"/>
                </a:lnTo>
                <a:lnTo>
                  <a:pt x="1906" y="2502"/>
                </a:lnTo>
                <a:lnTo>
                  <a:pt x="1802" y="2562"/>
                </a:lnTo>
                <a:cubicBezTo>
                  <a:pt x="1802" y="2563"/>
                  <a:pt x="1801" y="2563"/>
                  <a:pt x="1800" y="2564"/>
                </a:cubicBezTo>
                <a:lnTo>
                  <a:pt x="1696" y="2600"/>
                </a:lnTo>
                <a:cubicBezTo>
                  <a:pt x="1691" y="2601"/>
                  <a:pt x="1686" y="2601"/>
                  <a:pt x="1682" y="2598"/>
                </a:cubicBezTo>
                <a:cubicBezTo>
                  <a:pt x="1678" y="2596"/>
                  <a:pt x="1675" y="2591"/>
                  <a:pt x="1675" y="2587"/>
                </a:cubicBezTo>
                <a:lnTo>
                  <a:pt x="1571" y="1811"/>
                </a:lnTo>
                <a:lnTo>
                  <a:pt x="1574" y="1818"/>
                </a:lnTo>
                <a:lnTo>
                  <a:pt x="1470" y="1682"/>
                </a:lnTo>
                <a:cubicBezTo>
                  <a:pt x="1469" y="1681"/>
                  <a:pt x="1469" y="1681"/>
                  <a:pt x="1468" y="1680"/>
                </a:cubicBezTo>
                <a:lnTo>
                  <a:pt x="1364" y="1476"/>
                </a:lnTo>
                <a:cubicBezTo>
                  <a:pt x="1364" y="1475"/>
                  <a:pt x="1364" y="1474"/>
                  <a:pt x="1363" y="1474"/>
                </a:cubicBezTo>
                <a:lnTo>
                  <a:pt x="1259" y="1159"/>
                </a:lnTo>
                <a:lnTo>
                  <a:pt x="1151" y="591"/>
                </a:lnTo>
                <a:lnTo>
                  <a:pt x="1177" y="601"/>
                </a:lnTo>
                <a:lnTo>
                  <a:pt x="1073" y="689"/>
                </a:lnTo>
                <a:cubicBezTo>
                  <a:pt x="1068" y="692"/>
                  <a:pt x="1062" y="693"/>
                  <a:pt x="1057" y="691"/>
                </a:cubicBezTo>
                <a:cubicBezTo>
                  <a:pt x="1051" y="689"/>
                  <a:pt x="1048" y="685"/>
                  <a:pt x="1047" y="679"/>
                </a:cubicBezTo>
                <a:lnTo>
                  <a:pt x="943" y="19"/>
                </a:lnTo>
                <a:lnTo>
                  <a:pt x="974" y="22"/>
                </a:lnTo>
                <a:lnTo>
                  <a:pt x="870" y="334"/>
                </a:lnTo>
                <a:lnTo>
                  <a:pt x="870" y="330"/>
                </a:lnTo>
                <a:lnTo>
                  <a:pt x="766" y="1440"/>
                </a:lnTo>
                <a:lnTo>
                  <a:pt x="662" y="1928"/>
                </a:lnTo>
                <a:cubicBezTo>
                  <a:pt x="661" y="1935"/>
                  <a:pt x="655" y="1940"/>
                  <a:pt x="647" y="1940"/>
                </a:cubicBezTo>
                <a:cubicBezTo>
                  <a:pt x="640" y="1941"/>
                  <a:pt x="634" y="1937"/>
                  <a:pt x="631" y="1930"/>
                </a:cubicBezTo>
                <a:lnTo>
                  <a:pt x="527" y="1634"/>
                </a:lnTo>
                <a:cubicBezTo>
                  <a:pt x="527" y="1633"/>
                  <a:pt x="527" y="1632"/>
                  <a:pt x="527" y="1631"/>
                </a:cubicBezTo>
                <a:lnTo>
                  <a:pt x="419" y="975"/>
                </a:lnTo>
                <a:lnTo>
                  <a:pt x="420" y="980"/>
                </a:lnTo>
                <a:lnTo>
                  <a:pt x="316" y="784"/>
                </a:lnTo>
                <a:lnTo>
                  <a:pt x="344" y="785"/>
                </a:lnTo>
                <a:lnTo>
                  <a:pt x="240" y="961"/>
                </a:lnTo>
                <a:lnTo>
                  <a:pt x="242" y="958"/>
                </a:lnTo>
                <a:lnTo>
                  <a:pt x="138" y="1250"/>
                </a:lnTo>
                <a:lnTo>
                  <a:pt x="34" y="1554"/>
                </a:lnTo>
                <a:cubicBezTo>
                  <a:pt x="31" y="1562"/>
                  <a:pt x="22" y="1566"/>
                  <a:pt x="13" y="1564"/>
                </a:cubicBezTo>
                <a:cubicBezTo>
                  <a:pt x="5" y="1561"/>
                  <a:pt x="0" y="1552"/>
                  <a:pt x="3" y="1543"/>
                </a:cubicBezTo>
                <a:close/>
              </a:path>
            </a:pathLst>
          </a:custGeom>
          <a:noFill/>
          <a:ln w="25400">
            <a:solidFill>
              <a:srgbClr val="008080"/>
            </a:solidFill>
            <a:bevel/>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0958" name="Freeform 14"/>
          <p:cNvSpPr>
            <a:spLocks/>
          </p:cNvSpPr>
          <p:nvPr/>
        </p:nvSpPr>
        <p:spPr bwMode="auto">
          <a:xfrm>
            <a:off x="1909763" y="1719263"/>
            <a:ext cx="5745162" cy="1487487"/>
          </a:xfrm>
          <a:custGeom>
            <a:avLst/>
            <a:gdLst>
              <a:gd name="T0" fmla="*/ 2147483647 w 15092"/>
              <a:gd name="T1" fmla="*/ 2147483647 h 3901"/>
              <a:gd name="T2" fmla="*/ 2147483647 w 15092"/>
              <a:gd name="T3" fmla="*/ 2147483647 h 3901"/>
              <a:gd name="T4" fmla="*/ 2147483647 w 15092"/>
              <a:gd name="T5" fmla="*/ 2147483647 h 3901"/>
              <a:gd name="T6" fmla="*/ 2147483647 w 15092"/>
              <a:gd name="T7" fmla="*/ 2147483647 h 3901"/>
              <a:gd name="T8" fmla="*/ 2147483647 w 15092"/>
              <a:gd name="T9" fmla="*/ 2147483647 h 3901"/>
              <a:gd name="T10" fmla="*/ 2147483647 w 15092"/>
              <a:gd name="T11" fmla="*/ 2147483647 h 3901"/>
              <a:gd name="T12" fmla="*/ 2147483647 w 15092"/>
              <a:gd name="T13" fmla="*/ 2147483647 h 3901"/>
              <a:gd name="T14" fmla="*/ 2147483647 w 15092"/>
              <a:gd name="T15" fmla="*/ 2147483647 h 3901"/>
              <a:gd name="T16" fmla="*/ 2147483647 w 15092"/>
              <a:gd name="T17" fmla="*/ 2147483647 h 3901"/>
              <a:gd name="T18" fmla="*/ 2147483647 w 15092"/>
              <a:gd name="T19" fmla="*/ 2147483647 h 3901"/>
              <a:gd name="T20" fmla="*/ 2147483647 w 15092"/>
              <a:gd name="T21" fmla="*/ 2147483647 h 3901"/>
              <a:gd name="T22" fmla="*/ 2147483647 w 15092"/>
              <a:gd name="T23" fmla="*/ 2147483647 h 3901"/>
              <a:gd name="T24" fmla="*/ 2147483647 w 15092"/>
              <a:gd name="T25" fmla="*/ 2147483647 h 3901"/>
              <a:gd name="T26" fmla="*/ 2147483647 w 15092"/>
              <a:gd name="T27" fmla="*/ 2147483647 h 3901"/>
              <a:gd name="T28" fmla="*/ 2147483647 w 15092"/>
              <a:gd name="T29" fmla="*/ 2147483647 h 3901"/>
              <a:gd name="T30" fmla="*/ 2147483647 w 15092"/>
              <a:gd name="T31" fmla="*/ 2147483647 h 3901"/>
              <a:gd name="T32" fmla="*/ 2147483647 w 15092"/>
              <a:gd name="T33" fmla="*/ 2147483647 h 3901"/>
              <a:gd name="T34" fmla="*/ 2147483647 w 15092"/>
              <a:gd name="T35" fmla="*/ 2147483647 h 3901"/>
              <a:gd name="T36" fmla="*/ 2147483647 w 15092"/>
              <a:gd name="T37" fmla="*/ 2147483647 h 3901"/>
              <a:gd name="T38" fmla="*/ 2147483647 w 15092"/>
              <a:gd name="T39" fmla="*/ 2147483647 h 3901"/>
              <a:gd name="T40" fmla="*/ 2147483647 w 15092"/>
              <a:gd name="T41" fmla="*/ 2147483647 h 3901"/>
              <a:gd name="T42" fmla="*/ 2147483647 w 15092"/>
              <a:gd name="T43" fmla="*/ 2147483647 h 3901"/>
              <a:gd name="T44" fmla="*/ 2147483647 w 15092"/>
              <a:gd name="T45" fmla="*/ 2147483647 h 3901"/>
              <a:gd name="T46" fmla="*/ 2147483647 w 15092"/>
              <a:gd name="T47" fmla="*/ 2147483647 h 3901"/>
              <a:gd name="T48" fmla="*/ 2147483647 w 15092"/>
              <a:gd name="T49" fmla="*/ 2147483647 h 3901"/>
              <a:gd name="T50" fmla="*/ 2147483647 w 15092"/>
              <a:gd name="T51" fmla="*/ 2147483647 h 3901"/>
              <a:gd name="T52" fmla="*/ 2147483647 w 15092"/>
              <a:gd name="T53" fmla="*/ 2147483647 h 3901"/>
              <a:gd name="T54" fmla="*/ 2147483647 w 15092"/>
              <a:gd name="T55" fmla="*/ 2147483647 h 3901"/>
              <a:gd name="T56" fmla="*/ 2147483647 w 15092"/>
              <a:gd name="T57" fmla="*/ 2147483647 h 3901"/>
              <a:gd name="T58" fmla="*/ 2147483647 w 15092"/>
              <a:gd name="T59" fmla="*/ 2147483647 h 3901"/>
              <a:gd name="T60" fmla="*/ 2147483647 w 15092"/>
              <a:gd name="T61" fmla="*/ 2147483647 h 3901"/>
              <a:gd name="T62" fmla="*/ 2147483647 w 15092"/>
              <a:gd name="T63" fmla="*/ 2147483647 h 3901"/>
              <a:gd name="T64" fmla="*/ 2147483647 w 15092"/>
              <a:gd name="T65" fmla="*/ 2147483647 h 3901"/>
              <a:gd name="T66" fmla="*/ 2147483647 w 15092"/>
              <a:gd name="T67" fmla="*/ 2147483647 h 3901"/>
              <a:gd name="T68" fmla="*/ 2147483647 w 15092"/>
              <a:gd name="T69" fmla="*/ 2147483647 h 3901"/>
              <a:gd name="T70" fmla="*/ 2147483647 w 15092"/>
              <a:gd name="T71" fmla="*/ 2147483647 h 3901"/>
              <a:gd name="T72" fmla="*/ 2147483647 w 15092"/>
              <a:gd name="T73" fmla="*/ 2147483647 h 3901"/>
              <a:gd name="T74" fmla="*/ 2147483647 w 15092"/>
              <a:gd name="T75" fmla="*/ 2147483647 h 3901"/>
              <a:gd name="T76" fmla="*/ 2147483647 w 15092"/>
              <a:gd name="T77" fmla="*/ 2147483647 h 3901"/>
              <a:gd name="T78" fmla="*/ 2147483647 w 15092"/>
              <a:gd name="T79" fmla="*/ 2147483647 h 3901"/>
              <a:gd name="T80" fmla="*/ 2147483647 w 15092"/>
              <a:gd name="T81" fmla="*/ 2147483647 h 3901"/>
              <a:gd name="T82" fmla="*/ 2147483647 w 15092"/>
              <a:gd name="T83" fmla="*/ 2147483647 h 3901"/>
              <a:gd name="T84" fmla="*/ 2147483647 w 15092"/>
              <a:gd name="T85" fmla="*/ 2147483647 h 3901"/>
              <a:gd name="T86" fmla="*/ 2147483647 w 15092"/>
              <a:gd name="T87" fmla="*/ 2147483647 h 3901"/>
              <a:gd name="T88" fmla="*/ 2147483647 w 15092"/>
              <a:gd name="T89" fmla="*/ 2147483647 h 3901"/>
              <a:gd name="T90" fmla="*/ 2147483647 w 15092"/>
              <a:gd name="T91" fmla="*/ 2147483647 h 3901"/>
              <a:gd name="T92" fmla="*/ 2147483647 w 15092"/>
              <a:gd name="T93" fmla="*/ 2147483647 h 3901"/>
              <a:gd name="T94" fmla="*/ 2147483647 w 15092"/>
              <a:gd name="T95" fmla="*/ 2147483647 h 3901"/>
              <a:gd name="T96" fmla="*/ 2147483647 w 15092"/>
              <a:gd name="T97" fmla="*/ 2147483647 h 3901"/>
              <a:gd name="T98" fmla="*/ 2147483647 w 15092"/>
              <a:gd name="T99" fmla="*/ 2147483647 h 3901"/>
              <a:gd name="T100" fmla="*/ 2147483647 w 15092"/>
              <a:gd name="T101" fmla="*/ 2147483647 h 3901"/>
              <a:gd name="T102" fmla="*/ 2147483647 w 15092"/>
              <a:gd name="T103" fmla="*/ 2147483647 h 3901"/>
              <a:gd name="T104" fmla="*/ 2147483647 w 15092"/>
              <a:gd name="T105" fmla="*/ 2147483647 h 3901"/>
              <a:gd name="T106" fmla="*/ 2147483647 w 15092"/>
              <a:gd name="T107" fmla="*/ 2147483647 h 3901"/>
              <a:gd name="T108" fmla="*/ 2147483647 w 15092"/>
              <a:gd name="T109" fmla="*/ 2147483647 h 3901"/>
              <a:gd name="T110" fmla="*/ 2147483647 w 15092"/>
              <a:gd name="T111" fmla="*/ 2147483647 h 3901"/>
              <a:gd name="T112" fmla="*/ 2147483647 w 15092"/>
              <a:gd name="T113" fmla="*/ 2147483647 h 3901"/>
              <a:gd name="T114" fmla="*/ 2147483647 w 15092"/>
              <a:gd name="T115" fmla="*/ 2147483647 h 3901"/>
              <a:gd name="T116" fmla="*/ 2147483647 w 15092"/>
              <a:gd name="T117" fmla="*/ 2147483647 h 3901"/>
              <a:gd name="T118" fmla="*/ 2147483647 w 15092"/>
              <a:gd name="T119" fmla="*/ 2147483647 h 3901"/>
              <a:gd name="T120" fmla="*/ 2147483647 w 15092"/>
              <a:gd name="T121" fmla="*/ 2147483647 h 3901"/>
              <a:gd name="T122" fmla="*/ 2147483647 w 15092"/>
              <a:gd name="T123" fmla="*/ 2147483647 h 3901"/>
              <a:gd name="T124" fmla="*/ 2147483647 w 15092"/>
              <a:gd name="T125" fmla="*/ 2147483647 h 390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5092"/>
              <a:gd name="T190" fmla="*/ 0 h 3901"/>
              <a:gd name="T191" fmla="*/ 15092 w 15092"/>
              <a:gd name="T192" fmla="*/ 3901 h 390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5092" h="3901">
                <a:moveTo>
                  <a:pt x="33" y="2200"/>
                </a:moveTo>
                <a:lnTo>
                  <a:pt x="137" y="2604"/>
                </a:lnTo>
                <a:lnTo>
                  <a:pt x="240" y="2883"/>
                </a:lnTo>
                <a:lnTo>
                  <a:pt x="214" y="2877"/>
                </a:lnTo>
                <a:lnTo>
                  <a:pt x="318" y="2773"/>
                </a:lnTo>
                <a:cubicBezTo>
                  <a:pt x="320" y="2771"/>
                  <a:pt x="323" y="2770"/>
                  <a:pt x="325" y="2769"/>
                </a:cubicBezTo>
                <a:lnTo>
                  <a:pt x="429" y="2741"/>
                </a:lnTo>
                <a:cubicBezTo>
                  <a:pt x="437" y="2739"/>
                  <a:pt x="446" y="2743"/>
                  <a:pt x="449" y="2751"/>
                </a:cubicBezTo>
                <a:lnTo>
                  <a:pt x="557" y="3067"/>
                </a:lnTo>
                <a:lnTo>
                  <a:pt x="529" y="3063"/>
                </a:lnTo>
                <a:lnTo>
                  <a:pt x="633" y="2923"/>
                </a:lnTo>
                <a:cubicBezTo>
                  <a:pt x="637" y="2917"/>
                  <a:pt x="645" y="2915"/>
                  <a:pt x="652" y="2918"/>
                </a:cubicBezTo>
                <a:lnTo>
                  <a:pt x="756" y="2962"/>
                </a:lnTo>
                <a:cubicBezTo>
                  <a:pt x="759" y="2963"/>
                  <a:pt x="762" y="2965"/>
                  <a:pt x="763" y="2968"/>
                </a:cubicBezTo>
                <a:lnTo>
                  <a:pt x="867" y="3148"/>
                </a:lnTo>
                <a:lnTo>
                  <a:pt x="859" y="3141"/>
                </a:lnTo>
                <a:lnTo>
                  <a:pt x="963" y="3177"/>
                </a:lnTo>
                <a:lnTo>
                  <a:pt x="942" y="3187"/>
                </a:lnTo>
                <a:lnTo>
                  <a:pt x="1046" y="2891"/>
                </a:lnTo>
                <a:cubicBezTo>
                  <a:pt x="1048" y="2887"/>
                  <a:pt x="1052" y="2883"/>
                  <a:pt x="1056" y="2881"/>
                </a:cubicBezTo>
                <a:lnTo>
                  <a:pt x="1160" y="2845"/>
                </a:lnTo>
                <a:cubicBezTo>
                  <a:pt x="1167" y="2843"/>
                  <a:pt x="1174" y="2845"/>
                  <a:pt x="1178" y="2850"/>
                </a:cubicBezTo>
                <a:lnTo>
                  <a:pt x="1286" y="2982"/>
                </a:lnTo>
                <a:lnTo>
                  <a:pt x="1277" y="2977"/>
                </a:lnTo>
                <a:lnTo>
                  <a:pt x="1381" y="3001"/>
                </a:lnTo>
                <a:lnTo>
                  <a:pt x="1487" y="3042"/>
                </a:lnTo>
                <a:lnTo>
                  <a:pt x="1476" y="3042"/>
                </a:lnTo>
                <a:lnTo>
                  <a:pt x="1580" y="3002"/>
                </a:lnTo>
                <a:cubicBezTo>
                  <a:pt x="1584" y="3000"/>
                  <a:pt x="1588" y="3000"/>
                  <a:pt x="1592" y="3002"/>
                </a:cubicBezTo>
                <a:lnTo>
                  <a:pt x="1696" y="3046"/>
                </a:lnTo>
                <a:lnTo>
                  <a:pt x="1693" y="3045"/>
                </a:lnTo>
                <a:lnTo>
                  <a:pt x="1797" y="3069"/>
                </a:lnTo>
                <a:cubicBezTo>
                  <a:pt x="1800" y="3070"/>
                  <a:pt x="1802" y="3071"/>
                  <a:pt x="1804" y="3073"/>
                </a:cubicBezTo>
                <a:lnTo>
                  <a:pt x="1908" y="3169"/>
                </a:lnTo>
                <a:cubicBezTo>
                  <a:pt x="1909" y="3170"/>
                  <a:pt x="1910" y="3171"/>
                  <a:pt x="1911" y="3172"/>
                </a:cubicBezTo>
                <a:lnTo>
                  <a:pt x="2019" y="3344"/>
                </a:lnTo>
                <a:lnTo>
                  <a:pt x="2123" y="3524"/>
                </a:lnTo>
                <a:lnTo>
                  <a:pt x="2107" y="3517"/>
                </a:lnTo>
                <a:lnTo>
                  <a:pt x="2211" y="3501"/>
                </a:lnTo>
                <a:cubicBezTo>
                  <a:pt x="2219" y="3499"/>
                  <a:pt x="2226" y="3504"/>
                  <a:pt x="2228" y="3511"/>
                </a:cubicBezTo>
                <a:lnTo>
                  <a:pt x="2332" y="3795"/>
                </a:lnTo>
                <a:lnTo>
                  <a:pt x="2323" y="3786"/>
                </a:lnTo>
                <a:lnTo>
                  <a:pt x="2427" y="3826"/>
                </a:lnTo>
                <a:lnTo>
                  <a:pt x="2409" y="3830"/>
                </a:lnTo>
                <a:lnTo>
                  <a:pt x="2513" y="3702"/>
                </a:lnTo>
                <a:lnTo>
                  <a:pt x="2511" y="3705"/>
                </a:lnTo>
                <a:lnTo>
                  <a:pt x="2615" y="3513"/>
                </a:lnTo>
                <a:cubicBezTo>
                  <a:pt x="2618" y="3509"/>
                  <a:pt x="2621" y="3506"/>
                  <a:pt x="2626" y="3505"/>
                </a:cubicBezTo>
                <a:cubicBezTo>
                  <a:pt x="2630" y="3504"/>
                  <a:pt x="2635" y="3505"/>
                  <a:pt x="2639" y="3508"/>
                </a:cubicBezTo>
                <a:lnTo>
                  <a:pt x="2743" y="3584"/>
                </a:lnTo>
                <a:lnTo>
                  <a:pt x="2721" y="3587"/>
                </a:lnTo>
                <a:lnTo>
                  <a:pt x="2829" y="3447"/>
                </a:lnTo>
                <a:cubicBezTo>
                  <a:pt x="2830" y="3445"/>
                  <a:pt x="2832" y="3444"/>
                  <a:pt x="2833" y="3443"/>
                </a:cubicBezTo>
                <a:lnTo>
                  <a:pt x="2937" y="3383"/>
                </a:lnTo>
                <a:cubicBezTo>
                  <a:pt x="2938" y="3382"/>
                  <a:pt x="2939" y="3382"/>
                  <a:pt x="2940" y="3382"/>
                </a:cubicBezTo>
                <a:lnTo>
                  <a:pt x="3044" y="3342"/>
                </a:lnTo>
                <a:cubicBezTo>
                  <a:pt x="3052" y="3339"/>
                  <a:pt x="3060" y="3342"/>
                  <a:pt x="3064" y="3350"/>
                </a:cubicBezTo>
                <a:lnTo>
                  <a:pt x="3168" y="3574"/>
                </a:lnTo>
                <a:lnTo>
                  <a:pt x="3142" y="3570"/>
                </a:lnTo>
                <a:lnTo>
                  <a:pt x="3246" y="3458"/>
                </a:lnTo>
                <a:lnTo>
                  <a:pt x="3243" y="3461"/>
                </a:lnTo>
                <a:lnTo>
                  <a:pt x="3347" y="3273"/>
                </a:lnTo>
                <a:lnTo>
                  <a:pt x="3346" y="3277"/>
                </a:lnTo>
                <a:lnTo>
                  <a:pt x="3450" y="2841"/>
                </a:lnTo>
                <a:lnTo>
                  <a:pt x="3558" y="2424"/>
                </a:lnTo>
                <a:cubicBezTo>
                  <a:pt x="3560" y="2418"/>
                  <a:pt x="3566" y="2413"/>
                  <a:pt x="3572" y="2413"/>
                </a:cubicBezTo>
                <a:cubicBezTo>
                  <a:pt x="3579" y="2412"/>
                  <a:pt x="3586" y="2416"/>
                  <a:pt x="3588" y="2423"/>
                </a:cubicBezTo>
                <a:lnTo>
                  <a:pt x="3692" y="2683"/>
                </a:lnTo>
                <a:lnTo>
                  <a:pt x="3663" y="2683"/>
                </a:lnTo>
                <a:lnTo>
                  <a:pt x="3767" y="2423"/>
                </a:lnTo>
                <a:lnTo>
                  <a:pt x="3870" y="2100"/>
                </a:lnTo>
                <a:lnTo>
                  <a:pt x="3974" y="1605"/>
                </a:lnTo>
                <a:cubicBezTo>
                  <a:pt x="3975" y="1601"/>
                  <a:pt x="3978" y="1597"/>
                  <a:pt x="3982" y="1594"/>
                </a:cubicBezTo>
                <a:cubicBezTo>
                  <a:pt x="3986" y="1592"/>
                  <a:pt x="3991" y="1592"/>
                  <a:pt x="3996" y="1594"/>
                </a:cubicBezTo>
                <a:lnTo>
                  <a:pt x="4100" y="1638"/>
                </a:lnTo>
                <a:cubicBezTo>
                  <a:pt x="4103" y="1639"/>
                  <a:pt x="4106" y="1642"/>
                  <a:pt x="4108" y="1645"/>
                </a:cubicBezTo>
                <a:lnTo>
                  <a:pt x="4212" y="1853"/>
                </a:lnTo>
                <a:lnTo>
                  <a:pt x="4183" y="1854"/>
                </a:lnTo>
                <a:lnTo>
                  <a:pt x="4291" y="1614"/>
                </a:lnTo>
                <a:lnTo>
                  <a:pt x="4395" y="1355"/>
                </a:lnTo>
                <a:cubicBezTo>
                  <a:pt x="4396" y="1350"/>
                  <a:pt x="4400" y="1347"/>
                  <a:pt x="4405" y="1345"/>
                </a:cubicBezTo>
                <a:lnTo>
                  <a:pt x="4509" y="1313"/>
                </a:lnTo>
                <a:lnTo>
                  <a:pt x="4506" y="1314"/>
                </a:lnTo>
                <a:lnTo>
                  <a:pt x="4610" y="1258"/>
                </a:lnTo>
                <a:lnTo>
                  <a:pt x="4605" y="1263"/>
                </a:lnTo>
                <a:lnTo>
                  <a:pt x="4709" y="1123"/>
                </a:lnTo>
                <a:lnTo>
                  <a:pt x="4706" y="1129"/>
                </a:lnTo>
                <a:lnTo>
                  <a:pt x="4810" y="629"/>
                </a:lnTo>
                <a:cubicBezTo>
                  <a:pt x="4810" y="628"/>
                  <a:pt x="4810" y="627"/>
                  <a:pt x="4811" y="626"/>
                </a:cubicBezTo>
                <a:lnTo>
                  <a:pt x="4915" y="398"/>
                </a:lnTo>
                <a:lnTo>
                  <a:pt x="4914" y="400"/>
                </a:lnTo>
                <a:lnTo>
                  <a:pt x="5022" y="12"/>
                </a:lnTo>
                <a:cubicBezTo>
                  <a:pt x="5024" y="6"/>
                  <a:pt x="5029" y="2"/>
                  <a:pt x="5035" y="1"/>
                </a:cubicBezTo>
                <a:cubicBezTo>
                  <a:pt x="5041" y="0"/>
                  <a:pt x="5047" y="2"/>
                  <a:pt x="5051" y="8"/>
                </a:cubicBezTo>
                <a:lnTo>
                  <a:pt x="5155" y="168"/>
                </a:lnTo>
                <a:cubicBezTo>
                  <a:pt x="5156" y="169"/>
                  <a:pt x="5156" y="170"/>
                  <a:pt x="5157" y="171"/>
                </a:cubicBezTo>
                <a:lnTo>
                  <a:pt x="5261" y="483"/>
                </a:lnTo>
                <a:lnTo>
                  <a:pt x="5365" y="957"/>
                </a:lnTo>
                <a:lnTo>
                  <a:pt x="5469" y="1397"/>
                </a:lnTo>
                <a:lnTo>
                  <a:pt x="5573" y="1784"/>
                </a:lnTo>
                <a:lnTo>
                  <a:pt x="5572" y="1782"/>
                </a:lnTo>
                <a:lnTo>
                  <a:pt x="5676" y="2022"/>
                </a:lnTo>
                <a:lnTo>
                  <a:pt x="5659" y="2013"/>
                </a:lnTo>
                <a:lnTo>
                  <a:pt x="5763" y="1997"/>
                </a:lnTo>
                <a:cubicBezTo>
                  <a:pt x="5771" y="1995"/>
                  <a:pt x="5778" y="2000"/>
                  <a:pt x="5781" y="2008"/>
                </a:cubicBezTo>
                <a:lnTo>
                  <a:pt x="5889" y="2348"/>
                </a:lnTo>
                <a:lnTo>
                  <a:pt x="5992" y="2594"/>
                </a:lnTo>
                <a:lnTo>
                  <a:pt x="5968" y="2588"/>
                </a:lnTo>
                <a:lnTo>
                  <a:pt x="6072" y="2508"/>
                </a:lnTo>
                <a:cubicBezTo>
                  <a:pt x="6076" y="2505"/>
                  <a:pt x="6082" y="2504"/>
                  <a:pt x="6087" y="2505"/>
                </a:cubicBezTo>
                <a:cubicBezTo>
                  <a:pt x="6092" y="2507"/>
                  <a:pt x="6096" y="2511"/>
                  <a:pt x="6097" y="2517"/>
                </a:cubicBezTo>
                <a:lnTo>
                  <a:pt x="6201" y="2925"/>
                </a:lnTo>
                <a:lnTo>
                  <a:pt x="6304" y="3203"/>
                </a:lnTo>
                <a:lnTo>
                  <a:pt x="6300" y="3196"/>
                </a:lnTo>
                <a:lnTo>
                  <a:pt x="6404" y="3280"/>
                </a:lnTo>
                <a:lnTo>
                  <a:pt x="6378" y="3287"/>
                </a:lnTo>
                <a:lnTo>
                  <a:pt x="6482" y="2987"/>
                </a:lnTo>
                <a:cubicBezTo>
                  <a:pt x="6485" y="2981"/>
                  <a:pt x="6491" y="2976"/>
                  <a:pt x="6497" y="2976"/>
                </a:cubicBezTo>
                <a:cubicBezTo>
                  <a:pt x="6504" y="2976"/>
                  <a:pt x="6510" y="2981"/>
                  <a:pt x="6513" y="2987"/>
                </a:cubicBezTo>
                <a:lnTo>
                  <a:pt x="6621" y="3299"/>
                </a:lnTo>
                <a:lnTo>
                  <a:pt x="6595" y="3292"/>
                </a:lnTo>
                <a:lnTo>
                  <a:pt x="6699" y="3208"/>
                </a:lnTo>
                <a:lnTo>
                  <a:pt x="6695" y="3215"/>
                </a:lnTo>
                <a:lnTo>
                  <a:pt x="6799" y="2947"/>
                </a:lnTo>
                <a:cubicBezTo>
                  <a:pt x="6801" y="2941"/>
                  <a:pt x="6806" y="2937"/>
                  <a:pt x="6812" y="2937"/>
                </a:cubicBezTo>
                <a:lnTo>
                  <a:pt x="6916" y="2925"/>
                </a:lnTo>
                <a:cubicBezTo>
                  <a:pt x="6920" y="2924"/>
                  <a:pt x="6925" y="2926"/>
                  <a:pt x="6929" y="2929"/>
                </a:cubicBezTo>
                <a:lnTo>
                  <a:pt x="7033" y="3033"/>
                </a:lnTo>
                <a:lnTo>
                  <a:pt x="7027" y="3030"/>
                </a:lnTo>
                <a:lnTo>
                  <a:pt x="7131" y="3070"/>
                </a:lnTo>
                <a:lnTo>
                  <a:pt x="7123" y="3069"/>
                </a:lnTo>
                <a:lnTo>
                  <a:pt x="7227" y="3053"/>
                </a:lnTo>
                <a:cubicBezTo>
                  <a:pt x="7234" y="3052"/>
                  <a:pt x="7242" y="3056"/>
                  <a:pt x="7244" y="3063"/>
                </a:cubicBezTo>
                <a:lnTo>
                  <a:pt x="7352" y="3339"/>
                </a:lnTo>
                <a:lnTo>
                  <a:pt x="7456" y="3582"/>
                </a:lnTo>
                <a:lnTo>
                  <a:pt x="7435" y="3574"/>
                </a:lnTo>
                <a:lnTo>
                  <a:pt x="7539" y="3530"/>
                </a:lnTo>
                <a:lnTo>
                  <a:pt x="7530" y="3539"/>
                </a:lnTo>
                <a:lnTo>
                  <a:pt x="7634" y="3251"/>
                </a:lnTo>
                <a:cubicBezTo>
                  <a:pt x="7637" y="3243"/>
                  <a:pt x="7646" y="3239"/>
                  <a:pt x="7654" y="3241"/>
                </a:cubicBezTo>
                <a:lnTo>
                  <a:pt x="7758" y="3273"/>
                </a:lnTo>
                <a:cubicBezTo>
                  <a:pt x="7763" y="3275"/>
                  <a:pt x="7767" y="3278"/>
                  <a:pt x="7768" y="3283"/>
                </a:cubicBezTo>
                <a:lnTo>
                  <a:pt x="7872" y="3543"/>
                </a:lnTo>
                <a:lnTo>
                  <a:pt x="7857" y="3532"/>
                </a:lnTo>
                <a:lnTo>
                  <a:pt x="7961" y="3528"/>
                </a:lnTo>
                <a:lnTo>
                  <a:pt x="8069" y="3524"/>
                </a:lnTo>
                <a:cubicBezTo>
                  <a:pt x="8075" y="3524"/>
                  <a:pt x="8081" y="3528"/>
                  <a:pt x="8084" y="3534"/>
                </a:cubicBezTo>
                <a:lnTo>
                  <a:pt x="8188" y="3766"/>
                </a:lnTo>
                <a:lnTo>
                  <a:pt x="8158" y="3767"/>
                </a:lnTo>
                <a:lnTo>
                  <a:pt x="8262" y="3459"/>
                </a:lnTo>
                <a:cubicBezTo>
                  <a:pt x="8263" y="3458"/>
                  <a:pt x="8264" y="3456"/>
                  <a:pt x="8265" y="3454"/>
                </a:cubicBezTo>
                <a:lnTo>
                  <a:pt x="8369" y="3326"/>
                </a:lnTo>
                <a:cubicBezTo>
                  <a:pt x="8372" y="3322"/>
                  <a:pt x="8378" y="3320"/>
                  <a:pt x="8383" y="3321"/>
                </a:cubicBezTo>
                <a:cubicBezTo>
                  <a:pt x="8388" y="3321"/>
                  <a:pt x="8393" y="3324"/>
                  <a:pt x="8396" y="3329"/>
                </a:cubicBezTo>
                <a:lnTo>
                  <a:pt x="8500" y="3529"/>
                </a:lnTo>
                <a:lnTo>
                  <a:pt x="8481" y="3521"/>
                </a:lnTo>
                <a:lnTo>
                  <a:pt x="8585" y="3489"/>
                </a:lnTo>
                <a:lnTo>
                  <a:pt x="8687" y="3442"/>
                </a:lnTo>
                <a:lnTo>
                  <a:pt x="8680" y="3448"/>
                </a:lnTo>
                <a:lnTo>
                  <a:pt x="8788" y="3280"/>
                </a:lnTo>
                <a:cubicBezTo>
                  <a:pt x="8790" y="3276"/>
                  <a:pt x="8794" y="3273"/>
                  <a:pt x="8799" y="3273"/>
                </a:cubicBezTo>
                <a:cubicBezTo>
                  <a:pt x="8803" y="3272"/>
                  <a:pt x="8808" y="3273"/>
                  <a:pt x="8812" y="3276"/>
                </a:cubicBezTo>
                <a:lnTo>
                  <a:pt x="8916" y="3360"/>
                </a:lnTo>
                <a:cubicBezTo>
                  <a:pt x="8917" y="3361"/>
                  <a:pt x="8919" y="3363"/>
                  <a:pt x="8920" y="3365"/>
                </a:cubicBezTo>
                <a:lnTo>
                  <a:pt x="9024" y="3573"/>
                </a:lnTo>
                <a:lnTo>
                  <a:pt x="9019" y="3568"/>
                </a:lnTo>
                <a:lnTo>
                  <a:pt x="9123" y="3644"/>
                </a:lnTo>
                <a:lnTo>
                  <a:pt x="9100" y="3648"/>
                </a:lnTo>
                <a:lnTo>
                  <a:pt x="9204" y="3484"/>
                </a:lnTo>
                <a:cubicBezTo>
                  <a:pt x="9207" y="3479"/>
                  <a:pt x="9214" y="3476"/>
                  <a:pt x="9220" y="3477"/>
                </a:cubicBezTo>
                <a:cubicBezTo>
                  <a:pt x="9226" y="3478"/>
                  <a:pt x="9231" y="3482"/>
                  <a:pt x="9233" y="3488"/>
                </a:cubicBezTo>
                <a:lnTo>
                  <a:pt x="9337" y="3880"/>
                </a:lnTo>
                <a:lnTo>
                  <a:pt x="9310" y="3873"/>
                </a:lnTo>
                <a:lnTo>
                  <a:pt x="9414" y="3769"/>
                </a:lnTo>
                <a:lnTo>
                  <a:pt x="9412" y="3771"/>
                </a:lnTo>
                <a:lnTo>
                  <a:pt x="9516" y="3623"/>
                </a:lnTo>
                <a:cubicBezTo>
                  <a:pt x="9517" y="3622"/>
                  <a:pt x="9518" y="3621"/>
                  <a:pt x="9519" y="3620"/>
                </a:cubicBezTo>
                <a:lnTo>
                  <a:pt x="9627" y="3528"/>
                </a:lnTo>
                <a:cubicBezTo>
                  <a:pt x="9629" y="3527"/>
                  <a:pt x="9631" y="3526"/>
                  <a:pt x="9633" y="3525"/>
                </a:cubicBezTo>
                <a:lnTo>
                  <a:pt x="9737" y="3497"/>
                </a:lnTo>
                <a:cubicBezTo>
                  <a:pt x="9739" y="3497"/>
                  <a:pt x="9741" y="3496"/>
                  <a:pt x="9743" y="3497"/>
                </a:cubicBezTo>
                <a:lnTo>
                  <a:pt x="9847" y="3505"/>
                </a:lnTo>
                <a:lnTo>
                  <a:pt x="9840" y="3505"/>
                </a:lnTo>
                <a:lnTo>
                  <a:pt x="9944" y="3469"/>
                </a:lnTo>
                <a:lnTo>
                  <a:pt x="9935" y="3477"/>
                </a:lnTo>
                <a:lnTo>
                  <a:pt x="10039" y="3265"/>
                </a:lnTo>
                <a:cubicBezTo>
                  <a:pt x="10041" y="3263"/>
                  <a:pt x="10043" y="3260"/>
                  <a:pt x="10045" y="3259"/>
                </a:cubicBezTo>
                <a:lnTo>
                  <a:pt x="10149" y="3199"/>
                </a:lnTo>
                <a:lnTo>
                  <a:pt x="10145" y="3203"/>
                </a:lnTo>
                <a:lnTo>
                  <a:pt x="10249" y="3071"/>
                </a:lnTo>
                <a:lnTo>
                  <a:pt x="10246" y="3075"/>
                </a:lnTo>
                <a:lnTo>
                  <a:pt x="10354" y="2771"/>
                </a:lnTo>
                <a:lnTo>
                  <a:pt x="10458" y="2388"/>
                </a:lnTo>
                <a:cubicBezTo>
                  <a:pt x="10460" y="2382"/>
                  <a:pt x="10464" y="2378"/>
                  <a:pt x="10470" y="2377"/>
                </a:cubicBezTo>
                <a:lnTo>
                  <a:pt x="10574" y="2357"/>
                </a:lnTo>
                <a:lnTo>
                  <a:pt x="10563" y="2366"/>
                </a:lnTo>
                <a:lnTo>
                  <a:pt x="10667" y="2142"/>
                </a:lnTo>
                <a:cubicBezTo>
                  <a:pt x="10670" y="2136"/>
                  <a:pt x="10676" y="2132"/>
                  <a:pt x="10683" y="2133"/>
                </a:cubicBezTo>
                <a:cubicBezTo>
                  <a:pt x="10689" y="2133"/>
                  <a:pt x="10695" y="2138"/>
                  <a:pt x="10697" y="2144"/>
                </a:cubicBezTo>
                <a:lnTo>
                  <a:pt x="10801" y="2520"/>
                </a:lnTo>
                <a:lnTo>
                  <a:pt x="10779" y="2510"/>
                </a:lnTo>
                <a:lnTo>
                  <a:pt x="10883" y="2462"/>
                </a:lnTo>
                <a:lnTo>
                  <a:pt x="10877" y="2466"/>
                </a:lnTo>
                <a:lnTo>
                  <a:pt x="10981" y="2338"/>
                </a:lnTo>
                <a:cubicBezTo>
                  <a:pt x="10985" y="2334"/>
                  <a:pt x="10991" y="2332"/>
                  <a:pt x="10997" y="2333"/>
                </a:cubicBezTo>
                <a:lnTo>
                  <a:pt x="11105" y="2357"/>
                </a:lnTo>
                <a:cubicBezTo>
                  <a:pt x="11108" y="2358"/>
                  <a:pt x="11111" y="2359"/>
                  <a:pt x="11113" y="2361"/>
                </a:cubicBezTo>
                <a:lnTo>
                  <a:pt x="11217" y="2465"/>
                </a:lnTo>
                <a:lnTo>
                  <a:pt x="11195" y="2464"/>
                </a:lnTo>
                <a:lnTo>
                  <a:pt x="11299" y="2376"/>
                </a:lnTo>
                <a:lnTo>
                  <a:pt x="11294" y="2383"/>
                </a:lnTo>
                <a:lnTo>
                  <a:pt x="11398" y="2103"/>
                </a:lnTo>
                <a:cubicBezTo>
                  <a:pt x="11399" y="2101"/>
                  <a:pt x="11400" y="2099"/>
                  <a:pt x="11402" y="2098"/>
                </a:cubicBezTo>
                <a:lnTo>
                  <a:pt x="11506" y="1982"/>
                </a:lnTo>
                <a:lnTo>
                  <a:pt x="11503" y="1986"/>
                </a:lnTo>
                <a:lnTo>
                  <a:pt x="11607" y="1770"/>
                </a:lnTo>
                <a:cubicBezTo>
                  <a:pt x="11608" y="1767"/>
                  <a:pt x="11610" y="1765"/>
                  <a:pt x="11612" y="1764"/>
                </a:cubicBezTo>
                <a:lnTo>
                  <a:pt x="11716" y="1684"/>
                </a:lnTo>
                <a:lnTo>
                  <a:pt x="11711" y="1690"/>
                </a:lnTo>
                <a:lnTo>
                  <a:pt x="11819" y="1430"/>
                </a:lnTo>
                <a:cubicBezTo>
                  <a:pt x="11822" y="1423"/>
                  <a:pt x="11831" y="1419"/>
                  <a:pt x="11839" y="1421"/>
                </a:cubicBezTo>
                <a:lnTo>
                  <a:pt x="11943" y="1457"/>
                </a:lnTo>
                <a:lnTo>
                  <a:pt x="11938" y="1456"/>
                </a:lnTo>
                <a:lnTo>
                  <a:pt x="12042" y="1460"/>
                </a:lnTo>
                <a:lnTo>
                  <a:pt x="12029" y="1467"/>
                </a:lnTo>
                <a:lnTo>
                  <a:pt x="12133" y="1335"/>
                </a:lnTo>
                <a:cubicBezTo>
                  <a:pt x="12136" y="1331"/>
                  <a:pt x="12140" y="1329"/>
                  <a:pt x="12145" y="1328"/>
                </a:cubicBezTo>
                <a:cubicBezTo>
                  <a:pt x="12149" y="1328"/>
                  <a:pt x="12154" y="1330"/>
                  <a:pt x="12157" y="1334"/>
                </a:cubicBezTo>
                <a:lnTo>
                  <a:pt x="12261" y="1446"/>
                </a:lnTo>
                <a:cubicBezTo>
                  <a:pt x="12262" y="1446"/>
                  <a:pt x="12262" y="1447"/>
                  <a:pt x="12263" y="1448"/>
                </a:cubicBezTo>
                <a:lnTo>
                  <a:pt x="12367" y="1612"/>
                </a:lnTo>
                <a:lnTo>
                  <a:pt x="12351" y="1605"/>
                </a:lnTo>
                <a:lnTo>
                  <a:pt x="12455" y="1589"/>
                </a:lnTo>
                <a:cubicBezTo>
                  <a:pt x="12462" y="1588"/>
                  <a:pt x="12469" y="1591"/>
                  <a:pt x="12472" y="1597"/>
                </a:cubicBezTo>
                <a:lnTo>
                  <a:pt x="12580" y="1813"/>
                </a:lnTo>
                <a:lnTo>
                  <a:pt x="12685" y="2103"/>
                </a:lnTo>
                <a:lnTo>
                  <a:pt x="12666" y="2093"/>
                </a:lnTo>
                <a:lnTo>
                  <a:pt x="12770" y="2073"/>
                </a:lnTo>
                <a:cubicBezTo>
                  <a:pt x="12779" y="2071"/>
                  <a:pt x="12787" y="2076"/>
                  <a:pt x="12789" y="2084"/>
                </a:cubicBezTo>
                <a:lnTo>
                  <a:pt x="12893" y="2444"/>
                </a:lnTo>
                <a:lnTo>
                  <a:pt x="12891" y="2440"/>
                </a:lnTo>
                <a:lnTo>
                  <a:pt x="12995" y="2612"/>
                </a:lnTo>
                <a:lnTo>
                  <a:pt x="12966" y="2615"/>
                </a:lnTo>
                <a:lnTo>
                  <a:pt x="13070" y="2319"/>
                </a:lnTo>
                <a:cubicBezTo>
                  <a:pt x="13072" y="2314"/>
                  <a:pt x="13076" y="2310"/>
                  <a:pt x="13082" y="2309"/>
                </a:cubicBezTo>
                <a:cubicBezTo>
                  <a:pt x="13087" y="2308"/>
                  <a:pt x="13092" y="2309"/>
                  <a:pt x="13096" y="2313"/>
                </a:cubicBezTo>
                <a:lnTo>
                  <a:pt x="13200" y="2409"/>
                </a:lnTo>
                <a:cubicBezTo>
                  <a:pt x="13202" y="2411"/>
                  <a:pt x="13204" y="2413"/>
                  <a:pt x="13205" y="2416"/>
                </a:cubicBezTo>
                <a:lnTo>
                  <a:pt x="13309" y="2776"/>
                </a:lnTo>
                <a:lnTo>
                  <a:pt x="13304" y="2769"/>
                </a:lnTo>
                <a:lnTo>
                  <a:pt x="13412" y="2869"/>
                </a:lnTo>
                <a:lnTo>
                  <a:pt x="13387" y="2873"/>
                </a:lnTo>
                <a:lnTo>
                  <a:pt x="13491" y="2673"/>
                </a:lnTo>
                <a:cubicBezTo>
                  <a:pt x="13492" y="2671"/>
                  <a:pt x="13494" y="2669"/>
                  <a:pt x="13496" y="2668"/>
                </a:cubicBezTo>
                <a:lnTo>
                  <a:pt x="13600" y="2592"/>
                </a:lnTo>
                <a:cubicBezTo>
                  <a:pt x="13601" y="2591"/>
                  <a:pt x="13603" y="2590"/>
                  <a:pt x="13605" y="2589"/>
                </a:cubicBezTo>
                <a:lnTo>
                  <a:pt x="13709" y="2557"/>
                </a:lnTo>
                <a:cubicBezTo>
                  <a:pt x="13715" y="2555"/>
                  <a:pt x="13722" y="2557"/>
                  <a:pt x="13726" y="2563"/>
                </a:cubicBezTo>
                <a:lnTo>
                  <a:pt x="13830" y="2703"/>
                </a:lnTo>
                <a:lnTo>
                  <a:pt x="13819" y="2697"/>
                </a:lnTo>
                <a:lnTo>
                  <a:pt x="13923" y="2709"/>
                </a:lnTo>
                <a:cubicBezTo>
                  <a:pt x="13924" y="2709"/>
                  <a:pt x="13925" y="2709"/>
                  <a:pt x="13926" y="2709"/>
                </a:cubicBezTo>
                <a:lnTo>
                  <a:pt x="14030" y="2737"/>
                </a:lnTo>
                <a:cubicBezTo>
                  <a:pt x="14034" y="2738"/>
                  <a:pt x="14037" y="2741"/>
                  <a:pt x="14039" y="2745"/>
                </a:cubicBezTo>
                <a:lnTo>
                  <a:pt x="14147" y="2941"/>
                </a:lnTo>
                <a:lnTo>
                  <a:pt x="14136" y="2933"/>
                </a:lnTo>
                <a:lnTo>
                  <a:pt x="14240" y="2949"/>
                </a:lnTo>
                <a:cubicBezTo>
                  <a:pt x="14242" y="2949"/>
                  <a:pt x="14245" y="2950"/>
                  <a:pt x="14247" y="2951"/>
                </a:cubicBezTo>
                <a:lnTo>
                  <a:pt x="14351" y="3023"/>
                </a:lnTo>
                <a:cubicBezTo>
                  <a:pt x="14353" y="3025"/>
                  <a:pt x="14354" y="3027"/>
                  <a:pt x="14356" y="3029"/>
                </a:cubicBezTo>
                <a:lnTo>
                  <a:pt x="14460" y="3229"/>
                </a:lnTo>
                <a:cubicBezTo>
                  <a:pt x="14460" y="3230"/>
                  <a:pt x="14460" y="3231"/>
                  <a:pt x="14461" y="3232"/>
                </a:cubicBezTo>
                <a:lnTo>
                  <a:pt x="14565" y="3576"/>
                </a:lnTo>
                <a:lnTo>
                  <a:pt x="14563" y="3572"/>
                </a:lnTo>
                <a:lnTo>
                  <a:pt x="14667" y="3752"/>
                </a:lnTo>
                <a:lnTo>
                  <a:pt x="14658" y="3745"/>
                </a:lnTo>
                <a:lnTo>
                  <a:pt x="14762" y="3773"/>
                </a:lnTo>
                <a:lnTo>
                  <a:pt x="14744" y="3780"/>
                </a:lnTo>
                <a:lnTo>
                  <a:pt x="14852" y="3600"/>
                </a:lnTo>
                <a:lnTo>
                  <a:pt x="14850" y="3606"/>
                </a:lnTo>
                <a:lnTo>
                  <a:pt x="14954" y="3018"/>
                </a:lnTo>
                <a:cubicBezTo>
                  <a:pt x="14954" y="3016"/>
                  <a:pt x="14955" y="3014"/>
                  <a:pt x="14956" y="3012"/>
                </a:cubicBezTo>
                <a:lnTo>
                  <a:pt x="15060" y="2840"/>
                </a:lnTo>
                <a:cubicBezTo>
                  <a:pt x="15064" y="2833"/>
                  <a:pt x="15074" y="2830"/>
                  <a:pt x="15082" y="2835"/>
                </a:cubicBezTo>
                <a:cubicBezTo>
                  <a:pt x="15089" y="2839"/>
                  <a:pt x="15092" y="2849"/>
                  <a:pt x="15087" y="2857"/>
                </a:cubicBezTo>
                <a:lnTo>
                  <a:pt x="14983" y="3029"/>
                </a:lnTo>
                <a:lnTo>
                  <a:pt x="14985" y="3023"/>
                </a:lnTo>
                <a:lnTo>
                  <a:pt x="14881" y="3611"/>
                </a:lnTo>
                <a:cubicBezTo>
                  <a:pt x="14881" y="3613"/>
                  <a:pt x="14880" y="3615"/>
                  <a:pt x="14879" y="3617"/>
                </a:cubicBezTo>
                <a:lnTo>
                  <a:pt x="14771" y="3797"/>
                </a:lnTo>
                <a:cubicBezTo>
                  <a:pt x="14768" y="3803"/>
                  <a:pt x="14760" y="3806"/>
                  <a:pt x="14753" y="3804"/>
                </a:cubicBezTo>
                <a:lnTo>
                  <a:pt x="14649" y="3776"/>
                </a:lnTo>
                <a:cubicBezTo>
                  <a:pt x="14645" y="3775"/>
                  <a:pt x="14642" y="3772"/>
                  <a:pt x="14640" y="3768"/>
                </a:cubicBezTo>
                <a:lnTo>
                  <a:pt x="14536" y="3588"/>
                </a:lnTo>
                <a:cubicBezTo>
                  <a:pt x="14535" y="3587"/>
                  <a:pt x="14535" y="3586"/>
                  <a:pt x="14534" y="3585"/>
                </a:cubicBezTo>
                <a:lnTo>
                  <a:pt x="14430" y="3241"/>
                </a:lnTo>
                <a:lnTo>
                  <a:pt x="14431" y="3244"/>
                </a:lnTo>
                <a:lnTo>
                  <a:pt x="14327" y="3044"/>
                </a:lnTo>
                <a:lnTo>
                  <a:pt x="14332" y="3050"/>
                </a:lnTo>
                <a:lnTo>
                  <a:pt x="14228" y="2978"/>
                </a:lnTo>
                <a:lnTo>
                  <a:pt x="14235" y="2980"/>
                </a:lnTo>
                <a:lnTo>
                  <a:pt x="14131" y="2964"/>
                </a:lnTo>
                <a:cubicBezTo>
                  <a:pt x="14126" y="2964"/>
                  <a:pt x="14122" y="2961"/>
                  <a:pt x="14119" y="2956"/>
                </a:cubicBezTo>
                <a:lnTo>
                  <a:pt x="14011" y="2760"/>
                </a:lnTo>
                <a:lnTo>
                  <a:pt x="14021" y="2768"/>
                </a:lnTo>
                <a:lnTo>
                  <a:pt x="13917" y="2740"/>
                </a:lnTo>
                <a:lnTo>
                  <a:pt x="13920" y="2740"/>
                </a:lnTo>
                <a:lnTo>
                  <a:pt x="13816" y="2728"/>
                </a:lnTo>
                <a:cubicBezTo>
                  <a:pt x="13811" y="2728"/>
                  <a:pt x="13807" y="2726"/>
                  <a:pt x="13805" y="2722"/>
                </a:cubicBezTo>
                <a:lnTo>
                  <a:pt x="13701" y="2582"/>
                </a:lnTo>
                <a:lnTo>
                  <a:pt x="13718" y="2588"/>
                </a:lnTo>
                <a:lnTo>
                  <a:pt x="13614" y="2620"/>
                </a:lnTo>
                <a:lnTo>
                  <a:pt x="13619" y="2617"/>
                </a:lnTo>
                <a:lnTo>
                  <a:pt x="13515" y="2693"/>
                </a:lnTo>
                <a:lnTo>
                  <a:pt x="13520" y="2688"/>
                </a:lnTo>
                <a:lnTo>
                  <a:pt x="13416" y="2888"/>
                </a:lnTo>
                <a:cubicBezTo>
                  <a:pt x="13413" y="2892"/>
                  <a:pt x="13409" y="2895"/>
                  <a:pt x="13404" y="2896"/>
                </a:cubicBezTo>
                <a:cubicBezTo>
                  <a:pt x="13399" y="2897"/>
                  <a:pt x="13394" y="2896"/>
                  <a:pt x="13391" y="2892"/>
                </a:cubicBezTo>
                <a:lnTo>
                  <a:pt x="13283" y="2792"/>
                </a:lnTo>
                <a:cubicBezTo>
                  <a:pt x="13280" y="2790"/>
                  <a:pt x="13279" y="2788"/>
                  <a:pt x="13278" y="2785"/>
                </a:cubicBezTo>
                <a:lnTo>
                  <a:pt x="13174" y="2425"/>
                </a:lnTo>
                <a:lnTo>
                  <a:pt x="13179" y="2432"/>
                </a:lnTo>
                <a:lnTo>
                  <a:pt x="13075" y="2336"/>
                </a:lnTo>
                <a:lnTo>
                  <a:pt x="13101" y="2330"/>
                </a:lnTo>
                <a:lnTo>
                  <a:pt x="12997" y="2626"/>
                </a:lnTo>
                <a:cubicBezTo>
                  <a:pt x="12995" y="2632"/>
                  <a:pt x="12989" y="2636"/>
                  <a:pt x="12983" y="2636"/>
                </a:cubicBezTo>
                <a:cubicBezTo>
                  <a:pt x="12977" y="2637"/>
                  <a:pt x="12971" y="2634"/>
                  <a:pt x="12968" y="2629"/>
                </a:cubicBezTo>
                <a:lnTo>
                  <a:pt x="12864" y="2457"/>
                </a:lnTo>
                <a:cubicBezTo>
                  <a:pt x="12863" y="2456"/>
                  <a:pt x="12862" y="2454"/>
                  <a:pt x="12862" y="2453"/>
                </a:cubicBezTo>
                <a:lnTo>
                  <a:pt x="12758" y="2093"/>
                </a:lnTo>
                <a:lnTo>
                  <a:pt x="12776" y="2104"/>
                </a:lnTo>
                <a:lnTo>
                  <a:pt x="12672" y="2124"/>
                </a:lnTo>
                <a:cubicBezTo>
                  <a:pt x="12665" y="2126"/>
                  <a:pt x="12657" y="2121"/>
                  <a:pt x="12654" y="2114"/>
                </a:cubicBezTo>
                <a:lnTo>
                  <a:pt x="12551" y="1828"/>
                </a:lnTo>
                <a:lnTo>
                  <a:pt x="12443" y="1612"/>
                </a:lnTo>
                <a:lnTo>
                  <a:pt x="12460" y="1620"/>
                </a:lnTo>
                <a:lnTo>
                  <a:pt x="12356" y="1636"/>
                </a:lnTo>
                <a:cubicBezTo>
                  <a:pt x="12350" y="1637"/>
                  <a:pt x="12343" y="1634"/>
                  <a:pt x="12340" y="1629"/>
                </a:cubicBezTo>
                <a:lnTo>
                  <a:pt x="12236" y="1465"/>
                </a:lnTo>
                <a:lnTo>
                  <a:pt x="12238" y="1467"/>
                </a:lnTo>
                <a:lnTo>
                  <a:pt x="12134" y="1355"/>
                </a:lnTo>
                <a:lnTo>
                  <a:pt x="12158" y="1354"/>
                </a:lnTo>
                <a:lnTo>
                  <a:pt x="12054" y="1486"/>
                </a:lnTo>
                <a:cubicBezTo>
                  <a:pt x="12051" y="1490"/>
                  <a:pt x="12046" y="1493"/>
                  <a:pt x="12041" y="1492"/>
                </a:cubicBezTo>
                <a:lnTo>
                  <a:pt x="11937" y="1488"/>
                </a:lnTo>
                <a:cubicBezTo>
                  <a:pt x="11935" y="1488"/>
                  <a:pt x="11934" y="1488"/>
                  <a:pt x="11932" y="1488"/>
                </a:cubicBezTo>
                <a:lnTo>
                  <a:pt x="11828" y="1452"/>
                </a:lnTo>
                <a:lnTo>
                  <a:pt x="11848" y="1443"/>
                </a:lnTo>
                <a:lnTo>
                  <a:pt x="11740" y="1703"/>
                </a:lnTo>
                <a:cubicBezTo>
                  <a:pt x="11739" y="1705"/>
                  <a:pt x="11737" y="1707"/>
                  <a:pt x="11735" y="1709"/>
                </a:cubicBezTo>
                <a:lnTo>
                  <a:pt x="11631" y="1789"/>
                </a:lnTo>
                <a:lnTo>
                  <a:pt x="11636" y="1783"/>
                </a:lnTo>
                <a:lnTo>
                  <a:pt x="11532" y="1999"/>
                </a:lnTo>
                <a:cubicBezTo>
                  <a:pt x="11531" y="2001"/>
                  <a:pt x="11530" y="2002"/>
                  <a:pt x="11529" y="2003"/>
                </a:cubicBezTo>
                <a:lnTo>
                  <a:pt x="11425" y="2119"/>
                </a:lnTo>
                <a:lnTo>
                  <a:pt x="11428" y="2114"/>
                </a:lnTo>
                <a:lnTo>
                  <a:pt x="11324" y="2394"/>
                </a:lnTo>
                <a:cubicBezTo>
                  <a:pt x="11324" y="2397"/>
                  <a:pt x="11322" y="2399"/>
                  <a:pt x="11320" y="2401"/>
                </a:cubicBezTo>
                <a:lnTo>
                  <a:pt x="11216" y="2489"/>
                </a:lnTo>
                <a:cubicBezTo>
                  <a:pt x="11209" y="2494"/>
                  <a:pt x="11200" y="2494"/>
                  <a:pt x="11194" y="2488"/>
                </a:cubicBezTo>
                <a:lnTo>
                  <a:pt x="11090" y="2384"/>
                </a:lnTo>
                <a:lnTo>
                  <a:pt x="11098" y="2388"/>
                </a:lnTo>
                <a:lnTo>
                  <a:pt x="10990" y="2364"/>
                </a:lnTo>
                <a:lnTo>
                  <a:pt x="11006" y="2359"/>
                </a:lnTo>
                <a:lnTo>
                  <a:pt x="10902" y="2487"/>
                </a:lnTo>
                <a:cubicBezTo>
                  <a:pt x="10900" y="2488"/>
                  <a:pt x="10898" y="2490"/>
                  <a:pt x="10896" y="2491"/>
                </a:cubicBezTo>
                <a:lnTo>
                  <a:pt x="10792" y="2539"/>
                </a:lnTo>
                <a:cubicBezTo>
                  <a:pt x="10788" y="2541"/>
                  <a:pt x="10783" y="2541"/>
                  <a:pt x="10779" y="2539"/>
                </a:cubicBezTo>
                <a:cubicBezTo>
                  <a:pt x="10774" y="2537"/>
                  <a:pt x="10771" y="2533"/>
                  <a:pt x="10770" y="2529"/>
                </a:cubicBezTo>
                <a:lnTo>
                  <a:pt x="10666" y="2153"/>
                </a:lnTo>
                <a:lnTo>
                  <a:pt x="10696" y="2155"/>
                </a:lnTo>
                <a:lnTo>
                  <a:pt x="10592" y="2379"/>
                </a:lnTo>
                <a:cubicBezTo>
                  <a:pt x="10590" y="2384"/>
                  <a:pt x="10586" y="2387"/>
                  <a:pt x="10580" y="2388"/>
                </a:cubicBezTo>
                <a:lnTo>
                  <a:pt x="10476" y="2408"/>
                </a:lnTo>
                <a:lnTo>
                  <a:pt x="10489" y="2397"/>
                </a:lnTo>
                <a:lnTo>
                  <a:pt x="10385" y="2782"/>
                </a:lnTo>
                <a:lnTo>
                  <a:pt x="10277" y="3086"/>
                </a:lnTo>
                <a:cubicBezTo>
                  <a:pt x="10276" y="3087"/>
                  <a:pt x="10275" y="3089"/>
                  <a:pt x="10274" y="3090"/>
                </a:cubicBezTo>
                <a:lnTo>
                  <a:pt x="10170" y="3222"/>
                </a:lnTo>
                <a:cubicBezTo>
                  <a:pt x="10169" y="3224"/>
                  <a:pt x="10167" y="3225"/>
                  <a:pt x="10165" y="3226"/>
                </a:cubicBezTo>
                <a:lnTo>
                  <a:pt x="10061" y="3286"/>
                </a:lnTo>
                <a:lnTo>
                  <a:pt x="10068" y="3280"/>
                </a:lnTo>
                <a:lnTo>
                  <a:pt x="9964" y="3492"/>
                </a:lnTo>
                <a:cubicBezTo>
                  <a:pt x="9962" y="3495"/>
                  <a:pt x="9959" y="3498"/>
                  <a:pt x="9955" y="3500"/>
                </a:cubicBezTo>
                <a:lnTo>
                  <a:pt x="9851" y="3536"/>
                </a:lnTo>
                <a:cubicBezTo>
                  <a:pt x="9849" y="3536"/>
                  <a:pt x="9846" y="3537"/>
                  <a:pt x="9844" y="3536"/>
                </a:cubicBezTo>
                <a:lnTo>
                  <a:pt x="9740" y="3528"/>
                </a:lnTo>
                <a:lnTo>
                  <a:pt x="9746" y="3528"/>
                </a:lnTo>
                <a:lnTo>
                  <a:pt x="9642" y="3556"/>
                </a:lnTo>
                <a:lnTo>
                  <a:pt x="9648" y="3553"/>
                </a:lnTo>
                <a:lnTo>
                  <a:pt x="9540" y="3645"/>
                </a:lnTo>
                <a:lnTo>
                  <a:pt x="9543" y="3642"/>
                </a:lnTo>
                <a:lnTo>
                  <a:pt x="9439" y="3790"/>
                </a:lnTo>
                <a:cubicBezTo>
                  <a:pt x="9438" y="3790"/>
                  <a:pt x="9437" y="3791"/>
                  <a:pt x="9437" y="3792"/>
                </a:cubicBezTo>
                <a:lnTo>
                  <a:pt x="9333" y="3896"/>
                </a:lnTo>
                <a:cubicBezTo>
                  <a:pt x="9329" y="3900"/>
                  <a:pt x="9323" y="3901"/>
                  <a:pt x="9317" y="3900"/>
                </a:cubicBezTo>
                <a:cubicBezTo>
                  <a:pt x="9312" y="3898"/>
                  <a:pt x="9307" y="3894"/>
                  <a:pt x="9306" y="3889"/>
                </a:cubicBezTo>
                <a:lnTo>
                  <a:pt x="9202" y="3497"/>
                </a:lnTo>
                <a:lnTo>
                  <a:pt x="9231" y="3501"/>
                </a:lnTo>
                <a:lnTo>
                  <a:pt x="9127" y="3665"/>
                </a:lnTo>
                <a:cubicBezTo>
                  <a:pt x="9125" y="3669"/>
                  <a:pt x="9121" y="3671"/>
                  <a:pt x="9116" y="3672"/>
                </a:cubicBezTo>
                <a:cubicBezTo>
                  <a:pt x="9112" y="3673"/>
                  <a:pt x="9108" y="3672"/>
                  <a:pt x="9104" y="3669"/>
                </a:cubicBezTo>
                <a:lnTo>
                  <a:pt x="9000" y="3593"/>
                </a:lnTo>
                <a:cubicBezTo>
                  <a:pt x="8998" y="3592"/>
                  <a:pt x="8996" y="3590"/>
                  <a:pt x="8995" y="3588"/>
                </a:cubicBezTo>
                <a:lnTo>
                  <a:pt x="8891" y="3380"/>
                </a:lnTo>
                <a:lnTo>
                  <a:pt x="8895" y="3385"/>
                </a:lnTo>
                <a:lnTo>
                  <a:pt x="8791" y="3301"/>
                </a:lnTo>
                <a:lnTo>
                  <a:pt x="8815" y="3297"/>
                </a:lnTo>
                <a:lnTo>
                  <a:pt x="8707" y="3465"/>
                </a:lnTo>
                <a:cubicBezTo>
                  <a:pt x="8705" y="3468"/>
                  <a:pt x="8703" y="3470"/>
                  <a:pt x="8700" y="3471"/>
                </a:cubicBezTo>
                <a:lnTo>
                  <a:pt x="8594" y="3520"/>
                </a:lnTo>
                <a:lnTo>
                  <a:pt x="8490" y="3552"/>
                </a:lnTo>
                <a:cubicBezTo>
                  <a:pt x="8483" y="3554"/>
                  <a:pt x="8475" y="3551"/>
                  <a:pt x="8471" y="3544"/>
                </a:cubicBezTo>
                <a:lnTo>
                  <a:pt x="8367" y="3344"/>
                </a:lnTo>
                <a:lnTo>
                  <a:pt x="8394" y="3347"/>
                </a:lnTo>
                <a:lnTo>
                  <a:pt x="8290" y="3475"/>
                </a:lnTo>
                <a:lnTo>
                  <a:pt x="8293" y="3470"/>
                </a:lnTo>
                <a:lnTo>
                  <a:pt x="8189" y="3778"/>
                </a:lnTo>
                <a:cubicBezTo>
                  <a:pt x="8187" y="3784"/>
                  <a:pt x="8181" y="3788"/>
                  <a:pt x="8174" y="3788"/>
                </a:cubicBezTo>
                <a:cubicBezTo>
                  <a:pt x="8168" y="3789"/>
                  <a:pt x="8162" y="3785"/>
                  <a:pt x="8159" y="3779"/>
                </a:cubicBezTo>
                <a:lnTo>
                  <a:pt x="8055" y="3547"/>
                </a:lnTo>
                <a:lnTo>
                  <a:pt x="8070" y="3556"/>
                </a:lnTo>
                <a:lnTo>
                  <a:pt x="7962" y="3560"/>
                </a:lnTo>
                <a:lnTo>
                  <a:pt x="7858" y="3564"/>
                </a:lnTo>
                <a:cubicBezTo>
                  <a:pt x="7851" y="3565"/>
                  <a:pt x="7845" y="3561"/>
                  <a:pt x="7843" y="3554"/>
                </a:cubicBezTo>
                <a:lnTo>
                  <a:pt x="7739" y="3294"/>
                </a:lnTo>
                <a:lnTo>
                  <a:pt x="7749" y="3304"/>
                </a:lnTo>
                <a:lnTo>
                  <a:pt x="7645" y="3272"/>
                </a:lnTo>
                <a:lnTo>
                  <a:pt x="7665" y="3262"/>
                </a:lnTo>
                <a:lnTo>
                  <a:pt x="7561" y="3550"/>
                </a:lnTo>
                <a:cubicBezTo>
                  <a:pt x="7559" y="3554"/>
                  <a:pt x="7556" y="3557"/>
                  <a:pt x="7552" y="3559"/>
                </a:cubicBezTo>
                <a:lnTo>
                  <a:pt x="7448" y="3603"/>
                </a:lnTo>
                <a:cubicBezTo>
                  <a:pt x="7440" y="3607"/>
                  <a:pt x="7430" y="3603"/>
                  <a:pt x="7427" y="3595"/>
                </a:cubicBezTo>
                <a:lnTo>
                  <a:pt x="7323" y="3350"/>
                </a:lnTo>
                <a:lnTo>
                  <a:pt x="7215" y="3074"/>
                </a:lnTo>
                <a:lnTo>
                  <a:pt x="7232" y="3084"/>
                </a:lnTo>
                <a:lnTo>
                  <a:pt x="7128" y="3100"/>
                </a:lnTo>
                <a:cubicBezTo>
                  <a:pt x="7125" y="3101"/>
                  <a:pt x="7122" y="3100"/>
                  <a:pt x="7120" y="3099"/>
                </a:cubicBezTo>
                <a:lnTo>
                  <a:pt x="7016" y="3059"/>
                </a:lnTo>
                <a:cubicBezTo>
                  <a:pt x="7014" y="3059"/>
                  <a:pt x="7012" y="3057"/>
                  <a:pt x="7010" y="3056"/>
                </a:cubicBezTo>
                <a:lnTo>
                  <a:pt x="6906" y="2952"/>
                </a:lnTo>
                <a:lnTo>
                  <a:pt x="6919" y="2956"/>
                </a:lnTo>
                <a:lnTo>
                  <a:pt x="6815" y="2968"/>
                </a:lnTo>
                <a:lnTo>
                  <a:pt x="6828" y="2958"/>
                </a:lnTo>
                <a:lnTo>
                  <a:pt x="6724" y="3226"/>
                </a:lnTo>
                <a:cubicBezTo>
                  <a:pt x="6723" y="3229"/>
                  <a:pt x="6722" y="3231"/>
                  <a:pt x="6720" y="3233"/>
                </a:cubicBezTo>
                <a:lnTo>
                  <a:pt x="6616" y="3317"/>
                </a:lnTo>
                <a:cubicBezTo>
                  <a:pt x="6611" y="3320"/>
                  <a:pt x="6606" y="3321"/>
                  <a:pt x="6601" y="3320"/>
                </a:cubicBezTo>
                <a:cubicBezTo>
                  <a:pt x="6596" y="3318"/>
                  <a:pt x="6592" y="3315"/>
                  <a:pt x="6590" y="3310"/>
                </a:cubicBezTo>
                <a:lnTo>
                  <a:pt x="6482" y="2998"/>
                </a:lnTo>
                <a:lnTo>
                  <a:pt x="6513" y="2998"/>
                </a:lnTo>
                <a:lnTo>
                  <a:pt x="6409" y="3298"/>
                </a:lnTo>
                <a:cubicBezTo>
                  <a:pt x="6407" y="3303"/>
                  <a:pt x="6403" y="3306"/>
                  <a:pt x="6398" y="3308"/>
                </a:cubicBezTo>
                <a:cubicBezTo>
                  <a:pt x="6393" y="3309"/>
                  <a:pt x="6387" y="3308"/>
                  <a:pt x="6383" y="3305"/>
                </a:cubicBezTo>
                <a:lnTo>
                  <a:pt x="6279" y="3221"/>
                </a:lnTo>
                <a:cubicBezTo>
                  <a:pt x="6277" y="3219"/>
                  <a:pt x="6275" y="3217"/>
                  <a:pt x="6274" y="3214"/>
                </a:cubicBezTo>
                <a:lnTo>
                  <a:pt x="6170" y="2932"/>
                </a:lnTo>
                <a:lnTo>
                  <a:pt x="6066" y="2524"/>
                </a:lnTo>
                <a:lnTo>
                  <a:pt x="6091" y="2533"/>
                </a:lnTo>
                <a:lnTo>
                  <a:pt x="5987" y="2613"/>
                </a:lnTo>
                <a:cubicBezTo>
                  <a:pt x="5983" y="2616"/>
                  <a:pt x="5978" y="2617"/>
                  <a:pt x="5973" y="2616"/>
                </a:cubicBezTo>
                <a:cubicBezTo>
                  <a:pt x="5969" y="2615"/>
                  <a:pt x="5965" y="2611"/>
                  <a:pt x="5963" y="2607"/>
                </a:cubicBezTo>
                <a:lnTo>
                  <a:pt x="5858" y="2357"/>
                </a:lnTo>
                <a:lnTo>
                  <a:pt x="5750" y="2017"/>
                </a:lnTo>
                <a:lnTo>
                  <a:pt x="5768" y="2028"/>
                </a:lnTo>
                <a:lnTo>
                  <a:pt x="5664" y="2044"/>
                </a:lnTo>
                <a:cubicBezTo>
                  <a:pt x="5657" y="2045"/>
                  <a:pt x="5650" y="2042"/>
                  <a:pt x="5647" y="2035"/>
                </a:cubicBezTo>
                <a:lnTo>
                  <a:pt x="5543" y="1795"/>
                </a:lnTo>
                <a:cubicBezTo>
                  <a:pt x="5542" y="1794"/>
                  <a:pt x="5542" y="1793"/>
                  <a:pt x="5542" y="1793"/>
                </a:cubicBezTo>
                <a:lnTo>
                  <a:pt x="5438" y="1404"/>
                </a:lnTo>
                <a:lnTo>
                  <a:pt x="5334" y="964"/>
                </a:lnTo>
                <a:lnTo>
                  <a:pt x="5230" y="494"/>
                </a:lnTo>
                <a:lnTo>
                  <a:pt x="5126" y="182"/>
                </a:lnTo>
                <a:lnTo>
                  <a:pt x="5128" y="185"/>
                </a:lnTo>
                <a:lnTo>
                  <a:pt x="5024" y="25"/>
                </a:lnTo>
                <a:lnTo>
                  <a:pt x="5053" y="21"/>
                </a:lnTo>
                <a:lnTo>
                  <a:pt x="4945" y="409"/>
                </a:lnTo>
                <a:cubicBezTo>
                  <a:pt x="4945" y="410"/>
                  <a:pt x="4944" y="410"/>
                  <a:pt x="4944" y="411"/>
                </a:cubicBezTo>
                <a:lnTo>
                  <a:pt x="4840" y="639"/>
                </a:lnTo>
                <a:lnTo>
                  <a:pt x="4841" y="636"/>
                </a:lnTo>
                <a:lnTo>
                  <a:pt x="4737" y="1136"/>
                </a:lnTo>
                <a:cubicBezTo>
                  <a:pt x="4737" y="1138"/>
                  <a:pt x="4736" y="1140"/>
                  <a:pt x="4734" y="1142"/>
                </a:cubicBezTo>
                <a:lnTo>
                  <a:pt x="4630" y="1282"/>
                </a:lnTo>
                <a:cubicBezTo>
                  <a:pt x="4629" y="1284"/>
                  <a:pt x="4627" y="1285"/>
                  <a:pt x="4625" y="1287"/>
                </a:cubicBezTo>
                <a:lnTo>
                  <a:pt x="4521" y="1343"/>
                </a:lnTo>
                <a:cubicBezTo>
                  <a:pt x="4520" y="1343"/>
                  <a:pt x="4519" y="1343"/>
                  <a:pt x="4518" y="1344"/>
                </a:cubicBezTo>
                <a:lnTo>
                  <a:pt x="4414" y="1376"/>
                </a:lnTo>
                <a:lnTo>
                  <a:pt x="4424" y="1366"/>
                </a:lnTo>
                <a:lnTo>
                  <a:pt x="4320" y="1627"/>
                </a:lnTo>
                <a:lnTo>
                  <a:pt x="4212" y="1867"/>
                </a:lnTo>
                <a:cubicBezTo>
                  <a:pt x="4210" y="1873"/>
                  <a:pt x="4204" y="1876"/>
                  <a:pt x="4198" y="1876"/>
                </a:cubicBezTo>
                <a:cubicBezTo>
                  <a:pt x="4192" y="1877"/>
                  <a:pt x="4186" y="1873"/>
                  <a:pt x="4183" y="1868"/>
                </a:cubicBezTo>
                <a:lnTo>
                  <a:pt x="4079" y="1660"/>
                </a:lnTo>
                <a:lnTo>
                  <a:pt x="4087" y="1667"/>
                </a:lnTo>
                <a:lnTo>
                  <a:pt x="3983" y="1623"/>
                </a:lnTo>
                <a:lnTo>
                  <a:pt x="4005" y="1612"/>
                </a:lnTo>
                <a:lnTo>
                  <a:pt x="3901" y="2109"/>
                </a:lnTo>
                <a:lnTo>
                  <a:pt x="3796" y="2434"/>
                </a:lnTo>
                <a:lnTo>
                  <a:pt x="3692" y="2694"/>
                </a:lnTo>
                <a:cubicBezTo>
                  <a:pt x="3690" y="2700"/>
                  <a:pt x="3684" y="2704"/>
                  <a:pt x="3677" y="2704"/>
                </a:cubicBezTo>
                <a:cubicBezTo>
                  <a:pt x="3671" y="2704"/>
                  <a:pt x="3665" y="2700"/>
                  <a:pt x="3663" y="2694"/>
                </a:cubicBezTo>
                <a:lnTo>
                  <a:pt x="3559" y="2434"/>
                </a:lnTo>
                <a:lnTo>
                  <a:pt x="3589" y="2432"/>
                </a:lnTo>
                <a:lnTo>
                  <a:pt x="3481" y="2848"/>
                </a:lnTo>
                <a:lnTo>
                  <a:pt x="3377" y="3284"/>
                </a:lnTo>
                <a:cubicBezTo>
                  <a:pt x="3377" y="3286"/>
                  <a:pt x="3376" y="3287"/>
                  <a:pt x="3375" y="3288"/>
                </a:cubicBezTo>
                <a:lnTo>
                  <a:pt x="3271" y="3476"/>
                </a:lnTo>
                <a:cubicBezTo>
                  <a:pt x="3271" y="3477"/>
                  <a:pt x="3270" y="3478"/>
                  <a:pt x="3269" y="3479"/>
                </a:cubicBezTo>
                <a:lnTo>
                  <a:pt x="3165" y="3591"/>
                </a:lnTo>
                <a:cubicBezTo>
                  <a:pt x="3162" y="3595"/>
                  <a:pt x="3156" y="3597"/>
                  <a:pt x="3151" y="3596"/>
                </a:cubicBezTo>
                <a:cubicBezTo>
                  <a:pt x="3146" y="3595"/>
                  <a:pt x="3141" y="3592"/>
                  <a:pt x="3139" y="3587"/>
                </a:cubicBezTo>
                <a:lnTo>
                  <a:pt x="3035" y="3363"/>
                </a:lnTo>
                <a:lnTo>
                  <a:pt x="3055" y="3371"/>
                </a:lnTo>
                <a:lnTo>
                  <a:pt x="2951" y="3411"/>
                </a:lnTo>
                <a:lnTo>
                  <a:pt x="2953" y="3410"/>
                </a:lnTo>
                <a:lnTo>
                  <a:pt x="2849" y="3470"/>
                </a:lnTo>
                <a:lnTo>
                  <a:pt x="2854" y="3466"/>
                </a:lnTo>
                <a:lnTo>
                  <a:pt x="2746" y="3606"/>
                </a:lnTo>
                <a:cubicBezTo>
                  <a:pt x="2741" y="3613"/>
                  <a:pt x="2731" y="3615"/>
                  <a:pt x="2724" y="3609"/>
                </a:cubicBezTo>
                <a:lnTo>
                  <a:pt x="2620" y="3533"/>
                </a:lnTo>
                <a:lnTo>
                  <a:pt x="2644" y="3528"/>
                </a:lnTo>
                <a:lnTo>
                  <a:pt x="2540" y="3720"/>
                </a:lnTo>
                <a:cubicBezTo>
                  <a:pt x="2539" y="3721"/>
                  <a:pt x="2539" y="3722"/>
                  <a:pt x="2538" y="3723"/>
                </a:cubicBezTo>
                <a:lnTo>
                  <a:pt x="2434" y="3851"/>
                </a:lnTo>
                <a:cubicBezTo>
                  <a:pt x="2430" y="3856"/>
                  <a:pt x="2422" y="3858"/>
                  <a:pt x="2416" y="3855"/>
                </a:cubicBezTo>
                <a:lnTo>
                  <a:pt x="2312" y="3815"/>
                </a:lnTo>
                <a:cubicBezTo>
                  <a:pt x="2307" y="3814"/>
                  <a:pt x="2304" y="3810"/>
                  <a:pt x="2302" y="3806"/>
                </a:cubicBezTo>
                <a:lnTo>
                  <a:pt x="2198" y="3522"/>
                </a:lnTo>
                <a:lnTo>
                  <a:pt x="2216" y="3532"/>
                </a:lnTo>
                <a:lnTo>
                  <a:pt x="2112" y="3548"/>
                </a:lnTo>
                <a:cubicBezTo>
                  <a:pt x="2105" y="3549"/>
                  <a:pt x="2099" y="3546"/>
                  <a:pt x="2096" y="3540"/>
                </a:cubicBezTo>
                <a:lnTo>
                  <a:pt x="1992" y="3361"/>
                </a:lnTo>
                <a:lnTo>
                  <a:pt x="1884" y="3189"/>
                </a:lnTo>
                <a:lnTo>
                  <a:pt x="1887" y="3192"/>
                </a:lnTo>
                <a:lnTo>
                  <a:pt x="1783" y="3096"/>
                </a:lnTo>
                <a:lnTo>
                  <a:pt x="1790" y="3100"/>
                </a:lnTo>
                <a:lnTo>
                  <a:pt x="1686" y="3076"/>
                </a:lnTo>
                <a:cubicBezTo>
                  <a:pt x="1685" y="3076"/>
                  <a:pt x="1684" y="3076"/>
                  <a:pt x="1683" y="3075"/>
                </a:cubicBezTo>
                <a:lnTo>
                  <a:pt x="1579" y="3031"/>
                </a:lnTo>
                <a:lnTo>
                  <a:pt x="1591" y="3031"/>
                </a:lnTo>
                <a:lnTo>
                  <a:pt x="1487" y="3071"/>
                </a:lnTo>
                <a:cubicBezTo>
                  <a:pt x="1484" y="3073"/>
                  <a:pt x="1479" y="3073"/>
                  <a:pt x="1476" y="3071"/>
                </a:cubicBezTo>
                <a:lnTo>
                  <a:pt x="1374" y="3032"/>
                </a:lnTo>
                <a:lnTo>
                  <a:pt x="1270" y="3008"/>
                </a:lnTo>
                <a:cubicBezTo>
                  <a:pt x="1266" y="3007"/>
                  <a:pt x="1263" y="3005"/>
                  <a:pt x="1261" y="3003"/>
                </a:cubicBezTo>
                <a:lnTo>
                  <a:pt x="1153" y="2871"/>
                </a:lnTo>
                <a:lnTo>
                  <a:pt x="1171" y="2876"/>
                </a:lnTo>
                <a:lnTo>
                  <a:pt x="1067" y="2912"/>
                </a:lnTo>
                <a:lnTo>
                  <a:pt x="1077" y="2902"/>
                </a:lnTo>
                <a:lnTo>
                  <a:pt x="973" y="3198"/>
                </a:lnTo>
                <a:cubicBezTo>
                  <a:pt x="970" y="3206"/>
                  <a:pt x="961" y="3210"/>
                  <a:pt x="952" y="3208"/>
                </a:cubicBezTo>
                <a:lnTo>
                  <a:pt x="848" y="3172"/>
                </a:lnTo>
                <a:cubicBezTo>
                  <a:pt x="845" y="3170"/>
                  <a:pt x="842" y="3168"/>
                  <a:pt x="840" y="3164"/>
                </a:cubicBezTo>
                <a:lnTo>
                  <a:pt x="736" y="2984"/>
                </a:lnTo>
                <a:lnTo>
                  <a:pt x="743" y="2991"/>
                </a:lnTo>
                <a:lnTo>
                  <a:pt x="639" y="2947"/>
                </a:lnTo>
                <a:lnTo>
                  <a:pt x="658" y="2942"/>
                </a:lnTo>
                <a:lnTo>
                  <a:pt x="554" y="3082"/>
                </a:lnTo>
                <a:cubicBezTo>
                  <a:pt x="551" y="3087"/>
                  <a:pt x="545" y="3089"/>
                  <a:pt x="539" y="3088"/>
                </a:cubicBezTo>
                <a:cubicBezTo>
                  <a:pt x="533" y="3087"/>
                  <a:pt x="528" y="3083"/>
                  <a:pt x="526" y="3078"/>
                </a:cubicBezTo>
                <a:lnTo>
                  <a:pt x="418" y="2762"/>
                </a:lnTo>
                <a:lnTo>
                  <a:pt x="438" y="2772"/>
                </a:lnTo>
                <a:lnTo>
                  <a:pt x="334" y="2800"/>
                </a:lnTo>
                <a:lnTo>
                  <a:pt x="341" y="2796"/>
                </a:lnTo>
                <a:lnTo>
                  <a:pt x="237" y="2900"/>
                </a:lnTo>
                <a:cubicBezTo>
                  <a:pt x="233" y="2904"/>
                  <a:pt x="227" y="2905"/>
                  <a:pt x="222" y="2904"/>
                </a:cubicBezTo>
                <a:cubicBezTo>
                  <a:pt x="217" y="2903"/>
                  <a:pt x="212" y="2899"/>
                  <a:pt x="210" y="2894"/>
                </a:cubicBezTo>
                <a:lnTo>
                  <a:pt x="106" y="2612"/>
                </a:lnTo>
                <a:lnTo>
                  <a:pt x="2" y="2208"/>
                </a:lnTo>
                <a:cubicBezTo>
                  <a:pt x="0" y="2200"/>
                  <a:pt x="5" y="2191"/>
                  <a:pt x="13" y="2189"/>
                </a:cubicBezTo>
                <a:cubicBezTo>
                  <a:pt x="22" y="2187"/>
                  <a:pt x="31" y="2192"/>
                  <a:pt x="33" y="2200"/>
                </a:cubicBezTo>
                <a:close/>
              </a:path>
            </a:pathLst>
          </a:custGeom>
          <a:noFill/>
          <a:ln w="25400">
            <a:solidFill>
              <a:srgbClr val="CC3300"/>
            </a:solidFill>
            <a:bevel/>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90" name="Rectangle 15"/>
          <p:cNvSpPr>
            <a:spLocks noChangeArrowheads="1"/>
          </p:cNvSpPr>
          <p:nvPr/>
        </p:nvSpPr>
        <p:spPr bwMode="auto">
          <a:xfrm>
            <a:off x="8015288" y="5994400"/>
            <a:ext cx="2413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0</a:t>
            </a:r>
            <a:endParaRPr lang="en-US"/>
          </a:p>
        </p:txBody>
      </p:sp>
      <p:sp>
        <p:nvSpPr>
          <p:cNvPr id="54291" name="Rectangle 16"/>
          <p:cNvSpPr>
            <a:spLocks noChangeArrowheads="1"/>
          </p:cNvSpPr>
          <p:nvPr/>
        </p:nvSpPr>
        <p:spPr bwMode="auto">
          <a:xfrm>
            <a:off x="8015288" y="5307013"/>
            <a:ext cx="3762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20</a:t>
            </a:r>
            <a:endParaRPr lang="en-US"/>
          </a:p>
        </p:txBody>
      </p:sp>
      <p:sp>
        <p:nvSpPr>
          <p:cNvPr id="54292" name="Rectangle 17"/>
          <p:cNvSpPr>
            <a:spLocks noChangeArrowheads="1"/>
          </p:cNvSpPr>
          <p:nvPr/>
        </p:nvSpPr>
        <p:spPr bwMode="auto">
          <a:xfrm>
            <a:off x="8015288" y="4618038"/>
            <a:ext cx="376237"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40</a:t>
            </a:r>
            <a:endParaRPr lang="en-US"/>
          </a:p>
        </p:txBody>
      </p:sp>
      <p:sp>
        <p:nvSpPr>
          <p:cNvPr id="54293" name="Rectangle 18"/>
          <p:cNvSpPr>
            <a:spLocks noChangeArrowheads="1"/>
          </p:cNvSpPr>
          <p:nvPr/>
        </p:nvSpPr>
        <p:spPr bwMode="auto">
          <a:xfrm>
            <a:off x="8015288" y="3925888"/>
            <a:ext cx="3762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60</a:t>
            </a:r>
            <a:endParaRPr lang="en-US"/>
          </a:p>
        </p:txBody>
      </p:sp>
      <p:sp>
        <p:nvSpPr>
          <p:cNvPr id="54294" name="Rectangle 19"/>
          <p:cNvSpPr>
            <a:spLocks noChangeArrowheads="1"/>
          </p:cNvSpPr>
          <p:nvPr/>
        </p:nvSpPr>
        <p:spPr bwMode="auto">
          <a:xfrm>
            <a:off x="8015288" y="3238500"/>
            <a:ext cx="3762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80</a:t>
            </a:r>
            <a:endParaRPr lang="en-US"/>
          </a:p>
        </p:txBody>
      </p:sp>
      <p:sp>
        <p:nvSpPr>
          <p:cNvPr id="54295" name="Rectangle 20"/>
          <p:cNvSpPr>
            <a:spLocks noChangeArrowheads="1"/>
          </p:cNvSpPr>
          <p:nvPr/>
        </p:nvSpPr>
        <p:spPr bwMode="auto">
          <a:xfrm>
            <a:off x="8015288" y="2549525"/>
            <a:ext cx="511175"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100</a:t>
            </a:r>
            <a:endParaRPr lang="en-US"/>
          </a:p>
        </p:txBody>
      </p:sp>
      <p:sp>
        <p:nvSpPr>
          <p:cNvPr id="54296" name="Rectangle 21"/>
          <p:cNvSpPr>
            <a:spLocks noChangeArrowheads="1"/>
          </p:cNvSpPr>
          <p:nvPr/>
        </p:nvSpPr>
        <p:spPr bwMode="auto">
          <a:xfrm>
            <a:off x="8015288" y="1857375"/>
            <a:ext cx="5111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120</a:t>
            </a:r>
            <a:endParaRPr lang="en-US"/>
          </a:p>
        </p:txBody>
      </p:sp>
      <p:sp>
        <p:nvSpPr>
          <p:cNvPr id="54297" name="Rectangle 22"/>
          <p:cNvSpPr>
            <a:spLocks noChangeArrowheads="1"/>
          </p:cNvSpPr>
          <p:nvPr/>
        </p:nvSpPr>
        <p:spPr bwMode="auto">
          <a:xfrm>
            <a:off x="7985125" y="1169988"/>
            <a:ext cx="5111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140</a:t>
            </a:r>
            <a:endParaRPr lang="en-US"/>
          </a:p>
        </p:txBody>
      </p:sp>
      <p:sp>
        <p:nvSpPr>
          <p:cNvPr id="54298" name="Rectangle 23"/>
          <p:cNvSpPr>
            <a:spLocks noChangeArrowheads="1"/>
          </p:cNvSpPr>
          <p:nvPr/>
        </p:nvSpPr>
        <p:spPr bwMode="auto">
          <a:xfrm>
            <a:off x="801688" y="5994400"/>
            <a:ext cx="1873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a:t>
            </a:r>
            <a:endParaRPr lang="en-US"/>
          </a:p>
        </p:txBody>
      </p:sp>
      <p:sp>
        <p:nvSpPr>
          <p:cNvPr id="54299" name="Rectangle 24"/>
          <p:cNvSpPr>
            <a:spLocks noChangeArrowheads="1"/>
          </p:cNvSpPr>
          <p:nvPr/>
        </p:nvSpPr>
        <p:spPr bwMode="auto">
          <a:xfrm>
            <a:off x="882650" y="5994400"/>
            <a:ext cx="4556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8%</a:t>
            </a:r>
            <a:endParaRPr lang="en-US"/>
          </a:p>
        </p:txBody>
      </p:sp>
      <p:sp>
        <p:nvSpPr>
          <p:cNvPr id="54300" name="Rectangle 25"/>
          <p:cNvSpPr>
            <a:spLocks noChangeArrowheads="1"/>
          </p:cNvSpPr>
          <p:nvPr/>
        </p:nvSpPr>
        <p:spPr bwMode="auto">
          <a:xfrm>
            <a:off x="801688" y="5192713"/>
            <a:ext cx="187325"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a:t>
            </a:r>
            <a:endParaRPr lang="en-US"/>
          </a:p>
        </p:txBody>
      </p:sp>
      <p:sp>
        <p:nvSpPr>
          <p:cNvPr id="54301" name="Rectangle 26"/>
          <p:cNvSpPr>
            <a:spLocks noChangeArrowheads="1"/>
          </p:cNvSpPr>
          <p:nvPr/>
        </p:nvSpPr>
        <p:spPr bwMode="auto">
          <a:xfrm>
            <a:off x="882650" y="5192713"/>
            <a:ext cx="455613"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6%</a:t>
            </a:r>
            <a:endParaRPr lang="en-US"/>
          </a:p>
        </p:txBody>
      </p:sp>
      <p:sp>
        <p:nvSpPr>
          <p:cNvPr id="54302" name="Rectangle 27"/>
          <p:cNvSpPr>
            <a:spLocks noChangeArrowheads="1"/>
          </p:cNvSpPr>
          <p:nvPr/>
        </p:nvSpPr>
        <p:spPr bwMode="auto">
          <a:xfrm>
            <a:off x="801688" y="4387850"/>
            <a:ext cx="1873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a:t>
            </a:r>
            <a:endParaRPr lang="en-US"/>
          </a:p>
        </p:txBody>
      </p:sp>
      <p:sp>
        <p:nvSpPr>
          <p:cNvPr id="54303" name="Rectangle 28"/>
          <p:cNvSpPr>
            <a:spLocks noChangeArrowheads="1"/>
          </p:cNvSpPr>
          <p:nvPr/>
        </p:nvSpPr>
        <p:spPr bwMode="auto">
          <a:xfrm>
            <a:off x="882650" y="4387850"/>
            <a:ext cx="4556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4%</a:t>
            </a:r>
            <a:endParaRPr lang="en-US"/>
          </a:p>
        </p:txBody>
      </p:sp>
      <p:sp>
        <p:nvSpPr>
          <p:cNvPr id="54304" name="Rectangle 29"/>
          <p:cNvSpPr>
            <a:spLocks noChangeArrowheads="1"/>
          </p:cNvSpPr>
          <p:nvPr/>
        </p:nvSpPr>
        <p:spPr bwMode="auto">
          <a:xfrm>
            <a:off x="801688" y="3581400"/>
            <a:ext cx="1873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a:t>
            </a:r>
            <a:endParaRPr lang="en-US"/>
          </a:p>
        </p:txBody>
      </p:sp>
      <p:sp>
        <p:nvSpPr>
          <p:cNvPr id="54305" name="Rectangle 30"/>
          <p:cNvSpPr>
            <a:spLocks noChangeArrowheads="1"/>
          </p:cNvSpPr>
          <p:nvPr/>
        </p:nvSpPr>
        <p:spPr bwMode="auto">
          <a:xfrm>
            <a:off x="882650" y="3581400"/>
            <a:ext cx="4556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2%</a:t>
            </a:r>
            <a:endParaRPr lang="en-US"/>
          </a:p>
        </p:txBody>
      </p:sp>
      <p:sp>
        <p:nvSpPr>
          <p:cNvPr id="54306" name="Rectangle 31"/>
          <p:cNvSpPr>
            <a:spLocks noChangeArrowheads="1"/>
          </p:cNvSpPr>
          <p:nvPr/>
        </p:nvSpPr>
        <p:spPr bwMode="auto">
          <a:xfrm>
            <a:off x="884238" y="2778125"/>
            <a:ext cx="4540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0%</a:t>
            </a:r>
            <a:endParaRPr lang="en-US"/>
          </a:p>
        </p:txBody>
      </p:sp>
      <p:sp>
        <p:nvSpPr>
          <p:cNvPr id="54307" name="Rectangle 32"/>
          <p:cNvSpPr>
            <a:spLocks noChangeArrowheads="1"/>
          </p:cNvSpPr>
          <p:nvPr/>
        </p:nvSpPr>
        <p:spPr bwMode="auto">
          <a:xfrm>
            <a:off x="884238" y="1974850"/>
            <a:ext cx="454025"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2%</a:t>
            </a:r>
            <a:endParaRPr lang="en-US"/>
          </a:p>
        </p:txBody>
      </p:sp>
      <p:sp>
        <p:nvSpPr>
          <p:cNvPr id="54308" name="Rectangle 33"/>
          <p:cNvSpPr>
            <a:spLocks noChangeArrowheads="1"/>
          </p:cNvSpPr>
          <p:nvPr/>
        </p:nvSpPr>
        <p:spPr bwMode="auto">
          <a:xfrm>
            <a:off x="884238" y="1169988"/>
            <a:ext cx="4540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4%</a:t>
            </a:r>
            <a:endParaRPr lang="en-US"/>
          </a:p>
        </p:txBody>
      </p:sp>
      <p:sp>
        <p:nvSpPr>
          <p:cNvPr id="54309" name="Rectangle 34"/>
          <p:cNvSpPr>
            <a:spLocks noChangeArrowheads="1"/>
          </p:cNvSpPr>
          <p:nvPr/>
        </p:nvSpPr>
        <p:spPr bwMode="auto">
          <a:xfrm>
            <a:off x="1171575" y="6350000"/>
            <a:ext cx="6461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1970</a:t>
            </a:r>
            <a:endParaRPr lang="en-US"/>
          </a:p>
        </p:txBody>
      </p:sp>
      <p:sp>
        <p:nvSpPr>
          <p:cNvPr id="54310" name="Rectangle 35"/>
          <p:cNvSpPr>
            <a:spLocks noChangeArrowheads="1"/>
          </p:cNvSpPr>
          <p:nvPr/>
        </p:nvSpPr>
        <p:spPr bwMode="auto">
          <a:xfrm>
            <a:off x="1966913" y="6350000"/>
            <a:ext cx="64611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1975</a:t>
            </a:r>
            <a:endParaRPr lang="en-US"/>
          </a:p>
        </p:txBody>
      </p:sp>
      <p:sp>
        <p:nvSpPr>
          <p:cNvPr id="54311" name="Rectangle 36"/>
          <p:cNvSpPr>
            <a:spLocks noChangeArrowheads="1"/>
          </p:cNvSpPr>
          <p:nvPr/>
        </p:nvSpPr>
        <p:spPr bwMode="auto">
          <a:xfrm>
            <a:off x="2762250" y="6350000"/>
            <a:ext cx="6461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1980</a:t>
            </a:r>
            <a:endParaRPr lang="en-US"/>
          </a:p>
        </p:txBody>
      </p:sp>
      <p:sp>
        <p:nvSpPr>
          <p:cNvPr id="54312" name="Rectangle 37"/>
          <p:cNvSpPr>
            <a:spLocks noChangeArrowheads="1"/>
          </p:cNvSpPr>
          <p:nvPr/>
        </p:nvSpPr>
        <p:spPr bwMode="auto">
          <a:xfrm>
            <a:off x="3559175" y="6350000"/>
            <a:ext cx="6461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1985</a:t>
            </a:r>
            <a:endParaRPr lang="en-US"/>
          </a:p>
        </p:txBody>
      </p:sp>
      <p:sp>
        <p:nvSpPr>
          <p:cNvPr id="54313" name="Rectangle 38"/>
          <p:cNvSpPr>
            <a:spLocks noChangeArrowheads="1"/>
          </p:cNvSpPr>
          <p:nvPr/>
        </p:nvSpPr>
        <p:spPr bwMode="auto">
          <a:xfrm>
            <a:off x="4354513" y="6350000"/>
            <a:ext cx="64611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1990</a:t>
            </a:r>
            <a:endParaRPr lang="en-US"/>
          </a:p>
        </p:txBody>
      </p:sp>
      <p:sp>
        <p:nvSpPr>
          <p:cNvPr id="54314" name="Rectangle 39"/>
          <p:cNvSpPr>
            <a:spLocks noChangeArrowheads="1"/>
          </p:cNvSpPr>
          <p:nvPr/>
        </p:nvSpPr>
        <p:spPr bwMode="auto">
          <a:xfrm>
            <a:off x="5151438" y="6350000"/>
            <a:ext cx="64611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1995</a:t>
            </a:r>
            <a:endParaRPr lang="en-US"/>
          </a:p>
        </p:txBody>
      </p:sp>
      <p:sp>
        <p:nvSpPr>
          <p:cNvPr id="54315" name="Rectangle 40"/>
          <p:cNvSpPr>
            <a:spLocks noChangeArrowheads="1"/>
          </p:cNvSpPr>
          <p:nvPr/>
        </p:nvSpPr>
        <p:spPr bwMode="auto">
          <a:xfrm>
            <a:off x="5946775" y="6350000"/>
            <a:ext cx="6461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2000</a:t>
            </a:r>
            <a:endParaRPr lang="en-US"/>
          </a:p>
        </p:txBody>
      </p:sp>
      <p:sp>
        <p:nvSpPr>
          <p:cNvPr id="54316" name="Rectangle 41"/>
          <p:cNvSpPr>
            <a:spLocks noChangeArrowheads="1"/>
          </p:cNvSpPr>
          <p:nvPr/>
        </p:nvSpPr>
        <p:spPr bwMode="auto">
          <a:xfrm>
            <a:off x="6743700" y="6350000"/>
            <a:ext cx="6461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2005</a:t>
            </a:r>
            <a:endParaRPr lang="en-US"/>
          </a:p>
        </p:txBody>
      </p:sp>
      <p:sp>
        <p:nvSpPr>
          <p:cNvPr id="54317" name="Rectangle 42"/>
          <p:cNvSpPr>
            <a:spLocks noChangeArrowheads="1"/>
          </p:cNvSpPr>
          <p:nvPr/>
        </p:nvSpPr>
        <p:spPr bwMode="auto">
          <a:xfrm>
            <a:off x="7539038" y="6350000"/>
            <a:ext cx="6445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2010</a:t>
            </a:r>
            <a:endParaRPr lang="en-US"/>
          </a:p>
        </p:txBody>
      </p:sp>
      <p:grpSp>
        <p:nvGrpSpPr>
          <p:cNvPr id="2" name="Group 86"/>
          <p:cNvGrpSpPr>
            <a:grpSpLocks/>
          </p:cNvGrpSpPr>
          <p:nvPr/>
        </p:nvGrpSpPr>
        <p:grpSpPr bwMode="auto">
          <a:xfrm>
            <a:off x="3911600" y="4376738"/>
            <a:ext cx="2098675" cy="1273175"/>
            <a:chOff x="1968" y="2634"/>
            <a:chExt cx="1322" cy="802"/>
          </a:xfrm>
        </p:grpSpPr>
        <p:sp>
          <p:nvSpPr>
            <p:cNvPr id="54322" name="Line 87"/>
            <p:cNvSpPr>
              <a:spLocks noChangeShapeType="1"/>
            </p:cNvSpPr>
            <p:nvPr/>
          </p:nvSpPr>
          <p:spPr bwMode="auto">
            <a:xfrm flipV="1">
              <a:off x="2891" y="2634"/>
              <a:ext cx="399" cy="41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23" name="Text Box 88"/>
            <p:cNvSpPr txBox="1">
              <a:spLocks noChangeArrowheads="1"/>
            </p:cNvSpPr>
            <p:nvPr/>
          </p:nvSpPr>
          <p:spPr bwMode="auto">
            <a:xfrm>
              <a:off x="1968" y="2956"/>
              <a:ext cx="1056" cy="48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i="1"/>
                <a:t>Net exports</a:t>
              </a:r>
              <a:br>
                <a:rPr lang="en-US" sz="2200" i="1"/>
              </a:br>
              <a:r>
                <a:rPr lang="en-US" sz="2200" i="1"/>
                <a:t>(left scale)</a:t>
              </a:r>
            </a:p>
          </p:txBody>
        </p:sp>
      </p:grpSp>
      <p:grpSp>
        <p:nvGrpSpPr>
          <p:cNvPr id="3" name="Group 83"/>
          <p:cNvGrpSpPr>
            <a:grpSpLocks/>
          </p:cNvGrpSpPr>
          <p:nvPr/>
        </p:nvGrpSpPr>
        <p:grpSpPr bwMode="auto">
          <a:xfrm>
            <a:off x="4137025" y="1127125"/>
            <a:ext cx="3021013" cy="1182688"/>
            <a:chOff x="2597" y="921"/>
            <a:chExt cx="1903" cy="745"/>
          </a:xfrm>
        </p:grpSpPr>
        <p:sp>
          <p:nvSpPr>
            <p:cNvPr id="54320" name="Line 84"/>
            <p:cNvSpPr>
              <a:spLocks noChangeShapeType="1"/>
            </p:cNvSpPr>
            <p:nvPr/>
          </p:nvSpPr>
          <p:spPr bwMode="auto">
            <a:xfrm flipH="1">
              <a:off x="2625" y="1359"/>
              <a:ext cx="244" cy="3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21" name="Text Box 85"/>
            <p:cNvSpPr txBox="1">
              <a:spLocks noChangeArrowheads="1"/>
            </p:cNvSpPr>
            <p:nvPr/>
          </p:nvSpPr>
          <p:spPr bwMode="auto">
            <a:xfrm>
              <a:off x="2597" y="921"/>
              <a:ext cx="1903" cy="5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Trade-weighted real exchange rate index</a:t>
              </a:r>
              <a:endParaRPr lang="en-US" sz="2200" i="1"/>
            </a:p>
          </p:txBody>
        </p:sp>
      </p:grpSp>
    </p:spTree>
    <p:extLst>
      <p:ext uri="{BB962C8B-B14F-4D97-AF65-F5344CB8AC3E}">
        <p14:creationId xmlns:p14="http://schemas.microsoft.com/office/powerpoint/2010/main" val="884974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0957"/>
                                        </p:tgtEl>
                                        <p:attrNameLst>
                                          <p:attrName>style.visibility</p:attrName>
                                        </p:attrNameLst>
                                      </p:cBhvr>
                                      <p:to>
                                        <p:strVal val="visible"/>
                                      </p:to>
                                    </p:set>
                                    <p:animEffect transition="in" filter="wipe(left)">
                                      <p:cBhvr>
                                        <p:cTn id="7" dur="500"/>
                                        <p:tgtEl>
                                          <p:spTgt spid="210957"/>
                                        </p:tgtEl>
                                      </p:cBhvr>
                                    </p:animEffect>
                                  </p:childTnLst>
                                </p:cTn>
                              </p:par>
                              <p:par>
                                <p:cTn id="8" presetID="9"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10958"/>
                                        </p:tgtEl>
                                        <p:attrNameLst>
                                          <p:attrName>style.visibility</p:attrName>
                                        </p:attrNameLst>
                                      </p:cBhvr>
                                      <p:to>
                                        <p:strVal val="visible"/>
                                      </p:to>
                                    </p:set>
                                    <p:animEffect transition="in" filter="wipe(left)">
                                      <p:cBhvr>
                                        <p:cTn id="15" dur="500"/>
                                        <p:tgtEl>
                                          <p:spTgt spid="210958"/>
                                        </p:tgtEl>
                                      </p:cBhvr>
                                    </p:animEffect>
                                  </p:childTnLst>
                                </p:cTn>
                              </p:par>
                              <p:par>
                                <p:cTn id="16" presetID="9"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ssolv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57" grpId="0" animBg="1"/>
      <p:bldP spid="21095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74688" y="366713"/>
            <a:ext cx="7156450" cy="914400"/>
          </a:xfrm>
        </p:spPr>
        <p:txBody>
          <a:bodyPr/>
          <a:lstStyle/>
          <a:p>
            <a:r>
              <a:rPr lang="en-US" dirty="0" smtClean="0"/>
              <a:t>The Net </a:t>
            </a:r>
            <a:r>
              <a:rPr lang="en-US" dirty="0"/>
              <a:t>E</a:t>
            </a:r>
            <a:r>
              <a:rPr lang="en-US" dirty="0" smtClean="0"/>
              <a:t>xports </a:t>
            </a:r>
            <a:r>
              <a:rPr lang="en-US" dirty="0"/>
              <a:t>F</a:t>
            </a:r>
            <a:r>
              <a:rPr lang="en-US" dirty="0" smtClean="0"/>
              <a:t>unction</a:t>
            </a:r>
          </a:p>
        </p:txBody>
      </p:sp>
      <p:sp>
        <p:nvSpPr>
          <p:cNvPr id="55299" name="Rectangle 3"/>
          <p:cNvSpPr>
            <a:spLocks noGrp="1" noChangeArrowheads="1"/>
          </p:cNvSpPr>
          <p:nvPr>
            <p:ph type="body" idx="1"/>
          </p:nvPr>
        </p:nvSpPr>
        <p:spPr>
          <a:xfrm>
            <a:off x="457200" y="1563688"/>
            <a:ext cx="8229600" cy="4337050"/>
          </a:xfrm>
        </p:spPr>
        <p:txBody>
          <a:bodyPr/>
          <a:lstStyle/>
          <a:p>
            <a:pPr marL="346075" indent="-346075">
              <a:lnSpc>
                <a:spcPct val="120000"/>
              </a:lnSpc>
              <a:spcBef>
                <a:spcPct val="0"/>
              </a:spcBef>
            </a:pPr>
            <a:r>
              <a:rPr lang="en-US" dirty="0" smtClean="0">
                <a:sym typeface="Symbol" pitchFamily="18" charset="2"/>
              </a:rPr>
              <a:t>The </a:t>
            </a:r>
            <a:r>
              <a:rPr lang="en-US" b="1" dirty="0" smtClean="0">
                <a:solidFill>
                  <a:srgbClr val="0070C0"/>
                </a:solidFill>
                <a:sym typeface="Symbol" pitchFamily="18" charset="2"/>
              </a:rPr>
              <a:t>net exports function</a:t>
            </a:r>
            <a:r>
              <a:rPr lang="en-US" dirty="0" smtClean="0">
                <a:solidFill>
                  <a:srgbClr val="0070C0"/>
                </a:solidFill>
                <a:sym typeface="Symbol" pitchFamily="18" charset="2"/>
              </a:rPr>
              <a:t> </a:t>
            </a:r>
            <a:r>
              <a:rPr lang="en-US" dirty="0" smtClean="0">
                <a:sym typeface="Symbol" pitchFamily="18" charset="2"/>
              </a:rPr>
              <a:t>reflects this inverse relationship between </a:t>
            </a:r>
            <a:r>
              <a:rPr lang="en-US" b="1" i="1" dirty="0" smtClean="0">
                <a:sym typeface="Symbol" pitchFamily="18" charset="2"/>
              </a:rPr>
              <a:t>NX</a:t>
            </a:r>
            <a:r>
              <a:rPr lang="en-US" dirty="0" smtClean="0">
                <a:sym typeface="Symbol" pitchFamily="18" charset="2"/>
              </a:rPr>
              <a:t> and </a:t>
            </a:r>
            <a:r>
              <a:rPr lang="en-US" b="1" i="1" dirty="0" smtClean="0">
                <a:latin typeface="Tahoma" pitchFamily="34" charset="0"/>
                <a:sym typeface="Symbol" pitchFamily="18" charset="2"/>
              </a:rPr>
              <a:t>ε</a:t>
            </a:r>
            <a:r>
              <a:rPr lang="en-US" sz="1100" b="1" i="1" dirty="0" smtClean="0">
                <a:latin typeface="Tahoma" pitchFamily="34" charset="0"/>
                <a:sym typeface="Symbol" pitchFamily="18" charset="2"/>
              </a:rPr>
              <a:t> </a:t>
            </a:r>
            <a:r>
              <a:rPr lang="en-US" i="1" dirty="0" smtClean="0">
                <a:sym typeface="Symbol" pitchFamily="18" charset="2"/>
              </a:rPr>
              <a:t>:</a:t>
            </a:r>
            <a:endParaRPr lang="en-US" sz="3000" i="1" dirty="0" smtClean="0">
              <a:sym typeface="Symbol" pitchFamily="18" charset="2"/>
            </a:endParaRPr>
          </a:p>
          <a:p>
            <a:pPr marL="346075" indent="-346075">
              <a:lnSpc>
                <a:spcPct val="120000"/>
              </a:lnSpc>
              <a:spcBef>
                <a:spcPct val="40000"/>
              </a:spcBef>
              <a:buFont typeface="Wingdings" pitchFamily="2" charset="2"/>
              <a:buNone/>
            </a:pPr>
            <a:r>
              <a:rPr lang="en-US" sz="3300" dirty="0" smtClean="0">
                <a:sym typeface="Symbol" pitchFamily="18" charset="2"/>
              </a:rPr>
              <a:t>				</a:t>
            </a:r>
            <a:r>
              <a:rPr lang="en-US" sz="3300" b="1" i="1" dirty="0" smtClean="0">
                <a:sym typeface="Symbol" pitchFamily="18" charset="2"/>
              </a:rPr>
              <a:t>NX</a:t>
            </a:r>
            <a:r>
              <a:rPr lang="en-US" sz="3300" dirty="0" smtClean="0">
                <a:sym typeface="Symbol" pitchFamily="18" charset="2"/>
              </a:rPr>
              <a:t>  = </a:t>
            </a:r>
            <a:r>
              <a:rPr lang="en-US" sz="3300" b="1" i="1" dirty="0" smtClean="0">
                <a:sym typeface="Symbol" pitchFamily="18" charset="2"/>
              </a:rPr>
              <a:t>NX</a:t>
            </a:r>
            <a:r>
              <a:rPr lang="en-US" sz="3300" dirty="0" smtClean="0">
                <a:sym typeface="Symbol" pitchFamily="18" charset="2"/>
              </a:rPr>
              <a:t>(</a:t>
            </a:r>
            <a:r>
              <a:rPr lang="en-US" sz="3300" b="1" i="1" dirty="0" smtClean="0">
                <a:latin typeface="Tahoma" pitchFamily="34" charset="0"/>
                <a:sym typeface="Symbol" pitchFamily="18" charset="2"/>
              </a:rPr>
              <a:t>ε</a:t>
            </a:r>
            <a:r>
              <a:rPr lang="en-US" sz="1400" dirty="0" smtClean="0">
                <a:sym typeface="Symbol" pitchFamily="18" charset="2"/>
              </a:rPr>
              <a:t> </a:t>
            </a:r>
            <a:r>
              <a:rPr lang="en-US" sz="3300" dirty="0" smtClean="0">
                <a:sym typeface="Symbol" pitchFamily="18" charset="2"/>
              </a:rPr>
              <a:t>)</a:t>
            </a:r>
          </a:p>
        </p:txBody>
      </p:sp>
    </p:spTree>
    <p:extLst>
      <p:ext uri="{BB962C8B-B14F-4D97-AF65-F5344CB8AC3E}">
        <p14:creationId xmlns:p14="http://schemas.microsoft.com/office/powerpoint/2010/main" val="3135142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74688" y="366713"/>
            <a:ext cx="7156450" cy="914400"/>
          </a:xfrm>
        </p:spPr>
        <p:txBody>
          <a:bodyPr/>
          <a:lstStyle/>
          <a:p>
            <a:r>
              <a:rPr lang="en-US" dirty="0" smtClean="0"/>
              <a:t>The Net </a:t>
            </a:r>
            <a:r>
              <a:rPr lang="en-US" dirty="0"/>
              <a:t>E</a:t>
            </a:r>
            <a:r>
              <a:rPr lang="en-US" dirty="0" smtClean="0"/>
              <a:t>xports </a:t>
            </a:r>
            <a:r>
              <a:rPr lang="en-US" dirty="0"/>
              <a:t>F</a:t>
            </a:r>
            <a:r>
              <a:rPr lang="en-US" dirty="0" smtClean="0"/>
              <a:t>unction</a:t>
            </a:r>
          </a:p>
        </p:txBody>
      </p:sp>
      <p:sp>
        <p:nvSpPr>
          <p:cNvPr id="55299" name="Rectangle 3"/>
          <p:cNvSpPr>
            <a:spLocks noGrp="1" noChangeArrowheads="1"/>
          </p:cNvSpPr>
          <p:nvPr>
            <p:ph type="body" idx="1"/>
          </p:nvPr>
        </p:nvSpPr>
        <p:spPr>
          <a:xfrm>
            <a:off x="457200" y="1563688"/>
            <a:ext cx="8229600" cy="4726276"/>
          </a:xfrm>
        </p:spPr>
        <p:txBody>
          <a:bodyPr>
            <a:normAutofit/>
          </a:bodyPr>
          <a:lstStyle/>
          <a:p>
            <a:pPr>
              <a:lnSpc>
                <a:spcPct val="120000"/>
              </a:lnSpc>
              <a:spcBef>
                <a:spcPct val="40000"/>
              </a:spcBef>
            </a:pPr>
            <a:r>
              <a:rPr lang="en-US" sz="3300" b="1" i="1" dirty="0">
                <a:solidFill>
                  <a:srgbClr val="0070C0"/>
                </a:solidFill>
                <a:sym typeface="Symbol" pitchFamily="18" charset="2"/>
              </a:rPr>
              <a:t>NX</a:t>
            </a:r>
            <a:r>
              <a:rPr lang="en-US" sz="3300" b="1" dirty="0">
                <a:solidFill>
                  <a:srgbClr val="0070C0"/>
                </a:solidFill>
                <a:sym typeface="Symbol" pitchFamily="18" charset="2"/>
              </a:rPr>
              <a:t> = </a:t>
            </a:r>
            <a:r>
              <a:rPr lang="en-US" sz="3300" b="1" i="1" dirty="0" smtClean="0">
                <a:solidFill>
                  <a:srgbClr val="0070C0"/>
                </a:solidFill>
                <a:sym typeface="Symbol" pitchFamily="18" charset="2"/>
              </a:rPr>
              <a:t>NX</a:t>
            </a:r>
            <a:r>
              <a:rPr lang="en-US" sz="3300" b="1" dirty="0" smtClean="0">
                <a:solidFill>
                  <a:srgbClr val="0070C0"/>
                </a:solidFill>
                <a:sym typeface="Symbol" pitchFamily="18" charset="2"/>
              </a:rPr>
              <a:t>(</a:t>
            </a:r>
            <a:r>
              <a:rPr lang="en-US" sz="3600" b="1" i="1" dirty="0" smtClean="0">
                <a:solidFill>
                  <a:srgbClr val="0070C0"/>
                </a:solidFill>
                <a:latin typeface="Calibri" pitchFamily="34" charset="0"/>
                <a:cs typeface="Calibri" pitchFamily="34" charset="0"/>
                <a:sym typeface="Symbol" pitchFamily="18" charset="2"/>
              </a:rPr>
              <a:t>ε</a:t>
            </a:r>
            <a:r>
              <a:rPr lang="en-US" sz="3600" b="1" dirty="0" smtClean="0">
                <a:solidFill>
                  <a:srgbClr val="0070C0"/>
                </a:solidFill>
                <a:latin typeface="Calibri" pitchFamily="34" charset="0"/>
                <a:cs typeface="Calibri" pitchFamily="34" charset="0"/>
                <a:sym typeface="Symbol" pitchFamily="18" charset="2"/>
              </a:rPr>
              <a:t>)</a:t>
            </a:r>
            <a:endParaRPr lang="en-US" sz="3300" dirty="0" smtClean="0">
              <a:sym typeface="Symbol" pitchFamily="18" charset="2"/>
            </a:endParaRPr>
          </a:p>
          <a:p>
            <a:pPr>
              <a:lnSpc>
                <a:spcPct val="120000"/>
              </a:lnSpc>
              <a:spcBef>
                <a:spcPct val="40000"/>
              </a:spcBef>
            </a:pPr>
            <a:r>
              <a:rPr lang="en-US" sz="3300" dirty="0" smtClean="0">
                <a:sym typeface="Symbol" pitchFamily="18" charset="2"/>
              </a:rPr>
              <a:t>Specific form: </a:t>
            </a:r>
            <a:r>
              <a:rPr lang="en-US" sz="3300" b="1" i="1" dirty="0" smtClean="0">
                <a:solidFill>
                  <a:srgbClr val="0070C0"/>
                </a:solidFill>
                <a:sym typeface="Symbol" pitchFamily="18" charset="2"/>
              </a:rPr>
              <a:t>NX</a:t>
            </a:r>
            <a:r>
              <a:rPr lang="en-US" sz="3300" b="1" dirty="0" smtClean="0">
                <a:solidFill>
                  <a:srgbClr val="0070C0"/>
                </a:solidFill>
                <a:sym typeface="Symbol" pitchFamily="18" charset="2"/>
              </a:rPr>
              <a:t> = </a:t>
            </a:r>
            <a:r>
              <a:rPr lang="en-US" sz="3300" b="1" i="1" dirty="0" err="1" smtClean="0">
                <a:solidFill>
                  <a:srgbClr val="0070C0"/>
                </a:solidFill>
                <a:sym typeface="Symbol" pitchFamily="18" charset="2"/>
              </a:rPr>
              <a:t>NX</a:t>
            </a:r>
            <a:r>
              <a:rPr lang="en-US" sz="3300" b="1" baseline="-25000" dirty="0" err="1" smtClean="0">
                <a:solidFill>
                  <a:srgbClr val="0070C0"/>
                </a:solidFill>
                <a:sym typeface="Symbol" pitchFamily="18" charset="2"/>
              </a:rPr>
              <a:t>o</a:t>
            </a:r>
            <a:r>
              <a:rPr lang="en-US" sz="3300" b="1" dirty="0" smtClean="0">
                <a:solidFill>
                  <a:srgbClr val="0070C0"/>
                </a:solidFill>
                <a:sym typeface="Symbol" pitchFamily="18" charset="2"/>
              </a:rPr>
              <a:t> – </a:t>
            </a:r>
            <a:r>
              <a:rPr lang="en-US" sz="3300" b="1" i="1" dirty="0" err="1" smtClean="0">
                <a:solidFill>
                  <a:srgbClr val="0070C0"/>
                </a:solidFill>
                <a:sym typeface="Symbol" pitchFamily="18" charset="2"/>
              </a:rPr>
              <a:t>NX</a:t>
            </a:r>
            <a:r>
              <a:rPr lang="en-US" sz="3600" b="1" baseline="-25000" dirty="0" err="1" smtClean="0">
                <a:solidFill>
                  <a:srgbClr val="0070C0"/>
                </a:solidFill>
                <a:latin typeface="Calibri" pitchFamily="34" charset="0"/>
                <a:cs typeface="Calibri" pitchFamily="34" charset="0"/>
                <a:sym typeface="Symbol" pitchFamily="18" charset="2"/>
              </a:rPr>
              <a:t>ε</a:t>
            </a:r>
            <a:r>
              <a:rPr lang="en-US" sz="3600" b="1" i="1" dirty="0" err="1" smtClean="0">
                <a:solidFill>
                  <a:srgbClr val="0070C0"/>
                </a:solidFill>
                <a:latin typeface="Calibri" pitchFamily="34" charset="0"/>
                <a:cs typeface="Calibri" pitchFamily="34" charset="0"/>
                <a:sym typeface="Symbol" pitchFamily="18" charset="2"/>
              </a:rPr>
              <a:t>ε</a:t>
            </a:r>
            <a:endParaRPr lang="en-US" sz="3600" b="1" i="1" dirty="0" smtClean="0">
              <a:solidFill>
                <a:srgbClr val="0070C0"/>
              </a:solidFill>
              <a:latin typeface="Calibri" pitchFamily="34" charset="0"/>
              <a:cs typeface="Calibri" pitchFamily="34" charset="0"/>
              <a:sym typeface="Symbol" pitchFamily="18" charset="2"/>
            </a:endParaRPr>
          </a:p>
          <a:p>
            <a:pPr lvl="1">
              <a:lnSpc>
                <a:spcPct val="120000"/>
              </a:lnSpc>
              <a:spcBef>
                <a:spcPct val="40000"/>
              </a:spcBef>
            </a:pPr>
            <a:r>
              <a:rPr lang="en-US" dirty="0" smtClean="0">
                <a:latin typeface="Calibri" pitchFamily="34" charset="0"/>
                <a:cs typeface="Calibri" pitchFamily="34" charset="0"/>
                <a:sym typeface="Symbol" pitchFamily="18" charset="2"/>
              </a:rPr>
              <a:t>Here</a:t>
            </a:r>
            <a:r>
              <a:rPr lang="en-US" dirty="0">
                <a:latin typeface="Calibri" pitchFamily="34" charset="0"/>
                <a:cs typeface="Calibri" pitchFamily="34" charset="0"/>
                <a:sym typeface="Symbol" pitchFamily="18" charset="2"/>
              </a:rPr>
              <a:t>, </a:t>
            </a:r>
            <a:r>
              <a:rPr lang="en-US" i="1" dirty="0" err="1">
                <a:latin typeface="Calibri" pitchFamily="34" charset="0"/>
                <a:cs typeface="Calibri" pitchFamily="34" charset="0"/>
                <a:sym typeface="Symbol" pitchFamily="18" charset="2"/>
              </a:rPr>
              <a:t>NX</a:t>
            </a:r>
            <a:r>
              <a:rPr lang="en-US" baseline="-25000" dirty="0" err="1">
                <a:latin typeface="Calibri" pitchFamily="34" charset="0"/>
                <a:cs typeface="Calibri" pitchFamily="34" charset="0"/>
                <a:sym typeface="Symbol" pitchFamily="18" charset="2"/>
              </a:rPr>
              <a:t>o</a:t>
            </a:r>
            <a:r>
              <a:rPr lang="en-US" dirty="0">
                <a:latin typeface="Calibri" pitchFamily="34" charset="0"/>
                <a:cs typeface="Calibri" pitchFamily="34" charset="0"/>
                <a:sym typeface="Symbol" pitchFamily="18" charset="2"/>
              </a:rPr>
              <a:t> represents all factors—other than the real exchange rate—that also affect net exports</a:t>
            </a:r>
          </a:p>
          <a:p>
            <a:pPr lvl="2">
              <a:lnSpc>
                <a:spcPct val="120000"/>
              </a:lnSpc>
              <a:spcBef>
                <a:spcPct val="40000"/>
              </a:spcBef>
            </a:pPr>
            <a:r>
              <a:rPr lang="en-US" dirty="0">
                <a:latin typeface="Calibri" pitchFamily="34" charset="0"/>
                <a:cs typeface="Calibri" pitchFamily="34" charset="0"/>
                <a:sym typeface="Symbol" pitchFamily="18" charset="2"/>
              </a:rPr>
              <a:t>Examples: preferences, tariffs and other trade policy variables, foreign GDP, etc.</a:t>
            </a:r>
          </a:p>
          <a:p>
            <a:pPr>
              <a:lnSpc>
                <a:spcPct val="120000"/>
              </a:lnSpc>
              <a:spcBef>
                <a:spcPct val="40000"/>
              </a:spcBef>
            </a:pPr>
            <a:r>
              <a:rPr lang="en-US" sz="3300" dirty="0">
                <a:sym typeface="Symbol" pitchFamily="18" charset="2"/>
              </a:rPr>
              <a:t>Example: </a:t>
            </a:r>
            <a:r>
              <a:rPr lang="en-US" sz="3300" b="1" i="1" dirty="0">
                <a:sym typeface="Symbol" pitchFamily="18" charset="2"/>
              </a:rPr>
              <a:t>NX</a:t>
            </a:r>
            <a:r>
              <a:rPr lang="en-US" sz="3300" b="1" dirty="0">
                <a:sym typeface="Symbol" pitchFamily="18" charset="2"/>
              </a:rPr>
              <a:t> = 19.85 – 2</a:t>
            </a:r>
            <a:r>
              <a:rPr lang="en-US" sz="3600" b="1" i="1" dirty="0">
                <a:latin typeface="Calibri" pitchFamily="34" charset="0"/>
                <a:cs typeface="Calibri" pitchFamily="34" charset="0"/>
                <a:sym typeface="Symbol" pitchFamily="18" charset="2"/>
              </a:rPr>
              <a:t>ε</a:t>
            </a:r>
          </a:p>
          <a:p>
            <a:pPr>
              <a:lnSpc>
                <a:spcPct val="120000"/>
              </a:lnSpc>
              <a:spcBef>
                <a:spcPct val="40000"/>
              </a:spcBef>
            </a:pPr>
            <a:endParaRPr lang="en-US" sz="3300" dirty="0" smtClean="0">
              <a:sym typeface="Symbol" pitchFamily="18" charset="2"/>
            </a:endParaRPr>
          </a:p>
        </p:txBody>
      </p:sp>
    </p:spTree>
    <p:extLst>
      <p:ext uri="{BB962C8B-B14F-4D97-AF65-F5344CB8AC3E}">
        <p14:creationId xmlns:p14="http://schemas.microsoft.com/office/powerpoint/2010/main" val="3107377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a:t>
            </a:r>
            <a:r>
              <a:rPr lang="en-US" dirty="0" smtClean="0"/>
              <a:t>Exports: calculation</a:t>
            </a:r>
            <a:endParaRPr lang="en-US" dirty="0"/>
          </a:p>
        </p:txBody>
      </p:sp>
      <p:sp>
        <p:nvSpPr>
          <p:cNvPr id="3" name="Content Placeholder 2"/>
          <p:cNvSpPr>
            <a:spLocks noGrp="1"/>
          </p:cNvSpPr>
          <p:nvPr>
            <p:ph idx="1"/>
          </p:nvPr>
        </p:nvSpPr>
        <p:spPr/>
        <p:txBody>
          <a:bodyPr/>
          <a:lstStyle/>
          <a:p>
            <a:r>
              <a:rPr lang="en-US" dirty="0" smtClean="0">
                <a:sym typeface="Symbol" pitchFamily="18" charset="2"/>
              </a:rPr>
              <a:t>We just saw that </a:t>
            </a:r>
            <a:r>
              <a:rPr lang="en-US" b="1" i="1" dirty="0" smtClean="0">
                <a:solidFill>
                  <a:srgbClr val="0070C0"/>
                </a:solidFill>
                <a:sym typeface="Symbol" pitchFamily="18" charset="2"/>
              </a:rPr>
              <a:t>NX</a:t>
            </a:r>
            <a:r>
              <a:rPr lang="en-US" b="1" dirty="0" smtClean="0">
                <a:solidFill>
                  <a:srgbClr val="0070C0"/>
                </a:solidFill>
                <a:sym typeface="Symbol" pitchFamily="18" charset="2"/>
              </a:rPr>
              <a:t> </a:t>
            </a:r>
            <a:r>
              <a:rPr lang="en-US" b="1" dirty="0">
                <a:solidFill>
                  <a:srgbClr val="0070C0"/>
                </a:solidFill>
                <a:sym typeface="Symbol" pitchFamily="18" charset="2"/>
              </a:rPr>
              <a:t>= </a:t>
            </a:r>
            <a:r>
              <a:rPr lang="en-US" b="1" i="1" dirty="0" err="1">
                <a:solidFill>
                  <a:srgbClr val="0070C0"/>
                </a:solidFill>
                <a:sym typeface="Symbol" pitchFamily="18" charset="2"/>
              </a:rPr>
              <a:t>NX</a:t>
            </a:r>
            <a:r>
              <a:rPr lang="en-US" b="1" baseline="-25000" dirty="0" err="1">
                <a:solidFill>
                  <a:srgbClr val="0070C0"/>
                </a:solidFill>
                <a:sym typeface="Symbol" pitchFamily="18" charset="2"/>
              </a:rPr>
              <a:t>o</a:t>
            </a:r>
            <a:r>
              <a:rPr lang="en-US" b="1" dirty="0">
                <a:solidFill>
                  <a:srgbClr val="0070C0"/>
                </a:solidFill>
                <a:sym typeface="Symbol" pitchFamily="18" charset="2"/>
              </a:rPr>
              <a:t> – </a:t>
            </a:r>
            <a:r>
              <a:rPr lang="en-US" b="1" i="1" dirty="0" err="1">
                <a:solidFill>
                  <a:srgbClr val="0070C0"/>
                </a:solidFill>
                <a:sym typeface="Symbol" pitchFamily="18" charset="2"/>
              </a:rPr>
              <a:t>NX</a:t>
            </a:r>
            <a:r>
              <a:rPr lang="en-US" b="1" baseline="-25000" dirty="0" err="1">
                <a:solidFill>
                  <a:srgbClr val="0070C0"/>
                </a:solidFill>
                <a:latin typeface="Calibri" pitchFamily="34" charset="0"/>
                <a:cs typeface="Calibri" pitchFamily="34" charset="0"/>
                <a:sym typeface="Symbol" pitchFamily="18" charset="2"/>
              </a:rPr>
              <a:t>ε</a:t>
            </a:r>
            <a:r>
              <a:rPr lang="en-US" b="1" i="1" dirty="0" err="1">
                <a:solidFill>
                  <a:srgbClr val="0070C0"/>
                </a:solidFill>
                <a:latin typeface="Calibri" pitchFamily="34" charset="0"/>
                <a:cs typeface="Calibri" pitchFamily="34" charset="0"/>
                <a:sym typeface="Symbol" pitchFamily="18" charset="2"/>
              </a:rPr>
              <a:t>ε</a:t>
            </a:r>
            <a:endParaRPr lang="en-US" b="1" i="1" dirty="0">
              <a:solidFill>
                <a:srgbClr val="0070C0"/>
              </a:solidFill>
              <a:latin typeface="Calibri" pitchFamily="34" charset="0"/>
              <a:cs typeface="Calibri" pitchFamily="34" charset="0"/>
              <a:sym typeface="Symbol" pitchFamily="18" charset="2"/>
            </a:endParaRPr>
          </a:p>
          <a:p>
            <a:r>
              <a:rPr lang="en-US" dirty="0" smtClean="0"/>
              <a:t>Therefore, </a:t>
            </a:r>
            <a:r>
              <a:rPr lang="en-US" i="1" dirty="0" err="1" smtClean="0">
                <a:sym typeface="Symbol" pitchFamily="18" charset="2"/>
              </a:rPr>
              <a:t>NX</a:t>
            </a:r>
            <a:r>
              <a:rPr lang="en-US" baseline="-25000" dirty="0" err="1">
                <a:latin typeface="Calibri" pitchFamily="34" charset="0"/>
                <a:cs typeface="Calibri" pitchFamily="34" charset="0"/>
                <a:sym typeface="Symbol" pitchFamily="18" charset="2"/>
              </a:rPr>
              <a:t>ε</a:t>
            </a:r>
            <a:r>
              <a:rPr lang="en-US" i="1" dirty="0" err="1">
                <a:latin typeface="Calibri" pitchFamily="34" charset="0"/>
                <a:cs typeface="Calibri" pitchFamily="34" charset="0"/>
                <a:sym typeface="Symbol" pitchFamily="18" charset="2"/>
              </a:rPr>
              <a:t>ε</a:t>
            </a:r>
            <a:r>
              <a:rPr lang="en-US" dirty="0" smtClean="0">
                <a:sym typeface="Symbol" pitchFamily="18" charset="2"/>
              </a:rPr>
              <a:t> </a:t>
            </a:r>
            <a:r>
              <a:rPr lang="en-US" dirty="0">
                <a:sym typeface="Symbol" pitchFamily="18" charset="2"/>
              </a:rPr>
              <a:t>= </a:t>
            </a:r>
            <a:r>
              <a:rPr lang="en-US" i="1" dirty="0" err="1">
                <a:sym typeface="Symbol" pitchFamily="18" charset="2"/>
              </a:rPr>
              <a:t>NX</a:t>
            </a:r>
            <a:r>
              <a:rPr lang="en-US" baseline="-25000" dirty="0" err="1">
                <a:sym typeface="Symbol" pitchFamily="18" charset="2"/>
              </a:rPr>
              <a:t>o</a:t>
            </a:r>
            <a:r>
              <a:rPr lang="en-US" dirty="0">
                <a:sym typeface="Symbol" pitchFamily="18" charset="2"/>
              </a:rPr>
              <a:t> – </a:t>
            </a:r>
            <a:r>
              <a:rPr lang="en-US" i="1" dirty="0" smtClean="0">
                <a:sym typeface="Symbol" pitchFamily="18" charset="2"/>
              </a:rPr>
              <a:t>NX</a:t>
            </a:r>
            <a:endParaRPr lang="en-US" dirty="0" smtClean="0"/>
          </a:p>
          <a:p>
            <a:r>
              <a:rPr lang="en-US" dirty="0" smtClean="0"/>
              <a:t>Therefore, </a:t>
            </a:r>
            <a:r>
              <a:rPr lang="en-US" b="1" i="1" dirty="0" smtClean="0">
                <a:latin typeface="Calibri" pitchFamily="34" charset="0"/>
                <a:cs typeface="Calibri" pitchFamily="34" charset="0"/>
                <a:sym typeface="Symbol" pitchFamily="18" charset="2"/>
              </a:rPr>
              <a:t>ε</a:t>
            </a:r>
            <a:r>
              <a:rPr lang="en-US" b="1" dirty="0" smtClean="0">
                <a:sym typeface="Symbol" pitchFamily="18" charset="2"/>
              </a:rPr>
              <a:t> </a:t>
            </a:r>
            <a:r>
              <a:rPr lang="en-US" b="1" dirty="0">
                <a:sym typeface="Symbol" pitchFamily="18" charset="2"/>
              </a:rPr>
              <a:t>= </a:t>
            </a:r>
            <a:r>
              <a:rPr lang="en-US" b="1" dirty="0" smtClean="0">
                <a:sym typeface="Symbol" pitchFamily="18" charset="2"/>
              </a:rPr>
              <a:t>(</a:t>
            </a:r>
            <a:r>
              <a:rPr lang="en-US" b="1" i="1" dirty="0" err="1" smtClean="0">
                <a:sym typeface="Symbol" pitchFamily="18" charset="2"/>
              </a:rPr>
              <a:t>NX</a:t>
            </a:r>
            <a:r>
              <a:rPr lang="en-US" b="1" baseline="-25000" dirty="0" err="1" smtClean="0">
                <a:sym typeface="Symbol" pitchFamily="18" charset="2"/>
              </a:rPr>
              <a:t>o</a:t>
            </a:r>
            <a:r>
              <a:rPr lang="en-US" b="1" dirty="0" smtClean="0">
                <a:sym typeface="Symbol" pitchFamily="18" charset="2"/>
              </a:rPr>
              <a:t> </a:t>
            </a:r>
            <a:r>
              <a:rPr lang="en-US" b="1" dirty="0">
                <a:sym typeface="Symbol" pitchFamily="18" charset="2"/>
              </a:rPr>
              <a:t>– </a:t>
            </a:r>
            <a:r>
              <a:rPr lang="en-US" b="1" i="1" dirty="0" smtClean="0">
                <a:sym typeface="Symbol" pitchFamily="18" charset="2"/>
              </a:rPr>
              <a:t>NX</a:t>
            </a:r>
            <a:r>
              <a:rPr lang="en-US" b="1" dirty="0" smtClean="0">
                <a:sym typeface="Symbol" pitchFamily="18" charset="2"/>
              </a:rPr>
              <a:t>)/</a:t>
            </a:r>
            <a:r>
              <a:rPr lang="en-US" b="1" i="1" dirty="0" err="1">
                <a:sym typeface="Symbol" pitchFamily="18" charset="2"/>
              </a:rPr>
              <a:t>NX</a:t>
            </a:r>
            <a:r>
              <a:rPr lang="en-US" b="1" baseline="-25000" dirty="0" err="1">
                <a:latin typeface="Calibri" pitchFamily="34" charset="0"/>
                <a:cs typeface="Calibri" pitchFamily="34" charset="0"/>
                <a:sym typeface="Symbol" pitchFamily="18" charset="2"/>
              </a:rPr>
              <a:t>ε</a:t>
            </a:r>
            <a:endParaRPr lang="en-US" b="1" dirty="0"/>
          </a:p>
          <a:p>
            <a:pPr lvl="1"/>
            <a:r>
              <a:rPr lang="en-US" dirty="0" smtClean="0"/>
              <a:t>In our numerical example, </a:t>
            </a:r>
            <a:r>
              <a:rPr lang="en-US" i="1" dirty="0" smtClean="0"/>
              <a:t>NX</a:t>
            </a:r>
            <a:r>
              <a:rPr lang="en-US" dirty="0" smtClean="0"/>
              <a:t> = </a:t>
            </a:r>
            <a:r>
              <a:rPr lang="en-US" dirty="0" smtClean="0">
                <a:sym typeface="Symbol" pitchFamily="18" charset="2"/>
              </a:rPr>
              <a:t>–0.15 was shown earlier</a:t>
            </a:r>
          </a:p>
          <a:p>
            <a:pPr lvl="1"/>
            <a:r>
              <a:rPr lang="en-US" dirty="0" smtClean="0"/>
              <a:t>Suppose </a:t>
            </a:r>
            <a:r>
              <a:rPr lang="en-US" i="1" dirty="0">
                <a:sym typeface="Symbol" pitchFamily="18" charset="2"/>
              </a:rPr>
              <a:t>NX</a:t>
            </a:r>
            <a:r>
              <a:rPr lang="en-US" dirty="0">
                <a:sym typeface="Symbol" pitchFamily="18" charset="2"/>
              </a:rPr>
              <a:t> = 19.85 – </a:t>
            </a:r>
            <a:r>
              <a:rPr lang="en-US" dirty="0" smtClean="0">
                <a:sym typeface="Symbol" pitchFamily="18" charset="2"/>
              </a:rPr>
              <a:t>2</a:t>
            </a:r>
            <a:r>
              <a:rPr lang="en-US" i="1" dirty="0" smtClean="0">
                <a:latin typeface="Calibri" pitchFamily="34" charset="0"/>
                <a:cs typeface="Calibri" pitchFamily="34" charset="0"/>
                <a:sym typeface="Symbol" pitchFamily="18" charset="2"/>
              </a:rPr>
              <a:t>ε</a:t>
            </a:r>
            <a:r>
              <a:rPr lang="en-US" dirty="0" smtClean="0">
                <a:latin typeface="Calibri" pitchFamily="34" charset="0"/>
                <a:cs typeface="Calibri" pitchFamily="34" charset="0"/>
                <a:sym typeface="Symbol" pitchFamily="18" charset="2"/>
              </a:rPr>
              <a:t>, as in the previous slide. Then, </a:t>
            </a:r>
            <a:r>
              <a:rPr lang="en-US" i="1" dirty="0" err="1">
                <a:sym typeface="Symbol" pitchFamily="18" charset="2"/>
              </a:rPr>
              <a:t>NX</a:t>
            </a:r>
            <a:r>
              <a:rPr lang="en-US" baseline="-25000" dirty="0" err="1">
                <a:sym typeface="Symbol" pitchFamily="18" charset="2"/>
              </a:rPr>
              <a:t>o</a:t>
            </a:r>
            <a:r>
              <a:rPr lang="en-US" dirty="0" smtClean="0">
                <a:latin typeface="Calibri" pitchFamily="34" charset="0"/>
                <a:cs typeface="Calibri" pitchFamily="34" charset="0"/>
                <a:sym typeface="Symbol" pitchFamily="18" charset="2"/>
              </a:rPr>
              <a:t> = 19.85 and </a:t>
            </a:r>
            <a:r>
              <a:rPr lang="en-US" i="1" dirty="0" err="1" smtClean="0">
                <a:sym typeface="Symbol" pitchFamily="18" charset="2"/>
              </a:rPr>
              <a:t>NX</a:t>
            </a:r>
            <a:r>
              <a:rPr lang="en-US" baseline="-25000" dirty="0" err="1">
                <a:latin typeface="Calibri" pitchFamily="34" charset="0"/>
                <a:cs typeface="Calibri" pitchFamily="34" charset="0"/>
                <a:sym typeface="Symbol" pitchFamily="18" charset="2"/>
              </a:rPr>
              <a:t>ε</a:t>
            </a:r>
            <a:r>
              <a:rPr lang="en-US" dirty="0" smtClean="0">
                <a:latin typeface="Calibri" pitchFamily="34" charset="0"/>
                <a:cs typeface="Calibri" pitchFamily="34" charset="0"/>
                <a:sym typeface="Symbol" pitchFamily="18" charset="2"/>
              </a:rPr>
              <a:t> = 2</a:t>
            </a:r>
          </a:p>
          <a:p>
            <a:pPr lvl="1"/>
            <a:r>
              <a:rPr lang="en-US" dirty="0" smtClean="0">
                <a:latin typeface="Calibri" pitchFamily="34" charset="0"/>
                <a:cs typeface="Calibri" pitchFamily="34" charset="0"/>
                <a:sym typeface="Symbol" pitchFamily="18" charset="2"/>
              </a:rPr>
              <a:t>Therefore, </a:t>
            </a:r>
            <a:r>
              <a:rPr lang="en-US" i="1" dirty="0">
                <a:latin typeface="Calibri" pitchFamily="34" charset="0"/>
                <a:cs typeface="Calibri" pitchFamily="34" charset="0"/>
                <a:sym typeface="Symbol" pitchFamily="18" charset="2"/>
              </a:rPr>
              <a:t>ε</a:t>
            </a:r>
            <a:r>
              <a:rPr lang="en-US" dirty="0" smtClean="0">
                <a:latin typeface="Calibri" pitchFamily="34" charset="0"/>
                <a:cs typeface="Calibri" pitchFamily="34" charset="0"/>
                <a:sym typeface="Symbol" pitchFamily="18" charset="2"/>
              </a:rPr>
              <a:t> = (19.85 </a:t>
            </a:r>
            <a:r>
              <a:rPr lang="en-US" dirty="0" smtClean="0">
                <a:sym typeface="Symbol" pitchFamily="18" charset="2"/>
              </a:rPr>
              <a:t>– (</a:t>
            </a:r>
            <a:r>
              <a:rPr lang="en-US" dirty="0">
                <a:sym typeface="Symbol" pitchFamily="18" charset="2"/>
              </a:rPr>
              <a:t>–</a:t>
            </a:r>
            <a:r>
              <a:rPr lang="en-US" dirty="0" smtClean="0">
                <a:sym typeface="Symbol" pitchFamily="18" charset="2"/>
              </a:rPr>
              <a:t>0.15))/2 = 10 (</a:t>
            </a:r>
            <a:r>
              <a:rPr lang="en-US" dirty="0" err="1" smtClean="0">
                <a:sym typeface="Symbol" pitchFamily="18" charset="2"/>
              </a:rPr>
              <a:t>Yeay</a:t>
            </a:r>
            <a:r>
              <a:rPr lang="en-US" dirty="0" smtClean="0">
                <a:sym typeface="Symbol" pitchFamily="18" charset="2"/>
              </a:rPr>
              <a:t>!)</a:t>
            </a:r>
            <a:endParaRPr lang="en-US" dirty="0" smtClean="0"/>
          </a:p>
          <a:p>
            <a:endParaRPr lang="en-US" dirty="0"/>
          </a:p>
        </p:txBody>
      </p:sp>
    </p:spTree>
    <p:extLst>
      <p:ext uri="{BB962C8B-B14F-4D97-AF65-F5344CB8AC3E}">
        <p14:creationId xmlns:p14="http://schemas.microsoft.com/office/powerpoint/2010/main" val="28542958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14:m>
                  <m:oMath xmlns:m="http://schemas.openxmlformats.org/officeDocument/2006/math">
                    <m:r>
                      <a:rPr lang="en-US" b="0" i="1" smtClean="0">
                        <a:solidFill>
                          <a:srgbClr val="FF0000"/>
                        </a:solidFill>
                        <a:latin typeface="Cambria Math"/>
                      </a:rPr>
                      <m:t>𝑌</m:t>
                    </m:r>
                    <m:r>
                      <a:rPr lang="en-US" b="0" i="1" smtClean="0">
                        <a:latin typeface="Cambria Math"/>
                      </a:rPr>
                      <m:t>=</m:t>
                    </m:r>
                    <m:r>
                      <a:rPr lang="en-US" b="0" i="1" smtClean="0">
                        <a:latin typeface="Cambria Math"/>
                      </a:rPr>
                      <m:t>𝐴</m:t>
                    </m:r>
                    <m:sSup>
                      <m:sSupPr>
                        <m:ctrlPr>
                          <a:rPr lang="en-US" b="0" i="1" smtClean="0">
                            <a:latin typeface="Cambria Math"/>
                          </a:rPr>
                        </m:ctrlPr>
                      </m:sSupPr>
                      <m:e>
                        <m:r>
                          <a:rPr lang="en-US" b="0" i="1" smtClean="0">
                            <a:latin typeface="Cambria Math"/>
                          </a:rPr>
                          <m:t>𝐾</m:t>
                        </m:r>
                      </m:e>
                      <m:sup>
                        <m:r>
                          <a:rPr lang="en-US" b="0" i="1" smtClean="0">
                            <a:latin typeface="Cambria Math"/>
                          </a:rPr>
                          <m:t>0.3</m:t>
                        </m:r>
                      </m:sup>
                    </m:sSup>
                    <m:sSup>
                      <m:sSupPr>
                        <m:ctrlPr>
                          <a:rPr lang="en-US" b="0" i="1" smtClean="0">
                            <a:latin typeface="Cambria Math"/>
                          </a:rPr>
                        </m:ctrlPr>
                      </m:sSupPr>
                      <m:e>
                        <m:r>
                          <a:rPr lang="en-US" b="0" i="1" smtClean="0">
                            <a:latin typeface="Cambria Math"/>
                          </a:rPr>
                          <m:t>𝐿</m:t>
                        </m:r>
                      </m:e>
                      <m:sup>
                        <m:r>
                          <a:rPr lang="en-US" b="0" i="1" smtClean="0">
                            <a:latin typeface="Cambria Math"/>
                          </a:rPr>
                          <m:t>0.7</m:t>
                        </m:r>
                      </m:sup>
                    </m:sSup>
                  </m:oMath>
                </a14:m>
                <a:endParaRPr lang="en-US" b="0" dirty="0" smtClean="0"/>
              </a:p>
              <a:p>
                <a14:m>
                  <m:oMath xmlns:m="http://schemas.openxmlformats.org/officeDocument/2006/math">
                    <m:r>
                      <a:rPr lang="en-US" b="0" i="1" smtClean="0">
                        <a:solidFill>
                          <a:srgbClr val="FF0000"/>
                        </a:solidFill>
                        <a:latin typeface="Cambria Math"/>
                      </a:rPr>
                      <m:t>𝐶</m:t>
                    </m:r>
                    <m:r>
                      <a:rPr lang="en-US" b="0" i="1" smtClean="0">
                        <a:latin typeface="Cambria Math"/>
                      </a:rPr>
                      <m:t>=</m:t>
                    </m:r>
                    <m:sSub>
                      <m:sSubPr>
                        <m:ctrlPr>
                          <a:rPr lang="en-US" b="0" i="1" smtClean="0">
                            <a:latin typeface="Cambria Math"/>
                          </a:rPr>
                        </m:ctrlPr>
                      </m:sSubPr>
                      <m:e>
                        <m:r>
                          <a:rPr lang="en-US" b="0" i="1" smtClean="0">
                            <a:latin typeface="Cambria Math"/>
                          </a:rPr>
                          <m:t>𝐶</m:t>
                        </m:r>
                      </m:e>
                      <m:sub>
                        <m:r>
                          <a:rPr lang="en-US" b="0" i="1" smtClean="0">
                            <a:latin typeface="Cambria Math"/>
                          </a:rPr>
                          <m:t>0</m:t>
                        </m:r>
                      </m:sub>
                    </m:sSub>
                    <m:r>
                      <a:rPr lang="en-US" b="0" i="1" smtClean="0">
                        <a:latin typeface="Cambria Math"/>
                      </a:rPr>
                      <m:t>+</m:t>
                    </m:r>
                    <m:sSub>
                      <m:sSubPr>
                        <m:ctrlPr>
                          <a:rPr lang="en-US" b="0" i="1" smtClean="0">
                            <a:latin typeface="Cambria Math"/>
                          </a:rPr>
                        </m:ctrlPr>
                      </m:sSubPr>
                      <m:e>
                        <m:r>
                          <a:rPr lang="en-US" b="0" i="1" smtClean="0">
                            <a:latin typeface="Cambria Math"/>
                          </a:rPr>
                          <m:t>𝐶</m:t>
                        </m:r>
                      </m:e>
                      <m:sub>
                        <m:r>
                          <a:rPr lang="en-US" b="0" i="1" smtClean="0">
                            <a:latin typeface="Cambria Math"/>
                          </a:rPr>
                          <m:t>𝑦</m:t>
                        </m:r>
                      </m:sub>
                    </m:sSub>
                    <m:r>
                      <a:rPr lang="en-US" b="0" i="1" smtClean="0">
                        <a:latin typeface="Cambria Math"/>
                        <a:ea typeface="Cambria Math"/>
                      </a:rPr>
                      <m:t>∙(</m:t>
                    </m:r>
                    <m:r>
                      <a:rPr lang="en-US" b="0" i="1" smtClean="0">
                        <a:solidFill>
                          <a:srgbClr val="FF0000"/>
                        </a:solidFill>
                        <a:latin typeface="Cambria Math"/>
                        <a:ea typeface="Cambria Math"/>
                      </a:rPr>
                      <m:t>𝑌</m:t>
                    </m:r>
                    <m:r>
                      <a:rPr lang="en-US" b="0" i="1" smtClean="0">
                        <a:latin typeface="Cambria Math"/>
                        <a:ea typeface="Cambria Math"/>
                      </a:rPr>
                      <m:t>−</m:t>
                    </m:r>
                    <m:r>
                      <a:rPr lang="en-US" b="0" i="1" smtClean="0">
                        <a:latin typeface="Cambria Math"/>
                        <a:ea typeface="Cambria Math"/>
                      </a:rPr>
                      <m:t>𝑇</m:t>
                    </m:r>
                    <m:r>
                      <a:rPr lang="en-US" b="0" i="1" smtClean="0">
                        <a:latin typeface="Cambria Math"/>
                        <a:ea typeface="Cambria Math"/>
                      </a:rPr>
                      <m:t>)</m:t>
                    </m:r>
                  </m:oMath>
                </a14:m>
                <a:endParaRPr lang="en-US" dirty="0" smtClean="0"/>
              </a:p>
              <a:p>
                <a14:m>
                  <m:oMath xmlns:m="http://schemas.openxmlformats.org/officeDocument/2006/math">
                    <m:r>
                      <a:rPr lang="en-US" b="0" i="1" smtClean="0">
                        <a:solidFill>
                          <a:srgbClr val="FF0000"/>
                        </a:solidFill>
                        <a:latin typeface="Cambria Math"/>
                      </a:rPr>
                      <m:t>𝑆</m:t>
                    </m:r>
                    <m:r>
                      <a:rPr lang="en-US" b="0" i="1" smtClean="0">
                        <a:latin typeface="Cambria Math"/>
                      </a:rPr>
                      <m:t>=</m:t>
                    </m:r>
                    <m:r>
                      <a:rPr lang="en-US" b="0" i="1" smtClean="0">
                        <a:solidFill>
                          <a:srgbClr val="FF0000"/>
                        </a:solidFill>
                        <a:latin typeface="Cambria Math"/>
                      </a:rPr>
                      <m:t>𝑌</m:t>
                    </m:r>
                    <m:r>
                      <a:rPr lang="en-US" b="0" i="1" smtClean="0">
                        <a:latin typeface="Cambria Math"/>
                      </a:rPr>
                      <m:t>−</m:t>
                    </m:r>
                    <m:r>
                      <a:rPr lang="en-US" b="0" i="1" smtClean="0">
                        <a:solidFill>
                          <a:srgbClr val="FF0000"/>
                        </a:solidFill>
                        <a:latin typeface="Cambria Math"/>
                      </a:rPr>
                      <m:t>𝐶</m:t>
                    </m:r>
                    <m:r>
                      <a:rPr lang="en-US" b="0" i="1" smtClean="0">
                        <a:latin typeface="Cambria Math"/>
                      </a:rPr>
                      <m:t>−</m:t>
                    </m:r>
                    <m:r>
                      <a:rPr lang="en-US" b="0" i="1" smtClean="0">
                        <a:latin typeface="Cambria Math"/>
                      </a:rPr>
                      <m:t>𝐺</m:t>
                    </m:r>
                  </m:oMath>
                </a14:m>
                <a:endParaRPr lang="en-US" dirty="0" smtClean="0"/>
              </a:p>
              <a:p>
                <a14:m>
                  <m:oMath xmlns:m="http://schemas.openxmlformats.org/officeDocument/2006/math">
                    <m:r>
                      <a:rPr lang="en-US" b="0" i="1" smtClean="0">
                        <a:solidFill>
                          <a:srgbClr val="FF0000"/>
                        </a:solidFill>
                        <a:latin typeface="Cambria Math"/>
                      </a:rPr>
                      <m:t>𝑟</m:t>
                    </m:r>
                    <m:r>
                      <a:rPr lang="en-US" b="0" i="1" smtClean="0">
                        <a:latin typeface="Cambria Math"/>
                      </a:rPr>
                      <m:t>=</m:t>
                    </m:r>
                    <m:sSup>
                      <m:sSupPr>
                        <m:ctrlPr>
                          <a:rPr lang="en-US" b="0" i="1" smtClean="0">
                            <a:latin typeface="Cambria Math"/>
                          </a:rPr>
                        </m:ctrlPr>
                      </m:sSupPr>
                      <m:e>
                        <m:r>
                          <a:rPr lang="en-US" b="0" i="1" smtClean="0">
                            <a:latin typeface="Cambria Math"/>
                          </a:rPr>
                          <m:t>𝑟</m:t>
                        </m:r>
                      </m:e>
                      <m:sup>
                        <m:r>
                          <a:rPr lang="en-US" b="0" i="1" smtClean="0">
                            <a:latin typeface="Cambria Math"/>
                          </a:rPr>
                          <m:t>∗</m:t>
                        </m:r>
                      </m:sup>
                    </m:sSup>
                  </m:oMath>
                </a14:m>
                <a:endParaRPr lang="en-US" dirty="0" smtClean="0"/>
              </a:p>
              <a:p>
                <a14:m>
                  <m:oMath xmlns:m="http://schemas.openxmlformats.org/officeDocument/2006/math">
                    <m:r>
                      <a:rPr lang="en-US" b="0" i="1" smtClean="0">
                        <a:solidFill>
                          <a:srgbClr val="FF0000"/>
                        </a:solidFill>
                        <a:latin typeface="Cambria Math"/>
                      </a:rPr>
                      <m:t>𝐼</m:t>
                    </m:r>
                    <m:r>
                      <a:rPr lang="en-US" b="0" i="1" smtClean="0">
                        <a:latin typeface="Cambria Math"/>
                      </a:rPr>
                      <m:t>=</m:t>
                    </m:r>
                    <m:sSub>
                      <m:sSubPr>
                        <m:ctrlPr>
                          <a:rPr lang="en-US" b="0" i="1" smtClean="0">
                            <a:latin typeface="Cambria Math"/>
                          </a:rPr>
                        </m:ctrlPr>
                      </m:sSubPr>
                      <m:e>
                        <m:r>
                          <a:rPr lang="en-US" b="0" i="1" smtClean="0">
                            <a:latin typeface="Cambria Math"/>
                          </a:rPr>
                          <m:t>𝐼</m:t>
                        </m:r>
                      </m:e>
                      <m:sub>
                        <m:r>
                          <a:rPr lang="en-US" b="0" i="1" smtClean="0">
                            <a:latin typeface="Cambria Math"/>
                          </a:rPr>
                          <m:t>0</m:t>
                        </m:r>
                      </m:sub>
                    </m:sSub>
                    <m:r>
                      <a:rPr lang="en-US" b="0" i="1" smtClean="0">
                        <a:latin typeface="Cambria Math"/>
                      </a:rPr>
                      <m:t>−</m:t>
                    </m:r>
                    <m:sSub>
                      <m:sSubPr>
                        <m:ctrlPr>
                          <a:rPr lang="en-US" b="0" i="1" smtClean="0">
                            <a:latin typeface="Cambria Math"/>
                          </a:rPr>
                        </m:ctrlPr>
                      </m:sSubPr>
                      <m:e>
                        <m:r>
                          <a:rPr lang="en-US" b="0" i="1" smtClean="0">
                            <a:latin typeface="Cambria Math"/>
                          </a:rPr>
                          <m:t>𝐼</m:t>
                        </m:r>
                      </m:e>
                      <m:sub>
                        <m:r>
                          <a:rPr lang="en-US" b="0" i="1" smtClean="0">
                            <a:latin typeface="Cambria Math"/>
                          </a:rPr>
                          <m:t>𝑟</m:t>
                        </m:r>
                      </m:sub>
                    </m:sSub>
                    <m:r>
                      <a:rPr lang="en-US" b="0" i="1" smtClean="0">
                        <a:latin typeface="Cambria Math"/>
                        <a:ea typeface="Cambria Math"/>
                      </a:rPr>
                      <m:t>∙</m:t>
                    </m:r>
                    <m:r>
                      <a:rPr lang="en-US" b="0" i="1" smtClean="0">
                        <a:solidFill>
                          <a:srgbClr val="FF0000"/>
                        </a:solidFill>
                        <a:latin typeface="Cambria Math"/>
                        <a:ea typeface="Cambria Math"/>
                      </a:rPr>
                      <m:t>𝑟</m:t>
                    </m:r>
                  </m:oMath>
                </a14:m>
                <a:endParaRPr lang="en-US" dirty="0" smtClean="0"/>
              </a:p>
              <a:p>
                <a14:m>
                  <m:oMath xmlns:m="http://schemas.openxmlformats.org/officeDocument/2006/math">
                    <m:r>
                      <a:rPr lang="en-US" b="0" i="1" smtClean="0">
                        <a:solidFill>
                          <a:srgbClr val="FF0000"/>
                        </a:solidFill>
                        <a:latin typeface="Cambria Math"/>
                      </a:rPr>
                      <m:t>𝑁𝑋</m:t>
                    </m:r>
                    <m:r>
                      <a:rPr lang="en-US" b="0" i="1" smtClean="0">
                        <a:latin typeface="Cambria Math"/>
                      </a:rPr>
                      <m:t>=</m:t>
                    </m:r>
                    <m:r>
                      <a:rPr lang="en-US" b="0" i="1" smtClean="0">
                        <a:solidFill>
                          <a:srgbClr val="FF0000"/>
                        </a:solidFill>
                        <a:latin typeface="Cambria Math"/>
                      </a:rPr>
                      <m:t>𝑆</m:t>
                    </m:r>
                    <m:r>
                      <a:rPr lang="en-US" b="0" i="1" smtClean="0">
                        <a:latin typeface="Cambria Math"/>
                      </a:rPr>
                      <m:t>−</m:t>
                    </m:r>
                    <m:r>
                      <a:rPr lang="en-US" b="0" i="1" smtClean="0">
                        <a:solidFill>
                          <a:srgbClr val="FF0000"/>
                        </a:solidFill>
                        <a:latin typeface="Cambria Math"/>
                      </a:rPr>
                      <m:t>𝐼</m:t>
                    </m:r>
                  </m:oMath>
                </a14:m>
                <a:endParaRPr lang="en-US" dirty="0" smtClean="0"/>
              </a:p>
              <a:p>
                <a14:m>
                  <m:oMath xmlns:m="http://schemas.openxmlformats.org/officeDocument/2006/math">
                    <m:r>
                      <a:rPr lang="en-US" b="0" i="1" smtClean="0">
                        <a:latin typeface="Cambria Math"/>
                      </a:rPr>
                      <m:t>𝑁𝑋</m:t>
                    </m:r>
                    <m:r>
                      <a:rPr lang="en-US" b="0" i="1" smtClean="0">
                        <a:latin typeface="Cambria Math"/>
                      </a:rPr>
                      <m:t>=</m:t>
                    </m:r>
                    <m:sSub>
                      <m:sSubPr>
                        <m:ctrlPr>
                          <a:rPr lang="en-US" b="0" i="1" smtClean="0">
                            <a:latin typeface="Cambria Math"/>
                          </a:rPr>
                        </m:ctrlPr>
                      </m:sSubPr>
                      <m:e>
                        <m:r>
                          <a:rPr lang="en-US" b="0" i="1" smtClean="0">
                            <a:latin typeface="Cambria Math"/>
                          </a:rPr>
                          <m:t>𝑁𝑋</m:t>
                        </m:r>
                      </m:e>
                      <m:sub>
                        <m:r>
                          <a:rPr lang="en-US" b="0" i="1" smtClean="0">
                            <a:latin typeface="Cambria Math"/>
                          </a:rPr>
                          <m:t>0</m:t>
                        </m:r>
                      </m:sub>
                    </m:sSub>
                    <m:r>
                      <a:rPr lang="en-US" b="0" i="1" smtClean="0">
                        <a:latin typeface="Cambria Math"/>
                      </a:rPr>
                      <m:t>−</m:t>
                    </m:r>
                    <m:sSub>
                      <m:sSubPr>
                        <m:ctrlPr>
                          <a:rPr lang="en-US" b="0" i="1" smtClean="0">
                            <a:latin typeface="Cambria Math"/>
                          </a:rPr>
                        </m:ctrlPr>
                      </m:sSubPr>
                      <m:e>
                        <m:r>
                          <a:rPr lang="en-US" b="0" i="1" smtClean="0">
                            <a:latin typeface="Cambria Math"/>
                          </a:rPr>
                          <m:t>𝑁𝑋</m:t>
                        </m:r>
                      </m:e>
                      <m:sub>
                        <m:r>
                          <a:rPr lang="en-US" b="0" i="1" smtClean="0">
                            <a:latin typeface="Cambria Math"/>
                            <a:ea typeface="Cambria Math"/>
                          </a:rPr>
                          <m:t>𝜀</m:t>
                        </m:r>
                      </m:sub>
                    </m:sSub>
                    <m:r>
                      <a:rPr lang="en-US" b="0" i="1" smtClean="0">
                        <a:latin typeface="Cambria Math"/>
                        <a:ea typeface="Cambria Math"/>
                      </a:rPr>
                      <m:t>∙</m:t>
                    </m:r>
                    <m:r>
                      <a:rPr lang="en-US" b="0" i="1" smtClean="0">
                        <a:latin typeface="Cambria Math"/>
                        <a:ea typeface="Cambria Math"/>
                      </a:rPr>
                      <m:t>𝜀</m:t>
                    </m:r>
                  </m:oMath>
                </a14:m>
                <a:r>
                  <a:rPr lang="en-US" dirty="0" smtClean="0"/>
                  <a:t> which yields </a:t>
                </a:r>
                <a14:m>
                  <m:oMath xmlns:m="http://schemas.openxmlformats.org/officeDocument/2006/math">
                    <m:r>
                      <a:rPr lang="en-US" i="1" smtClean="0">
                        <a:solidFill>
                          <a:srgbClr val="FF0000"/>
                        </a:solidFill>
                        <a:latin typeface="Cambria Math"/>
                        <a:ea typeface="Cambria Math"/>
                      </a:rPr>
                      <m:t>𝜀</m:t>
                    </m:r>
                    <m:r>
                      <a:rPr lang="en-US" b="0" i="1" smtClean="0">
                        <a:latin typeface="Cambria Math"/>
                        <a:ea typeface="Cambria Math"/>
                      </a:rPr>
                      <m:t>=</m:t>
                    </m:r>
                    <m:f>
                      <m:fPr>
                        <m:ctrlPr>
                          <a:rPr lang="en-US" b="0" i="1" smtClean="0">
                            <a:latin typeface="Cambria Math"/>
                            <a:ea typeface="Cambria Math"/>
                          </a:rPr>
                        </m:ctrlPr>
                      </m:fPr>
                      <m:num>
                        <m:sSub>
                          <m:sSubPr>
                            <m:ctrlPr>
                              <a:rPr lang="en-US" b="0" i="1" smtClean="0">
                                <a:latin typeface="Cambria Math"/>
                                <a:ea typeface="Cambria Math"/>
                              </a:rPr>
                            </m:ctrlPr>
                          </m:sSubPr>
                          <m:e>
                            <m:r>
                              <a:rPr lang="en-US" b="0" i="1" smtClean="0">
                                <a:latin typeface="Cambria Math"/>
                                <a:ea typeface="Cambria Math"/>
                              </a:rPr>
                              <m:t>𝑁𝑋</m:t>
                            </m:r>
                          </m:e>
                          <m:sub>
                            <m:r>
                              <a:rPr lang="en-US" b="0" i="1" smtClean="0">
                                <a:latin typeface="Cambria Math"/>
                                <a:ea typeface="Cambria Math"/>
                              </a:rPr>
                              <m:t>0</m:t>
                            </m:r>
                          </m:sub>
                        </m:sSub>
                        <m:r>
                          <a:rPr lang="en-US" b="0" i="1" smtClean="0">
                            <a:latin typeface="Cambria Math"/>
                            <a:ea typeface="Cambria Math"/>
                          </a:rPr>
                          <m:t>−</m:t>
                        </m:r>
                        <m:r>
                          <a:rPr lang="en-US" b="0" i="1" smtClean="0">
                            <a:solidFill>
                              <a:srgbClr val="FF0000"/>
                            </a:solidFill>
                            <a:latin typeface="Cambria Math"/>
                            <a:ea typeface="Cambria Math"/>
                          </a:rPr>
                          <m:t>𝑁𝑋</m:t>
                        </m:r>
                      </m:num>
                      <m:den>
                        <m:sSub>
                          <m:sSubPr>
                            <m:ctrlPr>
                              <a:rPr lang="en-US" b="0" i="1" smtClean="0">
                                <a:latin typeface="Cambria Math"/>
                                <a:ea typeface="Cambria Math"/>
                              </a:rPr>
                            </m:ctrlPr>
                          </m:sSubPr>
                          <m:e>
                            <m:r>
                              <a:rPr lang="en-US" b="0" i="1" smtClean="0">
                                <a:latin typeface="Cambria Math"/>
                                <a:ea typeface="Cambria Math"/>
                              </a:rPr>
                              <m:t>𝑁𝑋</m:t>
                            </m:r>
                          </m:e>
                          <m:sub>
                            <m:r>
                              <a:rPr lang="en-US" b="0" i="1" smtClean="0">
                                <a:latin typeface="Cambria Math"/>
                                <a:ea typeface="Cambria Math"/>
                              </a:rPr>
                              <m:t>𝜀</m:t>
                            </m:r>
                          </m:sub>
                        </m:sSub>
                      </m:den>
                    </m:f>
                  </m:oMath>
                </a14:m>
                <a:endParaRPr lang="en-US" dirty="0" smtClean="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graphicFrame>
        <p:nvGraphicFramePr>
          <p:cNvPr id="6" name="Content Placeholder 3"/>
          <p:cNvGraphicFramePr>
            <a:graphicFrameLocks/>
          </p:cNvGraphicFramePr>
          <p:nvPr>
            <p:extLst>
              <p:ext uri="{D42A27DB-BD31-4B8C-83A1-F6EECF244321}">
                <p14:modId xmlns:p14="http://schemas.microsoft.com/office/powerpoint/2010/main" val="2650252900"/>
              </p:ext>
            </p:extLst>
          </p:nvPr>
        </p:nvGraphicFramePr>
        <p:xfrm>
          <a:off x="4691144" y="1624047"/>
          <a:ext cx="4361882" cy="3337560"/>
        </p:xfrm>
        <a:graphic>
          <a:graphicData uri="http://schemas.openxmlformats.org/drawingml/2006/table">
            <a:tbl>
              <a:tblPr firstRow="1" bandRow="1">
                <a:tableStyleId>{5C22544A-7EE6-4342-B048-85BDC9FD1C3A}</a:tableStyleId>
              </a:tblPr>
              <a:tblGrid>
                <a:gridCol w="1710119"/>
                <a:gridCol w="349568"/>
                <a:gridCol w="401955"/>
                <a:gridCol w="349568"/>
                <a:gridCol w="349568"/>
                <a:gridCol w="349568"/>
                <a:gridCol w="501968"/>
                <a:gridCol w="349568"/>
              </a:tblGrid>
              <a:tr h="370840">
                <a:tc gridSpan="8">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c>
                  <a:txBody>
                    <a:bodyPr/>
                    <a:lstStyle/>
                    <a:p>
                      <a:pPr algn="ctr"/>
                      <a:r>
                        <a:rPr lang="el-GR" i="1" dirty="0" smtClean="0">
                          <a:latin typeface="Calibri"/>
                          <a:cs typeface="Calibri"/>
                        </a:rPr>
                        <a:t>ε</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r h="370840">
                <a:tc>
                  <a:txBody>
                    <a:bodyPr/>
                    <a:lstStyle/>
                    <a:p>
                      <a:r>
                        <a:rPr lang="en-US" b="0" i="1" baseline="0" dirty="0" err="1" smtClean="0"/>
                        <a:t>NX</a:t>
                      </a:r>
                      <a:r>
                        <a:rPr lang="en-US" i="0" baseline="-25000" dirty="0" err="1"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bl>
          </a:graphicData>
        </a:graphic>
      </p:graphicFrame>
    </p:spTree>
    <p:extLst>
      <p:ext uri="{BB962C8B-B14F-4D97-AF65-F5344CB8AC3E}">
        <p14:creationId xmlns:p14="http://schemas.microsoft.com/office/powerpoint/2010/main" val="18089945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Exchange Rate: example</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Suppose </a:t>
            </a:r>
            <a:r>
              <a:rPr lang="en-US" i="1" dirty="0" smtClean="0"/>
              <a:t>F</a:t>
            </a:r>
            <a:r>
              <a:rPr lang="en-US" dirty="0" smtClean="0"/>
              <a:t>(</a:t>
            </a:r>
            <a:r>
              <a:rPr lang="en-US" i="1" dirty="0" smtClean="0"/>
              <a:t>K</a:t>
            </a:r>
            <a:r>
              <a:rPr lang="en-US" dirty="0" smtClean="0"/>
              <a:t>, </a:t>
            </a:r>
            <a:r>
              <a:rPr lang="en-US" i="1" dirty="0" smtClean="0"/>
              <a:t>L</a:t>
            </a:r>
            <a:r>
              <a:rPr lang="en-US" dirty="0" smtClean="0"/>
              <a:t>) = 5</a:t>
            </a:r>
            <a:r>
              <a:rPr lang="en-US" i="1" dirty="0" smtClean="0"/>
              <a:t>K</a:t>
            </a:r>
            <a:r>
              <a:rPr lang="en-US" baseline="30000" dirty="0" smtClean="0"/>
              <a:t>0.3</a:t>
            </a:r>
            <a:r>
              <a:rPr lang="en-US" i="1" dirty="0" smtClean="0"/>
              <a:t>L</a:t>
            </a:r>
            <a:r>
              <a:rPr lang="en-US" baseline="30000" dirty="0" smtClean="0"/>
              <a:t>0.7</a:t>
            </a:r>
            <a:r>
              <a:rPr lang="en-US" dirty="0" smtClean="0"/>
              <a:t> and </a:t>
            </a:r>
            <a:r>
              <a:rPr lang="en-US" i="1" dirty="0" smtClean="0"/>
              <a:t>K</a:t>
            </a:r>
            <a:r>
              <a:rPr lang="en-US" dirty="0" smtClean="0"/>
              <a:t> = 2 and </a:t>
            </a:r>
            <a:r>
              <a:rPr lang="en-US" i="1" dirty="0" smtClean="0"/>
              <a:t>L</a:t>
            </a:r>
            <a:r>
              <a:rPr lang="en-US" dirty="0" smtClean="0"/>
              <a:t> = 10. Then </a:t>
            </a:r>
            <a:r>
              <a:rPr lang="en-US" b="1" i="1" dirty="0" smtClean="0"/>
              <a:t>Y</a:t>
            </a:r>
            <a:r>
              <a:rPr lang="en-US" b="1" dirty="0" smtClean="0"/>
              <a:t> = </a:t>
            </a:r>
            <a:r>
              <a:rPr lang="en-US" b="1" dirty="0" smtClean="0">
                <a:solidFill>
                  <a:srgbClr val="FF0000"/>
                </a:solidFill>
              </a:rPr>
              <a:t>30.85</a:t>
            </a:r>
            <a:r>
              <a:rPr lang="en-US" dirty="0" smtClean="0"/>
              <a:t>. Suppose </a:t>
            </a:r>
            <a:r>
              <a:rPr lang="en-US" b="1" i="1" dirty="0" smtClean="0"/>
              <a:t>T</a:t>
            </a:r>
            <a:r>
              <a:rPr lang="en-US" b="1" dirty="0" smtClean="0"/>
              <a:t> = </a:t>
            </a:r>
            <a:r>
              <a:rPr lang="en-US" b="1" dirty="0" smtClean="0">
                <a:solidFill>
                  <a:srgbClr val="FF0000"/>
                </a:solidFill>
              </a:rPr>
              <a:t>0.85</a:t>
            </a:r>
            <a:r>
              <a:rPr lang="en-US" dirty="0" smtClean="0"/>
              <a:t>. Therefore, disposable income is </a:t>
            </a:r>
            <a:r>
              <a:rPr lang="en-US" b="1" i="1" dirty="0" smtClean="0"/>
              <a:t>Y</a:t>
            </a:r>
            <a:r>
              <a:rPr lang="en-US" b="1" dirty="0" smtClean="0"/>
              <a:t> – </a:t>
            </a:r>
            <a:r>
              <a:rPr lang="en-US" b="1" i="1" dirty="0" smtClean="0"/>
              <a:t>T</a:t>
            </a:r>
            <a:r>
              <a:rPr lang="en-US" b="1" dirty="0" smtClean="0"/>
              <a:t> = </a:t>
            </a:r>
            <a:r>
              <a:rPr lang="en-US" b="1" dirty="0" smtClean="0">
                <a:solidFill>
                  <a:srgbClr val="FF0000"/>
                </a:solidFill>
              </a:rPr>
              <a:t>30</a:t>
            </a:r>
            <a:r>
              <a:rPr lang="en-US" dirty="0" smtClean="0"/>
              <a:t>. </a:t>
            </a:r>
          </a:p>
          <a:p>
            <a:r>
              <a:rPr lang="en-US" dirty="0" smtClean="0"/>
              <a:t>Suppose </a:t>
            </a:r>
            <a:r>
              <a:rPr lang="en-US" i="1" dirty="0" smtClean="0"/>
              <a:t>C</a:t>
            </a:r>
            <a:r>
              <a:rPr lang="en-US" dirty="0" smtClean="0"/>
              <a:t> = 2 + 0.8(</a:t>
            </a:r>
            <a:r>
              <a:rPr lang="en-US" i="1" dirty="0" smtClean="0"/>
              <a:t>Y</a:t>
            </a:r>
            <a:r>
              <a:rPr lang="en-US" dirty="0" smtClean="0"/>
              <a:t> – </a:t>
            </a:r>
            <a:r>
              <a:rPr lang="en-US" i="1" dirty="0" smtClean="0"/>
              <a:t>T</a:t>
            </a:r>
            <a:r>
              <a:rPr lang="en-US" dirty="0" smtClean="0"/>
              <a:t>). Then, </a:t>
            </a:r>
            <a:r>
              <a:rPr lang="en-US" b="1" i="1" dirty="0" smtClean="0"/>
              <a:t>C</a:t>
            </a:r>
            <a:r>
              <a:rPr lang="en-US" b="1" dirty="0" smtClean="0"/>
              <a:t> = 2 + 0.8 </a:t>
            </a:r>
            <a:r>
              <a:rPr lang="en-US" b="1" dirty="0" smtClean="0">
                <a:latin typeface="Arial Unicode MS"/>
                <a:ea typeface="Arial Unicode MS"/>
                <a:cs typeface="Arial Unicode MS"/>
              </a:rPr>
              <a:t>✕</a:t>
            </a:r>
            <a:r>
              <a:rPr lang="en-US" b="1" dirty="0" smtClean="0">
                <a:ea typeface="Arial Unicode MS"/>
                <a:cs typeface="Arial Unicode MS"/>
              </a:rPr>
              <a:t> 30 = </a:t>
            </a:r>
            <a:r>
              <a:rPr lang="en-US" b="1" dirty="0" smtClean="0">
                <a:solidFill>
                  <a:srgbClr val="FF0000"/>
                </a:solidFill>
                <a:ea typeface="Arial Unicode MS"/>
                <a:cs typeface="Arial Unicode MS"/>
              </a:rPr>
              <a:t>26</a:t>
            </a:r>
          </a:p>
          <a:p>
            <a:r>
              <a:rPr lang="en-US" dirty="0" smtClean="0">
                <a:ea typeface="Arial Unicode MS"/>
                <a:cs typeface="Arial Unicode MS"/>
              </a:rPr>
              <a:t>Suppose </a:t>
            </a:r>
            <a:r>
              <a:rPr lang="en-US" b="1" i="1" dirty="0" smtClean="0">
                <a:ea typeface="Arial Unicode MS"/>
                <a:cs typeface="Arial Unicode MS"/>
              </a:rPr>
              <a:t>G</a:t>
            </a:r>
            <a:r>
              <a:rPr lang="en-US" b="1" dirty="0" smtClean="0">
                <a:ea typeface="Arial Unicode MS"/>
                <a:cs typeface="Arial Unicode MS"/>
              </a:rPr>
              <a:t> = 3. </a:t>
            </a:r>
            <a:r>
              <a:rPr lang="en-US" dirty="0" smtClean="0">
                <a:ea typeface="Arial Unicode MS"/>
                <a:cs typeface="Arial Unicode MS"/>
              </a:rPr>
              <a:t>Then, </a:t>
            </a:r>
            <a:r>
              <a:rPr lang="en-US" b="1" i="1" dirty="0" smtClean="0">
                <a:ea typeface="Arial Unicode MS"/>
                <a:cs typeface="Arial Unicode MS"/>
              </a:rPr>
              <a:t>S</a:t>
            </a:r>
            <a:r>
              <a:rPr lang="en-US" b="1" dirty="0" smtClean="0">
                <a:ea typeface="Arial Unicode MS"/>
                <a:cs typeface="Arial Unicode MS"/>
              </a:rPr>
              <a:t> = </a:t>
            </a:r>
            <a:r>
              <a:rPr lang="en-US" b="1" i="1" dirty="0" smtClean="0">
                <a:ea typeface="Arial Unicode MS"/>
                <a:cs typeface="Arial Unicode MS"/>
              </a:rPr>
              <a:t>Y</a:t>
            </a:r>
            <a:r>
              <a:rPr lang="en-US" b="1" dirty="0" smtClean="0">
                <a:ea typeface="Arial Unicode MS"/>
                <a:cs typeface="Arial Unicode MS"/>
              </a:rPr>
              <a:t> – </a:t>
            </a:r>
            <a:r>
              <a:rPr lang="en-US" b="1" i="1" dirty="0" smtClean="0">
                <a:ea typeface="Arial Unicode MS"/>
                <a:cs typeface="Arial Unicode MS"/>
              </a:rPr>
              <a:t>C</a:t>
            </a:r>
            <a:r>
              <a:rPr lang="en-US" b="1" dirty="0" smtClean="0">
                <a:ea typeface="Arial Unicode MS"/>
                <a:cs typeface="Arial Unicode MS"/>
              </a:rPr>
              <a:t> – </a:t>
            </a:r>
            <a:r>
              <a:rPr lang="en-US" b="1" i="1" dirty="0" smtClean="0">
                <a:ea typeface="Arial Unicode MS"/>
                <a:cs typeface="Arial Unicode MS"/>
              </a:rPr>
              <a:t>G</a:t>
            </a:r>
            <a:r>
              <a:rPr lang="en-US" b="1" dirty="0" smtClean="0">
                <a:ea typeface="Arial Unicode MS"/>
                <a:cs typeface="Arial Unicode MS"/>
              </a:rPr>
              <a:t> = 30.85 – 26 – 3 = </a:t>
            </a:r>
            <a:r>
              <a:rPr lang="en-US" b="1" dirty="0" smtClean="0">
                <a:solidFill>
                  <a:srgbClr val="FF0000"/>
                </a:solidFill>
                <a:ea typeface="Arial Unicode MS"/>
                <a:cs typeface="Arial Unicode MS"/>
              </a:rPr>
              <a:t>1.85</a:t>
            </a:r>
          </a:p>
          <a:p>
            <a:r>
              <a:rPr lang="en-US" dirty="0">
                <a:ea typeface="Arial Unicode MS"/>
                <a:cs typeface="Arial Unicode MS"/>
              </a:rPr>
              <a:t>Suppose </a:t>
            </a:r>
            <a:r>
              <a:rPr lang="en-US" b="1" i="1" dirty="0">
                <a:ea typeface="Arial Unicode MS"/>
                <a:cs typeface="Arial Unicode MS"/>
              </a:rPr>
              <a:t>r</a:t>
            </a:r>
            <a:r>
              <a:rPr lang="en-US" b="1" baseline="30000" dirty="0">
                <a:ea typeface="Arial Unicode MS"/>
                <a:cs typeface="Arial Unicode MS"/>
              </a:rPr>
              <a:t>*</a:t>
            </a:r>
            <a:r>
              <a:rPr lang="en-US" b="1" dirty="0">
                <a:ea typeface="Arial Unicode MS"/>
                <a:cs typeface="Arial Unicode MS"/>
              </a:rPr>
              <a:t> = 7</a:t>
            </a:r>
            <a:r>
              <a:rPr lang="en-US" dirty="0">
                <a:ea typeface="Arial Unicode MS"/>
                <a:cs typeface="Arial Unicode MS"/>
              </a:rPr>
              <a:t> </a:t>
            </a:r>
            <a:r>
              <a:rPr lang="en-US" dirty="0" smtClean="0">
                <a:ea typeface="Arial Unicode MS"/>
                <a:cs typeface="Arial Unicode MS"/>
              </a:rPr>
              <a:t>percent. Then</a:t>
            </a:r>
            <a:r>
              <a:rPr lang="en-US" dirty="0">
                <a:ea typeface="Arial Unicode MS"/>
                <a:cs typeface="Arial Unicode MS"/>
              </a:rPr>
              <a:t>, </a:t>
            </a:r>
            <a:r>
              <a:rPr lang="en-US" b="1" i="1" dirty="0">
                <a:ea typeface="Arial Unicode MS"/>
                <a:cs typeface="Arial Unicode MS"/>
              </a:rPr>
              <a:t>r</a:t>
            </a:r>
            <a:r>
              <a:rPr lang="en-US" b="1" dirty="0">
                <a:ea typeface="Arial Unicode MS"/>
                <a:cs typeface="Arial Unicode MS"/>
              </a:rPr>
              <a:t> = </a:t>
            </a:r>
            <a:r>
              <a:rPr lang="en-US" b="1" i="1" dirty="0">
                <a:ea typeface="Arial Unicode MS"/>
                <a:cs typeface="Arial Unicode MS"/>
              </a:rPr>
              <a:t>r</a:t>
            </a:r>
            <a:r>
              <a:rPr lang="en-US" b="1" baseline="30000" dirty="0">
                <a:ea typeface="Arial Unicode MS"/>
                <a:cs typeface="Arial Unicode MS"/>
              </a:rPr>
              <a:t>*</a:t>
            </a:r>
            <a:r>
              <a:rPr lang="en-US" b="1" dirty="0">
                <a:ea typeface="Arial Unicode MS"/>
                <a:cs typeface="Arial Unicode MS"/>
              </a:rPr>
              <a:t> = </a:t>
            </a:r>
            <a:r>
              <a:rPr lang="en-US" b="1" dirty="0">
                <a:solidFill>
                  <a:srgbClr val="FF0000"/>
                </a:solidFill>
                <a:ea typeface="Arial Unicode MS"/>
                <a:cs typeface="Arial Unicode MS"/>
              </a:rPr>
              <a:t>7</a:t>
            </a:r>
            <a:r>
              <a:rPr lang="en-US" dirty="0">
                <a:ea typeface="Arial Unicode MS"/>
                <a:cs typeface="Arial Unicode MS"/>
              </a:rPr>
              <a:t> </a:t>
            </a:r>
            <a:r>
              <a:rPr lang="en-US" dirty="0" smtClean="0">
                <a:ea typeface="Arial Unicode MS"/>
                <a:cs typeface="Arial Unicode MS"/>
              </a:rPr>
              <a:t>percent. Suppose </a:t>
            </a:r>
            <a:r>
              <a:rPr lang="en-US" i="1" dirty="0">
                <a:ea typeface="Arial Unicode MS"/>
                <a:cs typeface="Arial Unicode MS"/>
              </a:rPr>
              <a:t>I</a:t>
            </a:r>
            <a:r>
              <a:rPr lang="en-US" dirty="0">
                <a:ea typeface="Arial Unicode MS"/>
                <a:cs typeface="Arial Unicode MS"/>
              </a:rPr>
              <a:t> = 16 – 2</a:t>
            </a:r>
            <a:r>
              <a:rPr lang="en-US" i="1" dirty="0">
                <a:ea typeface="Arial Unicode MS"/>
                <a:cs typeface="Arial Unicode MS"/>
              </a:rPr>
              <a:t>r</a:t>
            </a:r>
            <a:r>
              <a:rPr lang="en-US" dirty="0">
                <a:ea typeface="Arial Unicode MS"/>
                <a:cs typeface="Arial Unicode MS"/>
              </a:rPr>
              <a:t> is the investment </a:t>
            </a:r>
            <a:r>
              <a:rPr lang="en-US" dirty="0" smtClean="0">
                <a:ea typeface="Arial Unicode MS"/>
                <a:cs typeface="Arial Unicode MS"/>
              </a:rPr>
              <a:t>function. Then</a:t>
            </a:r>
            <a:r>
              <a:rPr lang="en-US" dirty="0">
                <a:ea typeface="Arial Unicode MS"/>
                <a:cs typeface="Arial Unicode MS"/>
              </a:rPr>
              <a:t>, </a:t>
            </a:r>
            <a:r>
              <a:rPr lang="en-US" b="1" i="1" dirty="0">
                <a:ea typeface="Arial Unicode MS"/>
                <a:cs typeface="Arial Unicode MS"/>
              </a:rPr>
              <a:t>I</a:t>
            </a:r>
            <a:r>
              <a:rPr lang="en-US" b="1" dirty="0">
                <a:ea typeface="Arial Unicode MS"/>
                <a:cs typeface="Arial Unicode MS"/>
              </a:rPr>
              <a:t> = 16 – 2 ✕ 7 = </a:t>
            </a:r>
            <a:r>
              <a:rPr lang="en-US" b="1" dirty="0" smtClean="0">
                <a:solidFill>
                  <a:srgbClr val="FF0000"/>
                </a:solidFill>
                <a:ea typeface="Arial Unicode MS"/>
                <a:cs typeface="Arial Unicode MS"/>
              </a:rPr>
              <a:t>2</a:t>
            </a:r>
          </a:p>
          <a:p>
            <a:r>
              <a:rPr lang="en-US" dirty="0" smtClean="0">
                <a:ea typeface="Arial Unicode MS"/>
                <a:cs typeface="Arial Unicode MS"/>
              </a:rPr>
              <a:t>Then </a:t>
            </a:r>
            <a:r>
              <a:rPr lang="en-US" b="1" i="1" dirty="0" smtClean="0">
                <a:ea typeface="Arial Unicode MS"/>
                <a:cs typeface="Arial Unicode MS"/>
              </a:rPr>
              <a:t>NX</a:t>
            </a:r>
            <a:r>
              <a:rPr lang="en-US" b="1" dirty="0" smtClean="0">
                <a:ea typeface="Arial Unicode MS"/>
                <a:cs typeface="Arial Unicode MS"/>
              </a:rPr>
              <a:t> = </a:t>
            </a:r>
            <a:r>
              <a:rPr lang="en-US" b="1" i="1" dirty="0" smtClean="0">
                <a:ea typeface="Arial Unicode MS"/>
                <a:cs typeface="Arial Unicode MS"/>
              </a:rPr>
              <a:t>S</a:t>
            </a:r>
            <a:r>
              <a:rPr lang="en-US" b="1" dirty="0" smtClean="0">
                <a:ea typeface="Arial Unicode MS"/>
                <a:cs typeface="Arial Unicode MS"/>
              </a:rPr>
              <a:t> – </a:t>
            </a:r>
            <a:r>
              <a:rPr lang="en-US" b="1" i="1" dirty="0" smtClean="0">
                <a:ea typeface="Arial Unicode MS"/>
                <a:cs typeface="Arial Unicode MS"/>
              </a:rPr>
              <a:t>I</a:t>
            </a:r>
            <a:r>
              <a:rPr lang="en-US" b="1" dirty="0" smtClean="0">
                <a:ea typeface="Arial Unicode MS"/>
                <a:cs typeface="Arial Unicode MS"/>
              </a:rPr>
              <a:t> = 1.85 – 2 = </a:t>
            </a:r>
            <a:r>
              <a:rPr lang="en-US" b="1" dirty="0">
                <a:ea typeface="Arial Unicode MS"/>
                <a:cs typeface="Arial Unicode MS"/>
              </a:rPr>
              <a:t>– </a:t>
            </a:r>
            <a:r>
              <a:rPr lang="en-US" b="1" dirty="0" smtClean="0">
                <a:solidFill>
                  <a:srgbClr val="FF0000"/>
                </a:solidFill>
                <a:ea typeface="Arial Unicode MS"/>
                <a:cs typeface="Arial Unicode MS"/>
              </a:rPr>
              <a:t>0.15</a:t>
            </a:r>
            <a:r>
              <a:rPr lang="en-US" b="1" dirty="0" smtClean="0">
                <a:ea typeface="Arial Unicode MS"/>
                <a:cs typeface="Arial Unicode MS"/>
              </a:rPr>
              <a:t> </a:t>
            </a:r>
          </a:p>
          <a:p>
            <a:r>
              <a:rPr lang="en-US" dirty="0" smtClean="0">
                <a:ea typeface="Arial Unicode MS"/>
                <a:cs typeface="Arial Unicode MS"/>
              </a:rPr>
              <a:t>As </a:t>
            </a:r>
            <a:r>
              <a:rPr lang="en-US" i="1" dirty="0">
                <a:sym typeface="Symbol" pitchFamily="18" charset="2"/>
              </a:rPr>
              <a:t>NX</a:t>
            </a:r>
            <a:r>
              <a:rPr lang="en-US" dirty="0">
                <a:sym typeface="Symbol" pitchFamily="18" charset="2"/>
              </a:rPr>
              <a:t> = 19.85 – 2</a:t>
            </a:r>
            <a:r>
              <a:rPr lang="en-US" i="1" dirty="0">
                <a:latin typeface="Calibri" pitchFamily="34" charset="0"/>
                <a:cs typeface="Calibri" pitchFamily="34" charset="0"/>
                <a:sym typeface="Symbol" pitchFamily="18" charset="2"/>
              </a:rPr>
              <a:t>ε</a:t>
            </a:r>
            <a:r>
              <a:rPr lang="en-US" dirty="0" smtClean="0">
                <a:ea typeface="Arial Unicode MS"/>
                <a:cs typeface="Arial Unicode MS"/>
              </a:rPr>
              <a:t> is the net exports function, we get </a:t>
            </a:r>
            <a:r>
              <a:rPr lang="en-US" i="1" dirty="0">
                <a:sym typeface="Symbol" pitchFamily="18" charset="2"/>
              </a:rPr>
              <a:t>NX</a:t>
            </a:r>
            <a:r>
              <a:rPr lang="en-US" dirty="0">
                <a:sym typeface="Symbol" pitchFamily="18" charset="2"/>
              </a:rPr>
              <a:t> = 19.85 – </a:t>
            </a:r>
            <a:r>
              <a:rPr lang="en-US" dirty="0" smtClean="0">
                <a:sym typeface="Symbol" pitchFamily="18" charset="2"/>
              </a:rPr>
              <a:t>2</a:t>
            </a:r>
            <a:r>
              <a:rPr lang="en-US" i="1" dirty="0" smtClean="0">
                <a:latin typeface="Calibri" pitchFamily="34" charset="0"/>
                <a:cs typeface="Calibri" pitchFamily="34" charset="0"/>
                <a:sym typeface="Symbol" pitchFamily="18" charset="2"/>
              </a:rPr>
              <a:t>ε </a:t>
            </a:r>
            <a:r>
              <a:rPr lang="en-US" dirty="0">
                <a:ea typeface="Arial Unicode MS"/>
                <a:cs typeface="Arial Unicode MS"/>
              </a:rPr>
              <a:t>= – </a:t>
            </a:r>
            <a:r>
              <a:rPr lang="en-US" dirty="0" smtClean="0">
                <a:ea typeface="Arial Unicode MS"/>
                <a:cs typeface="Arial Unicode MS"/>
              </a:rPr>
              <a:t>0.15.</a:t>
            </a:r>
          </a:p>
          <a:p>
            <a:r>
              <a:rPr lang="en-US" dirty="0" smtClean="0">
                <a:ea typeface="Arial Unicode MS"/>
                <a:cs typeface="Arial Unicode MS"/>
              </a:rPr>
              <a:t>Therefore, </a:t>
            </a:r>
            <a:r>
              <a:rPr lang="en-US" b="1" i="1" dirty="0">
                <a:latin typeface="Calibri" pitchFamily="34" charset="0"/>
                <a:cs typeface="Calibri" pitchFamily="34" charset="0"/>
                <a:sym typeface="Symbol" pitchFamily="18" charset="2"/>
              </a:rPr>
              <a:t>ε </a:t>
            </a:r>
            <a:r>
              <a:rPr lang="en-US" b="1" dirty="0">
                <a:ea typeface="Arial Unicode MS"/>
                <a:cs typeface="Arial Unicode MS"/>
              </a:rPr>
              <a:t>= </a:t>
            </a:r>
            <a:r>
              <a:rPr lang="en-US" b="1" dirty="0" smtClean="0">
                <a:solidFill>
                  <a:srgbClr val="FF0000"/>
                </a:solidFill>
                <a:ea typeface="Arial Unicode MS"/>
                <a:cs typeface="Arial Unicode MS"/>
              </a:rPr>
              <a:t>10</a:t>
            </a:r>
            <a:endParaRPr lang="en-US" dirty="0">
              <a:solidFill>
                <a:srgbClr val="FF0000"/>
              </a:solidFill>
              <a:ea typeface="Arial Unicode MS"/>
              <a:cs typeface="Arial Unicode MS"/>
            </a:endParaRPr>
          </a:p>
        </p:txBody>
      </p:sp>
    </p:spTree>
    <p:extLst>
      <p:ext uri="{BB962C8B-B14F-4D97-AF65-F5344CB8AC3E}">
        <p14:creationId xmlns:p14="http://schemas.microsoft.com/office/powerpoint/2010/main" val="10190410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Exchange Rate: calculation</a:t>
            </a:r>
          </a:p>
        </p:txBody>
      </p:sp>
      <p:sp>
        <p:nvSpPr>
          <p:cNvPr id="4" name="TextBox 3"/>
          <p:cNvSpPr txBox="1"/>
          <p:nvPr/>
        </p:nvSpPr>
        <p:spPr>
          <a:xfrm>
            <a:off x="3714831" y="4267158"/>
            <a:ext cx="338136" cy="381000"/>
          </a:xfrm>
          <a:prstGeom prst="rect">
            <a:avLst/>
          </a:prstGeom>
          <a:noFill/>
          <a:ln>
            <a:solidFill>
              <a:srgbClr val="0070C0"/>
            </a:solidFill>
          </a:ln>
        </p:spPr>
        <p:txBody>
          <a:bodyPr wrap="square" rtlCol="0">
            <a:spAutoFit/>
          </a:bodyPr>
          <a:lstStyle/>
          <a:p>
            <a:r>
              <a:rPr lang="en-US" i="1" dirty="0" smtClean="0"/>
              <a:t>r</a:t>
            </a:r>
            <a:r>
              <a:rPr lang="en-US" i="1" baseline="30000" dirty="0" smtClean="0"/>
              <a:t>*</a:t>
            </a:r>
            <a:endParaRPr lang="en-US" baseline="30000" dirty="0"/>
          </a:p>
        </p:txBody>
      </p:sp>
      <p:cxnSp>
        <p:nvCxnSpPr>
          <p:cNvPr id="5" name="Straight Arrow Connector 4"/>
          <p:cNvCxnSpPr/>
          <p:nvPr/>
        </p:nvCxnSpPr>
        <p:spPr>
          <a:xfrm>
            <a:off x="4129168" y="4495758"/>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662568" y="4267158"/>
            <a:ext cx="381000" cy="381000"/>
          </a:xfrm>
          <a:prstGeom prst="rect">
            <a:avLst/>
          </a:prstGeom>
          <a:noFill/>
          <a:ln>
            <a:solidFill>
              <a:srgbClr val="0070C0"/>
            </a:solidFill>
          </a:ln>
        </p:spPr>
        <p:txBody>
          <a:bodyPr wrap="square" rtlCol="0">
            <a:spAutoFit/>
          </a:bodyPr>
          <a:lstStyle/>
          <a:p>
            <a:r>
              <a:rPr lang="en-US" i="1" dirty="0" smtClean="0"/>
              <a:t>r</a:t>
            </a:r>
            <a:endParaRPr lang="en-US" dirty="0"/>
          </a:p>
        </p:txBody>
      </p:sp>
      <p:sp>
        <p:nvSpPr>
          <p:cNvPr id="7" name="TextBox 6"/>
          <p:cNvSpPr txBox="1"/>
          <p:nvPr/>
        </p:nvSpPr>
        <p:spPr>
          <a:xfrm>
            <a:off x="4672088" y="4791046"/>
            <a:ext cx="557137" cy="369332"/>
          </a:xfrm>
          <a:prstGeom prst="rect">
            <a:avLst/>
          </a:prstGeom>
          <a:noFill/>
          <a:ln>
            <a:solidFill>
              <a:srgbClr val="0070C0"/>
            </a:solidFill>
          </a:ln>
        </p:spPr>
        <p:txBody>
          <a:bodyPr wrap="square" rtlCol="0">
            <a:spAutoFit/>
          </a:bodyPr>
          <a:lstStyle/>
          <a:p>
            <a:r>
              <a:rPr lang="en-US" i="1" dirty="0" smtClean="0"/>
              <a:t>I</a:t>
            </a:r>
            <a:r>
              <a:rPr lang="en-US" dirty="0" smtClean="0"/>
              <a:t>(</a:t>
            </a:r>
            <a:r>
              <a:rPr lang="en-US" i="1" dirty="0" smtClean="0"/>
              <a:t>r</a:t>
            </a:r>
            <a:r>
              <a:rPr lang="en-US" dirty="0" smtClean="0"/>
              <a:t>)</a:t>
            </a:r>
            <a:endParaRPr lang="en-US" dirty="0"/>
          </a:p>
        </p:txBody>
      </p:sp>
      <p:sp>
        <p:nvSpPr>
          <p:cNvPr id="8" name="Right Brace 7"/>
          <p:cNvSpPr/>
          <p:nvPr/>
        </p:nvSpPr>
        <p:spPr>
          <a:xfrm>
            <a:off x="5386388" y="4286251"/>
            <a:ext cx="471487" cy="8286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958008" y="4490998"/>
            <a:ext cx="381000" cy="381000"/>
          </a:xfrm>
          <a:prstGeom prst="rect">
            <a:avLst/>
          </a:prstGeom>
          <a:noFill/>
          <a:ln>
            <a:solidFill>
              <a:srgbClr val="0070C0"/>
            </a:solidFill>
          </a:ln>
        </p:spPr>
        <p:txBody>
          <a:bodyPr wrap="square" rtlCol="0">
            <a:spAutoFit/>
          </a:bodyPr>
          <a:lstStyle/>
          <a:p>
            <a:r>
              <a:rPr lang="en-US" i="1" dirty="0" smtClean="0"/>
              <a:t>I</a:t>
            </a:r>
            <a:endParaRPr lang="en-US" dirty="0"/>
          </a:p>
        </p:txBody>
      </p:sp>
      <p:sp>
        <p:nvSpPr>
          <p:cNvPr id="10" name="TextBox 9"/>
          <p:cNvSpPr txBox="1"/>
          <p:nvPr/>
        </p:nvSpPr>
        <p:spPr>
          <a:xfrm>
            <a:off x="114280" y="5638800"/>
            <a:ext cx="1295400" cy="381000"/>
          </a:xfrm>
          <a:prstGeom prst="rect">
            <a:avLst/>
          </a:prstGeom>
          <a:noFill/>
          <a:ln>
            <a:solidFill>
              <a:srgbClr val="0070C0"/>
            </a:solidFill>
          </a:ln>
        </p:spPr>
        <p:txBody>
          <a:bodyPr wrap="square" rtlCol="0">
            <a:spAutoFit/>
          </a:bodyPr>
          <a:lstStyle/>
          <a:p>
            <a:r>
              <a:rPr lang="en-US" i="1" dirty="0" smtClean="0"/>
              <a:t>K</a:t>
            </a:r>
            <a:r>
              <a:rPr lang="en-US" dirty="0" smtClean="0"/>
              <a:t>, </a:t>
            </a:r>
            <a:r>
              <a:rPr lang="en-US" i="1" dirty="0" smtClean="0"/>
              <a:t>L</a:t>
            </a:r>
            <a:r>
              <a:rPr lang="en-US" dirty="0" smtClean="0"/>
              <a:t>, </a:t>
            </a:r>
            <a:r>
              <a:rPr lang="en-US" i="1" dirty="0" smtClean="0"/>
              <a:t>F</a:t>
            </a:r>
            <a:r>
              <a:rPr lang="en-US" dirty="0" smtClean="0"/>
              <a:t>(</a:t>
            </a:r>
            <a:r>
              <a:rPr lang="en-US" i="1" dirty="0" smtClean="0"/>
              <a:t>K</a:t>
            </a:r>
            <a:r>
              <a:rPr lang="en-US" dirty="0" smtClean="0"/>
              <a:t>, </a:t>
            </a:r>
            <a:r>
              <a:rPr lang="en-US" i="1" dirty="0" smtClean="0"/>
              <a:t>L</a:t>
            </a:r>
            <a:r>
              <a:rPr lang="en-US" dirty="0" smtClean="0"/>
              <a:t>)</a:t>
            </a:r>
            <a:endParaRPr lang="en-US" dirty="0"/>
          </a:p>
        </p:txBody>
      </p:sp>
      <p:cxnSp>
        <p:nvCxnSpPr>
          <p:cNvPr id="11" name="Straight Arrow Connector 10"/>
          <p:cNvCxnSpPr/>
          <p:nvPr/>
        </p:nvCxnSpPr>
        <p:spPr>
          <a:xfrm>
            <a:off x="4152880" y="60960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485880" y="5867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19280" y="5638800"/>
            <a:ext cx="381000" cy="381000"/>
          </a:xfrm>
          <a:prstGeom prst="rect">
            <a:avLst/>
          </a:prstGeom>
          <a:noFill/>
          <a:ln>
            <a:solidFill>
              <a:srgbClr val="0070C0"/>
            </a:solidFill>
          </a:ln>
        </p:spPr>
        <p:txBody>
          <a:bodyPr wrap="square" rtlCol="0">
            <a:spAutoFit/>
          </a:bodyPr>
          <a:lstStyle/>
          <a:p>
            <a:r>
              <a:rPr lang="en-US" i="1" dirty="0" smtClean="0"/>
              <a:t>Y</a:t>
            </a:r>
            <a:endParaRPr lang="en-US" dirty="0"/>
          </a:p>
        </p:txBody>
      </p:sp>
      <p:sp>
        <p:nvSpPr>
          <p:cNvPr id="14" name="TextBox 13"/>
          <p:cNvSpPr txBox="1"/>
          <p:nvPr/>
        </p:nvSpPr>
        <p:spPr>
          <a:xfrm>
            <a:off x="2019280" y="6324600"/>
            <a:ext cx="1295400" cy="381000"/>
          </a:xfrm>
          <a:prstGeom prst="rect">
            <a:avLst/>
          </a:prstGeom>
          <a:noFill/>
          <a:ln>
            <a:solidFill>
              <a:srgbClr val="0070C0"/>
            </a:solidFill>
          </a:ln>
        </p:spPr>
        <p:txBody>
          <a:bodyPr wrap="square" rtlCol="0">
            <a:spAutoFit/>
          </a:bodyPr>
          <a:lstStyle/>
          <a:p>
            <a:r>
              <a:rPr lang="en-US" i="1" dirty="0" smtClean="0"/>
              <a:t>C</a:t>
            </a:r>
            <a:r>
              <a:rPr lang="en-US" dirty="0" smtClean="0"/>
              <a:t>(</a:t>
            </a:r>
            <a:r>
              <a:rPr lang="en-US" i="1" dirty="0" smtClean="0"/>
              <a:t>Y – T</a:t>
            </a:r>
            <a:r>
              <a:rPr lang="en-US" dirty="0" smtClean="0"/>
              <a:t>),</a:t>
            </a:r>
            <a:r>
              <a:rPr lang="en-US" i="1" dirty="0" smtClean="0"/>
              <a:t> T</a:t>
            </a:r>
            <a:endParaRPr lang="en-US" dirty="0"/>
          </a:p>
        </p:txBody>
      </p:sp>
      <p:sp>
        <p:nvSpPr>
          <p:cNvPr id="15" name="Right Brace 14"/>
          <p:cNvSpPr/>
          <p:nvPr/>
        </p:nvSpPr>
        <p:spPr>
          <a:xfrm>
            <a:off x="3390880" y="5638800"/>
            <a:ext cx="6858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4686280" y="5943600"/>
            <a:ext cx="381000" cy="381000"/>
          </a:xfrm>
          <a:prstGeom prst="rect">
            <a:avLst/>
          </a:prstGeom>
          <a:noFill/>
          <a:ln>
            <a:solidFill>
              <a:srgbClr val="0070C0"/>
            </a:solidFill>
          </a:ln>
        </p:spPr>
        <p:txBody>
          <a:bodyPr wrap="square" rtlCol="0">
            <a:spAutoFit/>
          </a:bodyPr>
          <a:lstStyle/>
          <a:p>
            <a:r>
              <a:rPr lang="en-US" i="1" dirty="0" smtClean="0"/>
              <a:t>C</a:t>
            </a:r>
            <a:endParaRPr lang="en-US" dirty="0"/>
          </a:p>
        </p:txBody>
      </p:sp>
      <p:sp>
        <p:nvSpPr>
          <p:cNvPr id="17" name="TextBox 16"/>
          <p:cNvSpPr txBox="1"/>
          <p:nvPr/>
        </p:nvSpPr>
        <p:spPr>
          <a:xfrm>
            <a:off x="4686280" y="5410200"/>
            <a:ext cx="381000" cy="381000"/>
          </a:xfrm>
          <a:prstGeom prst="rect">
            <a:avLst/>
          </a:prstGeom>
          <a:noFill/>
          <a:ln>
            <a:solidFill>
              <a:srgbClr val="0070C0"/>
            </a:solidFill>
          </a:ln>
        </p:spPr>
        <p:txBody>
          <a:bodyPr wrap="square" rtlCol="0">
            <a:spAutoFit/>
          </a:bodyPr>
          <a:lstStyle/>
          <a:p>
            <a:r>
              <a:rPr lang="en-US" i="1" dirty="0" smtClean="0"/>
              <a:t>G</a:t>
            </a:r>
            <a:endParaRPr lang="en-US" dirty="0"/>
          </a:p>
        </p:txBody>
      </p:sp>
      <p:sp>
        <p:nvSpPr>
          <p:cNvPr id="18" name="Right Brace 17"/>
          <p:cNvSpPr/>
          <p:nvPr/>
        </p:nvSpPr>
        <p:spPr>
          <a:xfrm>
            <a:off x="5219680" y="5334000"/>
            <a:ext cx="6858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981680" y="5638800"/>
            <a:ext cx="1371600" cy="369332"/>
          </a:xfrm>
          <a:prstGeom prst="rect">
            <a:avLst/>
          </a:prstGeom>
          <a:noFill/>
          <a:ln>
            <a:solidFill>
              <a:srgbClr val="0070C0"/>
            </a:solidFill>
          </a:ln>
        </p:spPr>
        <p:txBody>
          <a:bodyPr wrap="square" rtlCol="0">
            <a:spAutoFit/>
          </a:bodyPr>
          <a:lstStyle/>
          <a:p>
            <a:r>
              <a:rPr lang="en-US" i="1" dirty="0" smtClean="0"/>
              <a:t>S </a:t>
            </a:r>
            <a:r>
              <a:rPr lang="en-US" dirty="0" smtClean="0"/>
              <a:t>= </a:t>
            </a:r>
            <a:r>
              <a:rPr lang="en-US" i="1" dirty="0" smtClean="0"/>
              <a:t>Y – C – G </a:t>
            </a:r>
            <a:endParaRPr lang="en-US" dirty="0"/>
          </a:p>
        </p:txBody>
      </p:sp>
      <p:sp>
        <p:nvSpPr>
          <p:cNvPr id="20" name="Right Brace 19"/>
          <p:cNvSpPr/>
          <p:nvPr/>
        </p:nvSpPr>
        <p:spPr>
          <a:xfrm>
            <a:off x="7400925" y="4529137"/>
            <a:ext cx="500063" cy="14430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7996358" y="5072023"/>
            <a:ext cx="1147642" cy="369332"/>
          </a:xfrm>
          <a:prstGeom prst="rect">
            <a:avLst/>
          </a:prstGeom>
          <a:noFill/>
          <a:ln>
            <a:solidFill>
              <a:srgbClr val="0070C0"/>
            </a:solidFill>
          </a:ln>
        </p:spPr>
        <p:txBody>
          <a:bodyPr wrap="square" rtlCol="0">
            <a:spAutoFit/>
          </a:bodyPr>
          <a:lstStyle/>
          <a:p>
            <a:r>
              <a:rPr lang="en-US" i="1" dirty="0" smtClean="0"/>
              <a:t>NX = S </a:t>
            </a:r>
            <a:r>
              <a:rPr lang="en-US" i="1" dirty="0" smtClean="0">
                <a:latin typeface="Calibri"/>
                <a:cs typeface="Calibri"/>
              </a:rPr>
              <a:t>− </a:t>
            </a:r>
            <a:r>
              <a:rPr lang="en-US" i="1" dirty="0" smtClean="0"/>
              <a:t>I</a:t>
            </a:r>
            <a:endParaRPr lang="en-US" dirty="0"/>
          </a:p>
        </p:txBody>
      </p:sp>
      <p:sp>
        <p:nvSpPr>
          <p:cNvPr id="22" name="TextBox 21"/>
          <p:cNvSpPr txBox="1"/>
          <p:nvPr/>
        </p:nvSpPr>
        <p:spPr>
          <a:xfrm>
            <a:off x="8020166" y="4381431"/>
            <a:ext cx="709497" cy="369332"/>
          </a:xfrm>
          <a:prstGeom prst="rect">
            <a:avLst/>
          </a:prstGeom>
          <a:noFill/>
          <a:ln>
            <a:solidFill>
              <a:srgbClr val="0070C0"/>
            </a:solidFill>
          </a:ln>
        </p:spPr>
        <p:txBody>
          <a:bodyPr wrap="square" rtlCol="0">
            <a:spAutoFit/>
          </a:bodyPr>
          <a:lstStyle/>
          <a:p>
            <a:r>
              <a:rPr lang="en-US" i="1" dirty="0" smtClean="0"/>
              <a:t>NX</a:t>
            </a:r>
            <a:r>
              <a:rPr lang="en-US" dirty="0" smtClean="0"/>
              <a:t>(</a:t>
            </a:r>
            <a:r>
              <a:rPr lang="el-GR" i="1" dirty="0" smtClean="0">
                <a:latin typeface="Calibri"/>
                <a:cs typeface="Calibri"/>
              </a:rPr>
              <a:t>ε</a:t>
            </a:r>
            <a:r>
              <a:rPr lang="en-US" dirty="0" smtClean="0"/>
              <a:t>)</a:t>
            </a:r>
            <a:endParaRPr lang="en-US" dirty="0"/>
          </a:p>
        </p:txBody>
      </p:sp>
      <p:sp>
        <p:nvSpPr>
          <p:cNvPr id="3" name="Rectangle 2"/>
          <p:cNvSpPr/>
          <p:nvPr/>
        </p:nvSpPr>
        <p:spPr>
          <a:xfrm>
            <a:off x="7929563" y="4200525"/>
            <a:ext cx="1085850" cy="145732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3" idx="0"/>
          </p:cNvCxnSpPr>
          <p:nvPr/>
        </p:nvCxnSpPr>
        <p:spPr>
          <a:xfrm flipH="1" flipV="1">
            <a:off x="8458200" y="3514725"/>
            <a:ext cx="14288"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301038" y="3119319"/>
            <a:ext cx="371475" cy="369332"/>
          </a:xfrm>
          <a:prstGeom prst="rect">
            <a:avLst/>
          </a:prstGeom>
          <a:noFill/>
          <a:ln>
            <a:solidFill>
              <a:srgbClr val="0070C0"/>
            </a:solidFill>
          </a:ln>
        </p:spPr>
        <p:txBody>
          <a:bodyPr wrap="square" rtlCol="0">
            <a:spAutoFit/>
          </a:bodyPr>
          <a:lstStyle/>
          <a:p>
            <a:r>
              <a:rPr lang="el-GR" i="1" dirty="0" smtClean="0">
                <a:latin typeface="Calibri"/>
                <a:cs typeface="Calibri"/>
              </a:rPr>
              <a:t>ε</a:t>
            </a:r>
            <a:endParaRPr lang="en-US" dirty="0"/>
          </a:p>
        </p:txBody>
      </p:sp>
    </p:spTree>
    <p:extLst>
      <p:ext uri="{BB962C8B-B14F-4D97-AF65-F5344CB8AC3E}">
        <p14:creationId xmlns:p14="http://schemas.microsoft.com/office/powerpoint/2010/main" val="9751509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58813" y="236538"/>
            <a:ext cx="8053387" cy="939800"/>
          </a:xfrm>
        </p:spPr>
        <p:txBody>
          <a:bodyPr/>
          <a:lstStyle/>
          <a:p>
            <a:r>
              <a:rPr lang="en-US" smtClean="0"/>
              <a:t>How </a:t>
            </a:r>
            <a:r>
              <a:rPr kumimoji="1" lang="en-US" i="1" smtClean="0">
                <a:sym typeface="Symbol" pitchFamily="18" charset="2"/>
              </a:rPr>
              <a:t>ε</a:t>
            </a:r>
            <a:r>
              <a:rPr lang="en-US" smtClean="0"/>
              <a:t>  is determined</a:t>
            </a:r>
          </a:p>
        </p:txBody>
      </p:sp>
      <p:sp>
        <p:nvSpPr>
          <p:cNvPr id="58371" name="Rectangle 3"/>
          <p:cNvSpPr>
            <a:spLocks noGrp="1" noChangeArrowheads="1"/>
          </p:cNvSpPr>
          <p:nvPr>
            <p:ph type="body" idx="1"/>
          </p:nvPr>
        </p:nvSpPr>
        <p:spPr>
          <a:xfrm>
            <a:off x="501650" y="1360488"/>
            <a:ext cx="8229600" cy="3789362"/>
          </a:xfrm>
        </p:spPr>
        <p:txBody>
          <a:bodyPr/>
          <a:lstStyle/>
          <a:p>
            <a:r>
              <a:rPr lang="en-US" smtClean="0"/>
              <a:t>The accounting identity says </a:t>
            </a:r>
            <a:r>
              <a:rPr lang="en-US" b="1" i="1" smtClean="0">
                <a:latin typeface="Tahoma" pitchFamily="34" charset="0"/>
              </a:rPr>
              <a:t>NX</a:t>
            </a:r>
            <a:r>
              <a:rPr lang="en-US" smtClean="0">
                <a:latin typeface="Tahoma" pitchFamily="34" charset="0"/>
              </a:rPr>
              <a:t> = </a:t>
            </a:r>
            <a:r>
              <a:rPr lang="en-US" b="1" i="1" smtClean="0">
                <a:latin typeface="Tahoma" pitchFamily="34" charset="0"/>
              </a:rPr>
              <a:t>S</a:t>
            </a:r>
            <a:r>
              <a:rPr lang="en-US" smtClean="0">
                <a:latin typeface="Tahoma" pitchFamily="34" charset="0"/>
              </a:rPr>
              <a:t> </a:t>
            </a:r>
            <a:r>
              <a:rPr lang="en-US" smtClean="0"/>
              <a:t>–</a:t>
            </a:r>
            <a:r>
              <a:rPr lang="en-US" smtClean="0">
                <a:latin typeface="Tahoma" pitchFamily="34" charset="0"/>
              </a:rPr>
              <a:t> </a:t>
            </a:r>
            <a:r>
              <a:rPr lang="en-US" b="1" i="1" smtClean="0">
                <a:latin typeface="Tahoma" pitchFamily="34" charset="0"/>
              </a:rPr>
              <a:t>I</a:t>
            </a:r>
          </a:p>
          <a:p>
            <a:r>
              <a:rPr lang="en-US" smtClean="0"/>
              <a:t>We saw earlier how </a:t>
            </a:r>
            <a:r>
              <a:rPr lang="en-US" b="1" i="1" smtClean="0">
                <a:latin typeface="Tahoma" pitchFamily="34" charset="0"/>
              </a:rPr>
              <a:t>S</a:t>
            </a:r>
            <a:r>
              <a:rPr lang="en-US" smtClean="0">
                <a:latin typeface="Tahoma" pitchFamily="34" charset="0"/>
              </a:rPr>
              <a:t> </a:t>
            </a:r>
            <a:r>
              <a:rPr lang="en-US" smtClean="0"/>
              <a:t>–</a:t>
            </a:r>
            <a:r>
              <a:rPr lang="en-US" smtClean="0">
                <a:latin typeface="Tahoma" pitchFamily="34" charset="0"/>
              </a:rPr>
              <a:t> </a:t>
            </a:r>
            <a:r>
              <a:rPr lang="en-US" b="1" i="1" smtClean="0">
                <a:latin typeface="Tahoma" pitchFamily="34" charset="0"/>
              </a:rPr>
              <a:t>I</a:t>
            </a:r>
            <a:r>
              <a:rPr lang="en-US" smtClean="0"/>
              <a:t>  is determined:</a:t>
            </a:r>
          </a:p>
          <a:p>
            <a:pPr lvl="1">
              <a:buSzPct val="115000"/>
            </a:pPr>
            <a:r>
              <a:rPr lang="en-US" sz="2800" b="1" i="1" smtClean="0">
                <a:latin typeface="Tahoma" pitchFamily="34" charset="0"/>
              </a:rPr>
              <a:t>S</a:t>
            </a:r>
            <a:r>
              <a:rPr lang="en-US" sz="2800" smtClean="0"/>
              <a:t>  depends on domestic factors (output, fiscal policy variables, </a:t>
            </a:r>
            <a:r>
              <a:rPr lang="en-US" sz="2800" i="1" smtClean="0"/>
              <a:t>etc</a:t>
            </a:r>
            <a:r>
              <a:rPr lang="en-US" sz="2800" smtClean="0"/>
              <a:t>)</a:t>
            </a:r>
          </a:p>
          <a:p>
            <a:pPr lvl="1">
              <a:buSzPct val="115000"/>
            </a:pPr>
            <a:r>
              <a:rPr lang="en-US" sz="2800" b="1" i="1" smtClean="0">
                <a:latin typeface="Tahoma" pitchFamily="34" charset="0"/>
              </a:rPr>
              <a:t>I</a:t>
            </a:r>
            <a:r>
              <a:rPr lang="en-US" sz="2800" smtClean="0"/>
              <a:t>  is determined by the world interest </a:t>
            </a:r>
            <a:br>
              <a:rPr lang="en-US" sz="2800" smtClean="0"/>
            </a:br>
            <a:r>
              <a:rPr lang="en-US" sz="2800" smtClean="0"/>
              <a:t>rate </a:t>
            </a:r>
            <a:r>
              <a:rPr lang="en-US" sz="2800" b="1" i="1" smtClean="0">
                <a:latin typeface="Tahoma" pitchFamily="34" charset="0"/>
              </a:rPr>
              <a:t>r</a:t>
            </a:r>
            <a:r>
              <a:rPr lang="en-US" sz="1200" b="1" i="1" smtClean="0">
                <a:latin typeface="Tahoma" pitchFamily="34" charset="0"/>
              </a:rPr>
              <a:t> </a:t>
            </a:r>
            <a:r>
              <a:rPr lang="en-US" sz="2800" smtClean="0">
                <a:latin typeface="Tahoma" pitchFamily="34" charset="0"/>
              </a:rPr>
              <a:t>*</a:t>
            </a:r>
          </a:p>
          <a:p>
            <a:r>
              <a:rPr kumimoji="1" lang="en-US" smtClean="0">
                <a:sym typeface="Symbol" pitchFamily="18" charset="2"/>
              </a:rPr>
              <a:t>So, </a:t>
            </a:r>
            <a:r>
              <a:rPr kumimoji="1" lang="en-US" b="1" i="1" smtClean="0">
                <a:latin typeface="Tahoma" pitchFamily="34" charset="0"/>
                <a:sym typeface="Symbol" pitchFamily="18" charset="2"/>
              </a:rPr>
              <a:t>ε</a:t>
            </a:r>
            <a:r>
              <a:rPr lang="en-US" b="1" smtClean="0"/>
              <a:t> </a:t>
            </a:r>
            <a:r>
              <a:rPr lang="en-US" smtClean="0"/>
              <a:t> must adjust to ensure</a:t>
            </a:r>
          </a:p>
        </p:txBody>
      </p:sp>
      <p:graphicFrame>
        <p:nvGraphicFramePr>
          <p:cNvPr id="94212" name="Object 2"/>
          <p:cNvGraphicFramePr>
            <a:graphicFrameLocks noChangeAspect="1"/>
          </p:cNvGraphicFramePr>
          <p:nvPr/>
        </p:nvGraphicFramePr>
        <p:xfrm>
          <a:off x="2635250" y="5175250"/>
          <a:ext cx="3733800" cy="649288"/>
        </p:xfrm>
        <a:graphic>
          <a:graphicData uri="http://schemas.openxmlformats.org/presentationml/2006/ole">
            <mc:AlternateContent xmlns:mc="http://schemas.openxmlformats.org/markup-compatibility/2006">
              <mc:Choice xmlns:v="urn:schemas-microsoft-com:vml" Requires="v">
                <p:oleObj spid="_x0000_s13376" name="Equation" r:id="rId4" imgW="1459866" imgH="253890" progId="Equation.DSMT4">
                  <p:embed/>
                </p:oleObj>
              </mc:Choice>
              <mc:Fallback>
                <p:oleObj name="Equation" r:id="rId4" imgW="1459866"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5250" y="5175250"/>
                        <a:ext cx="3733800" cy="64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48766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4212"/>
                                        </p:tgtEl>
                                        <p:attrNameLst>
                                          <p:attrName>style.visibility</p:attrName>
                                        </p:attrNameLst>
                                      </p:cBhvr>
                                      <p:to>
                                        <p:strVal val="visible"/>
                                      </p:to>
                                    </p:set>
                                    <p:animEffect transition="in" filter="wipe(left)">
                                      <p:cBhvr>
                                        <p:cTn id="7"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58813" y="236538"/>
            <a:ext cx="8053387" cy="939800"/>
          </a:xfrm>
        </p:spPr>
        <p:txBody>
          <a:bodyPr/>
          <a:lstStyle/>
          <a:p>
            <a:r>
              <a:rPr lang="en-US" smtClean="0"/>
              <a:t>How </a:t>
            </a:r>
            <a:r>
              <a:rPr kumimoji="1" lang="en-US" i="1" smtClean="0">
                <a:sym typeface="Symbol" pitchFamily="18" charset="2"/>
              </a:rPr>
              <a:t>ε</a:t>
            </a:r>
            <a:r>
              <a:rPr lang="en-US" smtClean="0"/>
              <a:t>  is determined</a:t>
            </a:r>
          </a:p>
        </p:txBody>
      </p:sp>
      <p:sp>
        <p:nvSpPr>
          <p:cNvPr id="96259" name="Rectangle 3"/>
          <p:cNvSpPr>
            <a:spLocks noGrp="1" noChangeArrowheads="1"/>
          </p:cNvSpPr>
          <p:nvPr>
            <p:ph type="body" idx="1"/>
          </p:nvPr>
        </p:nvSpPr>
        <p:spPr>
          <a:xfrm>
            <a:off x="457200" y="1447800"/>
            <a:ext cx="2590800" cy="2133600"/>
          </a:xfrm>
          <a:solidFill>
            <a:srgbClr val="FFFFCC"/>
          </a:solidFill>
          <a:effectLst>
            <a:outerShdw dist="71842" dir="2700000" algn="ctr" rotWithShape="0">
              <a:schemeClr val="bg2"/>
            </a:outerShdw>
          </a:effectLst>
        </p:spPr>
        <p:txBody>
          <a:bodyPr/>
          <a:lstStyle/>
          <a:p>
            <a:pPr marL="0" indent="0">
              <a:buFont typeface="Wingdings" pitchFamily="2" charset="2"/>
              <a:buNone/>
            </a:pPr>
            <a:r>
              <a:rPr lang="en-US" sz="2500" smtClean="0"/>
              <a:t>Neither </a:t>
            </a:r>
            <a:r>
              <a:rPr lang="en-US" sz="2500" b="1" i="1" smtClean="0">
                <a:latin typeface="Tahoma" pitchFamily="34" charset="0"/>
              </a:rPr>
              <a:t>S</a:t>
            </a:r>
            <a:r>
              <a:rPr lang="en-US" sz="2500" smtClean="0"/>
              <a:t> </a:t>
            </a:r>
            <a:r>
              <a:rPr lang="en-US" sz="1200" smtClean="0"/>
              <a:t> </a:t>
            </a:r>
            <a:r>
              <a:rPr lang="en-US" sz="2500" smtClean="0"/>
              <a:t>nor </a:t>
            </a:r>
            <a:r>
              <a:rPr lang="en-US" sz="2500" b="1" i="1" smtClean="0">
                <a:latin typeface="Tahoma" pitchFamily="34" charset="0"/>
              </a:rPr>
              <a:t>I</a:t>
            </a:r>
            <a:r>
              <a:rPr lang="en-US" sz="2500" smtClean="0"/>
              <a:t> depend on </a:t>
            </a:r>
            <a:r>
              <a:rPr kumimoji="1" lang="en-US" sz="2500" b="1" i="1" smtClean="0">
                <a:latin typeface="Tahoma" pitchFamily="34" charset="0"/>
                <a:sym typeface="Symbol" pitchFamily="18" charset="2"/>
              </a:rPr>
              <a:t>ε</a:t>
            </a:r>
            <a:r>
              <a:rPr kumimoji="1" lang="en-US" sz="2500" smtClean="0">
                <a:sym typeface="Symbol" pitchFamily="18" charset="2"/>
              </a:rPr>
              <a:t>, </a:t>
            </a:r>
            <a:br>
              <a:rPr kumimoji="1" lang="en-US" sz="2500" smtClean="0">
                <a:sym typeface="Symbol" pitchFamily="18" charset="2"/>
              </a:rPr>
            </a:br>
            <a:r>
              <a:rPr kumimoji="1" lang="en-US" sz="2500" smtClean="0">
                <a:sym typeface="Symbol" pitchFamily="18" charset="2"/>
              </a:rPr>
              <a:t>so the net capital outflow curve is vertical.  </a:t>
            </a:r>
            <a:endParaRPr lang="en-US" sz="2500" smtClean="0"/>
          </a:p>
        </p:txBody>
      </p:sp>
      <p:grpSp>
        <p:nvGrpSpPr>
          <p:cNvPr id="2" name="Group 4"/>
          <p:cNvGrpSpPr>
            <a:grpSpLocks/>
          </p:cNvGrpSpPr>
          <p:nvPr/>
        </p:nvGrpSpPr>
        <p:grpSpPr bwMode="auto">
          <a:xfrm>
            <a:off x="3429000" y="1763713"/>
            <a:ext cx="5181600" cy="3813175"/>
            <a:chOff x="3168" y="1104"/>
            <a:chExt cx="2160" cy="2345"/>
          </a:xfrm>
        </p:grpSpPr>
        <p:grpSp>
          <p:nvGrpSpPr>
            <p:cNvPr id="59406" name="Group 5"/>
            <p:cNvGrpSpPr>
              <a:grpSpLocks/>
            </p:cNvGrpSpPr>
            <p:nvPr/>
          </p:nvGrpSpPr>
          <p:grpSpPr bwMode="auto">
            <a:xfrm>
              <a:off x="3312" y="1344"/>
              <a:ext cx="1776" cy="1920"/>
              <a:chOff x="2640" y="1056"/>
              <a:chExt cx="2496" cy="2112"/>
            </a:xfrm>
          </p:grpSpPr>
          <p:sp>
            <p:nvSpPr>
              <p:cNvPr id="5940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9407" name="Text Box 8"/>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59408" name="Text Box 9"/>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4" name="Group 10"/>
          <p:cNvGrpSpPr>
            <a:grpSpLocks/>
          </p:cNvGrpSpPr>
          <p:nvPr/>
        </p:nvGrpSpPr>
        <p:grpSpPr bwMode="auto">
          <a:xfrm>
            <a:off x="4267200" y="2057400"/>
            <a:ext cx="4038600" cy="2836863"/>
            <a:chOff x="2511" y="1222"/>
            <a:chExt cx="2562" cy="1854"/>
          </a:xfrm>
        </p:grpSpPr>
        <p:sp>
          <p:nvSpPr>
            <p:cNvPr id="59404" name="Line 11"/>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9405" name="Text Box 12"/>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sp>
        <p:nvSpPr>
          <p:cNvPr id="96269" name="Line 13"/>
          <p:cNvSpPr>
            <a:spLocks noChangeShapeType="1"/>
          </p:cNvSpPr>
          <p:nvPr/>
        </p:nvSpPr>
        <p:spPr bwMode="auto">
          <a:xfrm flipV="1">
            <a:off x="6564313" y="2105025"/>
            <a:ext cx="0" cy="318452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96270" name="Object 2"/>
          <p:cNvGraphicFramePr>
            <a:graphicFrameLocks noChangeAspect="1"/>
          </p:cNvGraphicFramePr>
          <p:nvPr/>
        </p:nvGraphicFramePr>
        <p:xfrm>
          <a:off x="5867400" y="1695450"/>
          <a:ext cx="1566863" cy="438150"/>
        </p:xfrm>
        <a:graphic>
          <a:graphicData uri="http://schemas.openxmlformats.org/presentationml/2006/ole">
            <mc:AlternateContent xmlns:mc="http://schemas.openxmlformats.org/markup-compatibility/2006">
              <mc:Choice xmlns:v="urn:schemas-microsoft-com:vml" Requires="v">
                <p:oleObj spid="_x0000_s14400" name="Equation" r:id="rId4" imgW="761669" imgH="228501" progId="Equation.DSMT4">
                  <p:embed/>
                </p:oleObj>
              </mc:Choice>
              <mc:Fallback>
                <p:oleObj name="Equation" r:id="rId4" imgW="761669"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95450"/>
                        <a:ext cx="1566863"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6271" name="Rectangle 15"/>
          <p:cNvSpPr>
            <a:spLocks noChangeArrowheads="1"/>
          </p:cNvSpPr>
          <p:nvPr/>
        </p:nvSpPr>
        <p:spPr bwMode="auto">
          <a:xfrm>
            <a:off x="609600" y="4038600"/>
            <a:ext cx="2362200" cy="1752600"/>
          </a:xfrm>
          <a:prstGeom prst="rect">
            <a:avLst/>
          </a:prstGeom>
          <a:solidFill>
            <a:srgbClr val="FFDBB7"/>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500" b="1" i="1">
                <a:latin typeface="Tahoma" pitchFamily="34" charset="0"/>
                <a:sym typeface="Symbol" pitchFamily="18" charset="2"/>
              </a:rPr>
              <a:t>ε</a:t>
            </a:r>
            <a:r>
              <a:rPr kumimoji="1" lang="en-US" sz="2500">
                <a:sym typeface="Symbol" pitchFamily="18" charset="2"/>
              </a:rPr>
              <a:t>  adjusts to equate </a:t>
            </a:r>
            <a:r>
              <a:rPr kumimoji="1" lang="en-US" sz="2500" b="1" i="1">
                <a:sym typeface="Symbol" pitchFamily="18" charset="2"/>
              </a:rPr>
              <a:t>NX</a:t>
            </a:r>
            <a:r>
              <a:rPr kumimoji="1" lang="en-US" sz="2500">
                <a:sym typeface="Symbol" pitchFamily="18" charset="2"/>
              </a:rPr>
              <a:t> </a:t>
            </a:r>
            <a:br>
              <a:rPr kumimoji="1" lang="en-US" sz="2500">
                <a:sym typeface="Symbol" pitchFamily="18" charset="2"/>
              </a:rPr>
            </a:br>
            <a:r>
              <a:rPr kumimoji="1" lang="en-US" sz="2500">
                <a:sym typeface="Symbol" pitchFamily="18" charset="2"/>
              </a:rPr>
              <a:t>with net capital outflow, </a:t>
            </a:r>
            <a:r>
              <a:rPr kumimoji="1" lang="en-US" sz="2500" b="1" i="1">
                <a:latin typeface="Tahoma" pitchFamily="34" charset="0"/>
                <a:sym typeface="Symbol" pitchFamily="18" charset="2"/>
              </a:rPr>
              <a:t>S</a:t>
            </a:r>
            <a:r>
              <a:rPr kumimoji="1" lang="en-US" sz="2500">
                <a:sym typeface="Symbol" pitchFamily="18" charset="2"/>
              </a:rPr>
              <a:t> </a:t>
            </a:r>
            <a:r>
              <a:rPr kumimoji="1" lang="en-US" sz="2500">
                <a:latin typeface="Symbol" pitchFamily="18" charset="2"/>
                <a:sym typeface="Symbol" pitchFamily="18" charset="2"/>
              </a:rPr>
              <a:t>-</a:t>
            </a:r>
            <a:r>
              <a:rPr kumimoji="1" lang="en-US" sz="2500">
                <a:sym typeface="Symbol" pitchFamily="18" charset="2"/>
              </a:rPr>
              <a:t> </a:t>
            </a:r>
            <a:r>
              <a:rPr kumimoji="1" lang="en-US" sz="2500" b="1" i="1">
                <a:latin typeface="Tahoma" pitchFamily="34" charset="0"/>
                <a:sym typeface="Symbol" pitchFamily="18" charset="2"/>
              </a:rPr>
              <a:t>I</a:t>
            </a:r>
            <a:r>
              <a:rPr kumimoji="1" lang="en-US" sz="2500">
                <a:sym typeface="Symbol" pitchFamily="18" charset="2"/>
              </a:rPr>
              <a:t>.</a:t>
            </a:r>
            <a:endParaRPr lang="en-US" sz="2500"/>
          </a:p>
        </p:txBody>
      </p:sp>
      <p:sp>
        <p:nvSpPr>
          <p:cNvPr id="96272" name="Line 16"/>
          <p:cNvSpPr>
            <a:spLocks noChangeShapeType="1"/>
          </p:cNvSpPr>
          <p:nvPr/>
        </p:nvSpPr>
        <p:spPr bwMode="auto">
          <a:xfrm flipH="1" flipV="1">
            <a:off x="3771900" y="3962400"/>
            <a:ext cx="27971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6273" name="Text Box 17"/>
          <p:cNvSpPr txBox="1">
            <a:spLocks noChangeArrowheads="1"/>
          </p:cNvSpPr>
          <p:nvPr/>
        </p:nvSpPr>
        <p:spPr bwMode="auto">
          <a:xfrm>
            <a:off x="3352800" y="3756025"/>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imes New Roman" pitchFamily="18" charset="0"/>
              </a:rPr>
              <a:t>1</a:t>
            </a:r>
          </a:p>
        </p:txBody>
      </p:sp>
      <p:sp>
        <p:nvSpPr>
          <p:cNvPr id="96274" name="Text Box 18"/>
          <p:cNvSpPr txBox="1">
            <a:spLocks noChangeArrowheads="1"/>
          </p:cNvSpPr>
          <p:nvPr/>
        </p:nvSpPr>
        <p:spPr bwMode="auto">
          <a:xfrm>
            <a:off x="6172200" y="5334000"/>
            <a:ext cx="83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1</a:t>
            </a:r>
          </a:p>
        </p:txBody>
      </p:sp>
    </p:spTree>
    <p:extLst>
      <p:ext uri="{BB962C8B-B14F-4D97-AF65-F5344CB8AC3E}">
        <p14:creationId xmlns:p14="http://schemas.microsoft.com/office/powerpoint/2010/main" val="4280028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6270"/>
                                        </p:tgtEl>
                                        <p:attrNameLst>
                                          <p:attrName>style.visibility</p:attrName>
                                        </p:attrNameLst>
                                      </p:cBhvr>
                                      <p:to>
                                        <p:strVal val="visible"/>
                                      </p:to>
                                    </p:set>
                                    <p:animEffect transition="in" filter="dissolve">
                                      <p:cBhvr>
                                        <p:cTn id="17" dur="500"/>
                                        <p:tgtEl>
                                          <p:spTgt spid="96270"/>
                                        </p:tgtEl>
                                      </p:cBhvr>
                                    </p:animEffect>
                                  </p:childTnLst>
                                </p:cTn>
                              </p:par>
                            </p:childTnLst>
                          </p:cTn>
                        </p:par>
                        <p:par>
                          <p:cTn id="18" fill="hold" nodeType="afterGroup">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96259"/>
                                        </p:tgtEl>
                                        <p:attrNameLst>
                                          <p:attrName>style.visibility</p:attrName>
                                        </p:attrNameLst>
                                      </p:cBhvr>
                                      <p:to>
                                        <p:strVal val="visible"/>
                                      </p:to>
                                    </p:set>
                                    <p:animEffect transition="in" filter="dissolve">
                                      <p:cBhvr>
                                        <p:cTn id="21" dur="500"/>
                                        <p:tgtEl>
                                          <p:spTgt spid="9625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96269"/>
                                        </p:tgtEl>
                                        <p:attrNameLst>
                                          <p:attrName>style.visibility</p:attrName>
                                        </p:attrNameLst>
                                      </p:cBhvr>
                                      <p:to>
                                        <p:strVal val="visible"/>
                                      </p:to>
                                    </p:set>
                                    <p:animEffect transition="in" filter="wipe(up)">
                                      <p:cBhvr>
                                        <p:cTn id="26" dur="500"/>
                                        <p:tgtEl>
                                          <p:spTgt spid="9626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6271"/>
                                        </p:tgtEl>
                                        <p:attrNameLst>
                                          <p:attrName>style.visibility</p:attrName>
                                        </p:attrNameLst>
                                      </p:cBhvr>
                                      <p:to>
                                        <p:strVal val="visible"/>
                                      </p:to>
                                    </p:set>
                                    <p:animEffect transition="in" filter="dissolve">
                                      <p:cBhvr>
                                        <p:cTn id="31" dur="500"/>
                                        <p:tgtEl>
                                          <p:spTgt spid="9627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96272"/>
                                        </p:tgtEl>
                                        <p:attrNameLst>
                                          <p:attrName>style.visibility</p:attrName>
                                        </p:attrNameLst>
                                      </p:cBhvr>
                                      <p:to>
                                        <p:strVal val="visible"/>
                                      </p:to>
                                    </p:set>
                                    <p:animEffect transition="in" filter="wipe(right)">
                                      <p:cBhvr>
                                        <p:cTn id="36" dur="500"/>
                                        <p:tgtEl>
                                          <p:spTgt spid="96272"/>
                                        </p:tgtEl>
                                      </p:cBhvr>
                                    </p:animEffect>
                                  </p:childTnLst>
                                </p:cTn>
                              </p:par>
                            </p:childTnLst>
                          </p:cTn>
                        </p:par>
                        <p:par>
                          <p:cTn id="37" fill="hold" nodeType="afterGroup">
                            <p:stCondLst>
                              <p:cond delay="500"/>
                            </p:stCondLst>
                            <p:childTnLst>
                              <p:par>
                                <p:cTn id="38" presetID="18" presetClass="entr" presetSubtype="12" fill="hold" grpId="0" nodeType="afterEffect">
                                  <p:stCondLst>
                                    <p:cond delay="0"/>
                                  </p:stCondLst>
                                  <p:childTnLst>
                                    <p:set>
                                      <p:cBhvr>
                                        <p:cTn id="39" dur="1" fill="hold">
                                          <p:stCondLst>
                                            <p:cond delay="0"/>
                                          </p:stCondLst>
                                        </p:cTn>
                                        <p:tgtEl>
                                          <p:spTgt spid="96273"/>
                                        </p:tgtEl>
                                        <p:attrNameLst>
                                          <p:attrName>style.visibility</p:attrName>
                                        </p:attrNameLst>
                                      </p:cBhvr>
                                      <p:to>
                                        <p:strVal val="visible"/>
                                      </p:to>
                                    </p:set>
                                    <p:animEffect transition="in" filter="strips(downLeft)">
                                      <p:cBhvr>
                                        <p:cTn id="40" dur="500"/>
                                        <p:tgtEl>
                                          <p:spTgt spid="9627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96274"/>
                                        </p:tgtEl>
                                        <p:attrNameLst>
                                          <p:attrName>style.visibility</p:attrName>
                                        </p:attrNameLst>
                                      </p:cBhvr>
                                      <p:to>
                                        <p:strVal val="visible"/>
                                      </p:to>
                                    </p:set>
                                    <p:animEffect transition="in" filter="strips(downLeft)">
                                      <p:cBhvr>
                                        <p:cTn id="45" dur="500"/>
                                        <p:tgtEl>
                                          <p:spTgt spid="96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animBg="1" autoUpdateAnimBg="0"/>
      <p:bldP spid="96269" grpId="0" animBg="1"/>
      <p:bldP spid="96271" grpId="0" animBg="1" autoUpdateAnimBg="0"/>
      <p:bldP spid="96272" grpId="0" animBg="1"/>
      <p:bldP spid="96273" grpId="0" autoUpdateAnimBg="0"/>
      <p:bldP spid="9627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Consumption: example</a:t>
            </a:r>
            <a:endParaRPr lang="en-US" dirty="0"/>
          </a:p>
        </p:txBody>
      </p:sp>
      <p:sp>
        <p:nvSpPr>
          <p:cNvPr id="3" name="Content Placeholder 2"/>
          <p:cNvSpPr>
            <a:spLocks noGrp="1"/>
          </p:cNvSpPr>
          <p:nvPr>
            <p:ph idx="1"/>
          </p:nvPr>
        </p:nvSpPr>
        <p:spPr/>
        <p:txBody>
          <a:bodyPr/>
          <a:lstStyle/>
          <a:p>
            <a:r>
              <a:rPr lang="en-US" dirty="0" smtClean="0"/>
              <a:t>Suppose </a:t>
            </a:r>
            <a:r>
              <a:rPr lang="en-US" i="1" dirty="0" smtClean="0"/>
              <a:t>F</a:t>
            </a:r>
            <a:r>
              <a:rPr lang="en-US" dirty="0" smtClean="0"/>
              <a:t>(</a:t>
            </a:r>
            <a:r>
              <a:rPr lang="en-US" i="1" dirty="0" smtClean="0"/>
              <a:t>K</a:t>
            </a:r>
            <a:r>
              <a:rPr lang="en-US" dirty="0" smtClean="0"/>
              <a:t>, </a:t>
            </a:r>
            <a:r>
              <a:rPr lang="en-US" i="1" dirty="0" smtClean="0"/>
              <a:t>L</a:t>
            </a:r>
            <a:r>
              <a:rPr lang="en-US" dirty="0" smtClean="0"/>
              <a:t>) = 5</a:t>
            </a:r>
            <a:r>
              <a:rPr lang="en-US" i="1" dirty="0" smtClean="0"/>
              <a:t>K</a:t>
            </a:r>
            <a:r>
              <a:rPr lang="en-US" baseline="30000" dirty="0" smtClean="0"/>
              <a:t>0.3</a:t>
            </a:r>
            <a:r>
              <a:rPr lang="en-US" i="1" dirty="0" smtClean="0"/>
              <a:t>L</a:t>
            </a:r>
            <a:r>
              <a:rPr lang="en-US" baseline="30000" dirty="0" smtClean="0"/>
              <a:t>0.7</a:t>
            </a:r>
            <a:r>
              <a:rPr lang="en-US" dirty="0" smtClean="0"/>
              <a:t> and </a:t>
            </a:r>
            <a:r>
              <a:rPr lang="en-US" i="1" dirty="0" smtClean="0"/>
              <a:t>K</a:t>
            </a:r>
            <a:r>
              <a:rPr lang="en-US" dirty="0" smtClean="0"/>
              <a:t> = 2 and </a:t>
            </a:r>
            <a:r>
              <a:rPr lang="en-US" i="1" dirty="0" smtClean="0"/>
              <a:t>L</a:t>
            </a:r>
            <a:r>
              <a:rPr lang="en-US" dirty="0" smtClean="0"/>
              <a:t> = 10. Then </a:t>
            </a:r>
            <a:r>
              <a:rPr lang="en-US" b="1" i="1" dirty="0" smtClean="0"/>
              <a:t>Y</a:t>
            </a:r>
            <a:r>
              <a:rPr lang="en-US" b="1" dirty="0" smtClean="0"/>
              <a:t> = 30.85</a:t>
            </a:r>
            <a:r>
              <a:rPr lang="en-US" dirty="0" smtClean="0"/>
              <a:t>. </a:t>
            </a:r>
          </a:p>
          <a:p>
            <a:r>
              <a:rPr lang="en-US" dirty="0" smtClean="0"/>
              <a:t>Suppose </a:t>
            </a:r>
            <a:r>
              <a:rPr lang="en-US" b="1" i="1" dirty="0" smtClean="0"/>
              <a:t>T</a:t>
            </a:r>
            <a:r>
              <a:rPr lang="en-US" b="1" dirty="0" smtClean="0"/>
              <a:t> = 0.85</a:t>
            </a:r>
            <a:r>
              <a:rPr lang="en-US" dirty="0" smtClean="0"/>
              <a:t>. Therefore, disposable income is </a:t>
            </a:r>
            <a:r>
              <a:rPr lang="en-US" b="1" i="1" dirty="0" smtClean="0"/>
              <a:t>Y</a:t>
            </a:r>
            <a:r>
              <a:rPr lang="en-US" b="1" dirty="0" smtClean="0"/>
              <a:t> – </a:t>
            </a:r>
            <a:r>
              <a:rPr lang="en-US" b="1" i="1" dirty="0" smtClean="0"/>
              <a:t>T</a:t>
            </a:r>
            <a:r>
              <a:rPr lang="en-US" b="1" dirty="0" smtClean="0"/>
              <a:t> = 30</a:t>
            </a:r>
            <a:r>
              <a:rPr lang="en-US" dirty="0" smtClean="0"/>
              <a:t>. </a:t>
            </a:r>
          </a:p>
          <a:p>
            <a:r>
              <a:rPr lang="en-US" dirty="0" smtClean="0"/>
              <a:t>Now, suppose </a:t>
            </a:r>
            <a:r>
              <a:rPr lang="en-US" b="1" i="1" dirty="0" smtClean="0"/>
              <a:t>C</a:t>
            </a:r>
            <a:r>
              <a:rPr lang="en-US" b="1" dirty="0" smtClean="0"/>
              <a:t> = 2 + 0.8(</a:t>
            </a:r>
            <a:r>
              <a:rPr lang="en-US" b="1" i="1" dirty="0" smtClean="0"/>
              <a:t>Y</a:t>
            </a:r>
            <a:r>
              <a:rPr lang="en-US" b="1" dirty="0" smtClean="0"/>
              <a:t> – </a:t>
            </a:r>
            <a:r>
              <a:rPr lang="en-US" b="1" i="1" dirty="0" smtClean="0"/>
              <a:t>T</a:t>
            </a:r>
            <a:r>
              <a:rPr lang="en-US" b="1" dirty="0" smtClean="0"/>
              <a:t>). </a:t>
            </a:r>
          </a:p>
          <a:p>
            <a:r>
              <a:rPr lang="en-US" dirty="0" smtClean="0"/>
              <a:t>Then, </a:t>
            </a:r>
            <a:r>
              <a:rPr lang="en-US" b="1" i="1" dirty="0" smtClean="0"/>
              <a:t>C</a:t>
            </a:r>
            <a:r>
              <a:rPr lang="en-US" b="1" dirty="0" smtClean="0"/>
              <a:t> = 2 + 0.8 </a:t>
            </a:r>
            <a:r>
              <a:rPr lang="en-US" b="1" dirty="0" smtClean="0">
                <a:latin typeface="Arial Unicode MS"/>
                <a:ea typeface="Arial Unicode MS"/>
                <a:cs typeface="Arial Unicode MS"/>
              </a:rPr>
              <a:t>✕</a:t>
            </a:r>
            <a:r>
              <a:rPr lang="en-US" b="1" dirty="0" smtClean="0">
                <a:ea typeface="Arial Unicode MS"/>
                <a:cs typeface="Arial Unicode MS"/>
              </a:rPr>
              <a:t> 30 = 26</a:t>
            </a:r>
            <a:endParaRPr lang="en-US" b="1" dirty="0" smtClean="0"/>
          </a:p>
        </p:txBody>
      </p:sp>
      <p:sp>
        <p:nvSpPr>
          <p:cNvPr id="4" name="TextBox 3"/>
          <p:cNvSpPr txBox="1"/>
          <p:nvPr/>
        </p:nvSpPr>
        <p:spPr>
          <a:xfrm>
            <a:off x="685800" y="5257800"/>
            <a:ext cx="1295400" cy="381000"/>
          </a:xfrm>
          <a:prstGeom prst="rect">
            <a:avLst/>
          </a:prstGeom>
          <a:noFill/>
          <a:ln>
            <a:solidFill>
              <a:srgbClr val="0070C0"/>
            </a:solidFill>
          </a:ln>
        </p:spPr>
        <p:txBody>
          <a:bodyPr wrap="square" rtlCol="0">
            <a:spAutoFit/>
          </a:bodyPr>
          <a:lstStyle/>
          <a:p>
            <a:r>
              <a:rPr lang="en-US" i="1" dirty="0" smtClean="0"/>
              <a:t>K</a:t>
            </a:r>
            <a:r>
              <a:rPr lang="en-US" dirty="0" smtClean="0"/>
              <a:t>, </a:t>
            </a:r>
            <a:r>
              <a:rPr lang="en-US" i="1" dirty="0" smtClean="0"/>
              <a:t>L</a:t>
            </a:r>
            <a:r>
              <a:rPr lang="en-US" dirty="0" smtClean="0"/>
              <a:t>, </a:t>
            </a:r>
            <a:r>
              <a:rPr lang="en-US" i="1" dirty="0" smtClean="0"/>
              <a:t>F</a:t>
            </a:r>
            <a:r>
              <a:rPr lang="en-US" dirty="0" smtClean="0"/>
              <a:t>(</a:t>
            </a:r>
            <a:r>
              <a:rPr lang="en-US" i="1" dirty="0" smtClean="0"/>
              <a:t>K</a:t>
            </a:r>
            <a:r>
              <a:rPr lang="en-US" dirty="0" smtClean="0"/>
              <a:t>, </a:t>
            </a:r>
            <a:r>
              <a:rPr lang="en-US" i="1" dirty="0" smtClean="0"/>
              <a:t>L</a:t>
            </a:r>
            <a:r>
              <a:rPr lang="en-US" dirty="0" smtClean="0"/>
              <a:t>)</a:t>
            </a:r>
            <a:endParaRPr lang="en-US" dirty="0"/>
          </a:p>
        </p:txBody>
      </p:sp>
      <p:cxnSp>
        <p:nvCxnSpPr>
          <p:cNvPr id="10" name="Straight Arrow Connector 9"/>
          <p:cNvCxnSpPr/>
          <p:nvPr/>
        </p:nvCxnSpPr>
        <p:spPr>
          <a:xfrm>
            <a:off x="4724400" y="57150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057400" y="5486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590800" y="5257800"/>
            <a:ext cx="381000" cy="381000"/>
          </a:xfrm>
          <a:prstGeom prst="rect">
            <a:avLst/>
          </a:prstGeom>
          <a:noFill/>
          <a:ln>
            <a:solidFill>
              <a:srgbClr val="0070C0"/>
            </a:solidFill>
          </a:ln>
        </p:spPr>
        <p:txBody>
          <a:bodyPr wrap="square" rtlCol="0">
            <a:spAutoFit/>
          </a:bodyPr>
          <a:lstStyle/>
          <a:p>
            <a:r>
              <a:rPr lang="en-US" i="1" dirty="0" smtClean="0"/>
              <a:t>Y</a:t>
            </a:r>
            <a:endParaRPr lang="en-US" dirty="0"/>
          </a:p>
        </p:txBody>
      </p:sp>
      <p:sp>
        <p:nvSpPr>
          <p:cNvPr id="13" name="TextBox 12"/>
          <p:cNvSpPr txBox="1"/>
          <p:nvPr/>
        </p:nvSpPr>
        <p:spPr>
          <a:xfrm>
            <a:off x="2590800" y="5943600"/>
            <a:ext cx="1295400" cy="381000"/>
          </a:xfrm>
          <a:prstGeom prst="rect">
            <a:avLst/>
          </a:prstGeom>
          <a:noFill/>
          <a:ln>
            <a:solidFill>
              <a:srgbClr val="0070C0"/>
            </a:solidFill>
          </a:ln>
        </p:spPr>
        <p:txBody>
          <a:bodyPr wrap="square" rtlCol="0">
            <a:spAutoFit/>
          </a:bodyPr>
          <a:lstStyle/>
          <a:p>
            <a:r>
              <a:rPr lang="en-US" i="1" dirty="0" smtClean="0"/>
              <a:t>C</a:t>
            </a:r>
            <a:r>
              <a:rPr lang="en-US" dirty="0" smtClean="0"/>
              <a:t>(</a:t>
            </a:r>
            <a:r>
              <a:rPr lang="en-US" i="1" dirty="0" smtClean="0"/>
              <a:t>Y – T</a:t>
            </a:r>
            <a:r>
              <a:rPr lang="en-US" dirty="0" smtClean="0"/>
              <a:t>),</a:t>
            </a:r>
            <a:r>
              <a:rPr lang="en-US" i="1" dirty="0" smtClean="0"/>
              <a:t> T</a:t>
            </a:r>
            <a:endParaRPr lang="en-US" dirty="0"/>
          </a:p>
        </p:txBody>
      </p:sp>
      <p:sp>
        <p:nvSpPr>
          <p:cNvPr id="14" name="Right Brace 13"/>
          <p:cNvSpPr/>
          <p:nvPr/>
        </p:nvSpPr>
        <p:spPr>
          <a:xfrm>
            <a:off x="3962400" y="5257800"/>
            <a:ext cx="6858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5257800" y="5562600"/>
            <a:ext cx="381000" cy="381000"/>
          </a:xfrm>
          <a:prstGeom prst="rect">
            <a:avLst/>
          </a:prstGeom>
          <a:noFill/>
          <a:ln>
            <a:solidFill>
              <a:srgbClr val="0070C0"/>
            </a:solidFill>
          </a:ln>
        </p:spPr>
        <p:txBody>
          <a:bodyPr wrap="square" rtlCol="0">
            <a:spAutoFit/>
          </a:bodyPr>
          <a:lstStyle/>
          <a:p>
            <a:r>
              <a:rPr lang="en-US" i="1" dirty="0" smtClean="0"/>
              <a:t>C</a:t>
            </a:r>
            <a:endParaRPr lang="en-US" dirty="0"/>
          </a:p>
        </p:txBody>
      </p:sp>
      <p:sp>
        <p:nvSpPr>
          <p:cNvPr id="16" name="TextBox 15"/>
          <p:cNvSpPr txBox="1"/>
          <p:nvPr/>
        </p:nvSpPr>
        <p:spPr>
          <a:xfrm>
            <a:off x="6248400" y="3600271"/>
            <a:ext cx="2667000" cy="1200329"/>
          </a:xfrm>
          <a:prstGeom prst="rect">
            <a:avLst/>
          </a:prstGeom>
          <a:noFill/>
        </p:spPr>
        <p:txBody>
          <a:bodyPr wrap="square" rtlCol="0">
            <a:spAutoFit/>
          </a:bodyPr>
          <a:lstStyle/>
          <a:p>
            <a:r>
              <a:rPr lang="en-US" b="1" i="1" dirty="0" smtClean="0">
                <a:solidFill>
                  <a:srgbClr val="0070C0"/>
                </a:solidFill>
              </a:rPr>
              <a:t>Private Saving </a:t>
            </a:r>
            <a:r>
              <a:rPr lang="en-US" b="1" dirty="0" smtClean="0">
                <a:solidFill>
                  <a:srgbClr val="0070C0"/>
                </a:solidFill>
              </a:rPr>
              <a:t>is defined as disposable income – consumption</a:t>
            </a:r>
            <a:r>
              <a:rPr lang="en-US" dirty="0" smtClean="0"/>
              <a:t>, which is </a:t>
            </a:r>
            <a:r>
              <a:rPr lang="en-US" b="1" i="1" dirty="0" smtClean="0"/>
              <a:t>Y</a:t>
            </a:r>
            <a:r>
              <a:rPr lang="en-US" b="1" dirty="0" smtClean="0"/>
              <a:t> – </a:t>
            </a:r>
            <a:r>
              <a:rPr lang="en-US" b="1" i="1" dirty="0" smtClean="0"/>
              <a:t>T</a:t>
            </a:r>
            <a:r>
              <a:rPr lang="en-US" b="1" dirty="0" smtClean="0"/>
              <a:t> – </a:t>
            </a:r>
            <a:r>
              <a:rPr lang="en-US" b="1" i="1" dirty="0" smtClean="0"/>
              <a:t>C</a:t>
            </a:r>
            <a:r>
              <a:rPr lang="en-US" b="1" dirty="0" smtClean="0"/>
              <a:t> = 30 – 26 = 4.</a:t>
            </a:r>
            <a:endParaRPr lang="en-US" b="1" dirty="0"/>
          </a:p>
        </p:txBody>
      </p:sp>
    </p:spTree>
    <p:extLst>
      <p:ext uri="{BB962C8B-B14F-4D97-AF65-F5344CB8AC3E}">
        <p14:creationId xmlns:p14="http://schemas.microsoft.com/office/powerpoint/2010/main" val="324863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41338" y="280988"/>
            <a:ext cx="8245475" cy="939800"/>
          </a:xfrm>
        </p:spPr>
        <p:txBody>
          <a:bodyPr>
            <a:normAutofit fontScale="90000"/>
          </a:bodyPr>
          <a:lstStyle/>
          <a:p>
            <a:r>
              <a:rPr lang="en-US" sz="3200" i="1" smtClean="0"/>
              <a:t>Interpretation:  supply and demand </a:t>
            </a:r>
            <a:br>
              <a:rPr lang="en-US" sz="3200" i="1" smtClean="0"/>
            </a:br>
            <a:r>
              <a:rPr lang="en-US" sz="3200" i="1" smtClean="0"/>
              <a:t>in the foreign exchange market</a:t>
            </a:r>
          </a:p>
        </p:txBody>
      </p:sp>
      <p:sp>
        <p:nvSpPr>
          <p:cNvPr id="98307" name="Rectangle 3"/>
          <p:cNvSpPr>
            <a:spLocks noGrp="1" noChangeArrowheads="1"/>
          </p:cNvSpPr>
          <p:nvPr>
            <p:ph type="body" idx="1"/>
          </p:nvPr>
        </p:nvSpPr>
        <p:spPr>
          <a:xfrm>
            <a:off x="392113" y="1558925"/>
            <a:ext cx="2743200" cy="1828800"/>
          </a:xfrm>
          <a:solidFill>
            <a:srgbClr val="FFCCCC"/>
          </a:solidFill>
          <a:effectLst>
            <a:outerShdw dist="71842" dir="2700000" algn="ctr" rotWithShape="0">
              <a:schemeClr val="bg2"/>
            </a:outerShdw>
          </a:effectLst>
        </p:spPr>
        <p:txBody>
          <a:bodyPr/>
          <a:lstStyle/>
          <a:p>
            <a:pPr marL="0" indent="0" algn="ctr">
              <a:spcBef>
                <a:spcPct val="10000"/>
              </a:spcBef>
              <a:buFont typeface="Wingdings" pitchFamily="2" charset="2"/>
              <a:buNone/>
            </a:pPr>
            <a:r>
              <a:rPr lang="en-US" sz="2500" b="1" i="1" smtClean="0"/>
              <a:t>demand:</a:t>
            </a:r>
            <a:r>
              <a:rPr kumimoji="1" lang="en-US" sz="2500" b="1" i="1" smtClean="0">
                <a:sym typeface="Symbol" pitchFamily="18" charset="2"/>
              </a:rPr>
              <a:t> </a:t>
            </a:r>
            <a:endParaRPr lang="en-US" sz="2500" b="1" i="1" smtClean="0"/>
          </a:p>
          <a:p>
            <a:pPr marL="0" indent="0">
              <a:spcBef>
                <a:spcPct val="5000"/>
              </a:spcBef>
              <a:buFont typeface="Wingdings" pitchFamily="2" charset="2"/>
              <a:buNone/>
            </a:pPr>
            <a:r>
              <a:rPr lang="en-US" sz="2500" smtClean="0"/>
              <a:t>Foreigners need dollars to buy U.S. net exports.</a:t>
            </a:r>
          </a:p>
        </p:txBody>
      </p:sp>
      <p:grpSp>
        <p:nvGrpSpPr>
          <p:cNvPr id="60420" name="Group 4"/>
          <p:cNvGrpSpPr>
            <a:grpSpLocks/>
          </p:cNvGrpSpPr>
          <p:nvPr/>
        </p:nvGrpSpPr>
        <p:grpSpPr bwMode="auto">
          <a:xfrm>
            <a:off x="3429000" y="1763713"/>
            <a:ext cx="5181600" cy="3813175"/>
            <a:chOff x="3168" y="1104"/>
            <a:chExt cx="2160" cy="2345"/>
          </a:xfrm>
        </p:grpSpPr>
        <p:grpSp>
          <p:nvGrpSpPr>
            <p:cNvPr id="60430" name="Group 5"/>
            <p:cNvGrpSpPr>
              <a:grpSpLocks/>
            </p:cNvGrpSpPr>
            <p:nvPr/>
          </p:nvGrpSpPr>
          <p:grpSpPr bwMode="auto">
            <a:xfrm>
              <a:off x="3312" y="1344"/>
              <a:ext cx="1776" cy="1920"/>
              <a:chOff x="2640" y="1056"/>
              <a:chExt cx="2496" cy="2112"/>
            </a:xfrm>
          </p:grpSpPr>
          <p:sp>
            <p:nvSpPr>
              <p:cNvPr id="60433"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34"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0431" name="Text Box 8"/>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60432" name="Text Box 9"/>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60421" name="Group 10"/>
          <p:cNvGrpSpPr>
            <a:grpSpLocks/>
          </p:cNvGrpSpPr>
          <p:nvPr/>
        </p:nvGrpSpPr>
        <p:grpSpPr bwMode="auto">
          <a:xfrm>
            <a:off x="4267200" y="2057400"/>
            <a:ext cx="4038600" cy="2836863"/>
            <a:chOff x="2511" y="1222"/>
            <a:chExt cx="2562" cy="1854"/>
          </a:xfrm>
        </p:grpSpPr>
        <p:sp>
          <p:nvSpPr>
            <p:cNvPr id="60428" name="Line 11"/>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0429" name="Text Box 12"/>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sp>
        <p:nvSpPr>
          <p:cNvPr id="60422" name="Line 13"/>
          <p:cNvSpPr>
            <a:spLocks noChangeShapeType="1"/>
          </p:cNvSpPr>
          <p:nvPr/>
        </p:nvSpPr>
        <p:spPr bwMode="auto">
          <a:xfrm flipV="1">
            <a:off x="6564313" y="2105025"/>
            <a:ext cx="0" cy="318452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60423" name="Object 2"/>
          <p:cNvGraphicFramePr>
            <a:graphicFrameLocks noChangeAspect="1"/>
          </p:cNvGraphicFramePr>
          <p:nvPr/>
        </p:nvGraphicFramePr>
        <p:xfrm>
          <a:off x="5867400" y="1695450"/>
          <a:ext cx="1566863" cy="438150"/>
        </p:xfrm>
        <a:graphic>
          <a:graphicData uri="http://schemas.openxmlformats.org/presentationml/2006/ole">
            <mc:AlternateContent xmlns:mc="http://schemas.openxmlformats.org/markup-compatibility/2006">
              <mc:Choice xmlns:v="urn:schemas-microsoft-com:vml" Requires="v">
                <p:oleObj spid="_x0000_s15424" name="Equation" r:id="rId4" imgW="761669" imgH="228501" progId="Equation.DSMT4">
                  <p:embed/>
                </p:oleObj>
              </mc:Choice>
              <mc:Fallback>
                <p:oleObj name="Equation" r:id="rId4" imgW="761669"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95450"/>
                        <a:ext cx="1566863"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19" name="Rectangle 15"/>
          <p:cNvSpPr>
            <a:spLocks noChangeArrowheads="1"/>
          </p:cNvSpPr>
          <p:nvPr/>
        </p:nvSpPr>
        <p:spPr bwMode="auto">
          <a:xfrm>
            <a:off x="390525" y="3670300"/>
            <a:ext cx="2590800" cy="2590800"/>
          </a:xfrm>
          <a:prstGeom prst="rect">
            <a:avLst/>
          </a:prstGeom>
          <a:solidFill>
            <a:srgbClr val="CCECFF"/>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kumimoji="1" lang="en-US" sz="2500" b="1" i="1">
                <a:sym typeface="Symbol" pitchFamily="18" charset="2"/>
              </a:rPr>
              <a:t>supply:  </a:t>
            </a:r>
          </a:p>
          <a:p>
            <a:pPr>
              <a:lnSpc>
                <a:spcPct val="105000"/>
              </a:lnSpc>
              <a:spcBef>
                <a:spcPct val="10000"/>
              </a:spcBef>
              <a:buClr>
                <a:srgbClr val="008080"/>
              </a:buClr>
              <a:buSzPct val="120000"/>
              <a:buFont typeface="Wingdings" pitchFamily="2" charset="2"/>
              <a:buNone/>
            </a:pPr>
            <a:r>
              <a:rPr kumimoji="1" lang="en-US" sz="2500">
                <a:sym typeface="Symbol" pitchFamily="18" charset="2"/>
              </a:rPr>
              <a:t>Net capital outflow (</a:t>
            </a:r>
            <a:r>
              <a:rPr kumimoji="1" lang="en-US" sz="2500" b="1" i="1">
                <a:latin typeface="Tahoma" pitchFamily="34" charset="0"/>
                <a:sym typeface="Symbol" pitchFamily="18" charset="2"/>
              </a:rPr>
              <a:t>S</a:t>
            </a:r>
            <a:r>
              <a:rPr kumimoji="1" lang="en-US" sz="2500">
                <a:sym typeface="Symbol" pitchFamily="18" charset="2"/>
              </a:rPr>
              <a:t> </a:t>
            </a:r>
            <a:r>
              <a:rPr kumimoji="1" lang="en-US" sz="2500">
                <a:latin typeface="Symbol" pitchFamily="18" charset="2"/>
                <a:sym typeface="Symbol" pitchFamily="18" charset="2"/>
              </a:rPr>
              <a:t>-</a:t>
            </a:r>
            <a:r>
              <a:rPr kumimoji="1" lang="en-US" sz="2500">
                <a:sym typeface="Symbol" pitchFamily="18" charset="2"/>
              </a:rPr>
              <a:t> </a:t>
            </a:r>
            <a:r>
              <a:rPr kumimoji="1" lang="en-US" sz="2500" b="1" i="1">
                <a:latin typeface="Tahoma" pitchFamily="34" charset="0"/>
                <a:sym typeface="Symbol" pitchFamily="18" charset="2"/>
              </a:rPr>
              <a:t>I</a:t>
            </a:r>
            <a:r>
              <a:rPr kumimoji="1" lang="en-US" sz="1200">
                <a:sym typeface="Symbol" pitchFamily="18" charset="2"/>
              </a:rPr>
              <a:t> </a:t>
            </a:r>
            <a:r>
              <a:rPr kumimoji="1" lang="en-US" sz="2500">
                <a:sym typeface="Symbol" pitchFamily="18" charset="2"/>
              </a:rPr>
              <a:t>) </a:t>
            </a:r>
            <a:br>
              <a:rPr kumimoji="1" lang="en-US" sz="2500">
                <a:sym typeface="Symbol" pitchFamily="18" charset="2"/>
              </a:rPr>
            </a:br>
            <a:r>
              <a:rPr kumimoji="1" lang="en-US" sz="2500">
                <a:sym typeface="Symbol" pitchFamily="18" charset="2"/>
              </a:rPr>
              <a:t>is the supply of dollars to be invested abroad.</a:t>
            </a:r>
          </a:p>
        </p:txBody>
      </p:sp>
      <p:sp>
        <p:nvSpPr>
          <p:cNvPr id="60425" name="Line 16"/>
          <p:cNvSpPr>
            <a:spLocks noChangeShapeType="1"/>
          </p:cNvSpPr>
          <p:nvPr/>
        </p:nvSpPr>
        <p:spPr bwMode="auto">
          <a:xfrm flipH="1" flipV="1">
            <a:off x="3771900" y="3962400"/>
            <a:ext cx="27971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0426" name="Text Box 17"/>
          <p:cNvSpPr txBox="1">
            <a:spLocks noChangeArrowheads="1"/>
          </p:cNvSpPr>
          <p:nvPr/>
        </p:nvSpPr>
        <p:spPr bwMode="auto">
          <a:xfrm>
            <a:off x="3352800" y="3756025"/>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imes New Roman" pitchFamily="18" charset="0"/>
              </a:rPr>
              <a:t>1</a:t>
            </a:r>
          </a:p>
        </p:txBody>
      </p:sp>
      <p:sp>
        <p:nvSpPr>
          <p:cNvPr id="60427" name="Text Box 18"/>
          <p:cNvSpPr txBox="1">
            <a:spLocks noChangeArrowheads="1"/>
          </p:cNvSpPr>
          <p:nvPr/>
        </p:nvSpPr>
        <p:spPr bwMode="auto">
          <a:xfrm>
            <a:off x="6172200" y="5334000"/>
            <a:ext cx="83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imes New Roman" pitchFamily="18" charset="0"/>
              </a:rPr>
              <a:t>1</a:t>
            </a:r>
          </a:p>
        </p:txBody>
      </p:sp>
    </p:spTree>
    <p:extLst>
      <p:ext uri="{BB962C8B-B14F-4D97-AF65-F5344CB8AC3E}">
        <p14:creationId xmlns:p14="http://schemas.microsoft.com/office/powerpoint/2010/main" val="255300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dissolve">
                                      <p:cBhvr>
                                        <p:cTn id="7" dur="500"/>
                                        <p:tgtEl>
                                          <p:spTgt spid="983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8319"/>
                                        </p:tgtEl>
                                        <p:attrNameLst>
                                          <p:attrName>style.visibility</p:attrName>
                                        </p:attrNameLst>
                                      </p:cBhvr>
                                      <p:to>
                                        <p:strVal val="visible"/>
                                      </p:to>
                                    </p:set>
                                    <p:animEffect transition="in" filter="dissolve">
                                      <p:cBhvr>
                                        <p:cTn id="12" dur="500"/>
                                        <p:tgtEl>
                                          <p:spTgt spid="98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nimBg="1" autoUpdateAnimBg="0"/>
      <p:bldP spid="98319" grpId="0" animBg="1"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Exchange Rate: predictions</a:t>
            </a:r>
            <a:endParaRPr lang="en-US" dirty="0"/>
          </a:p>
        </p:txBody>
      </p:sp>
      <p:sp>
        <p:nvSpPr>
          <p:cNvPr id="3" name="Content Placeholder 2"/>
          <p:cNvSpPr>
            <a:spLocks noGrp="1"/>
          </p:cNvSpPr>
          <p:nvPr>
            <p:ph idx="1"/>
          </p:nvPr>
        </p:nvSpPr>
        <p:spPr>
          <a:xfrm>
            <a:off x="457200" y="1600200"/>
            <a:ext cx="2928938" cy="4525963"/>
          </a:xfrm>
        </p:spPr>
        <p:txBody>
          <a:bodyPr>
            <a:normAutofit fontScale="85000" lnSpcReduction="20000"/>
          </a:bodyPr>
          <a:lstStyle/>
          <a:p>
            <a:r>
              <a:rPr lang="en-US" dirty="0" smtClean="0"/>
              <a:t>As net exports (</a:t>
            </a:r>
            <a:r>
              <a:rPr lang="en-US" i="1" dirty="0" smtClean="0"/>
              <a:t>NX</a:t>
            </a:r>
            <a:r>
              <a:rPr lang="en-US" dirty="0" smtClean="0"/>
              <a:t>) and the real exchange rate (</a:t>
            </a:r>
            <a:r>
              <a:rPr lang="el-GR" i="1" dirty="0" smtClean="0">
                <a:latin typeface="Calibri"/>
                <a:cs typeface="Calibri"/>
              </a:rPr>
              <a:t>ε</a:t>
            </a:r>
            <a:r>
              <a:rPr lang="en-US" dirty="0" smtClean="0">
                <a:latin typeface="Calibri"/>
                <a:cs typeface="Calibri"/>
              </a:rPr>
              <a:t>) are inversely related, the NX and </a:t>
            </a:r>
            <a:r>
              <a:rPr lang="el-GR" i="1" dirty="0">
                <a:cs typeface="Calibri"/>
              </a:rPr>
              <a:t>ε</a:t>
            </a:r>
            <a:r>
              <a:rPr lang="en-US" dirty="0" smtClean="0">
                <a:latin typeface="Calibri"/>
                <a:cs typeface="Calibri"/>
              </a:rPr>
              <a:t> columns are opposites</a:t>
            </a:r>
          </a:p>
          <a:p>
            <a:r>
              <a:rPr lang="en-US" dirty="0" smtClean="0">
                <a:latin typeface="Calibri"/>
                <a:cs typeface="Calibri"/>
              </a:rPr>
              <a:t>Note that an increase in the net exports function has no effect on net exports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836294820"/>
              </p:ext>
            </p:extLst>
          </p:nvPr>
        </p:nvGraphicFramePr>
        <p:xfrm>
          <a:off x="3471904" y="1624047"/>
          <a:ext cx="5414964" cy="3337560"/>
        </p:xfrm>
        <a:graphic>
          <a:graphicData uri="http://schemas.openxmlformats.org/drawingml/2006/table">
            <a:tbl>
              <a:tblPr firstRow="1" bandRow="1">
                <a:tableStyleId>{5C22544A-7EE6-4342-B048-85BDC9FD1C3A}</a:tableStyleId>
              </a:tblPr>
              <a:tblGrid>
                <a:gridCol w="1833367"/>
                <a:gridCol w="470038"/>
                <a:gridCol w="540480"/>
                <a:gridCol w="540480"/>
                <a:gridCol w="470038"/>
                <a:gridCol w="470038"/>
                <a:gridCol w="593609"/>
                <a:gridCol w="496914"/>
              </a:tblGrid>
              <a:tr h="370840">
                <a:tc gridSpan="8">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c>
                  <a:txBody>
                    <a:bodyPr/>
                    <a:lstStyle/>
                    <a:p>
                      <a:pPr algn="ctr"/>
                      <a:r>
                        <a:rPr lang="el-GR" i="1" dirty="0" smtClean="0">
                          <a:latin typeface="Calibri"/>
                          <a:cs typeface="Calibri"/>
                        </a:rPr>
                        <a:t>ε</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r h="370840">
                <a:tc>
                  <a:txBody>
                    <a:bodyPr/>
                    <a:lstStyle/>
                    <a:p>
                      <a:r>
                        <a:rPr lang="en-US" b="0" i="1" baseline="0" dirty="0" err="1" smtClean="0"/>
                        <a:t>NX</a:t>
                      </a:r>
                      <a:r>
                        <a:rPr lang="en-US" i="0" baseline="-25000" dirty="0" err="1"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bl>
          </a:graphicData>
        </a:graphic>
      </p:graphicFrame>
    </p:spTree>
    <p:extLst>
      <p:ext uri="{BB962C8B-B14F-4D97-AF65-F5344CB8AC3E}">
        <p14:creationId xmlns:p14="http://schemas.microsoft.com/office/powerpoint/2010/main" val="14584087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Next, four experiments:</a:t>
            </a:r>
          </a:p>
        </p:txBody>
      </p:sp>
      <p:sp>
        <p:nvSpPr>
          <p:cNvPr id="61443" name="Rectangle 3"/>
          <p:cNvSpPr>
            <a:spLocks noGrp="1" noChangeArrowheads="1"/>
          </p:cNvSpPr>
          <p:nvPr>
            <p:ph type="body" idx="1"/>
          </p:nvPr>
        </p:nvSpPr>
        <p:spPr>
          <a:xfrm>
            <a:off x="457200" y="1600200"/>
            <a:ext cx="3886200" cy="4525963"/>
          </a:xfrm>
        </p:spPr>
        <p:txBody>
          <a:bodyPr>
            <a:normAutofit fontScale="85000" lnSpcReduction="10000"/>
          </a:bodyPr>
          <a:lstStyle/>
          <a:p>
            <a:pPr marL="514350" indent="-514350">
              <a:spcBef>
                <a:spcPct val="65000"/>
              </a:spcBef>
              <a:buFont typeface="Wingdings" pitchFamily="2" charset="2"/>
              <a:buNone/>
            </a:pPr>
            <a:r>
              <a:rPr lang="en-US" b="1" dirty="0" smtClean="0">
                <a:solidFill>
                  <a:srgbClr val="996633"/>
                </a:solidFill>
              </a:rPr>
              <a:t>1.</a:t>
            </a:r>
            <a:r>
              <a:rPr lang="en-US" dirty="0" smtClean="0">
                <a:solidFill>
                  <a:srgbClr val="996633"/>
                </a:solidFill>
              </a:rPr>
              <a:t>	</a:t>
            </a:r>
            <a:r>
              <a:rPr lang="en-US" dirty="0" smtClean="0"/>
              <a:t>Fiscal policy at home (</a:t>
            </a:r>
            <a:r>
              <a:rPr lang="en-US" i="1" dirty="0" smtClean="0"/>
              <a:t>G</a:t>
            </a:r>
            <a:r>
              <a:rPr lang="en-US" dirty="0" smtClean="0"/>
              <a:t> and </a:t>
            </a:r>
            <a:r>
              <a:rPr lang="en-US" i="1" dirty="0" smtClean="0"/>
              <a:t>T</a:t>
            </a:r>
            <a:r>
              <a:rPr lang="en-US" dirty="0" smtClean="0"/>
              <a:t>)</a:t>
            </a:r>
          </a:p>
          <a:p>
            <a:pPr marL="514350" indent="-514350">
              <a:spcBef>
                <a:spcPct val="65000"/>
              </a:spcBef>
              <a:buFont typeface="Wingdings" pitchFamily="2" charset="2"/>
              <a:buNone/>
            </a:pPr>
            <a:r>
              <a:rPr lang="en-US" b="1" dirty="0" smtClean="0">
                <a:solidFill>
                  <a:srgbClr val="996633"/>
                </a:solidFill>
              </a:rPr>
              <a:t>2.</a:t>
            </a:r>
            <a:r>
              <a:rPr lang="en-US" dirty="0" smtClean="0">
                <a:solidFill>
                  <a:srgbClr val="996633"/>
                </a:solidFill>
              </a:rPr>
              <a:t>	</a:t>
            </a:r>
            <a:r>
              <a:rPr lang="en-US" dirty="0" smtClean="0"/>
              <a:t>Fiscal policy abroad (</a:t>
            </a:r>
            <a:r>
              <a:rPr lang="en-US" i="1" dirty="0" smtClean="0"/>
              <a:t>r</a:t>
            </a:r>
            <a:r>
              <a:rPr lang="en-US" baseline="30000" dirty="0" smtClean="0"/>
              <a:t>*</a:t>
            </a:r>
            <a:r>
              <a:rPr lang="en-US" dirty="0" smtClean="0"/>
              <a:t>)</a:t>
            </a:r>
          </a:p>
          <a:p>
            <a:pPr marL="514350" indent="-514350">
              <a:spcBef>
                <a:spcPct val="65000"/>
              </a:spcBef>
              <a:buFont typeface="Wingdings" pitchFamily="2" charset="2"/>
              <a:buNone/>
            </a:pPr>
            <a:r>
              <a:rPr lang="en-US" b="1" dirty="0" smtClean="0">
                <a:solidFill>
                  <a:srgbClr val="996633"/>
                </a:solidFill>
              </a:rPr>
              <a:t>3.</a:t>
            </a:r>
            <a:r>
              <a:rPr lang="en-US" dirty="0" smtClean="0">
                <a:solidFill>
                  <a:srgbClr val="996633"/>
                </a:solidFill>
              </a:rPr>
              <a:t>	</a:t>
            </a:r>
            <a:r>
              <a:rPr lang="en-US" dirty="0" smtClean="0"/>
              <a:t>An increase in investment demand</a:t>
            </a:r>
            <a:br>
              <a:rPr lang="en-US" dirty="0" smtClean="0"/>
            </a:br>
            <a:r>
              <a:rPr lang="en-US" dirty="0" smtClean="0"/>
              <a:t>(</a:t>
            </a:r>
            <a:r>
              <a:rPr lang="en-US" i="1" dirty="0" smtClean="0"/>
              <a:t>I</a:t>
            </a:r>
            <a:r>
              <a:rPr lang="en-US" baseline="-25000" dirty="0" smtClean="0"/>
              <a:t>o</a:t>
            </a:r>
            <a:r>
              <a:rPr lang="en-US" dirty="0" smtClean="0"/>
              <a:t>)</a:t>
            </a:r>
          </a:p>
          <a:p>
            <a:pPr marL="514350" indent="-514350">
              <a:spcBef>
                <a:spcPct val="65000"/>
              </a:spcBef>
              <a:buFont typeface="Wingdings" pitchFamily="2" charset="2"/>
              <a:buNone/>
            </a:pPr>
            <a:r>
              <a:rPr lang="en-US" b="1" dirty="0" smtClean="0">
                <a:solidFill>
                  <a:srgbClr val="996633"/>
                </a:solidFill>
              </a:rPr>
              <a:t>4.</a:t>
            </a:r>
            <a:r>
              <a:rPr lang="en-US" dirty="0" smtClean="0">
                <a:solidFill>
                  <a:srgbClr val="996633"/>
                </a:solidFill>
              </a:rPr>
              <a:t>	</a:t>
            </a:r>
            <a:r>
              <a:rPr lang="en-US" dirty="0" smtClean="0"/>
              <a:t>Trade policy to restrict imports (</a:t>
            </a:r>
            <a:r>
              <a:rPr lang="en-US" i="1" dirty="0" err="1" smtClean="0"/>
              <a:t>NX</a:t>
            </a:r>
            <a:r>
              <a:rPr lang="en-US" baseline="-25000" dirty="0" err="1" smtClean="0"/>
              <a:t>o</a:t>
            </a:r>
            <a:r>
              <a:rPr lang="en-US" dirty="0" smtClean="0"/>
              <a:t>)</a:t>
            </a:r>
          </a:p>
        </p:txBody>
      </p:sp>
      <p:graphicFrame>
        <p:nvGraphicFramePr>
          <p:cNvPr id="4" name="Content Placeholder 3"/>
          <p:cNvGraphicFramePr>
            <a:graphicFrameLocks/>
          </p:cNvGraphicFramePr>
          <p:nvPr>
            <p:extLst>
              <p:ext uri="{D42A27DB-BD31-4B8C-83A1-F6EECF244321}">
                <p14:modId xmlns:p14="http://schemas.microsoft.com/office/powerpoint/2010/main" val="3778694958"/>
              </p:ext>
            </p:extLst>
          </p:nvPr>
        </p:nvGraphicFramePr>
        <p:xfrm>
          <a:off x="4457775" y="1581246"/>
          <a:ext cx="4361882" cy="3337560"/>
        </p:xfrm>
        <a:graphic>
          <a:graphicData uri="http://schemas.openxmlformats.org/drawingml/2006/table">
            <a:tbl>
              <a:tblPr firstRow="1" bandRow="1">
                <a:tableStyleId>{5C22544A-7EE6-4342-B048-85BDC9FD1C3A}</a:tableStyleId>
              </a:tblPr>
              <a:tblGrid>
                <a:gridCol w="1710119"/>
                <a:gridCol w="349568"/>
                <a:gridCol w="401955"/>
                <a:gridCol w="349568"/>
                <a:gridCol w="349568"/>
                <a:gridCol w="349568"/>
                <a:gridCol w="501968"/>
                <a:gridCol w="349568"/>
              </a:tblGrid>
              <a:tr h="370840">
                <a:tc gridSpan="8">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c>
                  <a:txBody>
                    <a:bodyPr/>
                    <a:lstStyle/>
                    <a:p>
                      <a:pPr algn="ctr"/>
                      <a:r>
                        <a:rPr lang="el-GR" i="1" dirty="0" smtClean="0">
                          <a:latin typeface="Calibri"/>
                          <a:cs typeface="Calibri"/>
                        </a:rPr>
                        <a:t>ε</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r h="370840">
                <a:tc>
                  <a:txBody>
                    <a:bodyPr/>
                    <a:lstStyle/>
                    <a:p>
                      <a:r>
                        <a:rPr lang="en-US" b="0" i="1" baseline="0" dirty="0" err="1" smtClean="0"/>
                        <a:t>NX</a:t>
                      </a:r>
                      <a:r>
                        <a:rPr lang="en-US" i="0" baseline="-25000" dirty="0" err="1"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bl>
          </a:graphicData>
        </a:graphic>
      </p:graphicFrame>
    </p:spTree>
    <p:extLst>
      <p:ext uri="{BB962C8B-B14F-4D97-AF65-F5344CB8AC3E}">
        <p14:creationId xmlns:p14="http://schemas.microsoft.com/office/powerpoint/2010/main" val="318857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nSpc>
                <a:spcPct val="90000"/>
              </a:lnSpc>
            </a:pPr>
            <a:r>
              <a:rPr lang="en-US" sz="2800" smtClean="0"/>
              <a:t>1.  </a:t>
            </a:r>
            <a:r>
              <a:rPr lang="en-US" sz="3100" smtClean="0"/>
              <a:t>Fiscal policy at home</a:t>
            </a:r>
          </a:p>
        </p:txBody>
      </p:sp>
      <p:sp>
        <p:nvSpPr>
          <p:cNvPr id="102403" name="Rectangle 3"/>
          <p:cNvSpPr>
            <a:spLocks noGrp="1" noChangeArrowheads="1"/>
          </p:cNvSpPr>
          <p:nvPr>
            <p:ph type="body" idx="1"/>
          </p:nvPr>
        </p:nvSpPr>
        <p:spPr>
          <a:xfrm>
            <a:off x="261938" y="1411288"/>
            <a:ext cx="2917825" cy="3360737"/>
          </a:xfrm>
          <a:solidFill>
            <a:srgbClr val="FFFFCC"/>
          </a:solidFill>
          <a:effectLst>
            <a:outerShdw dist="71842" dir="2700000" algn="ctr" rotWithShape="0">
              <a:schemeClr val="bg2"/>
            </a:outerShdw>
          </a:effectLst>
        </p:spPr>
        <p:txBody>
          <a:bodyPr/>
          <a:lstStyle/>
          <a:p>
            <a:pPr marL="0" indent="0">
              <a:spcBef>
                <a:spcPct val="10000"/>
              </a:spcBef>
              <a:buFont typeface="Wingdings" pitchFamily="2" charset="2"/>
              <a:buNone/>
            </a:pPr>
            <a:r>
              <a:rPr lang="en-US" sz="2500" smtClean="0"/>
              <a:t>A fiscal expansion reduces national saving, net capital outflow, and the supply of dollars </a:t>
            </a:r>
            <a:br>
              <a:rPr lang="en-US" sz="2500" smtClean="0"/>
            </a:br>
            <a:r>
              <a:rPr lang="en-US" sz="2500" smtClean="0"/>
              <a:t>in the foreign exchange market… </a:t>
            </a:r>
          </a:p>
        </p:txBody>
      </p:sp>
      <p:sp>
        <p:nvSpPr>
          <p:cNvPr id="102404" name="Rectangle 4"/>
          <p:cNvSpPr>
            <a:spLocks noChangeArrowheads="1"/>
          </p:cNvSpPr>
          <p:nvPr/>
        </p:nvSpPr>
        <p:spPr bwMode="auto">
          <a:xfrm>
            <a:off x="623888" y="4930775"/>
            <a:ext cx="2895600" cy="1319213"/>
          </a:xfrm>
          <a:prstGeom prst="rect">
            <a:avLst/>
          </a:prstGeom>
          <a:solidFill>
            <a:srgbClr val="FFCC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500">
                <a:latin typeface="Tahoma" pitchFamily="34" charset="0"/>
                <a:sym typeface="Symbol" pitchFamily="18" charset="2"/>
              </a:rPr>
              <a:t>…</a:t>
            </a:r>
            <a:r>
              <a:rPr kumimoji="1" lang="en-US" sz="2500">
                <a:sym typeface="Symbol" pitchFamily="18" charset="2"/>
              </a:rPr>
              <a:t>causing the real exchange rate to rise and </a:t>
            </a:r>
            <a:r>
              <a:rPr kumimoji="1" lang="en-US" sz="2500" b="1" i="1">
                <a:sym typeface="Symbol" pitchFamily="18" charset="2"/>
              </a:rPr>
              <a:t>NX</a:t>
            </a:r>
            <a:r>
              <a:rPr kumimoji="1" lang="en-US" sz="2500">
                <a:sym typeface="Symbol" pitchFamily="18" charset="2"/>
              </a:rPr>
              <a:t>  to fall.</a:t>
            </a:r>
          </a:p>
        </p:txBody>
      </p:sp>
      <p:grpSp>
        <p:nvGrpSpPr>
          <p:cNvPr id="62469" name="Group 5"/>
          <p:cNvGrpSpPr>
            <a:grpSpLocks/>
          </p:cNvGrpSpPr>
          <p:nvPr/>
        </p:nvGrpSpPr>
        <p:grpSpPr bwMode="auto">
          <a:xfrm>
            <a:off x="3352800" y="1763713"/>
            <a:ext cx="5257800" cy="3978275"/>
            <a:chOff x="2112" y="1111"/>
            <a:chExt cx="3312" cy="2506"/>
          </a:xfrm>
        </p:grpSpPr>
        <p:grpSp>
          <p:nvGrpSpPr>
            <p:cNvPr id="62480" name="Group 6"/>
            <p:cNvGrpSpPr>
              <a:grpSpLocks/>
            </p:cNvGrpSpPr>
            <p:nvPr/>
          </p:nvGrpSpPr>
          <p:grpSpPr bwMode="auto">
            <a:xfrm>
              <a:off x="2160" y="1111"/>
              <a:ext cx="3264" cy="2402"/>
              <a:chOff x="3168" y="1104"/>
              <a:chExt cx="2160" cy="2345"/>
            </a:xfrm>
          </p:grpSpPr>
          <p:grpSp>
            <p:nvGrpSpPr>
              <p:cNvPr id="62489" name="Group 7"/>
              <p:cNvGrpSpPr>
                <a:grpSpLocks/>
              </p:cNvGrpSpPr>
              <p:nvPr/>
            </p:nvGrpSpPr>
            <p:grpSpPr bwMode="auto">
              <a:xfrm>
                <a:off x="3312" y="1344"/>
                <a:ext cx="1776" cy="1920"/>
                <a:chOff x="2640" y="1056"/>
                <a:chExt cx="2496" cy="2112"/>
              </a:xfrm>
            </p:grpSpPr>
            <p:sp>
              <p:nvSpPr>
                <p:cNvPr id="62492"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93"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2490" name="Text Box 10"/>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62491" name="Text Box 11"/>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62481" name="Group 12"/>
            <p:cNvGrpSpPr>
              <a:grpSpLocks/>
            </p:cNvGrpSpPr>
            <p:nvPr/>
          </p:nvGrpSpPr>
          <p:grpSpPr bwMode="auto">
            <a:xfrm>
              <a:off x="2688" y="1296"/>
              <a:ext cx="2544" cy="1787"/>
              <a:chOff x="2511" y="1222"/>
              <a:chExt cx="2562" cy="1854"/>
            </a:xfrm>
          </p:grpSpPr>
          <p:sp>
            <p:nvSpPr>
              <p:cNvPr id="62487" name="Line 13"/>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2488" name="Text Box 14"/>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sp>
          <p:nvSpPr>
            <p:cNvPr id="62482" name="Line 15"/>
            <p:cNvSpPr>
              <a:spLocks noChangeShapeType="1"/>
            </p:cNvSpPr>
            <p:nvPr/>
          </p:nvSpPr>
          <p:spPr bwMode="auto">
            <a:xfrm flipV="1">
              <a:off x="4143" y="1447"/>
              <a:ext cx="0" cy="1877"/>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62483" name="Object 3"/>
            <p:cNvGraphicFramePr>
              <a:graphicFrameLocks noChangeAspect="1"/>
            </p:cNvGraphicFramePr>
            <p:nvPr/>
          </p:nvGraphicFramePr>
          <p:xfrm>
            <a:off x="3717" y="1212"/>
            <a:ext cx="987" cy="276"/>
          </p:xfrm>
          <a:graphic>
            <a:graphicData uri="http://schemas.openxmlformats.org/presentationml/2006/ole">
              <mc:AlternateContent xmlns:mc="http://schemas.openxmlformats.org/markup-compatibility/2006">
                <mc:Choice xmlns:v="urn:schemas-microsoft-com:vml" Requires="v">
                  <p:oleObj spid="_x0000_s16508" name="Equation" r:id="rId4" imgW="761669" imgH="228501" progId="Equation.DSMT4">
                    <p:embed/>
                  </p:oleObj>
                </mc:Choice>
                <mc:Fallback>
                  <p:oleObj name="Equation" r:id="rId4" imgW="761669"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7" y="1212"/>
                          <a:ext cx="987"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484" name="Line 17"/>
            <p:cNvSpPr>
              <a:spLocks noChangeShapeType="1"/>
            </p:cNvSpPr>
            <p:nvPr/>
          </p:nvSpPr>
          <p:spPr bwMode="auto">
            <a:xfrm flipH="1" flipV="1">
              <a:off x="2376" y="2496"/>
              <a:ext cx="17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2485" name="Text Box 18"/>
            <p:cNvSpPr txBox="1">
              <a:spLocks noChangeArrowheads="1"/>
            </p:cNvSpPr>
            <p:nvPr/>
          </p:nvSpPr>
          <p:spPr bwMode="auto">
            <a:xfrm>
              <a:off x="2112" y="236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1</a:t>
              </a:r>
            </a:p>
          </p:txBody>
        </p:sp>
        <p:sp>
          <p:nvSpPr>
            <p:cNvPr id="62486" name="Text Box 19"/>
            <p:cNvSpPr txBox="1">
              <a:spLocks noChangeArrowheads="1"/>
            </p:cNvSpPr>
            <p:nvPr/>
          </p:nvSpPr>
          <p:spPr bwMode="auto">
            <a:xfrm>
              <a:off x="3891" y="3348"/>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1</a:t>
              </a:r>
            </a:p>
          </p:txBody>
        </p:sp>
      </p:grpSp>
      <p:grpSp>
        <p:nvGrpSpPr>
          <p:cNvPr id="6" name="Group 20"/>
          <p:cNvGrpSpPr>
            <a:grpSpLocks/>
          </p:cNvGrpSpPr>
          <p:nvPr/>
        </p:nvGrpSpPr>
        <p:grpSpPr bwMode="auto">
          <a:xfrm>
            <a:off x="3352800" y="1390650"/>
            <a:ext cx="3124200" cy="4356100"/>
            <a:chOff x="2112" y="876"/>
            <a:chExt cx="1968" cy="2744"/>
          </a:xfrm>
        </p:grpSpPr>
        <p:sp>
          <p:nvSpPr>
            <p:cNvPr id="62471" name="Text Box 21"/>
            <p:cNvSpPr txBox="1">
              <a:spLocks noChangeArrowheads="1"/>
            </p:cNvSpPr>
            <p:nvPr/>
          </p:nvSpPr>
          <p:spPr bwMode="auto">
            <a:xfrm>
              <a:off x="3120" y="3351"/>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2</a:t>
              </a:r>
            </a:p>
          </p:txBody>
        </p:sp>
        <p:grpSp>
          <p:nvGrpSpPr>
            <p:cNvPr id="62472" name="Group 22"/>
            <p:cNvGrpSpPr>
              <a:grpSpLocks/>
            </p:cNvGrpSpPr>
            <p:nvPr/>
          </p:nvGrpSpPr>
          <p:grpSpPr bwMode="auto">
            <a:xfrm>
              <a:off x="2112" y="876"/>
              <a:ext cx="1968" cy="2588"/>
              <a:chOff x="2112" y="876"/>
              <a:chExt cx="1968" cy="2588"/>
            </a:xfrm>
          </p:grpSpPr>
          <p:graphicFrame>
            <p:nvGraphicFramePr>
              <p:cNvPr id="62473" name="Object 2"/>
              <p:cNvGraphicFramePr>
                <a:graphicFrameLocks noChangeAspect="1"/>
              </p:cNvGraphicFramePr>
              <p:nvPr/>
            </p:nvGraphicFramePr>
            <p:xfrm>
              <a:off x="2928" y="876"/>
              <a:ext cx="1003" cy="276"/>
            </p:xfrm>
            <a:graphic>
              <a:graphicData uri="http://schemas.openxmlformats.org/presentationml/2006/ole">
                <mc:AlternateContent xmlns:mc="http://schemas.openxmlformats.org/markup-compatibility/2006">
                  <mc:Choice xmlns:v="urn:schemas-microsoft-com:vml" Requires="v">
                    <p:oleObj spid="_x0000_s16509" name="Equation" r:id="rId6" imgW="774364" imgH="228501" progId="Equation.DSMT4">
                      <p:embed/>
                    </p:oleObj>
                  </mc:Choice>
                  <mc:Fallback>
                    <p:oleObj name="Equation" r:id="rId6" imgW="774364" imgH="22850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8" y="876"/>
                            <a:ext cx="1003"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474" name="Line 24"/>
              <p:cNvSpPr>
                <a:spLocks noChangeShapeType="1"/>
              </p:cNvSpPr>
              <p:nvPr/>
            </p:nvSpPr>
            <p:spPr bwMode="auto">
              <a:xfrm flipV="1">
                <a:off x="3388" y="1112"/>
                <a:ext cx="1" cy="221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2475" name="Line 25"/>
              <p:cNvSpPr>
                <a:spLocks noChangeShapeType="1"/>
              </p:cNvSpPr>
              <p:nvPr/>
            </p:nvSpPr>
            <p:spPr bwMode="auto">
              <a:xfrm flipH="1" flipV="1">
                <a:off x="2376" y="1871"/>
                <a:ext cx="998"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2476" name="Text Box 26"/>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2</a:t>
                </a:r>
              </a:p>
            </p:txBody>
          </p:sp>
          <p:sp>
            <p:nvSpPr>
              <p:cNvPr id="62477" name="Line 27"/>
              <p:cNvSpPr>
                <a:spLocks noChangeShapeType="1"/>
              </p:cNvSpPr>
              <p:nvPr/>
            </p:nvSpPr>
            <p:spPr bwMode="auto">
              <a:xfrm flipH="1">
                <a:off x="3456" y="1632"/>
                <a:ext cx="624" cy="1"/>
              </a:xfrm>
              <a:prstGeom prst="line">
                <a:avLst/>
              </a:prstGeom>
              <a:noFill/>
              <a:ln w="381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62478" name="Line 28"/>
              <p:cNvSpPr>
                <a:spLocks noChangeShapeType="1"/>
              </p:cNvSpPr>
              <p:nvPr/>
            </p:nvSpPr>
            <p:spPr bwMode="auto">
              <a:xfrm flipV="1">
                <a:off x="2248" y="1991"/>
                <a:ext cx="3" cy="419"/>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79" name="Line 29"/>
              <p:cNvSpPr>
                <a:spLocks noChangeShapeType="1"/>
              </p:cNvSpPr>
              <p:nvPr/>
            </p:nvSpPr>
            <p:spPr bwMode="auto">
              <a:xfrm flipH="1" flipV="1">
                <a:off x="3576" y="3464"/>
                <a:ext cx="379"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70160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3"/>
                                        </p:tgtEl>
                                        <p:attrNameLst>
                                          <p:attrName>style.visibility</p:attrName>
                                        </p:attrNameLst>
                                      </p:cBhvr>
                                      <p:to>
                                        <p:strVal val="visible"/>
                                      </p:to>
                                    </p:set>
                                    <p:animEffect transition="in" filter="dissolve">
                                      <p:cBhvr>
                                        <p:cTn id="7" dur="500"/>
                                        <p:tgtEl>
                                          <p:spTgt spid="1024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04"/>
                                        </p:tgtEl>
                                        <p:attrNameLst>
                                          <p:attrName>style.visibility</p:attrName>
                                        </p:attrNameLst>
                                      </p:cBhvr>
                                      <p:to>
                                        <p:strVal val="visible"/>
                                      </p:to>
                                    </p:set>
                                    <p:animEffect transition="in" filter="dissolve">
                                      <p:cBhvr>
                                        <p:cTn id="17" dur="500"/>
                                        <p:tgtEl>
                                          <p:spTgt spid="102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nimBg="1" autoUpdateAnimBg="0"/>
      <p:bldP spid="102404" grpId="0" animBg="1"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nSpc>
                <a:spcPct val="90000"/>
              </a:lnSpc>
            </a:pPr>
            <a:r>
              <a:rPr lang="en-US" sz="2800" smtClean="0"/>
              <a:t>2.  </a:t>
            </a:r>
            <a:r>
              <a:rPr lang="en-US" sz="3100" smtClean="0"/>
              <a:t>Fiscal policy abroad</a:t>
            </a:r>
          </a:p>
        </p:txBody>
      </p:sp>
      <p:sp>
        <p:nvSpPr>
          <p:cNvPr id="104451" name="Rectangle 3"/>
          <p:cNvSpPr>
            <a:spLocks noGrp="1" noChangeArrowheads="1"/>
          </p:cNvSpPr>
          <p:nvPr>
            <p:ph type="body" idx="1"/>
          </p:nvPr>
        </p:nvSpPr>
        <p:spPr>
          <a:xfrm>
            <a:off x="328613" y="1204913"/>
            <a:ext cx="2705100" cy="3805237"/>
          </a:xfrm>
          <a:solidFill>
            <a:srgbClr val="FFFFCC"/>
          </a:solidFill>
          <a:effectLst>
            <a:outerShdw dist="71842" dir="2700000" algn="ctr" rotWithShape="0">
              <a:schemeClr val="bg2"/>
            </a:outerShdw>
          </a:effectLst>
        </p:spPr>
        <p:txBody>
          <a:bodyPr/>
          <a:lstStyle/>
          <a:p>
            <a:pPr marL="0" indent="0">
              <a:spcBef>
                <a:spcPct val="10000"/>
              </a:spcBef>
              <a:buFont typeface="Wingdings" pitchFamily="2" charset="2"/>
              <a:buNone/>
            </a:pPr>
            <a:r>
              <a:rPr lang="en-US" sz="2500" smtClean="0"/>
              <a:t>An increase in </a:t>
            </a:r>
            <a:r>
              <a:rPr lang="en-US" sz="2500" b="1" i="1" smtClean="0"/>
              <a:t>r*</a:t>
            </a:r>
            <a:r>
              <a:rPr lang="en-US" sz="2500" smtClean="0"/>
              <a:t> reduces investment, increasing net capital outflow and the supply of dollars in the foreign exchange market… </a:t>
            </a:r>
          </a:p>
        </p:txBody>
      </p:sp>
      <p:sp>
        <p:nvSpPr>
          <p:cNvPr id="104452" name="Rectangle 4"/>
          <p:cNvSpPr>
            <a:spLocks noChangeArrowheads="1"/>
          </p:cNvSpPr>
          <p:nvPr/>
        </p:nvSpPr>
        <p:spPr bwMode="auto">
          <a:xfrm>
            <a:off x="307975" y="5222875"/>
            <a:ext cx="3249613" cy="1352550"/>
          </a:xfrm>
          <a:prstGeom prst="rect">
            <a:avLst/>
          </a:prstGeom>
          <a:solidFill>
            <a:srgbClr val="FFCC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500">
                <a:latin typeface="Tahoma" pitchFamily="34" charset="0"/>
                <a:sym typeface="Symbol" pitchFamily="18" charset="2"/>
              </a:rPr>
              <a:t>…</a:t>
            </a:r>
            <a:r>
              <a:rPr kumimoji="1" lang="en-US" sz="2500">
                <a:sym typeface="Symbol" pitchFamily="18" charset="2"/>
              </a:rPr>
              <a:t>causing the real exchange rate to fall and </a:t>
            </a:r>
            <a:r>
              <a:rPr kumimoji="1" lang="en-US" sz="2500" b="1" i="1">
                <a:sym typeface="Symbol" pitchFamily="18" charset="2"/>
              </a:rPr>
              <a:t>NX</a:t>
            </a:r>
            <a:r>
              <a:rPr kumimoji="1" lang="en-US" sz="2500">
                <a:sym typeface="Symbol" pitchFamily="18" charset="2"/>
              </a:rPr>
              <a:t> to rise.</a:t>
            </a:r>
          </a:p>
        </p:txBody>
      </p:sp>
      <p:grpSp>
        <p:nvGrpSpPr>
          <p:cNvPr id="63493" name="Group 5"/>
          <p:cNvGrpSpPr>
            <a:grpSpLocks/>
          </p:cNvGrpSpPr>
          <p:nvPr/>
        </p:nvGrpSpPr>
        <p:grpSpPr bwMode="auto">
          <a:xfrm>
            <a:off x="3352800" y="1390650"/>
            <a:ext cx="5257800" cy="4356100"/>
            <a:chOff x="2112" y="876"/>
            <a:chExt cx="3312" cy="2744"/>
          </a:xfrm>
        </p:grpSpPr>
        <p:grpSp>
          <p:nvGrpSpPr>
            <p:cNvPr id="63503" name="Group 6"/>
            <p:cNvGrpSpPr>
              <a:grpSpLocks/>
            </p:cNvGrpSpPr>
            <p:nvPr/>
          </p:nvGrpSpPr>
          <p:grpSpPr bwMode="auto">
            <a:xfrm>
              <a:off x="2160" y="1111"/>
              <a:ext cx="3264" cy="2402"/>
              <a:chOff x="3168" y="1104"/>
              <a:chExt cx="2160" cy="2345"/>
            </a:xfrm>
          </p:grpSpPr>
          <p:grpSp>
            <p:nvGrpSpPr>
              <p:cNvPr id="63514" name="Group 7"/>
              <p:cNvGrpSpPr>
                <a:grpSpLocks/>
              </p:cNvGrpSpPr>
              <p:nvPr/>
            </p:nvGrpSpPr>
            <p:grpSpPr bwMode="auto">
              <a:xfrm>
                <a:off x="3312" y="1344"/>
                <a:ext cx="1776" cy="1920"/>
                <a:chOff x="2640" y="1056"/>
                <a:chExt cx="2496" cy="2112"/>
              </a:xfrm>
            </p:grpSpPr>
            <p:sp>
              <p:nvSpPr>
                <p:cNvPr id="63517"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18"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3515" name="Text Box 10"/>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63516" name="Text Box 11"/>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63504" name="Group 12"/>
            <p:cNvGrpSpPr>
              <a:grpSpLocks/>
            </p:cNvGrpSpPr>
            <p:nvPr/>
          </p:nvGrpSpPr>
          <p:grpSpPr bwMode="auto">
            <a:xfrm>
              <a:off x="2688" y="1296"/>
              <a:ext cx="2544" cy="1787"/>
              <a:chOff x="2688" y="1296"/>
              <a:chExt cx="2544" cy="1787"/>
            </a:xfrm>
          </p:grpSpPr>
          <p:sp>
            <p:nvSpPr>
              <p:cNvPr id="63512" name="Line 13"/>
              <p:cNvSpPr>
                <a:spLocks noChangeShapeType="1"/>
              </p:cNvSpPr>
              <p:nvPr/>
            </p:nvSpPr>
            <p:spPr bwMode="auto">
              <a:xfrm>
                <a:off x="2688" y="1296"/>
                <a:ext cx="1954" cy="1619"/>
              </a:xfrm>
              <a:prstGeom prst="line">
                <a:avLst/>
              </a:prstGeom>
              <a:noFill/>
              <a:ln w="28575">
                <a:solidFill>
                  <a:srgbClr val="000066"/>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3513" name="Text Box 14"/>
              <p:cNvSpPr txBox="1">
                <a:spLocks noChangeArrowheads="1"/>
              </p:cNvSpPr>
              <p:nvPr/>
            </p:nvSpPr>
            <p:spPr bwMode="auto">
              <a:xfrm>
                <a:off x="4580" y="2785"/>
                <a:ext cx="65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grpSp>
          <p:nvGrpSpPr>
            <p:cNvPr id="63505" name="Group 15"/>
            <p:cNvGrpSpPr>
              <a:grpSpLocks/>
            </p:cNvGrpSpPr>
            <p:nvPr/>
          </p:nvGrpSpPr>
          <p:grpSpPr bwMode="auto">
            <a:xfrm>
              <a:off x="2920" y="876"/>
              <a:ext cx="1020" cy="2744"/>
              <a:chOff x="2920" y="876"/>
              <a:chExt cx="1020" cy="2744"/>
            </a:xfrm>
          </p:grpSpPr>
          <p:graphicFrame>
            <p:nvGraphicFramePr>
              <p:cNvPr id="63509" name="Object 3"/>
              <p:cNvGraphicFramePr>
                <a:graphicFrameLocks noChangeAspect="1"/>
              </p:cNvGraphicFramePr>
              <p:nvPr/>
            </p:nvGraphicFramePr>
            <p:xfrm>
              <a:off x="2920" y="876"/>
              <a:ext cx="1020" cy="276"/>
            </p:xfrm>
            <a:graphic>
              <a:graphicData uri="http://schemas.openxmlformats.org/presentationml/2006/ole">
                <mc:AlternateContent xmlns:mc="http://schemas.openxmlformats.org/markup-compatibility/2006">
                  <mc:Choice xmlns:v="urn:schemas-microsoft-com:vml" Requires="v">
                    <p:oleObj spid="_x0000_s17532" name="Equation" r:id="rId4" imgW="787400" imgH="228600" progId="Equation.DSMT4">
                      <p:embed/>
                    </p:oleObj>
                  </mc:Choice>
                  <mc:Fallback>
                    <p:oleObj name="Equation" r:id="rId4" imgW="7874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0" y="876"/>
                            <a:ext cx="1020"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510" name="Text Box 17"/>
              <p:cNvSpPr txBox="1">
                <a:spLocks noChangeArrowheads="1"/>
              </p:cNvSpPr>
              <p:nvPr/>
            </p:nvSpPr>
            <p:spPr bwMode="auto">
              <a:xfrm>
                <a:off x="3120" y="3351"/>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1</a:t>
                </a:r>
              </a:p>
            </p:txBody>
          </p:sp>
          <p:sp>
            <p:nvSpPr>
              <p:cNvPr id="63511" name="Line 18"/>
              <p:cNvSpPr>
                <a:spLocks noChangeShapeType="1"/>
              </p:cNvSpPr>
              <p:nvPr/>
            </p:nvSpPr>
            <p:spPr bwMode="auto">
              <a:xfrm flipV="1">
                <a:off x="3388" y="1112"/>
                <a:ext cx="1" cy="2215"/>
              </a:xfrm>
              <a:prstGeom prst="line">
                <a:avLst/>
              </a:prstGeom>
              <a:noFill/>
              <a:ln w="28575">
                <a:solidFill>
                  <a:srgbClr val="000066"/>
                </a:solidFill>
                <a:round/>
                <a:headEnd/>
                <a:tailEnd/>
              </a:ln>
              <a:extLst>
                <a:ext uri="{909E8E84-426E-40DD-AFC4-6F175D3DCCD1}">
                  <a14:hiddenFill xmlns:a14="http://schemas.microsoft.com/office/drawing/2010/main">
                    <a:noFill/>
                  </a14:hiddenFill>
                </a:ext>
              </a:extLst>
            </p:spPr>
            <p:txBody>
              <a:bodyPr rIns="0"/>
              <a:lstStyle/>
              <a:p>
                <a:endParaRPr lang="en-US"/>
              </a:p>
            </p:txBody>
          </p:sp>
        </p:grpSp>
        <p:grpSp>
          <p:nvGrpSpPr>
            <p:cNvPr id="63506" name="Group 19"/>
            <p:cNvGrpSpPr>
              <a:grpSpLocks/>
            </p:cNvGrpSpPr>
            <p:nvPr/>
          </p:nvGrpSpPr>
          <p:grpSpPr bwMode="auto">
            <a:xfrm>
              <a:off x="2112" y="1728"/>
              <a:ext cx="1262" cy="269"/>
              <a:chOff x="2112" y="1728"/>
              <a:chExt cx="1262" cy="269"/>
            </a:xfrm>
          </p:grpSpPr>
          <p:sp>
            <p:nvSpPr>
              <p:cNvPr id="63507" name="Line 20"/>
              <p:cNvSpPr>
                <a:spLocks noChangeShapeType="1"/>
              </p:cNvSpPr>
              <p:nvPr/>
            </p:nvSpPr>
            <p:spPr bwMode="auto">
              <a:xfrm flipH="1" flipV="1">
                <a:off x="2376" y="1871"/>
                <a:ext cx="998" cy="0"/>
              </a:xfrm>
              <a:prstGeom prst="line">
                <a:avLst/>
              </a:prstGeom>
              <a:noFill/>
              <a:ln w="9525">
                <a:solidFill>
                  <a:srgbClr val="000066"/>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3508" name="Text Box 21"/>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1</a:t>
                </a:r>
              </a:p>
            </p:txBody>
          </p:sp>
        </p:grpSp>
      </p:grpSp>
      <p:grpSp>
        <p:nvGrpSpPr>
          <p:cNvPr id="8" name="Group 22"/>
          <p:cNvGrpSpPr>
            <a:grpSpLocks/>
          </p:cNvGrpSpPr>
          <p:nvPr/>
        </p:nvGrpSpPr>
        <p:grpSpPr bwMode="auto">
          <a:xfrm>
            <a:off x="3352800" y="1924050"/>
            <a:ext cx="4154488" cy="3817938"/>
            <a:chOff x="2112" y="1212"/>
            <a:chExt cx="2617" cy="2405"/>
          </a:xfrm>
        </p:grpSpPr>
        <p:sp>
          <p:nvSpPr>
            <p:cNvPr id="63495" name="Line 23"/>
            <p:cNvSpPr>
              <a:spLocks noChangeShapeType="1"/>
            </p:cNvSpPr>
            <p:nvPr/>
          </p:nvSpPr>
          <p:spPr bwMode="auto">
            <a:xfrm flipV="1">
              <a:off x="4143" y="1447"/>
              <a:ext cx="0" cy="1877"/>
            </a:xfrm>
            <a:prstGeom prst="line">
              <a:avLst/>
            </a:prstGeom>
            <a:noFill/>
            <a:ln w="28575">
              <a:solidFill>
                <a:srgbClr val="0066FF"/>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63496" name="Object 2"/>
            <p:cNvGraphicFramePr>
              <a:graphicFrameLocks noChangeAspect="1"/>
            </p:cNvGraphicFramePr>
            <p:nvPr/>
          </p:nvGraphicFramePr>
          <p:xfrm>
            <a:off x="3693" y="1212"/>
            <a:ext cx="1036" cy="276"/>
          </p:xfrm>
          <a:graphic>
            <a:graphicData uri="http://schemas.openxmlformats.org/presentationml/2006/ole">
              <mc:AlternateContent xmlns:mc="http://schemas.openxmlformats.org/markup-compatibility/2006">
                <mc:Choice xmlns:v="urn:schemas-microsoft-com:vml" Requires="v">
                  <p:oleObj spid="_x0000_s17533" name="Equation" r:id="rId6" imgW="800100" imgH="228600" progId="Equation.DSMT4">
                    <p:embed/>
                  </p:oleObj>
                </mc:Choice>
                <mc:Fallback>
                  <p:oleObj name="Equation" r:id="rId6" imgW="8001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93" y="1212"/>
                          <a:ext cx="1036"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497" name="Line 25"/>
            <p:cNvSpPr>
              <a:spLocks noChangeShapeType="1"/>
            </p:cNvSpPr>
            <p:nvPr/>
          </p:nvSpPr>
          <p:spPr bwMode="auto">
            <a:xfrm flipH="1" flipV="1">
              <a:off x="2376" y="2496"/>
              <a:ext cx="1762" cy="0"/>
            </a:xfrm>
            <a:prstGeom prst="line">
              <a:avLst/>
            </a:prstGeom>
            <a:noFill/>
            <a:ln w="9525">
              <a:solidFill>
                <a:srgbClr val="0066FF"/>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3498" name="Text Box 26"/>
            <p:cNvSpPr txBox="1">
              <a:spLocks noChangeArrowheads="1"/>
            </p:cNvSpPr>
            <p:nvPr/>
          </p:nvSpPr>
          <p:spPr bwMode="auto">
            <a:xfrm>
              <a:off x="2112" y="236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2</a:t>
              </a:r>
            </a:p>
          </p:txBody>
        </p:sp>
        <p:sp>
          <p:nvSpPr>
            <p:cNvPr id="63499" name="Text Box 27"/>
            <p:cNvSpPr txBox="1">
              <a:spLocks noChangeArrowheads="1"/>
            </p:cNvSpPr>
            <p:nvPr/>
          </p:nvSpPr>
          <p:spPr bwMode="auto">
            <a:xfrm>
              <a:off x="3891" y="3348"/>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2</a:t>
              </a:r>
            </a:p>
          </p:txBody>
        </p:sp>
        <p:sp>
          <p:nvSpPr>
            <p:cNvPr id="63500" name="Line 28"/>
            <p:cNvSpPr>
              <a:spLocks noChangeShapeType="1"/>
            </p:cNvSpPr>
            <p:nvPr/>
          </p:nvSpPr>
          <p:spPr bwMode="auto">
            <a:xfrm flipH="1">
              <a:off x="3456" y="1632"/>
              <a:ext cx="624" cy="1"/>
            </a:xfrm>
            <a:prstGeom prst="line">
              <a:avLst/>
            </a:prstGeom>
            <a:noFill/>
            <a:ln w="38100">
              <a:solidFill>
                <a:schemeClr val="accent2"/>
              </a:solidFill>
              <a:round/>
              <a:headEnd type="triangle" w="med"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63501" name="Line 29"/>
            <p:cNvSpPr>
              <a:spLocks noChangeShapeType="1"/>
            </p:cNvSpPr>
            <p:nvPr/>
          </p:nvSpPr>
          <p:spPr bwMode="auto">
            <a:xfrm flipV="1">
              <a:off x="2248" y="1991"/>
              <a:ext cx="3" cy="419"/>
            </a:xfrm>
            <a:prstGeom prst="line">
              <a:avLst/>
            </a:prstGeom>
            <a:noFill/>
            <a:ln w="38100">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3502" name="Line 30"/>
            <p:cNvSpPr>
              <a:spLocks noChangeShapeType="1"/>
            </p:cNvSpPr>
            <p:nvPr/>
          </p:nvSpPr>
          <p:spPr bwMode="auto">
            <a:xfrm flipH="1" flipV="1">
              <a:off x="3576" y="3464"/>
              <a:ext cx="379" cy="0"/>
            </a:xfrm>
            <a:prstGeom prst="line">
              <a:avLst/>
            </a:prstGeom>
            <a:noFill/>
            <a:ln w="38100">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858044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dissolve">
                                      <p:cBhvr>
                                        <p:cTn id="7" dur="500"/>
                                        <p:tgtEl>
                                          <p:spTgt spid="104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4452"/>
                                        </p:tgtEl>
                                        <p:attrNameLst>
                                          <p:attrName>style.visibility</p:attrName>
                                        </p:attrNameLst>
                                      </p:cBhvr>
                                      <p:to>
                                        <p:strVal val="visible"/>
                                      </p:to>
                                    </p:set>
                                    <p:animEffect transition="in" filter="dissolve">
                                      <p:cBhvr>
                                        <p:cTn id="17" dur="500"/>
                                        <p:tgtEl>
                                          <p:spTgt spid="104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nimBg="1" autoUpdateAnimBg="0"/>
      <p:bldP spid="104452" grpId="0" animBg="1"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a:xfrm>
            <a:off x="646113" y="207963"/>
            <a:ext cx="8108950" cy="1195387"/>
          </a:xfrm>
        </p:spPr>
        <p:txBody>
          <a:bodyPr/>
          <a:lstStyle/>
          <a:p>
            <a:pPr eaLnBrk="1" hangingPunct="1">
              <a:lnSpc>
                <a:spcPct val="115000"/>
              </a:lnSpc>
            </a:pPr>
            <a:r>
              <a:rPr lang="en-US" sz="2600" smtClean="0">
                <a:solidFill>
                  <a:schemeClr val="accent2"/>
                </a:solidFill>
              </a:rPr>
              <a:t>NOW YOU TRY:  </a:t>
            </a:r>
            <a:br>
              <a:rPr lang="en-US" sz="2600" smtClean="0">
                <a:solidFill>
                  <a:schemeClr val="accent2"/>
                </a:solidFill>
              </a:rPr>
            </a:br>
            <a:r>
              <a:rPr lang="en-US" sz="2800" smtClean="0">
                <a:solidFill>
                  <a:schemeClr val="accent2"/>
                </a:solidFill>
              </a:rPr>
              <a:t>3.  </a:t>
            </a:r>
            <a:r>
              <a:rPr lang="en-US" sz="3200" smtClean="0">
                <a:solidFill>
                  <a:schemeClr val="accent2"/>
                </a:solidFill>
              </a:rPr>
              <a:t>Increase in investment demand</a:t>
            </a:r>
          </a:p>
        </p:txBody>
      </p:sp>
      <p:grpSp>
        <p:nvGrpSpPr>
          <p:cNvPr id="64517" name="Group 10"/>
          <p:cNvGrpSpPr>
            <a:grpSpLocks/>
          </p:cNvGrpSpPr>
          <p:nvPr/>
        </p:nvGrpSpPr>
        <p:grpSpPr bwMode="auto">
          <a:xfrm>
            <a:off x="4267200" y="2057400"/>
            <a:ext cx="4038600" cy="2836863"/>
            <a:chOff x="2511" y="1222"/>
            <a:chExt cx="2562" cy="1854"/>
          </a:xfrm>
        </p:grpSpPr>
        <p:sp>
          <p:nvSpPr>
            <p:cNvPr id="64532" name="Line 11"/>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4533" name="Text Box 12"/>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grpSp>
        <p:nvGrpSpPr>
          <p:cNvPr id="64518" name="Group 14"/>
          <p:cNvGrpSpPr>
            <a:grpSpLocks/>
          </p:cNvGrpSpPr>
          <p:nvPr/>
        </p:nvGrpSpPr>
        <p:grpSpPr bwMode="auto">
          <a:xfrm>
            <a:off x="3352800" y="3756025"/>
            <a:ext cx="3216275" cy="427038"/>
            <a:chOff x="2112" y="2366"/>
            <a:chExt cx="2026" cy="269"/>
          </a:xfrm>
        </p:grpSpPr>
        <p:sp>
          <p:nvSpPr>
            <p:cNvPr id="64530" name="Line 15"/>
            <p:cNvSpPr>
              <a:spLocks noChangeShapeType="1"/>
            </p:cNvSpPr>
            <p:nvPr/>
          </p:nvSpPr>
          <p:spPr bwMode="auto">
            <a:xfrm flipH="1" flipV="1">
              <a:off x="2376" y="2496"/>
              <a:ext cx="17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4531" name="Text Box 16"/>
            <p:cNvSpPr txBox="1">
              <a:spLocks noChangeArrowheads="1"/>
            </p:cNvSpPr>
            <p:nvPr/>
          </p:nvSpPr>
          <p:spPr bwMode="auto">
            <a:xfrm>
              <a:off x="2112" y="236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1</a:t>
              </a:r>
            </a:p>
          </p:txBody>
        </p:sp>
      </p:grpSp>
      <p:grpSp>
        <p:nvGrpSpPr>
          <p:cNvPr id="64519" name="Group 17"/>
          <p:cNvGrpSpPr>
            <a:grpSpLocks/>
          </p:cNvGrpSpPr>
          <p:nvPr/>
        </p:nvGrpSpPr>
        <p:grpSpPr bwMode="auto">
          <a:xfrm>
            <a:off x="6143625" y="1924050"/>
            <a:ext cx="1019175" cy="3817938"/>
            <a:chOff x="3870" y="1212"/>
            <a:chExt cx="642" cy="2405"/>
          </a:xfrm>
        </p:grpSpPr>
        <p:sp>
          <p:nvSpPr>
            <p:cNvPr id="64527" name="Line 18"/>
            <p:cNvSpPr>
              <a:spLocks noChangeShapeType="1"/>
            </p:cNvSpPr>
            <p:nvPr/>
          </p:nvSpPr>
          <p:spPr bwMode="auto">
            <a:xfrm flipV="1">
              <a:off x="4143" y="1447"/>
              <a:ext cx="0" cy="1877"/>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64528" name="Object 3"/>
            <p:cNvGraphicFramePr>
              <a:graphicFrameLocks noChangeAspect="1"/>
            </p:cNvGraphicFramePr>
            <p:nvPr/>
          </p:nvGraphicFramePr>
          <p:xfrm>
            <a:off x="3870" y="1212"/>
            <a:ext cx="642" cy="276"/>
          </p:xfrm>
          <a:graphic>
            <a:graphicData uri="http://schemas.openxmlformats.org/presentationml/2006/ole">
              <mc:AlternateContent xmlns:mc="http://schemas.openxmlformats.org/markup-compatibility/2006">
                <mc:Choice xmlns:v="urn:schemas-microsoft-com:vml" Requires="v">
                  <p:oleObj spid="_x0000_s18496" name="Equation" r:id="rId4" imgW="495085" imgH="228501" progId="Equation.DSMT4">
                    <p:embed/>
                  </p:oleObj>
                </mc:Choice>
                <mc:Fallback>
                  <p:oleObj name="Equation" r:id="rId4" imgW="495085"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 y="1212"/>
                          <a:ext cx="642"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4529" name="Text Box 20"/>
            <p:cNvSpPr txBox="1">
              <a:spLocks noChangeArrowheads="1"/>
            </p:cNvSpPr>
            <p:nvPr/>
          </p:nvSpPr>
          <p:spPr bwMode="auto">
            <a:xfrm>
              <a:off x="3891" y="3348"/>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1</a:t>
              </a:r>
            </a:p>
          </p:txBody>
        </p:sp>
      </p:grpSp>
      <p:grpSp>
        <p:nvGrpSpPr>
          <p:cNvPr id="64520" name="Group 51"/>
          <p:cNvGrpSpPr>
            <a:grpSpLocks/>
          </p:cNvGrpSpPr>
          <p:nvPr/>
        </p:nvGrpSpPr>
        <p:grpSpPr bwMode="auto">
          <a:xfrm>
            <a:off x="3429000" y="1763713"/>
            <a:ext cx="5181600" cy="3813175"/>
            <a:chOff x="3429000" y="1763713"/>
            <a:chExt cx="5181600" cy="3813175"/>
          </a:xfrm>
        </p:grpSpPr>
        <p:grpSp>
          <p:nvGrpSpPr>
            <p:cNvPr id="64522" name="Group 5"/>
            <p:cNvGrpSpPr>
              <a:grpSpLocks/>
            </p:cNvGrpSpPr>
            <p:nvPr/>
          </p:nvGrpSpPr>
          <p:grpSpPr bwMode="auto">
            <a:xfrm>
              <a:off x="3774440" y="2153974"/>
              <a:ext cx="4260427" cy="3122088"/>
              <a:chOff x="2640" y="1056"/>
              <a:chExt cx="2496" cy="2112"/>
            </a:xfrm>
          </p:grpSpPr>
          <p:sp>
            <p:nvSpPr>
              <p:cNvPr id="64525"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26"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4523" name="Text Box 8"/>
            <p:cNvSpPr txBox="1">
              <a:spLocks noChangeArrowheads="1"/>
            </p:cNvSpPr>
            <p:nvPr/>
          </p:nvSpPr>
          <p:spPr bwMode="auto">
            <a:xfrm>
              <a:off x="3429000" y="1763713"/>
              <a:ext cx="690880" cy="456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64524" name="Text Box 9"/>
            <p:cNvSpPr txBox="1">
              <a:spLocks noChangeArrowheads="1"/>
            </p:cNvSpPr>
            <p:nvPr/>
          </p:nvSpPr>
          <p:spPr bwMode="auto">
            <a:xfrm>
              <a:off x="7919720" y="5119957"/>
              <a:ext cx="690880" cy="456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sp>
        <p:nvSpPr>
          <p:cNvPr id="53" name="Text Box 11"/>
          <p:cNvSpPr txBox="1">
            <a:spLocks noChangeArrowheads="1"/>
          </p:cNvSpPr>
          <p:nvPr/>
        </p:nvSpPr>
        <p:spPr bwMode="auto">
          <a:xfrm>
            <a:off x="877888" y="1782763"/>
            <a:ext cx="2205037" cy="4132262"/>
          </a:xfrm>
          <a:prstGeom prst="rect">
            <a:avLst/>
          </a:prstGeom>
          <a:solidFill>
            <a:srgbClr val="FFFFCC"/>
          </a:solidFill>
          <a:ln>
            <a:noFill/>
          </a:ln>
          <a:effectLst>
            <a:outerShdw dist="71842" dir="2700000" algn="ctr" rotWithShape="0">
              <a:schemeClr val="bg2"/>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05000"/>
              </a:lnSpc>
              <a:spcBef>
                <a:spcPct val="20000"/>
              </a:spcBef>
            </a:pPr>
            <a:r>
              <a:rPr kumimoji="1" lang="en-US" sz="2500">
                <a:solidFill>
                  <a:srgbClr val="000000"/>
                </a:solidFill>
              </a:rPr>
              <a:t>Determine the impact of an increase in investment demand on net exports, net capital outflow, </a:t>
            </a:r>
            <a:br>
              <a:rPr kumimoji="1" lang="en-US" sz="2500">
                <a:solidFill>
                  <a:srgbClr val="000000"/>
                </a:solidFill>
              </a:rPr>
            </a:br>
            <a:r>
              <a:rPr kumimoji="1" lang="en-US" sz="2500">
                <a:solidFill>
                  <a:srgbClr val="000000"/>
                </a:solidFill>
              </a:rPr>
              <a:t>and the real exchange rate</a:t>
            </a:r>
          </a:p>
        </p:txBody>
      </p:sp>
    </p:spTree>
    <p:extLst>
      <p:ext uri="{BB962C8B-B14F-4D97-AF65-F5344CB8AC3E}">
        <p14:creationId xmlns:p14="http://schemas.microsoft.com/office/powerpoint/2010/main" val="445172231"/>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dissolve">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a:xfrm>
            <a:off x="646113" y="207963"/>
            <a:ext cx="8108950" cy="1195387"/>
          </a:xfrm>
        </p:spPr>
        <p:txBody>
          <a:bodyPr/>
          <a:lstStyle/>
          <a:p>
            <a:pPr eaLnBrk="1" hangingPunct="1">
              <a:lnSpc>
                <a:spcPct val="115000"/>
              </a:lnSpc>
            </a:pPr>
            <a:r>
              <a:rPr lang="en-US" sz="2600" smtClean="0">
                <a:solidFill>
                  <a:schemeClr val="accent2"/>
                </a:solidFill>
              </a:rPr>
              <a:t>ANSWERS:  </a:t>
            </a:r>
            <a:br>
              <a:rPr lang="en-US" sz="2600" smtClean="0">
                <a:solidFill>
                  <a:schemeClr val="accent2"/>
                </a:solidFill>
              </a:rPr>
            </a:br>
            <a:r>
              <a:rPr lang="en-US" sz="2800" smtClean="0">
                <a:solidFill>
                  <a:schemeClr val="accent2"/>
                </a:solidFill>
              </a:rPr>
              <a:t>3.  </a:t>
            </a:r>
            <a:r>
              <a:rPr lang="en-US" sz="3200" smtClean="0">
                <a:solidFill>
                  <a:schemeClr val="accent2"/>
                </a:solidFill>
              </a:rPr>
              <a:t>Increase in investment demand</a:t>
            </a:r>
          </a:p>
        </p:txBody>
      </p:sp>
      <p:sp>
        <p:nvSpPr>
          <p:cNvPr id="10" name="Rectangle 3"/>
          <p:cNvSpPr txBox="1">
            <a:spLocks noChangeArrowheads="1"/>
          </p:cNvSpPr>
          <p:nvPr/>
        </p:nvSpPr>
        <p:spPr bwMode="auto">
          <a:xfrm>
            <a:off x="776288" y="1443038"/>
            <a:ext cx="2346325" cy="3554412"/>
          </a:xfrm>
          <a:prstGeom prst="rect">
            <a:avLst/>
          </a:prstGeom>
          <a:solidFill>
            <a:srgbClr val="FFCC99"/>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05000"/>
              </a:lnSpc>
              <a:spcBef>
                <a:spcPct val="10000"/>
              </a:spcBef>
              <a:buClr>
                <a:srgbClr val="CC6600"/>
              </a:buClr>
              <a:buSzPct val="120000"/>
              <a:buFont typeface="Wingdings" pitchFamily="2" charset="2"/>
              <a:buNone/>
            </a:pPr>
            <a:r>
              <a:rPr lang="en-US" sz="2400">
                <a:solidFill>
                  <a:srgbClr val="000000"/>
                </a:solidFill>
              </a:rPr>
              <a:t>An increase in investment reduces net capital outflow and the supply </a:t>
            </a:r>
            <a:br>
              <a:rPr lang="en-US" sz="2400">
                <a:solidFill>
                  <a:srgbClr val="000000"/>
                </a:solidFill>
              </a:rPr>
            </a:br>
            <a:r>
              <a:rPr lang="en-US" sz="2400">
                <a:solidFill>
                  <a:srgbClr val="000000"/>
                </a:solidFill>
              </a:rPr>
              <a:t>of dollars in the foreign exchange market… </a:t>
            </a:r>
          </a:p>
        </p:txBody>
      </p:sp>
      <p:grpSp>
        <p:nvGrpSpPr>
          <p:cNvPr id="65542" name="Group 10"/>
          <p:cNvGrpSpPr>
            <a:grpSpLocks/>
          </p:cNvGrpSpPr>
          <p:nvPr/>
        </p:nvGrpSpPr>
        <p:grpSpPr bwMode="auto">
          <a:xfrm>
            <a:off x="4267200" y="2057400"/>
            <a:ext cx="4038600" cy="2836863"/>
            <a:chOff x="2511" y="1222"/>
            <a:chExt cx="2562" cy="1854"/>
          </a:xfrm>
        </p:grpSpPr>
        <p:sp>
          <p:nvSpPr>
            <p:cNvPr id="65568" name="Line 11"/>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5569" name="Text Box 12"/>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solidFill>
                    <a:srgbClr val="000000"/>
                  </a:solidFill>
                  <a:latin typeface="Tahoma" pitchFamily="34" charset="0"/>
                </a:rPr>
                <a:t>NX</a:t>
              </a:r>
              <a:r>
                <a:rPr lang="en-US" sz="2500">
                  <a:solidFill>
                    <a:srgbClr val="000000"/>
                  </a:solidFill>
                  <a:latin typeface="Tahoma" pitchFamily="34" charset="0"/>
                </a:rPr>
                <a:t>(</a:t>
              </a:r>
              <a:r>
                <a:rPr kumimoji="1" lang="en-US" sz="2500" b="1" i="1">
                  <a:solidFill>
                    <a:srgbClr val="000000"/>
                  </a:solidFill>
                  <a:latin typeface="Tahoma" pitchFamily="34" charset="0"/>
                  <a:sym typeface="Symbol" pitchFamily="18" charset="2"/>
                </a:rPr>
                <a:t>ε</a:t>
              </a:r>
              <a:r>
                <a:rPr lang="en-US" sz="1200" b="1" i="1">
                  <a:solidFill>
                    <a:srgbClr val="000000"/>
                  </a:solidFill>
                  <a:latin typeface="Tahoma" pitchFamily="34" charset="0"/>
                </a:rPr>
                <a:t> </a:t>
              </a:r>
              <a:r>
                <a:rPr lang="en-US" sz="2500">
                  <a:solidFill>
                    <a:srgbClr val="000000"/>
                  </a:solidFill>
                  <a:latin typeface="Tahoma" pitchFamily="34" charset="0"/>
                </a:rPr>
                <a:t>)</a:t>
              </a:r>
            </a:p>
          </p:txBody>
        </p:sp>
      </p:grpSp>
      <p:grpSp>
        <p:nvGrpSpPr>
          <p:cNvPr id="65543" name="Group 14"/>
          <p:cNvGrpSpPr>
            <a:grpSpLocks/>
          </p:cNvGrpSpPr>
          <p:nvPr/>
        </p:nvGrpSpPr>
        <p:grpSpPr bwMode="auto">
          <a:xfrm>
            <a:off x="3352800" y="3756025"/>
            <a:ext cx="3216275" cy="427038"/>
            <a:chOff x="2112" y="2366"/>
            <a:chExt cx="2026" cy="269"/>
          </a:xfrm>
        </p:grpSpPr>
        <p:sp>
          <p:nvSpPr>
            <p:cNvPr id="65566" name="Line 15"/>
            <p:cNvSpPr>
              <a:spLocks noChangeShapeType="1"/>
            </p:cNvSpPr>
            <p:nvPr/>
          </p:nvSpPr>
          <p:spPr bwMode="auto">
            <a:xfrm flipH="1" flipV="1">
              <a:off x="2376" y="2496"/>
              <a:ext cx="17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5567" name="Text Box 16"/>
            <p:cNvSpPr txBox="1">
              <a:spLocks noChangeArrowheads="1"/>
            </p:cNvSpPr>
            <p:nvPr/>
          </p:nvSpPr>
          <p:spPr bwMode="auto">
            <a:xfrm>
              <a:off x="2112" y="236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000000"/>
                  </a:solidFill>
                  <a:latin typeface="Tahoma" pitchFamily="34" charset="0"/>
                  <a:sym typeface="Symbol" pitchFamily="18" charset="2"/>
                </a:rPr>
                <a:t>ε</a:t>
              </a:r>
              <a:r>
                <a:rPr kumimoji="1" lang="en-US" sz="800">
                  <a:solidFill>
                    <a:srgbClr val="000000"/>
                  </a:solidFill>
                  <a:latin typeface="Tahoma" pitchFamily="34" charset="0"/>
                  <a:sym typeface="Symbol" pitchFamily="18" charset="2"/>
                </a:rPr>
                <a:t> </a:t>
              </a:r>
              <a:r>
                <a:rPr lang="en-US" sz="2400" baseline="-25000">
                  <a:solidFill>
                    <a:srgbClr val="000000"/>
                  </a:solidFill>
                  <a:latin typeface="Tahoma" pitchFamily="34" charset="0"/>
                </a:rPr>
                <a:t>1</a:t>
              </a:r>
            </a:p>
          </p:txBody>
        </p:sp>
      </p:grpSp>
      <p:grpSp>
        <p:nvGrpSpPr>
          <p:cNvPr id="65544" name="Group 17"/>
          <p:cNvGrpSpPr>
            <a:grpSpLocks/>
          </p:cNvGrpSpPr>
          <p:nvPr/>
        </p:nvGrpSpPr>
        <p:grpSpPr bwMode="auto">
          <a:xfrm>
            <a:off x="6143625" y="1924050"/>
            <a:ext cx="1019175" cy="3817938"/>
            <a:chOff x="3870" y="1212"/>
            <a:chExt cx="642" cy="2405"/>
          </a:xfrm>
        </p:grpSpPr>
        <p:sp>
          <p:nvSpPr>
            <p:cNvPr id="65563" name="Line 18"/>
            <p:cNvSpPr>
              <a:spLocks noChangeShapeType="1"/>
            </p:cNvSpPr>
            <p:nvPr/>
          </p:nvSpPr>
          <p:spPr bwMode="auto">
            <a:xfrm flipV="1">
              <a:off x="4143" y="1447"/>
              <a:ext cx="0" cy="1877"/>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65564" name="Object 3"/>
            <p:cNvGraphicFramePr>
              <a:graphicFrameLocks noChangeAspect="1"/>
            </p:cNvGraphicFramePr>
            <p:nvPr/>
          </p:nvGraphicFramePr>
          <p:xfrm>
            <a:off x="3870" y="1212"/>
            <a:ext cx="642" cy="276"/>
          </p:xfrm>
          <a:graphic>
            <a:graphicData uri="http://schemas.openxmlformats.org/presentationml/2006/ole">
              <mc:AlternateContent xmlns:mc="http://schemas.openxmlformats.org/markup-compatibility/2006">
                <mc:Choice xmlns:v="urn:schemas-microsoft-com:vml" Requires="v">
                  <p:oleObj spid="_x0000_s19582" name="Equation" r:id="rId4" imgW="495085" imgH="228501" progId="Equation.DSMT4">
                    <p:embed/>
                  </p:oleObj>
                </mc:Choice>
                <mc:Fallback>
                  <p:oleObj name="Equation" r:id="rId4" imgW="495085"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 y="1212"/>
                          <a:ext cx="642"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565" name="Text Box 20"/>
            <p:cNvSpPr txBox="1">
              <a:spLocks noChangeArrowheads="1"/>
            </p:cNvSpPr>
            <p:nvPr/>
          </p:nvSpPr>
          <p:spPr bwMode="auto">
            <a:xfrm>
              <a:off x="3891" y="3348"/>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000000"/>
                  </a:solidFill>
                  <a:latin typeface="Tahoma" pitchFamily="34" charset="0"/>
                  <a:sym typeface="Symbol" pitchFamily="18" charset="2"/>
                </a:rPr>
                <a:t>NX</a:t>
              </a:r>
              <a:r>
                <a:rPr kumimoji="1" lang="en-US" sz="800">
                  <a:solidFill>
                    <a:srgbClr val="000000"/>
                  </a:solidFill>
                  <a:latin typeface="Tahoma" pitchFamily="34" charset="0"/>
                  <a:sym typeface="Symbol" pitchFamily="18" charset="2"/>
                </a:rPr>
                <a:t> </a:t>
              </a:r>
              <a:r>
                <a:rPr lang="en-US" sz="2400" baseline="-25000">
                  <a:solidFill>
                    <a:srgbClr val="000000"/>
                  </a:solidFill>
                  <a:latin typeface="Tahoma" pitchFamily="34" charset="0"/>
                </a:rPr>
                <a:t>1</a:t>
              </a:r>
            </a:p>
          </p:txBody>
        </p:sp>
      </p:grpSp>
      <p:grpSp>
        <p:nvGrpSpPr>
          <p:cNvPr id="7" name="Group 21"/>
          <p:cNvGrpSpPr>
            <a:grpSpLocks/>
          </p:cNvGrpSpPr>
          <p:nvPr/>
        </p:nvGrpSpPr>
        <p:grpSpPr bwMode="auto">
          <a:xfrm>
            <a:off x="3352800" y="1390650"/>
            <a:ext cx="3124200" cy="4356100"/>
            <a:chOff x="2112" y="876"/>
            <a:chExt cx="1968" cy="2744"/>
          </a:xfrm>
        </p:grpSpPr>
        <p:grpSp>
          <p:nvGrpSpPr>
            <p:cNvPr id="65553" name="Group 22"/>
            <p:cNvGrpSpPr>
              <a:grpSpLocks/>
            </p:cNvGrpSpPr>
            <p:nvPr/>
          </p:nvGrpSpPr>
          <p:grpSpPr bwMode="auto">
            <a:xfrm>
              <a:off x="3072" y="876"/>
              <a:ext cx="658" cy="2744"/>
              <a:chOff x="3072" y="876"/>
              <a:chExt cx="658" cy="2744"/>
            </a:xfrm>
          </p:grpSpPr>
          <p:graphicFrame>
            <p:nvGraphicFramePr>
              <p:cNvPr id="65560" name="Object 2"/>
              <p:cNvGraphicFramePr>
                <a:graphicFrameLocks noChangeAspect="1"/>
              </p:cNvGraphicFramePr>
              <p:nvPr/>
            </p:nvGraphicFramePr>
            <p:xfrm>
              <a:off x="3072" y="876"/>
              <a:ext cx="658" cy="276"/>
            </p:xfrm>
            <a:graphic>
              <a:graphicData uri="http://schemas.openxmlformats.org/presentationml/2006/ole">
                <mc:AlternateContent xmlns:mc="http://schemas.openxmlformats.org/markup-compatibility/2006">
                  <mc:Choice xmlns:v="urn:schemas-microsoft-com:vml" Requires="v">
                    <p:oleObj spid="_x0000_s19583" name="Equation" r:id="rId6" imgW="508000" imgH="228600" progId="Equation.DSMT4">
                      <p:embed/>
                    </p:oleObj>
                  </mc:Choice>
                  <mc:Fallback>
                    <p:oleObj name="Equation" r:id="rId6" imgW="5080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2" y="876"/>
                            <a:ext cx="65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561" name="Text Box 24"/>
              <p:cNvSpPr txBox="1">
                <a:spLocks noChangeArrowheads="1"/>
              </p:cNvSpPr>
              <p:nvPr/>
            </p:nvSpPr>
            <p:spPr bwMode="auto">
              <a:xfrm>
                <a:off x="3120" y="3351"/>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000000"/>
                    </a:solidFill>
                    <a:latin typeface="Tahoma" pitchFamily="34" charset="0"/>
                    <a:sym typeface="Symbol" pitchFamily="18" charset="2"/>
                  </a:rPr>
                  <a:t>NX</a:t>
                </a:r>
                <a:r>
                  <a:rPr kumimoji="1" lang="en-US" sz="800">
                    <a:solidFill>
                      <a:srgbClr val="000000"/>
                    </a:solidFill>
                    <a:latin typeface="Tahoma" pitchFamily="34" charset="0"/>
                    <a:sym typeface="Symbol" pitchFamily="18" charset="2"/>
                  </a:rPr>
                  <a:t> </a:t>
                </a:r>
                <a:r>
                  <a:rPr lang="en-US" sz="2400" baseline="-25000">
                    <a:solidFill>
                      <a:srgbClr val="000000"/>
                    </a:solidFill>
                    <a:latin typeface="Tahoma" pitchFamily="34" charset="0"/>
                  </a:rPr>
                  <a:t>2</a:t>
                </a:r>
              </a:p>
            </p:txBody>
          </p:sp>
          <p:sp>
            <p:nvSpPr>
              <p:cNvPr id="65562" name="Line 25"/>
              <p:cNvSpPr>
                <a:spLocks noChangeShapeType="1"/>
              </p:cNvSpPr>
              <p:nvPr/>
            </p:nvSpPr>
            <p:spPr bwMode="auto">
              <a:xfrm flipV="1">
                <a:off x="3388" y="1112"/>
                <a:ext cx="1" cy="2215"/>
              </a:xfrm>
              <a:prstGeom prst="line">
                <a:avLst/>
              </a:prstGeom>
              <a:noFill/>
              <a:ln w="28575">
                <a:solidFill>
                  <a:srgbClr val="00CC00"/>
                </a:solidFill>
                <a:round/>
                <a:headEnd/>
                <a:tailEnd/>
              </a:ln>
              <a:extLst>
                <a:ext uri="{909E8E84-426E-40DD-AFC4-6F175D3DCCD1}">
                  <a14:hiddenFill xmlns:a14="http://schemas.microsoft.com/office/drawing/2010/main">
                    <a:noFill/>
                  </a14:hiddenFill>
                </a:ext>
              </a:extLst>
            </p:spPr>
            <p:txBody>
              <a:bodyPr rIns="0"/>
              <a:lstStyle/>
              <a:p>
                <a:endParaRPr lang="en-US"/>
              </a:p>
            </p:txBody>
          </p:sp>
        </p:grpSp>
        <p:grpSp>
          <p:nvGrpSpPr>
            <p:cNvPr id="65554" name="Group 26"/>
            <p:cNvGrpSpPr>
              <a:grpSpLocks/>
            </p:cNvGrpSpPr>
            <p:nvPr/>
          </p:nvGrpSpPr>
          <p:grpSpPr bwMode="auto">
            <a:xfrm>
              <a:off x="2112" y="1728"/>
              <a:ext cx="1262" cy="269"/>
              <a:chOff x="2112" y="1728"/>
              <a:chExt cx="1262" cy="269"/>
            </a:xfrm>
          </p:grpSpPr>
          <p:sp>
            <p:nvSpPr>
              <p:cNvPr id="65558" name="Line 27"/>
              <p:cNvSpPr>
                <a:spLocks noChangeShapeType="1"/>
              </p:cNvSpPr>
              <p:nvPr/>
            </p:nvSpPr>
            <p:spPr bwMode="auto">
              <a:xfrm flipH="1" flipV="1">
                <a:off x="2376" y="1871"/>
                <a:ext cx="998" cy="0"/>
              </a:xfrm>
              <a:prstGeom prst="line">
                <a:avLst/>
              </a:prstGeom>
              <a:noFill/>
              <a:ln w="9525">
                <a:solidFill>
                  <a:srgbClr val="00CC00"/>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5559" name="Text Box 28"/>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000000"/>
                    </a:solidFill>
                    <a:latin typeface="Tahoma" pitchFamily="34" charset="0"/>
                    <a:sym typeface="Symbol" pitchFamily="18" charset="2"/>
                  </a:rPr>
                  <a:t>ε</a:t>
                </a:r>
                <a:r>
                  <a:rPr kumimoji="1" lang="en-US" sz="800">
                    <a:solidFill>
                      <a:srgbClr val="000000"/>
                    </a:solidFill>
                    <a:latin typeface="Tahoma" pitchFamily="34" charset="0"/>
                    <a:sym typeface="Symbol" pitchFamily="18" charset="2"/>
                  </a:rPr>
                  <a:t> </a:t>
                </a:r>
                <a:r>
                  <a:rPr lang="en-US" sz="2400" baseline="-25000">
                    <a:solidFill>
                      <a:srgbClr val="000000"/>
                    </a:solidFill>
                    <a:latin typeface="Tahoma" pitchFamily="34" charset="0"/>
                  </a:rPr>
                  <a:t>2</a:t>
                </a:r>
              </a:p>
            </p:txBody>
          </p:sp>
        </p:grpSp>
        <p:sp>
          <p:nvSpPr>
            <p:cNvPr id="65555" name="Line 29"/>
            <p:cNvSpPr>
              <a:spLocks noChangeShapeType="1"/>
            </p:cNvSpPr>
            <p:nvPr/>
          </p:nvSpPr>
          <p:spPr bwMode="auto">
            <a:xfrm flipH="1">
              <a:off x="3456" y="1632"/>
              <a:ext cx="624" cy="1"/>
            </a:xfrm>
            <a:prstGeom prst="line">
              <a:avLst/>
            </a:prstGeom>
            <a:noFill/>
            <a:ln w="38100">
              <a:solidFill>
                <a:srgbClr val="0066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65556" name="Line 30"/>
            <p:cNvSpPr>
              <a:spLocks noChangeShapeType="1"/>
            </p:cNvSpPr>
            <p:nvPr/>
          </p:nvSpPr>
          <p:spPr bwMode="auto">
            <a:xfrm flipV="1">
              <a:off x="2248" y="1991"/>
              <a:ext cx="3" cy="419"/>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7" name="Line 31"/>
            <p:cNvSpPr>
              <a:spLocks noChangeShapeType="1"/>
            </p:cNvSpPr>
            <p:nvPr/>
          </p:nvSpPr>
          <p:spPr bwMode="auto">
            <a:xfrm flipH="1" flipV="1">
              <a:off x="3576" y="3464"/>
              <a:ext cx="379" cy="0"/>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5546" name="Group 51"/>
          <p:cNvGrpSpPr>
            <a:grpSpLocks/>
          </p:cNvGrpSpPr>
          <p:nvPr/>
        </p:nvGrpSpPr>
        <p:grpSpPr bwMode="auto">
          <a:xfrm>
            <a:off x="3429000" y="1763713"/>
            <a:ext cx="5181600" cy="3813175"/>
            <a:chOff x="3429000" y="1763713"/>
            <a:chExt cx="5181600" cy="3813175"/>
          </a:xfrm>
        </p:grpSpPr>
        <p:grpSp>
          <p:nvGrpSpPr>
            <p:cNvPr id="65548" name="Group 5"/>
            <p:cNvGrpSpPr>
              <a:grpSpLocks/>
            </p:cNvGrpSpPr>
            <p:nvPr/>
          </p:nvGrpSpPr>
          <p:grpSpPr bwMode="auto">
            <a:xfrm>
              <a:off x="3774440" y="2153974"/>
              <a:ext cx="4260427" cy="3122088"/>
              <a:chOff x="2640" y="1056"/>
              <a:chExt cx="2496" cy="2112"/>
            </a:xfrm>
          </p:grpSpPr>
          <p:sp>
            <p:nvSpPr>
              <p:cNvPr id="65551"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2"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5549" name="Text Box 8"/>
            <p:cNvSpPr txBox="1">
              <a:spLocks noChangeArrowheads="1"/>
            </p:cNvSpPr>
            <p:nvPr/>
          </p:nvSpPr>
          <p:spPr bwMode="auto">
            <a:xfrm>
              <a:off x="3429000" y="1763713"/>
              <a:ext cx="690880" cy="456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solidFill>
                    <a:srgbClr val="000000"/>
                  </a:solidFill>
                  <a:latin typeface="Tahoma" pitchFamily="34" charset="0"/>
                  <a:sym typeface="Symbol" pitchFamily="18" charset="2"/>
                </a:rPr>
                <a:t>ε</a:t>
              </a:r>
            </a:p>
          </p:txBody>
        </p:sp>
        <p:sp>
          <p:nvSpPr>
            <p:cNvPr id="65550" name="Text Box 9"/>
            <p:cNvSpPr txBox="1">
              <a:spLocks noChangeArrowheads="1"/>
            </p:cNvSpPr>
            <p:nvPr/>
          </p:nvSpPr>
          <p:spPr bwMode="auto">
            <a:xfrm>
              <a:off x="7919720" y="5119957"/>
              <a:ext cx="690880" cy="456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solidFill>
                    <a:srgbClr val="000000"/>
                  </a:solidFill>
                  <a:latin typeface="Tahoma" pitchFamily="34" charset="0"/>
                </a:rPr>
                <a:t>NX</a:t>
              </a:r>
              <a:endParaRPr lang="en-US" sz="2400">
                <a:solidFill>
                  <a:srgbClr val="000000"/>
                </a:solidFill>
              </a:endParaRPr>
            </a:p>
          </p:txBody>
        </p:sp>
      </p:grpSp>
      <p:sp>
        <p:nvSpPr>
          <p:cNvPr id="22" name="Rectangle 13"/>
          <p:cNvSpPr>
            <a:spLocks noChangeArrowheads="1"/>
          </p:cNvSpPr>
          <p:nvPr/>
        </p:nvSpPr>
        <p:spPr bwMode="auto">
          <a:xfrm>
            <a:off x="992188" y="5187950"/>
            <a:ext cx="3111500" cy="1287463"/>
          </a:xfrm>
          <a:prstGeom prst="rect">
            <a:avLst/>
          </a:prstGeom>
          <a:solidFill>
            <a:srgbClr val="CCFF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400">
                <a:solidFill>
                  <a:srgbClr val="000000"/>
                </a:solidFill>
                <a:latin typeface="Tahoma" pitchFamily="34" charset="0"/>
                <a:sym typeface="Symbol" pitchFamily="18" charset="2"/>
              </a:rPr>
              <a:t>…</a:t>
            </a:r>
            <a:r>
              <a:rPr kumimoji="1" lang="en-US" sz="2400">
                <a:solidFill>
                  <a:srgbClr val="000000"/>
                </a:solidFill>
                <a:sym typeface="Symbol" pitchFamily="18" charset="2"/>
              </a:rPr>
              <a:t>causing the real exchange rate to rise and </a:t>
            </a:r>
            <a:r>
              <a:rPr kumimoji="1" lang="en-US" sz="2400" b="1" i="1">
                <a:solidFill>
                  <a:srgbClr val="000000"/>
                </a:solidFill>
                <a:sym typeface="Symbol" pitchFamily="18" charset="2"/>
              </a:rPr>
              <a:t>NX</a:t>
            </a:r>
            <a:r>
              <a:rPr kumimoji="1" lang="en-US" sz="2400">
                <a:solidFill>
                  <a:srgbClr val="000000"/>
                </a:solidFill>
                <a:sym typeface="Symbol" pitchFamily="18" charset="2"/>
              </a:rPr>
              <a:t>  to fall.</a:t>
            </a:r>
          </a:p>
        </p:txBody>
      </p:sp>
    </p:spTree>
    <p:extLst>
      <p:ext uri="{BB962C8B-B14F-4D97-AF65-F5344CB8AC3E}">
        <p14:creationId xmlns:p14="http://schemas.microsoft.com/office/powerpoint/2010/main" val="45393680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dissolv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utoUpdateAnimBg="0"/>
      <p:bldP spid="22" grpId="0" animBg="1"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nSpc>
                <a:spcPct val="90000"/>
              </a:lnSpc>
            </a:pPr>
            <a:r>
              <a:rPr lang="en-US" sz="2800" smtClean="0"/>
              <a:t>4.</a:t>
            </a:r>
            <a:r>
              <a:rPr lang="en-US" sz="2800" b="0" smtClean="0"/>
              <a:t>  </a:t>
            </a:r>
            <a:r>
              <a:rPr lang="en-US" sz="3100" smtClean="0"/>
              <a:t>Trade policy to restrict imports</a:t>
            </a:r>
          </a:p>
        </p:txBody>
      </p:sp>
      <p:grpSp>
        <p:nvGrpSpPr>
          <p:cNvPr id="66563" name="Group 3"/>
          <p:cNvGrpSpPr>
            <a:grpSpLocks/>
          </p:cNvGrpSpPr>
          <p:nvPr/>
        </p:nvGrpSpPr>
        <p:grpSpPr bwMode="auto">
          <a:xfrm>
            <a:off x="3352800" y="1744663"/>
            <a:ext cx="5257800" cy="4000500"/>
            <a:chOff x="2112" y="1099"/>
            <a:chExt cx="3312" cy="2520"/>
          </a:xfrm>
        </p:grpSpPr>
        <p:grpSp>
          <p:nvGrpSpPr>
            <p:cNvPr id="66574" name="Group 4"/>
            <p:cNvGrpSpPr>
              <a:grpSpLocks/>
            </p:cNvGrpSpPr>
            <p:nvPr/>
          </p:nvGrpSpPr>
          <p:grpSpPr bwMode="auto">
            <a:xfrm>
              <a:off x="2160" y="1111"/>
              <a:ext cx="3264" cy="2402"/>
              <a:chOff x="3168" y="1104"/>
              <a:chExt cx="2160" cy="2345"/>
            </a:xfrm>
          </p:grpSpPr>
          <p:grpSp>
            <p:nvGrpSpPr>
              <p:cNvPr id="66585" name="Group 5"/>
              <p:cNvGrpSpPr>
                <a:grpSpLocks/>
              </p:cNvGrpSpPr>
              <p:nvPr/>
            </p:nvGrpSpPr>
            <p:grpSpPr bwMode="auto">
              <a:xfrm>
                <a:off x="3312" y="1344"/>
                <a:ext cx="1776" cy="1920"/>
                <a:chOff x="2640" y="1056"/>
                <a:chExt cx="2496" cy="2112"/>
              </a:xfrm>
            </p:grpSpPr>
            <p:sp>
              <p:nvSpPr>
                <p:cNvPr id="66588"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89"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6586" name="Text Box 8"/>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66587" name="Text Box 9"/>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66575" name="Group 10"/>
            <p:cNvGrpSpPr>
              <a:grpSpLocks/>
            </p:cNvGrpSpPr>
            <p:nvPr/>
          </p:nvGrpSpPr>
          <p:grpSpPr bwMode="auto">
            <a:xfrm>
              <a:off x="2578" y="1518"/>
              <a:ext cx="2606" cy="1613"/>
              <a:chOff x="2578" y="1518"/>
              <a:chExt cx="2606" cy="1613"/>
            </a:xfrm>
          </p:grpSpPr>
          <p:sp>
            <p:nvSpPr>
              <p:cNvPr id="66583" name="Line 11"/>
              <p:cNvSpPr>
                <a:spLocks noChangeShapeType="1"/>
              </p:cNvSpPr>
              <p:nvPr/>
            </p:nvSpPr>
            <p:spPr bwMode="auto">
              <a:xfrm>
                <a:off x="2578" y="1518"/>
                <a:ext cx="1872" cy="144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6584" name="Text Box 12"/>
              <p:cNvSpPr txBox="1">
                <a:spLocks noChangeArrowheads="1"/>
              </p:cNvSpPr>
              <p:nvPr/>
            </p:nvSpPr>
            <p:spPr bwMode="auto">
              <a:xfrm>
                <a:off x="4388" y="2833"/>
                <a:ext cx="7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1200" b="1" i="1">
                    <a:latin typeface="Tahoma" pitchFamily="34" charset="0"/>
                  </a:rPr>
                  <a:t> </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r>
                  <a:rPr lang="en-US" sz="2500" baseline="-25000">
                    <a:latin typeface="Tahoma" pitchFamily="34" charset="0"/>
                  </a:rPr>
                  <a:t>1</a:t>
                </a:r>
              </a:p>
            </p:txBody>
          </p:sp>
        </p:grpSp>
        <p:grpSp>
          <p:nvGrpSpPr>
            <p:cNvPr id="66576" name="Group 13"/>
            <p:cNvGrpSpPr>
              <a:grpSpLocks/>
            </p:cNvGrpSpPr>
            <p:nvPr/>
          </p:nvGrpSpPr>
          <p:grpSpPr bwMode="auto">
            <a:xfrm>
              <a:off x="3408" y="1099"/>
              <a:ext cx="576" cy="2520"/>
              <a:chOff x="3858" y="1099"/>
              <a:chExt cx="576" cy="2520"/>
            </a:xfrm>
          </p:grpSpPr>
          <p:sp>
            <p:nvSpPr>
              <p:cNvPr id="66580" name="Line 14"/>
              <p:cNvSpPr>
                <a:spLocks noChangeShapeType="1"/>
              </p:cNvSpPr>
              <p:nvPr/>
            </p:nvSpPr>
            <p:spPr bwMode="auto">
              <a:xfrm flipV="1">
                <a:off x="4135" y="1326"/>
                <a:ext cx="0" cy="2006"/>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66581" name="Object 2"/>
              <p:cNvGraphicFramePr>
                <a:graphicFrameLocks noChangeAspect="1"/>
              </p:cNvGraphicFramePr>
              <p:nvPr/>
            </p:nvGraphicFramePr>
            <p:xfrm>
              <a:off x="3858" y="1099"/>
              <a:ext cx="576" cy="214"/>
            </p:xfrm>
            <a:graphic>
              <a:graphicData uri="http://schemas.openxmlformats.org/presentationml/2006/ole">
                <mc:AlternateContent xmlns:mc="http://schemas.openxmlformats.org/markup-compatibility/2006">
                  <mc:Choice xmlns:v="urn:schemas-microsoft-com:vml" Requires="v">
                    <p:oleObj spid="_x0000_s20543" name="Equation" r:id="rId4" imgW="444114" imgH="177646" progId="Equation.DSMT4">
                      <p:embed/>
                    </p:oleObj>
                  </mc:Choice>
                  <mc:Fallback>
                    <p:oleObj name="Equation" r:id="rId4" imgW="444114" imgH="17764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8" y="1099"/>
                            <a:ext cx="576"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582" name="Text Box 16"/>
              <p:cNvSpPr txBox="1">
                <a:spLocks noChangeArrowheads="1"/>
              </p:cNvSpPr>
              <p:nvPr/>
            </p:nvSpPr>
            <p:spPr bwMode="auto">
              <a:xfrm>
                <a:off x="3888" y="3360"/>
                <a:ext cx="43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400" b="1" i="1">
                    <a:latin typeface="Tahoma" pitchFamily="34" charset="0"/>
                    <a:sym typeface="Symbol" pitchFamily="18" charset="2"/>
                  </a:rPr>
                  <a:t>NX</a:t>
                </a:r>
                <a:r>
                  <a:rPr lang="en-US" sz="2400" baseline="-25000">
                    <a:latin typeface="Tahoma" pitchFamily="34" charset="0"/>
                  </a:rPr>
                  <a:t>1</a:t>
                </a:r>
              </a:p>
            </p:txBody>
          </p:sp>
        </p:grpSp>
        <p:grpSp>
          <p:nvGrpSpPr>
            <p:cNvPr id="66577" name="Group 17"/>
            <p:cNvGrpSpPr>
              <a:grpSpLocks/>
            </p:cNvGrpSpPr>
            <p:nvPr/>
          </p:nvGrpSpPr>
          <p:grpSpPr bwMode="auto">
            <a:xfrm>
              <a:off x="2112" y="2227"/>
              <a:ext cx="1572" cy="269"/>
              <a:chOff x="2112" y="2227"/>
              <a:chExt cx="1572" cy="269"/>
            </a:xfrm>
          </p:grpSpPr>
          <p:sp>
            <p:nvSpPr>
              <p:cNvPr id="66578" name="Text Box 18"/>
              <p:cNvSpPr txBox="1">
                <a:spLocks noChangeArrowheads="1"/>
              </p:cNvSpPr>
              <p:nvPr/>
            </p:nvSpPr>
            <p:spPr bwMode="auto">
              <a:xfrm>
                <a:off x="2112" y="2227"/>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1</a:t>
                </a:r>
              </a:p>
            </p:txBody>
          </p:sp>
          <p:sp>
            <p:nvSpPr>
              <p:cNvPr id="66579" name="Line 19"/>
              <p:cNvSpPr>
                <a:spLocks noChangeShapeType="1"/>
              </p:cNvSpPr>
              <p:nvPr/>
            </p:nvSpPr>
            <p:spPr bwMode="auto">
              <a:xfrm flipH="1">
                <a:off x="2377" y="2372"/>
                <a:ext cx="130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grpSp>
      </p:grpSp>
      <p:grpSp>
        <p:nvGrpSpPr>
          <p:cNvPr id="8" name="Group 20"/>
          <p:cNvGrpSpPr>
            <a:grpSpLocks/>
          </p:cNvGrpSpPr>
          <p:nvPr/>
        </p:nvGrpSpPr>
        <p:grpSpPr bwMode="auto">
          <a:xfrm>
            <a:off x="4343400" y="1828800"/>
            <a:ext cx="4137025" cy="2560638"/>
            <a:chOff x="2736" y="1152"/>
            <a:chExt cx="2606" cy="1613"/>
          </a:xfrm>
        </p:grpSpPr>
        <p:sp>
          <p:nvSpPr>
            <p:cNvPr id="66572" name="Line 21"/>
            <p:cNvSpPr>
              <a:spLocks noChangeShapeType="1"/>
            </p:cNvSpPr>
            <p:nvPr/>
          </p:nvSpPr>
          <p:spPr bwMode="auto">
            <a:xfrm>
              <a:off x="2736" y="1152"/>
              <a:ext cx="1872" cy="1445"/>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6573" name="Text Box 22"/>
            <p:cNvSpPr txBox="1">
              <a:spLocks noChangeArrowheads="1"/>
            </p:cNvSpPr>
            <p:nvPr/>
          </p:nvSpPr>
          <p:spPr bwMode="auto">
            <a:xfrm>
              <a:off x="4546" y="2467"/>
              <a:ext cx="7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1200" b="1" i="1">
                  <a:latin typeface="Tahoma" pitchFamily="34" charset="0"/>
                </a:rPr>
                <a:t> </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r>
                <a:rPr lang="en-US" sz="2500" baseline="-25000">
                  <a:latin typeface="Tahoma" pitchFamily="34" charset="0"/>
                </a:rPr>
                <a:t>2</a:t>
              </a:r>
            </a:p>
          </p:txBody>
        </p:sp>
      </p:grpSp>
      <p:sp>
        <p:nvSpPr>
          <p:cNvPr id="108567" name="Line 23"/>
          <p:cNvSpPr>
            <a:spLocks noChangeShapeType="1"/>
          </p:cNvSpPr>
          <p:nvPr/>
        </p:nvSpPr>
        <p:spPr bwMode="auto">
          <a:xfrm flipV="1">
            <a:off x="3881438" y="3048000"/>
            <a:ext cx="4762" cy="665163"/>
          </a:xfrm>
          <a:prstGeom prst="line">
            <a:avLst/>
          </a:prstGeom>
          <a:noFill/>
          <a:ln w="38100">
            <a:solidFill>
              <a:srgbClr val="9900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8568" name="Line 24"/>
          <p:cNvSpPr>
            <a:spLocks noChangeShapeType="1"/>
          </p:cNvSpPr>
          <p:nvPr/>
        </p:nvSpPr>
        <p:spPr bwMode="auto">
          <a:xfrm flipH="1">
            <a:off x="5934075" y="3771900"/>
            <a:ext cx="862013" cy="1588"/>
          </a:xfrm>
          <a:prstGeom prst="line">
            <a:avLst/>
          </a:prstGeom>
          <a:noFill/>
          <a:ln w="38100">
            <a:solidFill>
              <a:srgbClr val="990033"/>
            </a:solidFill>
            <a:round/>
            <a:headEnd type="triangle" w="med"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108569" name="Rectangle 25"/>
          <p:cNvSpPr>
            <a:spLocks noGrp="1" noChangeArrowheads="1"/>
          </p:cNvSpPr>
          <p:nvPr>
            <p:ph type="body" idx="1"/>
          </p:nvPr>
        </p:nvSpPr>
        <p:spPr>
          <a:xfrm>
            <a:off x="304800" y="1371600"/>
            <a:ext cx="3048000" cy="2743200"/>
          </a:xfrm>
          <a:solidFill>
            <a:srgbClr val="FFFFCC"/>
          </a:solidFill>
          <a:effectLst>
            <a:outerShdw dist="71842" dir="2700000" algn="ctr" rotWithShape="0">
              <a:schemeClr val="bg2"/>
            </a:outerShdw>
          </a:effectLst>
        </p:spPr>
        <p:txBody>
          <a:bodyPr/>
          <a:lstStyle/>
          <a:p>
            <a:pPr marL="0" indent="0">
              <a:lnSpc>
                <a:spcPct val="110000"/>
              </a:lnSpc>
              <a:spcBef>
                <a:spcPct val="10000"/>
              </a:spcBef>
              <a:buFont typeface="Wingdings" pitchFamily="2" charset="2"/>
              <a:buNone/>
              <a:tabLst>
                <a:tab pos="173038" algn="l"/>
                <a:tab pos="577850" algn="l"/>
              </a:tabLst>
            </a:pPr>
            <a:r>
              <a:rPr lang="en-US" sz="2400" smtClean="0"/>
              <a:t>At any given value of </a:t>
            </a:r>
            <a:r>
              <a:rPr kumimoji="1" lang="en-US" sz="2400" b="1" i="1" smtClean="0">
                <a:latin typeface="Tahoma" pitchFamily="34" charset="0"/>
                <a:sym typeface="Symbol" pitchFamily="18" charset="2"/>
              </a:rPr>
              <a:t>ε</a:t>
            </a:r>
            <a:r>
              <a:rPr kumimoji="1" lang="en-US" sz="2400" smtClean="0">
                <a:sym typeface="Symbol" pitchFamily="18" charset="2"/>
              </a:rPr>
              <a:t>, an import quota </a:t>
            </a:r>
          </a:p>
          <a:p>
            <a:pPr marL="0" indent="0">
              <a:lnSpc>
                <a:spcPct val="110000"/>
              </a:lnSpc>
              <a:spcBef>
                <a:spcPct val="10000"/>
              </a:spcBef>
              <a:buFont typeface="Wingdings" pitchFamily="2" charset="2"/>
              <a:buNone/>
              <a:tabLst>
                <a:tab pos="173038" algn="l"/>
                <a:tab pos="577850" algn="l"/>
              </a:tabLst>
            </a:pPr>
            <a:r>
              <a:rPr lang="en-US" sz="2400" smtClean="0">
                <a:latin typeface="Symbol" pitchFamily="18" charset="2"/>
              </a:rPr>
              <a:t>	 </a:t>
            </a:r>
            <a:r>
              <a:rPr kumimoji="1" lang="en-US" sz="2400" b="1" i="1" smtClean="0">
                <a:sym typeface="Symbol" pitchFamily="18" charset="2"/>
              </a:rPr>
              <a:t>IM</a:t>
            </a:r>
            <a:r>
              <a:rPr kumimoji="1" lang="en-US" sz="2400" smtClean="0">
                <a:sym typeface="Symbol" pitchFamily="18" charset="2"/>
              </a:rPr>
              <a:t>  </a:t>
            </a:r>
            <a:r>
              <a:rPr lang="en-US" sz="2400" smtClean="0">
                <a:latin typeface="Symbol" pitchFamily="18" charset="2"/>
              </a:rPr>
              <a:t> </a:t>
            </a:r>
            <a:r>
              <a:rPr kumimoji="1" lang="en-US" sz="2400" b="1" i="1" smtClean="0">
                <a:sym typeface="Symbol" pitchFamily="18" charset="2"/>
              </a:rPr>
              <a:t>NX</a:t>
            </a:r>
          </a:p>
          <a:p>
            <a:pPr marL="0" indent="0">
              <a:lnSpc>
                <a:spcPct val="110000"/>
              </a:lnSpc>
              <a:spcBef>
                <a:spcPct val="10000"/>
              </a:spcBef>
              <a:buFont typeface="Wingdings" pitchFamily="2" charset="2"/>
              <a:buNone/>
              <a:tabLst>
                <a:tab pos="173038" algn="l"/>
                <a:tab pos="577850" algn="l"/>
              </a:tabLst>
            </a:pPr>
            <a:r>
              <a:rPr lang="en-US" sz="2400" smtClean="0">
                <a:latin typeface="Symbol" pitchFamily="18" charset="2"/>
              </a:rPr>
              <a:t>	 </a:t>
            </a:r>
            <a:r>
              <a:rPr kumimoji="1" lang="en-US" sz="2400" smtClean="0">
                <a:sym typeface="Symbol" pitchFamily="18" charset="2"/>
              </a:rPr>
              <a:t>demand for 			dollars shifts 			right</a:t>
            </a:r>
            <a:endParaRPr lang="en-US" sz="2400" smtClean="0">
              <a:latin typeface="Symbol" pitchFamily="18" charset="2"/>
            </a:endParaRPr>
          </a:p>
        </p:txBody>
      </p:sp>
      <p:sp>
        <p:nvSpPr>
          <p:cNvPr id="108570" name="Rectangle 26"/>
          <p:cNvSpPr>
            <a:spLocks noChangeArrowheads="1"/>
          </p:cNvSpPr>
          <p:nvPr/>
        </p:nvSpPr>
        <p:spPr bwMode="auto">
          <a:xfrm>
            <a:off x="381000" y="4343400"/>
            <a:ext cx="3048000" cy="2133600"/>
          </a:xfrm>
          <a:prstGeom prst="rect">
            <a:avLst/>
          </a:prstGeom>
          <a:solidFill>
            <a:srgbClr val="FFFF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400">
                <a:sym typeface="Symbol" pitchFamily="18" charset="2"/>
              </a:rPr>
              <a:t>Trade policy doesn</a:t>
            </a:r>
            <a:r>
              <a:rPr kumimoji="1" lang="en-US" sz="2400">
                <a:latin typeface="Tahoma" pitchFamily="34" charset="0"/>
                <a:sym typeface="Symbol" pitchFamily="18" charset="2"/>
              </a:rPr>
              <a:t>’</a:t>
            </a:r>
            <a:r>
              <a:rPr kumimoji="1" lang="en-US" sz="2400">
                <a:sym typeface="Symbol" pitchFamily="18" charset="2"/>
              </a:rPr>
              <a:t>t affect </a:t>
            </a:r>
            <a:r>
              <a:rPr kumimoji="1" lang="en-US" sz="2400" b="1" i="1">
                <a:sym typeface="Symbol" pitchFamily="18" charset="2"/>
              </a:rPr>
              <a:t>S</a:t>
            </a:r>
            <a:r>
              <a:rPr kumimoji="1" lang="en-US" sz="2400">
                <a:sym typeface="Symbol" pitchFamily="18" charset="2"/>
              </a:rPr>
              <a:t> or </a:t>
            </a:r>
            <a:r>
              <a:rPr kumimoji="1" lang="en-US" sz="2400" b="1" i="1">
                <a:latin typeface="Tahoma" pitchFamily="34" charset="0"/>
                <a:sym typeface="Symbol" pitchFamily="18" charset="2"/>
              </a:rPr>
              <a:t>I</a:t>
            </a:r>
            <a:r>
              <a:rPr kumimoji="1" lang="en-US" sz="2400">
                <a:latin typeface="Tahoma" pitchFamily="34" charset="0"/>
                <a:sym typeface="Symbol" pitchFamily="18" charset="2"/>
              </a:rPr>
              <a:t> </a:t>
            </a:r>
            <a:r>
              <a:rPr kumimoji="1" lang="en-US" sz="2400">
                <a:sym typeface="Symbol" pitchFamily="18" charset="2"/>
              </a:rPr>
              <a:t>, so capital flows and the supply of dollars remain fixed.</a:t>
            </a:r>
            <a:endParaRPr lang="en-US" sz="2400">
              <a:latin typeface="Symbol" pitchFamily="18" charset="2"/>
            </a:endParaRPr>
          </a:p>
        </p:txBody>
      </p:sp>
      <p:grpSp>
        <p:nvGrpSpPr>
          <p:cNvPr id="9" name="Group 27"/>
          <p:cNvGrpSpPr>
            <a:grpSpLocks/>
          </p:cNvGrpSpPr>
          <p:nvPr/>
        </p:nvGrpSpPr>
        <p:grpSpPr bwMode="auto">
          <a:xfrm>
            <a:off x="3352800" y="2743200"/>
            <a:ext cx="2500313" cy="427038"/>
            <a:chOff x="2112" y="1728"/>
            <a:chExt cx="1575" cy="269"/>
          </a:xfrm>
        </p:grpSpPr>
        <p:sp>
          <p:nvSpPr>
            <p:cNvPr id="66570" name="Line 28"/>
            <p:cNvSpPr>
              <a:spLocks noChangeShapeType="1"/>
            </p:cNvSpPr>
            <p:nvPr/>
          </p:nvSpPr>
          <p:spPr bwMode="auto">
            <a:xfrm flipH="1">
              <a:off x="2380" y="1887"/>
              <a:ext cx="1307" cy="0"/>
            </a:xfrm>
            <a:prstGeom prst="line">
              <a:avLst/>
            </a:prstGeom>
            <a:noFill/>
            <a:ln w="9525">
              <a:solidFill>
                <a:srgbClr val="FF0066"/>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6571" name="Text Box 29"/>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990033"/>
                  </a:solidFill>
                  <a:latin typeface="Tahoma" pitchFamily="34" charset="0"/>
                  <a:sym typeface="Symbol" pitchFamily="18" charset="2"/>
                </a:rPr>
                <a:t>ε</a:t>
              </a:r>
              <a:r>
                <a:rPr kumimoji="1" lang="en-US" sz="800">
                  <a:solidFill>
                    <a:srgbClr val="990033"/>
                  </a:solidFill>
                  <a:latin typeface="Tahoma" pitchFamily="34" charset="0"/>
                  <a:sym typeface="Symbol" pitchFamily="18" charset="2"/>
                </a:rPr>
                <a:t> </a:t>
              </a:r>
              <a:r>
                <a:rPr lang="en-US" sz="2400" baseline="-25000">
                  <a:solidFill>
                    <a:srgbClr val="990033"/>
                  </a:solidFill>
                  <a:latin typeface="Tahoma" pitchFamily="34" charset="0"/>
                </a:rPr>
                <a:t>2</a:t>
              </a:r>
            </a:p>
          </p:txBody>
        </p:sp>
      </p:grpSp>
    </p:spTree>
    <p:extLst>
      <p:ext uri="{BB962C8B-B14F-4D97-AF65-F5344CB8AC3E}">
        <p14:creationId xmlns:p14="http://schemas.microsoft.com/office/powerpoint/2010/main" val="1279567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569"/>
                                        </p:tgtEl>
                                        <p:attrNameLst>
                                          <p:attrName>style.visibility</p:attrName>
                                        </p:attrNameLst>
                                      </p:cBhvr>
                                      <p:to>
                                        <p:strVal val="visible"/>
                                      </p:to>
                                    </p:set>
                                    <p:animEffect transition="in" filter="dissolve">
                                      <p:cBhvr>
                                        <p:cTn id="7" dur="500"/>
                                        <p:tgtEl>
                                          <p:spTgt spid="1085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08568"/>
                                        </p:tgtEl>
                                        <p:attrNameLst>
                                          <p:attrName>style.visibility</p:attrName>
                                        </p:attrNameLst>
                                      </p:cBhvr>
                                      <p:to>
                                        <p:strVal val="visible"/>
                                      </p:to>
                                    </p:set>
                                    <p:anim calcmode="lin" valueType="num">
                                      <p:cBhvr>
                                        <p:cTn id="12" dur="500" fill="hold"/>
                                        <p:tgtEl>
                                          <p:spTgt spid="108568"/>
                                        </p:tgtEl>
                                        <p:attrNameLst>
                                          <p:attrName>ppt_x</p:attrName>
                                        </p:attrNameLst>
                                      </p:cBhvr>
                                      <p:tavLst>
                                        <p:tav tm="0">
                                          <p:val>
                                            <p:strVal val="#ppt_x-#ppt_w/2"/>
                                          </p:val>
                                        </p:tav>
                                        <p:tav tm="100000">
                                          <p:val>
                                            <p:strVal val="#ppt_x"/>
                                          </p:val>
                                        </p:tav>
                                      </p:tavLst>
                                    </p:anim>
                                    <p:anim calcmode="lin" valueType="num">
                                      <p:cBhvr>
                                        <p:cTn id="13" dur="500" fill="hold"/>
                                        <p:tgtEl>
                                          <p:spTgt spid="108568"/>
                                        </p:tgtEl>
                                        <p:attrNameLst>
                                          <p:attrName>ppt_y</p:attrName>
                                        </p:attrNameLst>
                                      </p:cBhvr>
                                      <p:tavLst>
                                        <p:tav tm="0">
                                          <p:val>
                                            <p:strVal val="#ppt_y"/>
                                          </p:val>
                                        </p:tav>
                                        <p:tav tm="100000">
                                          <p:val>
                                            <p:strVal val="#ppt_y"/>
                                          </p:val>
                                        </p:tav>
                                      </p:tavLst>
                                    </p:anim>
                                    <p:anim calcmode="lin" valueType="num">
                                      <p:cBhvr>
                                        <p:cTn id="14" dur="500" fill="hold"/>
                                        <p:tgtEl>
                                          <p:spTgt spid="108568"/>
                                        </p:tgtEl>
                                        <p:attrNameLst>
                                          <p:attrName>ppt_w</p:attrName>
                                        </p:attrNameLst>
                                      </p:cBhvr>
                                      <p:tavLst>
                                        <p:tav tm="0">
                                          <p:val>
                                            <p:fltVal val="0"/>
                                          </p:val>
                                        </p:tav>
                                        <p:tav tm="100000">
                                          <p:val>
                                            <p:strVal val="#ppt_w"/>
                                          </p:val>
                                        </p:tav>
                                      </p:tavLst>
                                    </p:anim>
                                    <p:anim calcmode="lin" valueType="num">
                                      <p:cBhvr>
                                        <p:cTn id="15" dur="500" fill="hold"/>
                                        <p:tgtEl>
                                          <p:spTgt spid="108568"/>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8" presetClass="entr" presetSubtype="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Right)">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8570"/>
                                        </p:tgtEl>
                                        <p:attrNameLst>
                                          <p:attrName>style.visibility</p:attrName>
                                        </p:attrNameLst>
                                      </p:cBhvr>
                                      <p:to>
                                        <p:strVal val="visible"/>
                                      </p:to>
                                    </p:set>
                                    <p:animEffect transition="in" filter="dissolve">
                                      <p:cBhvr>
                                        <p:cTn id="24" dur="500"/>
                                        <p:tgtEl>
                                          <p:spTgt spid="10857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4" fill="hold" grpId="0" nodeType="clickEffect">
                                  <p:stCondLst>
                                    <p:cond delay="0"/>
                                  </p:stCondLst>
                                  <p:childTnLst>
                                    <p:set>
                                      <p:cBhvr>
                                        <p:cTn id="28" dur="1" fill="hold">
                                          <p:stCondLst>
                                            <p:cond delay="0"/>
                                          </p:stCondLst>
                                        </p:cTn>
                                        <p:tgtEl>
                                          <p:spTgt spid="108567"/>
                                        </p:tgtEl>
                                        <p:attrNameLst>
                                          <p:attrName>style.visibility</p:attrName>
                                        </p:attrNameLst>
                                      </p:cBhvr>
                                      <p:to>
                                        <p:strVal val="visible"/>
                                      </p:to>
                                    </p:set>
                                    <p:anim calcmode="lin" valueType="num">
                                      <p:cBhvr>
                                        <p:cTn id="29" dur="500" fill="hold"/>
                                        <p:tgtEl>
                                          <p:spTgt spid="108567"/>
                                        </p:tgtEl>
                                        <p:attrNameLst>
                                          <p:attrName>ppt_x</p:attrName>
                                        </p:attrNameLst>
                                      </p:cBhvr>
                                      <p:tavLst>
                                        <p:tav tm="0">
                                          <p:val>
                                            <p:strVal val="#ppt_x"/>
                                          </p:val>
                                        </p:tav>
                                        <p:tav tm="100000">
                                          <p:val>
                                            <p:strVal val="#ppt_x"/>
                                          </p:val>
                                        </p:tav>
                                      </p:tavLst>
                                    </p:anim>
                                    <p:anim calcmode="lin" valueType="num">
                                      <p:cBhvr>
                                        <p:cTn id="30" dur="500" fill="hold"/>
                                        <p:tgtEl>
                                          <p:spTgt spid="108567"/>
                                        </p:tgtEl>
                                        <p:attrNameLst>
                                          <p:attrName>ppt_y</p:attrName>
                                        </p:attrNameLst>
                                      </p:cBhvr>
                                      <p:tavLst>
                                        <p:tav tm="0">
                                          <p:val>
                                            <p:strVal val="#ppt_y+#ppt_h/2"/>
                                          </p:val>
                                        </p:tav>
                                        <p:tav tm="100000">
                                          <p:val>
                                            <p:strVal val="#ppt_y"/>
                                          </p:val>
                                        </p:tav>
                                      </p:tavLst>
                                    </p:anim>
                                    <p:anim calcmode="lin" valueType="num">
                                      <p:cBhvr>
                                        <p:cTn id="31" dur="500" fill="hold"/>
                                        <p:tgtEl>
                                          <p:spTgt spid="108567"/>
                                        </p:tgtEl>
                                        <p:attrNameLst>
                                          <p:attrName>ppt_w</p:attrName>
                                        </p:attrNameLst>
                                      </p:cBhvr>
                                      <p:tavLst>
                                        <p:tav tm="0">
                                          <p:val>
                                            <p:strVal val="#ppt_w"/>
                                          </p:val>
                                        </p:tav>
                                        <p:tav tm="100000">
                                          <p:val>
                                            <p:strVal val="#ppt_w"/>
                                          </p:val>
                                        </p:tav>
                                      </p:tavLst>
                                    </p:anim>
                                    <p:anim calcmode="lin" valueType="num">
                                      <p:cBhvr>
                                        <p:cTn id="32" dur="500" fill="hold"/>
                                        <p:tgtEl>
                                          <p:spTgt spid="108567"/>
                                        </p:tgtEl>
                                        <p:attrNameLst>
                                          <p:attrName>ppt_h</p:attrName>
                                        </p:attrNameLst>
                                      </p:cBhvr>
                                      <p:tavLst>
                                        <p:tav tm="0">
                                          <p:val>
                                            <p:fltVal val="0"/>
                                          </p:val>
                                        </p:tav>
                                        <p:tav tm="100000">
                                          <p:val>
                                            <p:strVal val="#ppt_h"/>
                                          </p:val>
                                        </p:tav>
                                      </p:tavLst>
                                    </p:anim>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7" grpId="0" animBg="1"/>
      <p:bldP spid="108568" grpId="0" animBg="1"/>
      <p:bldP spid="108569" grpId="0" animBg="1" autoUpdateAnimBg="0"/>
      <p:bldP spid="108570" grpId="0" animBg="1"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nSpc>
                <a:spcPct val="90000"/>
              </a:lnSpc>
            </a:pPr>
            <a:r>
              <a:rPr lang="en-US" sz="2800" smtClean="0"/>
              <a:t>4.</a:t>
            </a:r>
            <a:r>
              <a:rPr lang="en-US" sz="2800" b="0" smtClean="0"/>
              <a:t>  </a:t>
            </a:r>
            <a:r>
              <a:rPr lang="en-US" sz="3100" smtClean="0"/>
              <a:t>Trade policy to restrict imports</a:t>
            </a:r>
          </a:p>
        </p:txBody>
      </p:sp>
      <p:grpSp>
        <p:nvGrpSpPr>
          <p:cNvPr id="67587" name="Group 3"/>
          <p:cNvGrpSpPr>
            <a:grpSpLocks/>
          </p:cNvGrpSpPr>
          <p:nvPr/>
        </p:nvGrpSpPr>
        <p:grpSpPr bwMode="auto">
          <a:xfrm>
            <a:off x="3429000" y="1763713"/>
            <a:ext cx="5181600" cy="3813175"/>
            <a:chOff x="3168" y="1104"/>
            <a:chExt cx="2160" cy="2345"/>
          </a:xfrm>
        </p:grpSpPr>
        <p:grpSp>
          <p:nvGrpSpPr>
            <p:cNvPr id="67605" name="Group 4"/>
            <p:cNvGrpSpPr>
              <a:grpSpLocks/>
            </p:cNvGrpSpPr>
            <p:nvPr/>
          </p:nvGrpSpPr>
          <p:grpSpPr bwMode="auto">
            <a:xfrm>
              <a:off x="3312" y="1344"/>
              <a:ext cx="1776" cy="1920"/>
              <a:chOff x="2640" y="1056"/>
              <a:chExt cx="2496" cy="2112"/>
            </a:xfrm>
          </p:grpSpPr>
          <p:sp>
            <p:nvSpPr>
              <p:cNvPr id="6760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7606" name="Text Box 7"/>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67607" name="Text Box 8"/>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67588" name="Group 9"/>
          <p:cNvGrpSpPr>
            <a:grpSpLocks/>
          </p:cNvGrpSpPr>
          <p:nvPr/>
        </p:nvGrpSpPr>
        <p:grpSpPr bwMode="auto">
          <a:xfrm>
            <a:off x="4092575" y="2409825"/>
            <a:ext cx="4137025" cy="2560638"/>
            <a:chOff x="2578" y="1518"/>
            <a:chExt cx="2606" cy="1613"/>
          </a:xfrm>
        </p:grpSpPr>
        <p:sp>
          <p:nvSpPr>
            <p:cNvPr id="67603" name="Line 10"/>
            <p:cNvSpPr>
              <a:spLocks noChangeShapeType="1"/>
            </p:cNvSpPr>
            <p:nvPr/>
          </p:nvSpPr>
          <p:spPr bwMode="auto">
            <a:xfrm>
              <a:off x="2578" y="1518"/>
              <a:ext cx="1872" cy="1445"/>
            </a:xfrm>
            <a:prstGeom prst="line">
              <a:avLst/>
            </a:prstGeom>
            <a:noFill/>
            <a:ln w="28575">
              <a:solidFill>
                <a:srgbClr val="B2B2B2"/>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7604" name="Text Box 11"/>
            <p:cNvSpPr txBox="1">
              <a:spLocks noChangeArrowheads="1"/>
            </p:cNvSpPr>
            <p:nvPr/>
          </p:nvSpPr>
          <p:spPr bwMode="auto">
            <a:xfrm>
              <a:off x="4388" y="2833"/>
              <a:ext cx="7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solidFill>
                    <a:srgbClr val="B2B2B2"/>
                  </a:solidFill>
                  <a:latin typeface="Tahoma" pitchFamily="34" charset="0"/>
                </a:rPr>
                <a:t>NX</a:t>
              </a:r>
              <a:r>
                <a:rPr lang="en-US" sz="1200" b="1" i="1">
                  <a:solidFill>
                    <a:srgbClr val="B2B2B2"/>
                  </a:solidFill>
                  <a:latin typeface="Tahoma" pitchFamily="34" charset="0"/>
                </a:rPr>
                <a:t> </a:t>
              </a:r>
              <a:r>
                <a:rPr lang="en-US" sz="2500">
                  <a:solidFill>
                    <a:srgbClr val="B2B2B2"/>
                  </a:solidFill>
                  <a:latin typeface="Tahoma" pitchFamily="34" charset="0"/>
                </a:rPr>
                <a:t>(</a:t>
              </a:r>
              <a:r>
                <a:rPr kumimoji="1" lang="en-US" sz="2500" b="1" i="1">
                  <a:solidFill>
                    <a:srgbClr val="B2B2B2"/>
                  </a:solidFill>
                  <a:latin typeface="Tahoma" pitchFamily="34" charset="0"/>
                  <a:sym typeface="Symbol" pitchFamily="18" charset="2"/>
                </a:rPr>
                <a:t>ε</a:t>
              </a:r>
              <a:r>
                <a:rPr lang="en-US" sz="1200" b="1" i="1">
                  <a:solidFill>
                    <a:srgbClr val="B2B2B2"/>
                  </a:solidFill>
                  <a:latin typeface="Tahoma" pitchFamily="34" charset="0"/>
                </a:rPr>
                <a:t> </a:t>
              </a:r>
              <a:r>
                <a:rPr lang="en-US" sz="2500">
                  <a:solidFill>
                    <a:srgbClr val="B2B2B2"/>
                  </a:solidFill>
                  <a:latin typeface="Tahoma" pitchFamily="34" charset="0"/>
                </a:rPr>
                <a:t>)</a:t>
              </a:r>
              <a:r>
                <a:rPr lang="en-US" sz="2500" baseline="-25000">
                  <a:solidFill>
                    <a:srgbClr val="B2B2B2"/>
                  </a:solidFill>
                  <a:latin typeface="Tahoma" pitchFamily="34" charset="0"/>
                </a:rPr>
                <a:t>1</a:t>
              </a:r>
            </a:p>
          </p:txBody>
        </p:sp>
      </p:grpSp>
      <p:grpSp>
        <p:nvGrpSpPr>
          <p:cNvPr id="67589" name="Group 12"/>
          <p:cNvGrpSpPr>
            <a:grpSpLocks/>
          </p:cNvGrpSpPr>
          <p:nvPr/>
        </p:nvGrpSpPr>
        <p:grpSpPr bwMode="auto">
          <a:xfrm>
            <a:off x="5410200" y="1744663"/>
            <a:ext cx="914400" cy="4000500"/>
            <a:chOff x="3858" y="1099"/>
            <a:chExt cx="576" cy="2520"/>
          </a:xfrm>
        </p:grpSpPr>
        <p:sp>
          <p:nvSpPr>
            <p:cNvPr id="67600" name="Line 13"/>
            <p:cNvSpPr>
              <a:spLocks noChangeShapeType="1"/>
            </p:cNvSpPr>
            <p:nvPr/>
          </p:nvSpPr>
          <p:spPr bwMode="auto">
            <a:xfrm flipV="1">
              <a:off x="4135" y="1326"/>
              <a:ext cx="0" cy="2006"/>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67601" name="Object 2"/>
            <p:cNvGraphicFramePr>
              <a:graphicFrameLocks noChangeAspect="1"/>
            </p:cNvGraphicFramePr>
            <p:nvPr/>
          </p:nvGraphicFramePr>
          <p:xfrm>
            <a:off x="3858" y="1099"/>
            <a:ext cx="576" cy="214"/>
          </p:xfrm>
          <a:graphic>
            <a:graphicData uri="http://schemas.openxmlformats.org/presentationml/2006/ole">
              <mc:AlternateContent xmlns:mc="http://schemas.openxmlformats.org/markup-compatibility/2006">
                <mc:Choice xmlns:v="urn:schemas-microsoft-com:vml" Requires="v">
                  <p:oleObj spid="_x0000_s21567" name="Equation" r:id="rId4" imgW="444114" imgH="177646" progId="Equation.DSMT4">
                    <p:embed/>
                  </p:oleObj>
                </mc:Choice>
                <mc:Fallback>
                  <p:oleObj name="Equation" r:id="rId4" imgW="444114" imgH="17764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8" y="1099"/>
                          <a:ext cx="576"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7602" name="Text Box 15"/>
            <p:cNvSpPr txBox="1">
              <a:spLocks noChangeArrowheads="1"/>
            </p:cNvSpPr>
            <p:nvPr/>
          </p:nvSpPr>
          <p:spPr bwMode="auto">
            <a:xfrm>
              <a:off x="3888" y="3360"/>
              <a:ext cx="43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400" b="1" i="1">
                  <a:latin typeface="Tahoma" pitchFamily="34" charset="0"/>
                  <a:sym typeface="Symbol" pitchFamily="18" charset="2"/>
                </a:rPr>
                <a:t>NX</a:t>
              </a:r>
              <a:r>
                <a:rPr lang="en-US" sz="2400" baseline="-25000">
                  <a:latin typeface="Tahoma" pitchFamily="34" charset="0"/>
                </a:rPr>
                <a:t>1</a:t>
              </a:r>
            </a:p>
          </p:txBody>
        </p:sp>
      </p:grpSp>
      <p:grpSp>
        <p:nvGrpSpPr>
          <p:cNvPr id="67590" name="Group 16"/>
          <p:cNvGrpSpPr>
            <a:grpSpLocks/>
          </p:cNvGrpSpPr>
          <p:nvPr/>
        </p:nvGrpSpPr>
        <p:grpSpPr bwMode="auto">
          <a:xfrm>
            <a:off x="3352800" y="3535363"/>
            <a:ext cx="2495550" cy="427037"/>
            <a:chOff x="2112" y="2227"/>
            <a:chExt cx="1572" cy="269"/>
          </a:xfrm>
        </p:grpSpPr>
        <p:sp>
          <p:nvSpPr>
            <p:cNvPr id="67598" name="Text Box 17"/>
            <p:cNvSpPr txBox="1">
              <a:spLocks noChangeArrowheads="1"/>
            </p:cNvSpPr>
            <p:nvPr/>
          </p:nvSpPr>
          <p:spPr bwMode="auto">
            <a:xfrm>
              <a:off x="2112" y="2227"/>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B2B2B2"/>
                  </a:solidFill>
                  <a:latin typeface="Tahoma" pitchFamily="34" charset="0"/>
                  <a:sym typeface="Symbol" pitchFamily="18" charset="2"/>
                </a:rPr>
                <a:t>ε</a:t>
              </a:r>
              <a:r>
                <a:rPr kumimoji="1" lang="en-US" sz="800">
                  <a:solidFill>
                    <a:srgbClr val="B2B2B2"/>
                  </a:solidFill>
                  <a:latin typeface="Tahoma" pitchFamily="34" charset="0"/>
                  <a:sym typeface="Symbol" pitchFamily="18" charset="2"/>
                </a:rPr>
                <a:t> </a:t>
              </a:r>
              <a:r>
                <a:rPr lang="en-US" sz="2400" baseline="-25000">
                  <a:solidFill>
                    <a:srgbClr val="B2B2B2"/>
                  </a:solidFill>
                  <a:latin typeface="Tahoma" pitchFamily="34" charset="0"/>
                </a:rPr>
                <a:t>1</a:t>
              </a:r>
            </a:p>
          </p:txBody>
        </p:sp>
        <p:sp>
          <p:nvSpPr>
            <p:cNvPr id="67599" name="Line 18"/>
            <p:cNvSpPr>
              <a:spLocks noChangeShapeType="1"/>
            </p:cNvSpPr>
            <p:nvPr/>
          </p:nvSpPr>
          <p:spPr bwMode="auto">
            <a:xfrm flipH="1">
              <a:off x="2377" y="2372"/>
              <a:ext cx="1307" cy="0"/>
            </a:xfrm>
            <a:prstGeom prst="line">
              <a:avLst/>
            </a:prstGeom>
            <a:noFill/>
            <a:ln w="9525">
              <a:solidFill>
                <a:srgbClr val="B2B2B2"/>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grpSp>
      <p:grpSp>
        <p:nvGrpSpPr>
          <p:cNvPr id="67591" name="Group 19"/>
          <p:cNvGrpSpPr>
            <a:grpSpLocks/>
          </p:cNvGrpSpPr>
          <p:nvPr/>
        </p:nvGrpSpPr>
        <p:grpSpPr bwMode="auto">
          <a:xfrm>
            <a:off x="4343400" y="1828800"/>
            <a:ext cx="4137025" cy="2560638"/>
            <a:chOff x="2736" y="1152"/>
            <a:chExt cx="2606" cy="1613"/>
          </a:xfrm>
        </p:grpSpPr>
        <p:sp>
          <p:nvSpPr>
            <p:cNvPr id="67596" name="Line 20"/>
            <p:cNvSpPr>
              <a:spLocks noChangeShapeType="1"/>
            </p:cNvSpPr>
            <p:nvPr/>
          </p:nvSpPr>
          <p:spPr bwMode="auto">
            <a:xfrm>
              <a:off x="2736" y="1152"/>
              <a:ext cx="1872" cy="1445"/>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67597" name="Text Box 21"/>
            <p:cNvSpPr txBox="1">
              <a:spLocks noChangeArrowheads="1"/>
            </p:cNvSpPr>
            <p:nvPr/>
          </p:nvSpPr>
          <p:spPr bwMode="auto">
            <a:xfrm>
              <a:off x="4546" y="2467"/>
              <a:ext cx="7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1200" b="1" i="1">
                  <a:latin typeface="Tahoma" pitchFamily="34" charset="0"/>
                </a:rPr>
                <a:t> </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r>
                <a:rPr lang="en-US" sz="2500" baseline="-25000">
                  <a:latin typeface="Tahoma" pitchFamily="34" charset="0"/>
                </a:rPr>
                <a:t>2</a:t>
              </a:r>
            </a:p>
          </p:txBody>
        </p:sp>
      </p:grpSp>
      <p:sp>
        <p:nvSpPr>
          <p:cNvPr id="110614" name="Rectangle 22"/>
          <p:cNvSpPr>
            <a:spLocks noChangeArrowheads="1"/>
          </p:cNvSpPr>
          <p:nvPr/>
        </p:nvSpPr>
        <p:spPr bwMode="auto">
          <a:xfrm>
            <a:off x="609600" y="1447800"/>
            <a:ext cx="2438400" cy="4343400"/>
          </a:xfrm>
          <a:prstGeom prst="rect">
            <a:avLst/>
          </a:prstGeom>
          <a:solidFill>
            <a:srgbClr val="FFCC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marL="288925" indent="-288925">
              <a:lnSpc>
                <a:spcPct val="105000"/>
              </a:lnSpc>
              <a:spcBef>
                <a:spcPct val="45000"/>
              </a:spcBef>
              <a:buClr>
                <a:srgbClr val="008080"/>
              </a:buClr>
              <a:buSzPct val="120000"/>
              <a:buFont typeface="Wingdings" pitchFamily="2" charset="2"/>
              <a:buNone/>
            </a:pPr>
            <a:r>
              <a:rPr kumimoji="1" lang="en-US" sz="2400" i="1">
                <a:sym typeface="Symbol" pitchFamily="18" charset="2"/>
              </a:rPr>
              <a:t>Results:</a:t>
            </a:r>
          </a:p>
          <a:p>
            <a:pPr marL="288925" indent="-288925" eaLnBrk="0" hangingPunct="0">
              <a:lnSpc>
                <a:spcPct val="105000"/>
              </a:lnSpc>
              <a:spcBef>
                <a:spcPct val="20000"/>
              </a:spcBef>
            </a:pPr>
            <a:r>
              <a:rPr kumimoji="1" lang="en-US" sz="2400" b="1">
                <a:latin typeface="Symbol" pitchFamily="18" charset="2"/>
              </a:rPr>
              <a:t></a:t>
            </a:r>
            <a:r>
              <a:rPr kumimoji="1" lang="en-US" sz="2400" b="1" i="1">
                <a:latin typeface="Tahoma" pitchFamily="34" charset="0"/>
                <a:sym typeface="Symbol" pitchFamily="18" charset="2"/>
              </a:rPr>
              <a:t>ε</a:t>
            </a:r>
            <a:r>
              <a:rPr kumimoji="1" lang="en-US" sz="2400" b="1">
                <a:latin typeface="Symbol" pitchFamily="18" charset="2"/>
              </a:rPr>
              <a:t> </a:t>
            </a:r>
            <a:r>
              <a:rPr kumimoji="1" lang="en-US" sz="2400"/>
              <a:t> &gt; 0 </a:t>
            </a:r>
            <a:br>
              <a:rPr kumimoji="1" lang="en-US" sz="2400"/>
            </a:br>
            <a:r>
              <a:rPr kumimoji="1" lang="en-US" sz="2400"/>
              <a:t>(demand increase)</a:t>
            </a:r>
          </a:p>
          <a:p>
            <a:pPr marL="288925" indent="-288925" eaLnBrk="0" hangingPunct="0">
              <a:lnSpc>
                <a:spcPct val="105000"/>
              </a:lnSpc>
              <a:spcBef>
                <a:spcPct val="20000"/>
              </a:spcBef>
            </a:pPr>
            <a:r>
              <a:rPr kumimoji="1" lang="en-US" sz="2400" b="1">
                <a:latin typeface="Symbol" pitchFamily="18" charset="2"/>
              </a:rPr>
              <a:t></a:t>
            </a:r>
            <a:r>
              <a:rPr kumimoji="1" lang="en-US" sz="2400" b="1" i="1"/>
              <a:t>NX</a:t>
            </a:r>
            <a:r>
              <a:rPr kumimoji="1" lang="en-US" sz="2400"/>
              <a:t>  = 0</a:t>
            </a:r>
            <a:br>
              <a:rPr kumimoji="1" lang="en-US" sz="2400"/>
            </a:br>
            <a:r>
              <a:rPr kumimoji="1" lang="en-US" sz="2400"/>
              <a:t>(supply fixed) </a:t>
            </a:r>
          </a:p>
          <a:p>
            <a:pPr marL="288925" indent="-288925" eaLnBrk="0" hangingPunct="0">
              <a:lnSpc>
                <a:spcPct val="105000"/>
              </a:lnSpc>
              <a:spcBef>
                <a:spcPct val="20000"/>
              </a:spcBef>
            </a:pPr>
            <a:r>
              <a:rPr kumimoji="1" lang="en-US" sz="2400" b="1">
                <a:latin typeface="Symbol" pitchFamily="18" charset="2"/>
              </a:rPr>
              <a:t></a:t>
            </a:r>
            <a:r>
              <a:rPr kumimoji="1" lang="en-US" sz="2400" b="1" i="1"/>
              <a:t>IM</a:t>
            </a:r>
            <a:r>
              <a:rPr kumimoji="1" lang="en-US" sz="2400"/>
              <a:t> &lt; 0 </a:t>
            </a:r>
            <a:br>
              <a:rPr kumimoji="1" lang="en-US" sz="2400"/>
            </a:br>
            <a:r>
              <a:rPr kumimoji="1" lang="en-US" sz="2400"/>
              <a:t>(policy)</a:t>
            </a:r>
            <a:endParaRPr kumimoji="1" lang="en-US" sz="2400">
              <a:latin typeface="Symbol" pitchFamily="18" charset="2"/>
            </a:endParaRPr>
          </a:p>
          <a:p>
            <a:pPr marL="288925" indent="-288925" eaLnBrk="0" hangingPunct="0">
              <a:lnSpc>
                <a:spcPct val="105000"/>
              </a:lnSpc>
              <a:spcBef>
                <a:spcPct val="20000"/>
              </a:spcBef>
            </a:pPr>
            <a:r>
              <a:rPr kumimoji="1" lang="en-US" sz="2400" b="1">
                <a:latin typeface="Symbol" pitchFamily="18" charset="2"/>
              </a:rPr>
              <a:t></a:t>
            </a:r>
            <a:r>
              <a:rPr kumimoji="1" lang="en-US" sz="2400" b="1" i="1"/>
              <a:t>EX</a:t>
            </a:r>
            <a:r>
              <a:rPr kumimoji="1" lang="en-US" sz="2400"/>
              <a:t> &lt; 0</a:t>
            </a:r>
            <a:br>
              <a:rPr kumimoji="1" lang="en-US" sz="2400"/>
            </a:br>
            <a:r>
              <a:rPr kumimoji="1" lang="en-US" sz="2400"/>
              <a:t>(rise in </a:t>
            </a:r>
            <a:r>
              <a:rPr kumimoji="1" lang="en-US" sz="2400" b="1" i="1">
                <a:latin typeface="Tahoma" pitchFamily="34" charset="0"/>
                <a:sym typeface="Symbol" pitchFamily="18" charset="2"/>
              </a:rPr>
              <a:t>ε</a:t>
            </a:r>
            <a:r>
              <a:rPr kumimoji="1" lang="en-US" sz="2400" b="1" i="1">
                <a:sym typeface="Symbol" pitchFamily="18" charset="2"/>
              </a:rPr>
              <a:t> </a:t>
            </a:r>
            <a:r>
              <a:rPr kumimoji="1" lang="en-US" sz="2400">
                <a:sym typeface="Symbol" pitchFamily="18" charset="2"/>
              </a:rPr>
              <a:t>)</a:t>
            </a:r>
            <a:endParaRPr kumimoji="1" lang="en-US" sz="2400" b="1" i="1">
              <a:sym typeface="Symbol" pitchFamily="18" charset="2"/>
            </a:endParaRPr>
          </a:p>
        </p:txBody>
      </p:sp>
      <p:grpSp>
        <p:nvGrpSpPr>
          <p:cNvPr id="67593" name="Group 23"/>
          <p:cNvGrpSpPr>
            <a:grpSpLocks/>
          </p:cNvGrpSpPr>
          <p:nvPr/>
        </p:nvGrpSpPr>
        <p:grpSpPr bwMode="auto">
          <a:xfrm>
            <a:off x="3352800" y="2743200"/>
            <a:ext cx="2500313" cy="427038"/>
            <a:chOff x="2112" y="1728"/>
            <a:chExt cx="1575" cy="269"/>
          </a:xfrm>
        </p:grpSpPr>
        <p:sp>
          <p:nvSpPr>
            <p:cNvPr id="67594" name="Line 24"/>
            <p:cNvSpPr>
              <a:spLocks noChangeShapeType="1"/>
            </p:cNvSpPr>
            <p:nvPr/>
          </p:nvSpPr>
          <p:spPr bwMode="auto">
            <a:xfrm flipH="1">
              <a:off x="2380" y="1887"/>
              <a:ext cx="1307" cy="0"/>
            </a:xfrm>
            <a:prstGeom prst="line">
              <a:avLst/>
            </a:prstGeom>
            <a:noFill/>
            <a:ln w="9525">
              <a:solidFill>
                <a:srgbClr val="FF0066"/>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7595" name="Text Box 25"/>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990033"/>
                  </a:solidFill>
                  <a:latin typeface="Tahoma" pitchFamily="34" charset="0"/>
                  <a:sym typeface="Symbol" pitchFamily="18" charset="2"/>
                </a:rPr>
                <a:t>ε</a:t>
              </a:r>
              <a:r>
                <a:rPr kumimoji="1" lang="en-US" sz="800">
                  <a:solidFill>
                    <a:srgbClr val="990033"/>
                  </a:solidFill>
                  <a:latin typeface="Tahoma" pitchFamily="34" charset="0"/>
                  <a:sym typeface="Symbol" pitchFamily="18" charset="2"/>
                </a:rPr>
                <a:t> </a:t>
              </a:r>
              <a:r>
                <a:rPr lang="en-US" sz="2400" baseline="-25000">
                  <a:solidFill>
                    <a:srgbClr val="990033"/>
                  </a:solidFill>
                  <a:latin typeface="Tahoma" pitchFamily="34" charset="0"/>
                </a:rPr>
                <a:t>2</a:t>
              </a:r>
            </a:p>
          </p:txBody>
        </p:sp>
      </p:grpSp>
    </p:spTree>
    <p:extLst>
      <p:ext uri="{BB962C8B-B14F-4D97-AF65-F5344CB8AC3E}">
        <p14:creationId xmlns:p14="http://schemas.microsoft.com/office/powerpoint/2010/main" val="2337828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614">
                                            <p:bg/>
                                          </p:spTgt>
                                        </p:tgtEl>
                                        <p:attrNameLst>
                                          <p:attrName>style.visibility</p:attrName>
                                        </p:attrNameLst>
                                      </p:cBhvr>
                                      <p:to>
                                        <p:strVal val="visible"/>
                                      </p:to>
                                    </p:set>
                                    <p:animEffect transition="in" filter="dissolve">
                                      <p:cBhvr>
                                        <p:cTn id="7" dur="500"/>
                                        <p:tgtEl>
                                          <p:spTgt spid="11061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0614">
                                            <p:txEl>
                                              <p:pRg st="0" end="0"/>
                                            </p:txEl>
                                          </p:spTgt>
                                        </p:tgtEl>
                                        <p:attrNameLst>
                                          <p:attrName>style.visibility</p:attrName>
                                        </p:attrNameLst>
                                      </p:cBhvr>
                                      <p:to>
                                        <p:strVal val="visible"/>
                                      </p:to>
                                    </p:set>
                                    <p:animEffect transition="in" filter="dissolve">
                                      <p:cBhvr>
                                        <p:cTn id="10" dur="500"/>
                                        <p:tgtEl>
                                          <p:spTgt spid="110614">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0614">
                                            <p:txEl>
                                              <p:pRg st="1" end="1"/>
                                            </p:txEl>
                                          </p:spTgt>
                                        </p:tgtEl>
                                        <p:attrNameLst>
                                          <p:attrName>style.visibility</p:attrName>
                                        </p:attrNameLst>
                                      </p:cBhvr>
                                      <p:to>
                                        <p:strVal val="visible"/>
                                      </p:to>
                                    </p:set>
                                    <p:animEffect transition="in" filter="wipe(left)">
                                      <p:cBhvr>
                                        <p:cTn id="15" dur="500"/>
                                        <p:tgtEl>
                                          <p:spTgt spid="110614">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0614">
                                            <p:txEl>
                                              <p:pRg st="2" end="2"/>
                                            </p:txEl>
                                          </p:spTgt>
                                        </p:tgtEl>
                                        <p:attrNameLst>
                                          <p:attrName>style.visibility</p:attrName>
                                        </p:attrNameLst>
                                      </p:cBhvr>
                                      <p:to>
                                        <p:strVal val="visible"/>
                                      </p:to>
                                    </p:set>
                                    <p:animEffect transition="in" filter="wipe(left)">
                                      <p:cBhvr>
                                        <p:cTn id="20" dur="500"/>
                                        <p:tgtEl>
                                          <p:spTgt spid="110614">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0614">
                                            <p:txEl>
                                              <p:pRg st="3" end="3"/>
                                            </p:txEl>
                                          </p:spTgt>
                                        </p:tgtEl>
                                        <p:attrNameLst>
                                          <p:attrName>style.visibility</p:attrName>
                                        </p:attrNameLst>
                                      </p:cBhvr>
                                      <p:to>
                                        <p:strVal val="visible"/>
                                      </p:to>
                                    </p:set>
                                    <p:animEffect transition="in" filter="wipe(left)">
                                      <p:cBhvr>
                                        <p:cTn id="25" dur="500"/>
                                        <p:tgtEl>
                                          <p:spTgt spid="110614">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0614">
                                            <p:txEl>
                                              <p:pRg st="4" end="4"/>
                                            </p:txEl>
                                          </p:spTgt>
                                        </p:tgtEl>
                                        <p:attrNameLst>
                                          <p:attrName>style.visibility</p:attrName>
                                        </p:attrNameLst>
                                      </p:cBhvr>
                                      <p:to>
                                        <p:strVal val="visible"/>
                                      </p:to>
                                    </p:set>
                                    <p:animEffect transition="in" filter="wipe(left)">
                                      <p:cBhvr>
                                        <p:cTn id="30" dur="500"/>
                                        <p:tgtEl>
                                          <p:spTgt spid="1106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14" grpId="0" build="p" animBg="1"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Nominal variables: open economy</a:t>
            </a:r>
            <a:endParaRPr lang="en-US" dirty="0"/>
          </a:p>
        </p:txBody>
      </p:sp>
      <p:sp>
        <p:nvSpPr>
          <p:cNvPr id="4" name="Text Placeholder 3"/>
          <p:cNvSpPr>
            <a:spLocks noGrp="1"/>
          </p:cNvSpPr>
          <p:nvPr>
            <p:ph type="body" idx="1"/>
          </p:nvPr>
        </p:nvSpPr>
        <p:spPr/>
        <p:txBody>
          <a:bodyPr/>
          <a:lstStyle/>
          <a:p>
            <a:r>
              <a:rPr lang="en-US" dirty="0" smtClean="0"/>
              <a:t>Nominal interest rate, inflation rate, price level</a:t>
            </a:r>
            <a:endParaRPr lang="en-US" dirty="0"/>
          </a:p>
        </p:txBody>
      </p:sp>
    </p:spTree>
    <p:extLst>
      <p:ext uri="{BB962C8B-B14F-4D97-AF65-F5344CB8AC3E}">
        <p14:creationId xmlns:p14="http://schemas.microsoft.com/office/powerpoint/2010/main" val="584871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Propensity to Consume</a:t>
            </a:r>
            <a:endParaRPr lang="en-US" dirty="0"/>
          </a:p>
        </p:txBody>
      </p:sp>
      <p:sp>
        <p:nvSpPr>
          <p:cNvPr id="3" name="Content Placeholder 2"/>
          <p:cNvSpPr>
            <a:spLocks noGrp="1"/>
          </p:cNvSpPr>
          <p:nvPr>
            <p:ph idx="1"/>
          </p:nvPr>
        </p:nvSpPr>
        <p:spPr/>
        <p:txBody>
          <a:bodyPr/>
          <a:lstStyle/>
          <a:p>
            <a:r>
              <a:rPr lang="en-US" dirty="0" smtClean="0"/>
              <a:t>The marginal propensity to consume is a positive fraction (1 &lt; MPC &lt; 0) </a:t>
            </a:r>
          </a:p>
          <a:p>
            <a:r>
              <a:rPr lang="en-US" dirty="0" smtClean="0"/>
              <a:t>That is, when income (</a:t>
            </a:r>
            <a:r>
              <a:rPr lang="en-US" i="1" dirty="0" smtClean="0"/>
              <a:t>Y</a:t>
            </a:r>
            <a:r>
              <a:rPr lang="en-US" dirty="0" smtClean="0"/>
              <a:t>) increases, consumption (</a:t>
            </a:r>
            <a:r>
              <a:rPr lang="en-US" i="1" dirty="0" smtClean="0"/>
              <a:t>C</a:t>
            </a:r>
            <a:r>
              <a:rPr lang="en-US" dirty="0" smtClean="0"/>
              <a:t>) also increases, but by only a fraction of the increase in income. </a:t>
            </a:r>
          </a:p>
          <a:p>
            <a:r>
              <a:rPr lang="en-US" dirty="0" smtClean="0"/>
              <a:t>Therefore, </a:t>
            </a:r>
            <a:r>
              <a:rPr lang="en-US" b="1" i="1" dirty="0" smtClean="0">
                <a:solidFill>
                  <a:srgbClr val="0070C0"/>
                </a:solidFill>
              </a:rPr>
              <a:t>Y</a:t>
            </a:r>
            <a:r>
              <a:rPr lang="en-US" b="1" dirty="0" smtClean="0">
                <a:solidFill>
                  <a:srgbClr val="0070C0"/>
                </a:solidFill>
                <a:latin typeface="Arial Unicode MS"/>
                <a:ea typeface="Arial Unicode MS"/>
                <a:cs typeface="Arial Unicode MS"/>
              </a:rPr>
              <a:t>↑⇒</a:t>
            </a:r>
            <a:r>
              <a:rPr lang="en-US" b="1" dirty="0" smtClean="0">
                <a:solidFill>
                  <a:srgbClr val="0070C0"/>
                </a:solidFill>
                <a:ea typeface="Arial Unicode MS"/>
                <a:cs typeface="Arial Unicode MS"/>
              </a:rPr>
              <a:t> </a:t>
            </a:r>
            <a:r>
              <a:rPr lang="en-US" b="1" i="1" dirty="0" smtClean="0">
                <a:solidFill>
                  <a:srgbClr val="0070C0"/>
                </a:solidFill>
                <a:ea typeface="Arial Unicode MS"/>
                <a:cs typeface="Arial Unicode MS"/>
              </a:rPr>
              <a:t>C</a:t>
            </a:r>
            <a:r>
              <a:rPr lang="en-US" b="1" dirty="0" smtClean="0">
                <a:solidFill>
                  <a:srgbClr val="0070C0"/>
                </a:solidFill>
                <a:latin typeface="Arial Unicode MS"/>
                <a:ea typeface="Arial Unicode MS"/>
                <a:cs typeface="Arial Unicode MS"/>
              </a:rPr>
              <a:t>↑</a:t>
            </a:r>
            <a:r>
              <a:rPr lang="en-US" b="1" dirty="0" smtClean="0">
                <a:solidFill>
                  <a:srgbClr val="0070C0"/>
                </a:solidFill>
                <a:ea typeface="Arial Unicode MS"/>
                <a:cs typeface="Arial Unicode MS"/>
              </a:rPr>
              <a:t> and </a:t>
            </a:r>
            <a:r>
              <a:rPr lang="en-US" b="1" i="1" dirty="0" smtClean="0">
                <a:solidFill>
                  <a:srgbClr val="0070C0"/>
                </a:solidFill>
                <a:ea typeface="Arial Unicode MS"/>
                <a:cs typeface="Arial Unicode MS"/>
              </a:rPr>
              <a:t>Y</a:t>
            </a:r>
            <a:r>
              <a:rPr lang="en-US" b="1" dirty="0" smtClean="0">
                <a:solidFill>
                  <a:srgbClr val="0070C0"/>
                </a:solidFill>
                <a:ea typeface="Arial Unicode MS"/>
                <a:cs typeface="Arial Unicode MS"/>
              </a:rPr>
              <a:t> – </a:t>
            </a:r>
            <a:r>
              <a:rPr lang="en-US" b="1" i="1" dirty="0" smtClean="0">
                <a:solidFill>
                  <a:srgbClr val="0070C0"/>
                </a:solidFill>
                <a:ea typeface="Arial Unicode MS"/>
                <a:cs typeface="Arial Unicode MS"/>
              </a:rPr>
              <a:t>C</a:t>
            </a:r>
            <a:r>
              <a:rPr lang="en-US" b="1" dirty="0" smtClean="0">
                <a:solidFill>
                  <a:srgbClr val="0070C0"/>
                </a:solidFill>
                <a:latin typeface="Arial Unicode MS"/>
                <a:ea typeface="Arial Unicode MS"/>
                <a:cs typeface="Arial Unicode MS"/>
              </a:rPr>
              <a:t>↑</a:t>
            </a:r>
          </a:p>
          <a:p>
            <a:r>
              <a:rPr lang="en-US" dirty="0" smtClean="0"/>
              <a:t>Similarly, </a:t>
            </a:r>
            <a:r>
              <a:rPr lang="en-US" b="1" i="1" dirty="0" smtClean="0">
                <a:solidFill>
                  <a:srgbClr val="0070C0"/>
                </a:solidFill>
              </a:rPr>
              <a:t>Y</a:t>
            </a:r>
            <a:r>
              <a:rPr lang="en-US" b="1" dirty="0" smtClean="0">
                <a:solidFill>
                  <a:srgbClr val="0070C0"/>
                </a:solidFill>
                <a:latin typeface="Arial Unicode MS"/>
                <a:ea typeface="Arial Unicode MS"/>
                <a:cs typeface="Arial Unicode MS"/>
              </a:rPr>
              <a:t>↓⇒</a:t>
            </a:r>
            <a:r>
              <a:rPr lang="en-US" b="1" dirty="0" smtClean="0">
                <a:solidFill>
                  <a:srgbClr val="0070C0"/>
                </a:solidFill>
                <a:ea typeface="Arial Unicode MS"/>
                <a:cs typeface="Arial Unicode MS"/>
              </a:rPr>
              <a:t> </a:t>
            </a:r>
            <a:r>
              <a:rPr lang="en-US" b="1" i="1" dirty="0" smtClean="0">
                <a:solidFill>
                  <a:srgbClr val="0070C0"/>
                </a:solidFill>
                <a:ea typeface="Arial Unicode MS"/>
                <a:cs typeface="Arial Unicode MS"/>
              </a:rPr>
              <a:t>C</a:t>
            </a:r>
            <a:r>
              <a:rPr lang="en-US" b="1" dirty="0" smtClean="0">
                <a:solidFill>
                  <a:srgbClr val="0070C0"/>
                </a:solidFill>
                <a:latin typeface="Arial Unicode MS"/>
                <a:ea typeface="Arial Unicode MS"/>
                <a:cs typeface="Arial Unicode MS"/>
              </a:rPr>
              <a:t>↓</a:t>
            </a:r>
            <a:r>
              <a:rPr lang="en-US" b="1" dirty="0" smtClean="0">
                <a:solidFill>
                  <a:srgbClr val="0070C0"/>
                </a:solidFill>
                <a:ea typeface="Arial Unicode MS"/>
                <a:cs typeface="Arial Unicode MS"/>
              </a:rPr>
              <a:t> and </a:t>
            </a:r>
            <a:r>
              <a:rPr lang="en-US" b="1" i="1" dirty="0" smtClean="0">
                <a:solidFill>
                  <a:srgbClr val="0070C0"/>
                </a:solidFill>
                <a:ea typeface="Arial Unicode MS"/>
                <a:cs typeface="Arial Unicode MS"/>
              </a:rPr>
              <a:t>Y</a:t>
            </a:r>
            <a:r>
              <a:rPr lang="en-US" b="1" dirty="0" smtClean="0">
                <a:solidFill>
                  <a:srgbClr val="0070C0"/>
                </a:solidFill>
                <a:ea typeface="Arial Unicode MS"/>
                <a:cs typeface="Arial Unicode MS"/>
              </a:rPr>
              <a:t> – </a:t>
            </a:r>
            <a:r>
              <a:rPr lang="en-US" b="1" i="1" dirty="0" smtClean="0">
                <a:solidFill>
                  <a:srgbClr val="0070C0"/>
                </a:solidFill>
                <a:ea typeface="Arial Unicode MS"/>
                <a:cs typeface="Arial Unicode MS"/>
              </a:rPr>
              <a:t>C</a:t>
            </a:r>
            <a:r>
              <a:rPr lang="en-US" b="1" dirty="0" smtClean="0">
                <a:solidFill>
                  <a:srgbClr val="0070C0"/>
                </a:solidFill>
                <a:latin typeface="Arial Unicode MS"/>
                <a:ea typeface="Arial Unicode MS"/>
                <a:cs typeface="Arial Unicode MS"/>
              </a:rPr>
              <a:t>↓</a:t>
            </a:r>
            <a:endParaRPr lang="en-US" b="1" dirty="0" smtClean="0">
              <a:solidFill>
                <a:srgbClr val="0070C0"/>
              </a:solidFill>
            </a:endParaRP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829903255"/>
              </p:ext>
            </p:extLst>
          </p:nvPr>
        </p:nvGraphicFramePr>
        <p:xfrm>
          <a:off x="5921628" y="4851400"/>
          <a:ext cx="3146172" cy="1854200"/>
        </p:xfrm>
        <a:graphic>
          <a:graphicData uri="http://schemas.openxmlformats.org/drawingml/2006/table">
            <a:tbl>
              <a:tblPr firstRow="1" bandRow="1">
                <a:tableStyleId>{5C22544A-7EE6-4342-B048-85BDC9FD1C3A}</a:tableStyleId>
              </a:tblPr>
              <a:tblGrid>
                <a:gridCol w="1710119"/>
                <a:gridCol w="349568"/>
                <a:gridCol w="401955"/>
                <a:gridCol w="684530"/>
              </a:tblGrid>
              <a:tr h="370840">
                <a:tc gridSpan="4">
                  <a:txBody>
                    <a:bodyPr/>
                    <a:lstStyle/>
                    <a:p>
                      <a:pPr algn="ctr"/>
                      <a:r>
                        <a:rPr lang="en-US" dirty="0" smtClean="0"/>
                        <a:t>Predictions Grid</a:t>
                      </a:r>
                      <a:endParaRPr lang="en-US" dirty="0"/>
                    </a:p>
                  </a:txBody>
                  <a:tcPr/>
                </a:tc>
                <a:tc hMerge="1">
                  <a:txBody>
                    <a:bodyPr/>
                    <a:lstStyle/>
                    <a:p>
                      <a:pPr algn="ctr"/>
                      <a:endParaRPr lang="en-US" i="1"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lnR w="12700" cap="flat" cmpd="sng" algn="ctr">
                      <a:solidFill>
                        <a:schemeClr val="tx1"/>
                      </a:solidFill>
                      <a:prstDash val="solid"/>
                      <a:round/>
                      <a:headEnd type="none" w="med" len="med"/>
                      <a:tailEnd type="none" w="med" len="med"/>
                    </a:lnR>
                  </a:tcPr>
                </a:tc>
                <a:tc>
                  <a:txBody>
                    <a:bodyPr/>
                    <a:lstStyle/>
                    <a:p>
                      <a:pPr algn="ctr"/>
                      <a:r>
                        <a:rPr lang="en-US" i="1" dirty="0" smtClean="0"/>
                        <a:t>Y – C</a:t>
                      </a:r>
                      <a:endParaRPr lang="en-US" i="1" dirty="0"/>
                    </a:p>
                  </a:txBody>
                  <a:tcPr>
                    <a:lnL w="12700" cap="flat" cmpd="sng" algn="ctr">
                      <a:solidFill>
                        <a:schemeClr val="tx1"/>
                      </a:solidFill>
                      <a:prstDash val="solid"/>
                      <a:round/>
                      <a:headEnd type="none" w="med" len="med"/>
                      <a:tailEnd type="none" w="med" len="med"/>
                    </a:lnL>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i="1" dirty="0" smtClean="0"/>
                        <a:t>C</a:t>
                      </a:r>
                      <a:r>
                        <a:rPr lang="en-US" i="0" baseline="-25000" dirty="0" smtClean="0"/>
                        <a:t>o</a:t>
                      </a:r>
                      <a:endParaRPr lang="en-US" i="0" baseline="-25000" dirty="0"/>
                    </a:p>
                  </a:txBody>
                  <a:tcPr>
                    <a:lnB w="12700" cap="flat" cmpd="sng" algn="ctr">
                      <a:solidFill>
                        <a:schemeClr val="tx1"/>
                      </a:solidFill>
                      <a:prstDash val="solid"/>
                      <a:round/>
                      <a:headEnd type="none" w="med" len="med"/>
                      <a:tailEnd type="none" w="med" len="med"/>
                    </a:lnB>
                  </a:tcPr>
                </a:tc>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latin typeface="+mn-lt"/>
                          <a:cs typeface="Calibri"/>
                        </a:rPr>
                        <a:t>−</a:t>
                      </a:r>
                      <a:endParaRPr lang="en-US"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751109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5 is still applicable!</a:t>
            </a:r>
            <a:endParaRPr lang="en-US" dirty="0"/>
          </a:p>
        </p:txBody>
      </p:sp>
      <p:sp>
        <p:nvSpPr>
          <p:cNvPr id="5" name="Content Placeholder 4"/>
          <p:cNvSpPr>
            <a:spLocks noGrp="1"/>
          </p:cNvSpPr>
          <p:nvPr>
            <p:ph idx="1"/>
          </p:nvPr>
        </p:nvSpPr>
        <p:spPr/>
        <p:txBody>
          <a:bodyPr/>
          <a:lstStyle/>
          <a:p>
            <a:r>
              <a:rPr lang="en-US" dirty="0" smtClean="0"/>
              <a:t>Go back to Chapter 5 and review the steps in the calculations for the long-run values of the nominal variables </a:t>
            </a:r>
            <a:r>
              <a:rPr lang="en-US" i="1" dirty="0" err="1" smtClean="0"/>
              <a:t>i</a:t>
            </a:r>
            <a:r>
              <a:rPr lang="en-US" dirty="0" smtClean="0"/>
              <a:t>, </a:t>
            </a:r>
            <a:r>
              <a:rPr lang="el-GR" dirty="0" smtClean="0"/>
              <a:t>π</a:t>
            </a:r>
            <a:r>
              <a:rPr lang="en-US" dirty="0" smtClean="0"/>
              <a:t>, and </a:t>
            </a:r>
            <a:r>
              <a:rPr lang="en-US" i="1" dirty="0" smtClean="0"/>
              <a:t>P</a:t>
            </a:r>
            <a:r>
              <a:rPr lang="en-US" dirty="0" smtClean="0"/>
              <a:t>.</a:t>
            </a:r>
          </a:p>
          <a:p>
            <a:r>
              <a:rPr lang="en-US" dirty="0" smtClean="0"/>
              <a:t>You will notice that at no point was it assumed that the economy is closed (</a:t>
            </a:r>
            <a:r>
              <a:rPr lang="en-US" i="1" dirty="0" smtClean="0"/>
              <a:t>NX</a:t>
            </a:r>
            <a:r>
              <a:rPr lang="en-US" dirty="0" smtClean="0"/>
              <a:t> = 0)</a:t>
            </a:r>
          </a:p>
          <a:p>
            <a:r>
              <a:rPr lang="en-US" dirty="0" smtClean="0"/>
              <a:t>Therefore, the results of Chapter </a:t>
            </a:r>
            <a:r>
              <a:rPr lang="en-US" dirty="0"/>
              <a:t>5</a:t>
            </a:r>
            <a:r>
              <a:rPr lang="en-US" dirty="0" smtClean="0"/>
              <a:t> are true for open economies</a:t>
            </a:r>
            <a:endParaRPr lang="en-US" dirty="0"/>
          </a:p>
        </p:txBody>
      </p:sp>
    </p:spTree>
    <p:extLst>
      <p:ext uri="{BB962C8B-B14F-4D97-AF65-F5344CB8AC3E}">
        <p14:creationId xmlns:p14="http://schemas.microsoft.com/office/powerpoint/2010/main" val="6965221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5 Results—true for an open economy also</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89360"/>
                <a:ext cx="8229600" cy="3248895"/>
              </a:xfrm>
            </p:spPr>
            <p:txBody>
              <a:bodyPr/>
              <a:lstStyle/>
              <a:p>
                <a14:m>
                  <m:oMath xmlns:m="http://schemas.openxmlformats.org/officeDocument/2006/math">
                    <m:r>
                      <a:rPr lang="en-US" b="1" i="1" smtClean="0">
                        <a:solidFill>
                          <a:srgbClr val="0070C0"/>
                        </a:solidFill>
                        <a:latin typeface="Cambria Math"/>
                        <a:ea typeface="Cambria Math"/>
                      </a:rPr>
                      <m:t>𝝅</m:t>
                    </m:r>
                    <m:r>
                      <a:rPr lang="en-US" b="1" i="1" smtClean="0">
                        <a:solidFill>
                          <a:srgbClr val="0070C0"/>
                        </a:solidFill>
                        <a:latin typeface="Cambria Math"/>
                        <a:ea typeface="Cambria Math"/>
                      </a:rPr>
                      <m:t>=</m:t>
                    </m:r>
                    <m:sSub>
                      <m:sSubPr>
                        <m:ctrlPr>
                          <a:rPr lang="en-US" b="1" i="1" smtClean="0">
                            <a:solidFill>
                              <a:srgbClr val="0070C0"/>
                            </a:solidFill>
                            <a:latin typeface="Cambria Math"/>
                            <a:ea typeface="Cambria Math"/>
                          </a:rPr>
                        </m:ctrlPr>
                      </m:sSubPr>
                      <m:e>
                        <m:r>
                          <a:rPr lang="en-US" b="1" i="1" smtClean="0">
                            <a:solidFill>
                              <a:srgbClr val="0070C0"/>
                            </a:solidFill>
                            <a:latin typeface="Cambria Math"/>
                            <a:ea typeface="Cambria Math"/>
                          </a:rPr>
                          <m:t>𝑴</m:t>
                        </m:r>
                      </m:e>
                      <m:sub>
                        <m:r>
                          <a:rPr lang="en-US" b="1" i="1" smtClean="0">
                            <a:solidFill>
                              <a:srgbClr val="0070C0"/>
                            </a:solidFill>
                            <a:latin typeface="Cambria Math"/>
                            <a:ea typeface="Cambria Math"/>
                          </a:rPr>
                          <m:t>𝒈</m:t>
                        </m:r>
                      </m:sub>
                    </m:sSub>
                    <m:r>
                      <a:rPr lang="en-US" b="1" i="1" smtClean="0">
                        <a:solidFill>
                          <a:srgbClr val="0070C0"/>
                        </a:solidFill>
                        <a:latin typeface="Cambria Math"/>
                        <a:ea typeface="Cambria Math"/>
                      </a:rPr>
                      <m:t>−</m:t>
                    </m:r>
                    <m:sSub>
                      <m:sSubPr>
                        <m:ctrlPr>
                          <a:rPr lang="en-US" b="1" i="1" smtClean="0">
                            <a:solidFill>
                              <a:srgbClr val="0070C0"/>
                            </a:solidFill>
                            <a:latin typeface="Cambria Math"/>
                            <a:ea typeface="Cambria Math"/>
                          </a:rPr>
                        </m:ctrlPr>
                      </m:sSubPr>
                      <m:e>
                        <m:r>
                          <a:rPr lang="en-US" b="1" i="1" smtClean="0">
                            <a:solidFill>
                              <a:srgbClr val="0070C0"/>
                            </a:solidFill>
                            <a:latin typeface="Cambria Math"/>
                            <a:ea typeface="Cambria Math"/>
                          </a:rPr>
                          <m:t>𝒀</m:t>
                        </m:r>
                      </m:e>
                      <m:sub>
                        <m:r>
                          <a:rPr lang="en-US" b="1" i="1" smtClean="0">
                            <a:solidFill>
                              <a:srgbClr val="0070C0"/>
                            </a:solidFill>
                            <a:latin typeface="Cambria Math"/>
                            <a:ea typeface="Cambria Math"/>
                          </a:rPr>
                          <m:t>𝒈</m:t>
                        </m:r>
                      </m:sub>
                    </m:sSub>
                  </m:oMath>
                </a14:m>
                <a:endParaRPr lang="en-US" b="1" dirty="0" smtClean="0">
                  <a:solidFill>
                    <a:srgbClr val="0070C0"/>
                  </a:solidFill>
                </a:endParaRPr>
              </a:p>
              <a:p>
                <a14:m>
                  <m:oMath xmlns:m="http://schemas.openxmlformats.org/officeDocument/2006/math">
                    <m:r>
                      <a:rPr lang="en-US" b="1" i="1">
                        <a:solidFill>
                          <a:srgbClr val="0070C0"/>
                        </a:solidFill>
                        <a:latin typeface="Cambria Math"/>
                      </a:rPr>
                      <m:t>𝒊</m:t>
                    </m:r>
                    <m:r>
                      <a:rPr lang="en-US" b="1" i="1">
                        <a:solidFill>
                          <a:srgbClr val="0070C0"/>
                        </a:solidFill>
                        <a:latin typeface="Cambria Math"/>
                      </a:rPr>
                      <m:t>=</m:t>
                    </m:r>
                    <m:r>
                      <a:rPr lang="en-US" b="1" i="1">
                        <a:solidFill>
                          <a:srgbClr val="0070C0"/>
                        </a:solidFill>
                        <a:latin typeface="Cambria Math"/>
                        <a:ea typeface="Cambria Math"/>
                      </a:rPr>
                      <m:t>𝒓</m:t>
                    </m:r>
                    <m:r>
                      <a:rPr lang="en-US" b="1" i="1">
                        <a:solidFill>
                          <a:srgbClr val="0070C0"/>
                        </a:solidFill>
                        <a:latin typeface="Cambria Math"/>
                        <a:ea typeface="Cambria Math"/>
                      </a:rPr>
                      <m:t>+</m:t>
                    </m:r>
                    <m:sSub>
                      <m:sSubPr>
                        <m:ctrlPr>
                          <a:rPr lang="en-US" b="1" i="1">
                            <a:solidFill>
                              <a:srgbClr val="0070C0"/>
                            </a:solidFill>
                            <a:latin typeface="Cambria Math"/>
                            <a:ea typeface="Cambria Math"/>
                          </a:rPr>
                        </m:ctrlPr>
                      </m:sSubPr>
                      <m:e>
                        <m:r>
                          <a:rPr lang="en-US" b="1" i="1">
                            <a:solidFill>
                              <a:srgbClr val="0070C0"/>
                            </a:solidFill>
                            <a:latin typeface="Cambria Math"/>
                            <a:ea typeface="Cambria Math"/>
                          </a:rPr>
                          <m:t>𝑴</m:t>
                        </m:r>
                      </m:e>
                      <m:sub>
                        <m:r>
                          <a:rPr lang="en-US" b="1" i="1">
                            <a:solidFill>
                              <a:srgbClr val="0070C0"/>
                            </a:solidFill>
                            <a:latin typeface="Cambria Math"/>
                            <a:ea typeface="Cambria Math"/>
                          </a:rPr>
                          <m:t>𝒈</m:t>
                        </m:r>
                      </m:sub>
                    </m:sSub>
                    <m:r>
                      <a:rPr lang="en-US" b="1" i="1">
                        <a:solidFill>
                          <a:srgbClr val="0070C0"/>
                        </a:solidFill>
                        <a:latin typeface="Cambria Math"/>
                        <a:ea typeface="Cambria Math"/>
                      </a:rPr>
                      <m:t>−</m:t>
                    </m:r>
                    <m:sSub>
                      <m:sSubPr>
                        <m:ctrlPr>
                          <a:rPr lang="en-US" b="1" i="1">
                            <a:solidFill>
                              <a:srgbClr val="0070C0"/>
                            </a:solidFill>
                            <a:latin typeface="Cambria Math"/>
                            <a:ea typeface="Cambria Math"/>
                          </a:rPr>
                        </m:ctrlPr>
                      </m:sSubPr>
                      <m:e>
                        <m:r>
                          <a:rPr lang="en-US" b="1" i="1">
                            <a:solidFill>
                              <a:srgbClr val="0070C0"/>
                            </a:solidFill>
                            <a:latin typeface="Cambria Math"/>
                            <a:ea typeface="Cambria Math"/>
                          </a:rPr>
                          <m:t>𝒀</m:t>
                        </m:r>
                      </m:e>
                      <m:sub>
                        <m:r>
                          <a:rPr lang="en-US" b="1" i="1">
                            <a:solidFill>
                              <a:srgbClr val="0070C0"/>
                            </a:solidFill>
                            <a:latin typeface="Cambria Math"/>
                            <a:ea typeface="Cambria Math"/>
                          </a:rPr>
                          <m:t>𝒈</m:t>
                        </m:r>
                      </m:sub>
                    </m:sSub>
                    <m:r>
                      <a:rPr lang="en-US" b="1" i="1" smtClean="0">
                        <a:solidFill>
                          <a:srgbClr val="FF0000"/>
                        </a:solidFill>
                        <a:latin typeface="Cambria Math"/>
                      </a:rPr>
                      <m:t>=</m:t>
                    </m:r>
                    <m:sSup>
                      <m:sSupPr>
                        <m:ctrlPr>
                          <a:rPr lang="en-US" b="1" i="1" smtClean="0">
                            <a:solidFill>
                              <a:srgbClr val="FF0000"/>
                            </a:solidFill>
                            <a:latin typeface="Cambria Math"/>
                          </a:rPr>
                        </m:ctrlPr>
                      </m:sSupPr>
                      <m:e>
                        <m:r>
                          <a:rPr lang="en-US" b="1" i="1" smtClean="0">
                            <a:solidFill>
                              <a:srgbClr val="FF0000"/>
                            </a:solidFill>
                            <a:latin typeface="Cambria Math"/>
                          </a:rPr>
                          <m:t>𝒓</m:t>
                        </m:r>
                      </m:e>
                      <m:sup>
                        <m:r>
                          <a:rPr lang="en-US" b="1" i="1" smtClean="0">
                            <a:solidFill>
                              <a:srgbClr val="FF0000"/>
                            </a:solidFill>
                            <a:latin typeface="Cambria Math"/>
                          </a:rPr>
                          <m:t>∗</m:t>
                        </m:r>
                      </m:sup>
                    </m:sSup>
                    <m:r>
                      <a:rPr lang="en-US" b="1" i="1">
                        <a:solidFill>
                          <a:srgbClr val="FF0000"/>
                        </a:solidFill>
                        <a:latin typeface="Cambria Math"/>
                        <a:ea typeface="Cambria Math"/>
                      </a:rPr>
                      <m:t>+</m:t>
                    </m:r>
                    <m:sSub>
                      <m:sSubPr>
                        <m:ctrlPr>
                          <a:rPr lang="en-US" b="1" i="1">
                            <a:solidFill>
                              <a:srgbClr val="FF0000"/>
                            </a:solidFill>
                            <a:latin typeface="Cambria Math"/>
                            <a:ea typeface="Cambria Math"/>
                          </a:rPr>
                        </m:ctrlPr>
                      </m:sSubPr>
                      <m:e>
                        <m:r>
                          <a:rPr lang="en-US" b="1" i="1">
                            <a:solidFill>
                              <a:srgbClr val="FF0000"/>
                            </a:solidFill>
                            <a:latin typeface="Cambria Math"/>
                            <a:ea typeface="Cambria Math"/>
                          </a:rPr>
                          <m:t>𝑴</m:t>
                        </m:r>
                      </m:e>
                      <m:sub>
                        <m:r>
                          <a:rPr lang="en-US" b="1" i="1">
                            <a:solidFill>
                              <a:srgbClr val="FF0000"/>
                            </a:solidFill>
                            <a:latin typeface="Cambria Math"/>
                            <a:ea typeface="Cambria Math"/>
                          </a:rPr>
                          <m:t>𝒈</m:t>
                        </m:r>
                      </m:sub>
                    </m:sSub>
                    <m:r>
                      <a:rPr lang="en-US" b="1" i="1">
                        <a:solidFill>
                          <a:srgbClr val="FF0000"/>
                        </a:solidFill>
                        <a:latin typeface="Cambria Math"/>
                        <a:ea typeface="Cambria Math"/>
                      </a:rPr>
                      <m:t>−</m:t>
                    </m:r>
                    <m:sSub>
                      <m:sSubPr>
                        <m:ctrlPr>
                          <a:rPr lang="en-US" b="1" i="1">
                            <a:solidFill>
                              <a:srgbClr val="FF0000"/>
                            </a:solidFill>
                            <a:latin typeface="Cambria Math"/>
                            <a:ea typeface="Cambria Math"/>
                          </a:rPr>
                        </m:ctrlPr>
                      </m:sSubPr>
                      <m:e>
                        <m:r>
                          <a:rPr lang="en-US" b="1" i="1">
                            <a:solidFill>
                              <a:srgbClr val="FF0000"/>
                            </a:solidFill>
                            <a:latin typeface="Cambria Math"/>
                            <a:ea typeface="Cambria Math"/>
                          </a:rPr>
                          <m:t>𝒀</m:t>
                        </m:r>
                      </m:e>
                      <m:sub>
                        <m:r>
                          <a:rPr lang="en-US" b="1" i="1">
                            <a:solidFill>
                              <a:srgbClr val="FF0000"/>
                            </a:solidFill>
                            <a:latin typeface="Cambria Math"/>
                            <a:ea typeface="Cambria Math"/>
                          </a:rPr>
                          <m:t>𝒈</m:t>
                        </m:r>
                      </m:sub>
                    </m:sSub>
                  </m:oMath>
                </a14:m>
                <a:endParaRPr lang="en-US" dirty="0" smtClean="0"/>
              </a:p>
              <a:p>
                <a14:m>
                  <m:oMath xmlns:m="http://schemas.openxmlformats.org/officeDocument/2006/math">
                    <m:r>
                      <a:rPr lang="en-US" b="1" i="1">
                        <a:solidFill>
                          <a:srgbClr val="0070C0"/>
                        </a:solidFill>
                        <a:latin typeface="Cambria Math"/>
                      </a:rPr>
                      <m:t>𝑷</m:t>
                    </m:r>
                    <m:r>
                      <a:rPr lang="en-US" b="1" i="1">
                        <a:solidFill>
                          <a:srgbClr val="0070C0"/>
                        </a:solidFill>
                        <a:latin typeface="Cambria Math"/>
                        <a:ea typeface="Cambria Math"/>
                      </a:rPr>
                      <m:t>=</m:t>
                    </m:r>
                    <m:f>
                      <m:fPr>
                        <m:ctrlPr>
                          <a:rPr lang="en-US" b="1" i="1">
                            <a:solidFill>
                              <a:srgbClr val="0070C0"/>
                            </a:solidFill>
                            <a:latin typeface="Cambria Math"/>
                            <a:ea typeface="Cambria Math"/>
                          </a:rPr>
                        </m:ctrlPr>
                      </m:fPr>
                      <m:num>
                        <m:r>
                          <a:rPr lang="en-US" b="1" i="1">
                            <a:solidFill>
                              <a:srgbClr val="0070C0"/>
                            </a:solidFill>
                            <a:latin typeface="Cambria Math"/>
                            <a:ea typeface="Cambria Math"/>
                          </a:rPr>
                          <m:t>𝑴</m:t>
                        </m:r>
                        <m:r>
                          <a:rPr lang="en-US" b="1" i="1">
                            <a:solidFill>
                              <a:srgbClr val="0070C0"/>
                            </a:solidFill>
                            <a:latin typeface="Cambria Math"/>
                            <a:ea typeface="Cambria Math"/>
                          </a:rPr>
                          <m:t>∙</m:t>
                        </m:r>
                        <m:r>
                          <a:rPr lang="en-US" b="1" i="1">
                            <a:solidFill>
                              <a:srgbClr val="0070C0"/>
                            </a:solidFill>
                            <a:latin typeface="Cambria Math"/>
                            <a:ea typeface="Cambria Math"/>
                          </a:rPr>
                          <m:t>𝒊</m:t>
                        </m:r>
                      </m:num>
                      <m:den>
                        <m:sSub>
                          <m:sSubPr>
                            <m:ctrlPr>
                              <a:rPr lang="en-US" b="1" i="1">
                                <a:solidFill>
                                  <a:srgbClr val="0070C0"/>
                                </a:solidFill>
                                <a:latin typeface="Cambria Math"/>
                                <a:ea typeface="Cambria Math"/>
                              </a:rPr>
                            </m:ctrlPr>
                          </m:sSubPr>
                          <m:e>
                            <m:r>
                              <a:rPr lang="en-US" b="1" i="1">
                                <a:solidFill>
                                  <a:srgbClr val="0070C0"/>
                                </a:solidFill>
                                <a:latin typeface="Cambria Math"/>
                                <a:ea typeface="Cambria Math"/>
                              </a:rPr>
                              <m:t>𝑳</m:t>
                            </m:r>
                          </m:e>
                          <m:sub>
                            <m:r>
                              <a:rPr lang="en-US" b="1" i="1">
                                <a:solidFill>
                                  <a:srgbClr val="0070C0"/>
                                </a:solidFill>
                                <a:latin typeface="Cambria Math"/>
                                <a:ea typeface="Cambria Math"/>
                              </a:rPr>
                              <m:t>𝟎</m:t>
                            </m:r>
                          </m:sub>
                        </m:sSub>
                        <m:r>
                          <a:rPr lang="en-US" b="1" i="1">
                            <a:solidFill>
                              <a:srgbClr val="0070C0"/>
                            </a:solidFill>
                            <a:latin typeface="Cambria Math"/>
                            <a:ea typeface="Cambria Math"/>
                          </a:rPr>
                          <m:t>∙</m:t>
                        </m:r>
                        <m:r>
                          <a:rPr lang="en-US" b="1" i="1">
                            <a:solidFill>
                              <a:srgbClr val="0070C0"/>
                            </a:solidFill>
                            <a:latin typeface="Cambria Math"/>
                            <a:ea typeface="Cambria Math"/>
                          </a:rPr>
                          <m:t>𝒀</m:t>
                        </m:r>
                      </m:den>
                    </m:f>
                  </m:oMath>
                </a14:m>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89360"/>
                <a:ext cx="8229600" cy="3248895"/>
              </a:xfrm>
              <a:blipFill rotWithShape="1">
                <a:blip r:embed="rId2"/>
                <a:stretch>
                  <a:fillRect/>
                </a:stretch>
              </a:blipFill>
            </p:spPr>
            <p:txBody>
              <a:bodyPr/>
              <a:lstStyle/>
              <a:p>
                <a:r>
                  <a:rPr lang="en-US">
                    <a:noFill/>
                  </a:rPr>
                  <a:t> </a:t>
                </a:r>
              </a:p>
            </p:txBody>
          </p:sp>
        </mc:Fallback>
      </mc:AlternateContent>
      <p:graphicFrame>
        <p:nvGraphicFramePr>
          <p:cNvPr id="5" name="Content Placeholder 3"/>
          <p:cNvGraphicFramePr>
            <a:graphicFrameLocks/>
          </p:cNvGraphicFramePr>
          <p:nvPr>
            <p:extLst>
              <p:ext uri="{D42A27DB-BD31-4B8C-83A1-F6EECF244321}">
                <p14:modId xmlns:p14="http://schemas.microsoft.com/office/powerpoint/2010/main" val="785999720"/>
              </p:ext>
            </p:extLst>
          </p:nvPr>
        </p:nvGraphicFramePr>
        <p:xfrm>
          <a:off x="4208440" y="2689561"/>
          <a:ext cx="4761298" cy="4079240"/>
        </p:xfrm>
        <a:graphic>
          <a:graphicData uri="http://schemas.openxmlformats.org/drawingml/2006/table">
            <a:tbl>
              <a:tblPr firstRow="1" bandRow="1">
                <a:tableStyleId>{5C22544A-7EE6-4342-B048-85BDC9FD1C3A}</a:tableStyleId>
              </a:tblPr>
              <a:tblGrid>
                <a:gridCol w="1710119"/>
                <a:gridCol w="282099"/>
                <a:gridCol w="324375"/>
                <a:gridCol w="282099"/>
                <a:gridCol w="282099"/>
                <a:gridCol w="282099"/>
                <a:gridCol w="470012"/>
                <a:gridCol w="282099"/>
                <a:gridCol w="282099"/>
                <a:gridCol w="282099"/>
                <a:gridCol w="282099"/>
              </a:tblGrid>
              <a:tr h="370840">
                <a:tc gridSpan="11">
                  <a:txBody>
                    <a:bodyPr/>
                    <a:lstStyle/>
                    <a:p>
                      <a:pPr algn="ctr"/>
                      <a:r>
                        <a:rPr lang="en-US" dirty="0" smtClean="0"/>
                        <a:t>Predictions Grid (Long Run, Open</a:t>
                      </a:r>
                      <a:r>
                        <a:rPr lang="en-US" baseline="0" dirty="0" smtClean="0"/>
                        <a:t> Economy)</a:t>
                      </a:r>
                      <a:endParaRPr lang="en-US"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c>
                  <a:txBody>
                    <a:bodyPr/>
                    <a:lstStyle/>
                    <a:p>
                      <a:pPr algn="ctr"/>
                      <a:r>
                        <a:rPr lang="el-GR" i="1" dirty="0" smtClean="0">
                          <a:latin typeface="Calibri"/>
                          <a:cs typeface="Calibri"/>
                        </a:rPr>
                        <a:t>ε</a:t>
                      </a:r>
                      <a:endParaRPr lang="en-US" i="1" dirty="0"/>
                    </a:p>
                  </a:txBody>
                  <a:tcPr/>
                </a:tc>
                <a:tc>
                  <a:txBody>
                    <a:bodyPr/>
                    <a:lstStyle/>
                    <a:p>
                      <a:pPr algn="ctr"/>
                      <a:r>
                        <a:rPr lang="el-GR" i="1" dirty="0" smtClean="0"/>
                        <a:t>π</a:t>
                      </a:r>
                      <a:endParaRPr lang="en-US" i="1" dirty="0"/>
                    </a:p>
                  </a:txBody>
                  <a:tcPr/>
                </a:tc>
                <a:tc>
                  <a:txBody>
                    <a:bodyPr/>
                    <a:lstStyle/>
                    <a:p>
                      <a:pPr algn="ctr"/>
                      <a:r>
                        <a:rPr lang="en-US" i="1" dirty="0" err="1" smtClean="0"/>
                        <a:t>i</a:t>
                      </a:r>
                      <a:endParaRPr lang="en-US" i="1" dirty="0"/>
                    </a:p>
                  </a:txBody>
                  <a:tcPr/>
                </a:tc>
                <a:tc>
                  <a:txBody>
                    <a:bodyPr/>
                    <a:lstStyle/>
                    <a:p>
                      <a:pPr algn="ctr"/>
                      <a:r>
                        <a:rPr lang="en-US" i="1" dirty="0" smtClean="0"/>
                        <a:t>P</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b="0" i="1" baseline="0" dirty="0" err="1" smtClean="0"/>
                        <a:t>NX</a:t>
                      </a:r>
                      <a:r>
                        <a:rPr lang="en-US" i="0" baseline="-25000" dirty="0" err="1"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i="1" baseline="0" dirty="0" smtClean="0"/>
                        <a:t>M</a:t>
                      </a:r>
                      <a:r>
                        <a:rPr lang="en-US" i="0" baseline="-25000" dirty="0" smtClean="0"/>
                        <a:t>g</a:t>
                      </a:r>
                      <a:r>
                        <a:rPr lang="en-US" i="0" baseline="0" dirty="0" smtClean="0"/>
                        <a:t> </a:t>
                      </a:r>
                      <a:r>
                        <a:rPr lang="en-US" dirty="0" smtClean="0">
                          <a:latin typeface="+mn-lt"/>
                          <a:cs typeface="Calibri"/>
                        </a:rPr>
                        <a:t>−</a:t>
                      </a:r>
                      <a:r>
                        <a:rPr lang="en-US" i="0" baseline="0" dirty="0" smtClean="0"/>
                        <a:t> </a:t>
                      </a:r>
                      <a:r>
                        <a:rPr lang="en-US" i="1" baseline="0" dirty="0" err="1" smtClean="0"/>
                        <a:t>Y</a:t>
                      </a:r>
                      <a:r>
                        <a:rPr lang="en-US" i="0" baseline="-25000" dirty="0" err="1" smtClean="0"/>
                        <a:t>g</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r h="370840">
                <a:tc>
                  <a:txBody>
                    <a:bodyPr/>
                    <a:lstStyle/>
                    <a:p>
                      <a:r>
                        <a:rPr lang="en-US" i="1" baseline="0" dirty="0" smtClean="0"/>
                        <a:t>M</a:t>
                      </a:r>
                      <a:endParaRPr lang="en-US" i="1" baseline="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bl>
          </a:graphicData>
        </a:graphic>
      </p:graphicFrame>
    </p:spTree>
    <p:extLst>
      <p:ext uri="{BB962C8B-B14F-4D97-AF65-F5344CB8AC3E}">
        <p14:creationId xmlns:p14="http://schemas.microsoft.com/office/powerpoint/2010/main" val="9363741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66725" y="280988"/>
            <a:ext cx="8245475" cy="939800"/>
          </a:xfrm>
        </p:spPr>
        <p:txBody>
          <a:bodyPr>
            <a:normAutofit/>
          </a:bodyPr>
          <a:lstStyle/>
          <a:p>
            <a:r>
              <a:rPr lang="en-US" dirty="0" smtClean="0"/>
              <a:t>The Nominal Exchange Rate</a:t>
            </a:r>
          </a:p>
        </p:txBody>
      </p:sp>
      <p:sp>
        <p:nvSpPr>
          <p:cNvPr id="112643" name="Rectangle 3"/>
          <p:cNvSpPr>
            <a:spLocks noGrp="1" noChangeArrowheads="1"/>
          </p:cNvSpPr>
          <p:nvPr>
            <p:ph type="body" idx="1"/>
          </p:nvPr>
        </p:nvSpPr>
        <p:spPr>
          <a:xfrm>
            <a:off x="457200" y="1533525"/>
            <a:ext cx="8229600" cy="1038225"/>
          </a:xfrm>
        </p:spPr>
        <p:txBody>
          <a:bodyPr>
            <a:normAutofit/>
          </a:bodyPr>
          <a:lstStyle/>
          <a:p>
            <a:r>
              <a:rPr lang="en-US" dirty="0" smtClean="0"/>
              <a:t>Recall that the real exchange rate is</a:t>
            </a:r>
          </a:p>
        </p:txBody>
      </p:sp>
      <p:graphicFrame>
        <p:nvGraphicFramePr>
          <p:cNvPr id="112644" name="Object 2"/>
          <p:cNvGraphicFramePr>
            <a:graphicFrameLocks noChangeAspect="1"/>
          </p:cNvGraphicFramePr>
          <p:nvPr/>
        </p:nvGraphicFramePr>
        <p:xfrm>
          <a:off x="2971800" y="2103438"/>
          <a:ext cx="2514600" cy="1012825"/>
        </p:xfrm>
        <a:graphic>
          <a:graphicData uri="http://schemas.openxmlformats.org/presentationml/2006/ole">
            <mc:AlternateContent xmlns:mc="http://schemas.openxmlformats.org/markup-compatibility/2006">
              <mc:Choice xmlns:v="urn:schemas-microsoft-com:vml" Requires="v">
                <p:oleObj spid="_x0000_s22658" name="Equation" r:id="rId4" imgW="888614" imgH="393529" progId="Equation.DSMT4">
                  <p:embed/>
                </p:oleObj>
              </mc:Choice>
              <mc:Fallback>
                <p:oleObj name="Equation" r:id="rId4" imgW="888614"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2103438"/>
                        <a:ext cx="2514600" cy="1012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45" name="Rectangle 5"/>
          <p:cNvSpPr>
            <a:spLocks noChangeArrowheads="1"/>
          </p:cNvSpPr>
          <p:nvPr/>
        </p:nvSpPr>
        <p:spPr bwMode="auto">
          <a:xfrm>
            <a:off x="460375" y="3289300"/>
            <a:ext cx="754380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008080"/>
              </a:buClr>
              <a:buSzPct val="120000"/>
              <a:buFont typeface="Wingdings" pitchFamily="2" charset="2"/>
              <a:buChar char="§"/>
            </a:pPr>
            <a:r>
              <a:rPr lang="en-US" sz="2800" dirty="0" smtClean="0"/>
              <a:t>Therefore, the </a:t>
            </a:r>
            <a:r>
              <a:rPr lang="en-US" sz="2800" dirty="0"/>
              <a:t>nominal exchange </a:t>
            </a:r>
            <a:r>
              <a:rPr lang="en-US" sz="2800" dirty="0" smtClean="0"/>
              <a:t>rate is</a:t>
            </a:r>
            <a:endParaRPr lang="en-US" sz="2800" dirty="0"/>
          </a:p>
        </p:txBody>
      </p:sp>
      <p:graphicFrame>
        <p:nvGraphicFramePr>
          <p:cNvPr id="112646" name="Object 3"/>
          <p:cNvGraphicFramePr>
            <a:graphicFrameLocks noChangeAspect="1"/>
          </p:cNvGraphicFramePr>
          <p:nvPr/>
        </p:nvGraphicFramePr>
        <p:xfrm>
          <a:off x="2940050" y="3810000"/>
          <a:ext cx="2622550" cy="1143000"/>
        </p:xfrm>
        <a:graphic>
          <a:graphicData uri="http://schemas.openxmlformats.org/presentationml/2006/ole">
            <mc:AlternateContent xmlns:mc="http://schemas.openxmlformats.org/markup-compatibility/2006">
              <mc:Choice xmlns:v="urn:schemas-microsoft-com:vml" Requires="v">
                <p:oleObj spid="_x0000_s22659" name="Equation" r:id="rId6" imgW="926698" imgH="444307" progId="Equation.DSMT4">
                  <p:embed/>
                </p:oleObj>
              </mc:Choice>
              <mc:Fallback>
                <p:oleObj name="Equation" r:id="rId6" imgW="926698" imgH="444307"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0050" y="3810000"/>
                        <a:ext cx="26225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75373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wipe(left)">
                                      <p:cBhvr>
                                        <p:cTn id="7" dur="500"/>
                                        <p:tgtEl>
                                          <p:spTgt spid="1126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2644"/>
                                        </p:tgtEl>
                                        <p:attrNameLst>
                                          <p:attrName>style.visibility</p:attrName>
                                        </p:attrNameLst>
                                      </p:cBhvr>
                                      <p:to>
                                        <p:strVal val="visible"/>
                                      </p:to>
                                    </p:set>
                                    <p:animEffect transition="in" filter="wipe(left)">
                                      <p:cBhvr>
                                        <p:cTn id="12" dur="500"/>
                                        <p:tgtEl>
                                          <p:spTgt spid="1126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45"/>
                                        </p:tgtEl>
                                        <p:attrNameLst>
                                          <p:attrName>style.visibility</p:attrName>
                                        </p:attrNameLst>
                                      </p:cBhvr>
                                      <p:to>
                                        <p:strVal val="visible"/>
                                      </p:to>
                                    </p:set>
                                    <p:animEffect transition="in" filter="wipe(left)">
                                      <p:cBhvr>
                                        <p:cTn id="17" dur="500"/>
                                        <p:tgtEl>
                                          <p:spTgt spid="1126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12646"/>
                                        </p:tgtEl>
                                        <p:attrNameLst>
                                          <p:attrName>style.visibility</p:attrName>
                                        </p:attrNameLst>
                                      </p:cBhvr>
                                      <p:to>
                                        <p:strVal val="visible"/>
                                      </p:to>
                                    </p:set>
                                    <p:animEffect transition="in" filter="wipe(left)">
                                      <p:cBhvr>
                                        <p:cTn id="22" dur="500"/>
                                        <p:tgtEl>
                                          <p:spTgt spid="112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bldLvl="3" autoUpdateAnimBg="0"/>
      <p:bldP spid="112645" grpId="0"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Nominal Exchange </a:t>
            </a:r>
            <a:r>
              <a:rPr lang="en-US" dirty="0" smtClean="0"/>
              <a:t>Rate: predictions</a:t>
            </a:r>
            <a:endParaRPr lang="en-US" dirty="0"/>
          </a:p>
        </p:txBody>
      </p:sp>
      <p:sp>
        <p:nvSpPr>
          <p:cNvPr id="3" name="Content Placeholder 2"/>
          <p:cNvSpPr>
            <a:spLocks noGrp="1"/>
          </p:cNvSpPr>
          <p:nvPr>
            <p:ph idx="1"/>
          </p:nvPr>
        </p:nvSpPr>
        <p:spPr>
          <a:xfrm>
            <a:off x="457200" y="1614488"/>
            <a:ext cx="2814638" cy="4525963"/>
          </a:xfrm>
        </p:spPr>
        <p:txBody>
          <a:bodyPr/>
          <a:lstStyle/>
          <a:p>
            <a:r>
              <a:rPr lang="el-GR" i="1" dirty="0" smtClean="0">
                <a:latin typeface="Calibri"/>
                <a:cs typeface="Calibri"/>
              </a:rPr>
              <a:t>ε</a:t>
            </a:r>
            <a:r>
              <a:rPr lang="en-US" dirty="0" smtClean="0">
                <a:latin typeface="Calibri"/>
                <a:cs typeface="Calibri"/>
              </a:rPr>
              <a:t> = </a:t>
            </a:r>
            <a:r>
              <a:rPr lang="en-US" i="1" dirty="0" err="1" smtClean="0">
                <a:latin typeface="Calibri"/>
                <a:cs typeface="Calibri"/>
              </a:rPr>
              <a:t>eP</a:t>
            </a:r>
            <a:r>
              <a:rPr lang="en-US" dirty="0" smtClean="0">
                <a:latin typeface="Calibri"/>
                <a:cs typeface="Calibri"/>
              </a:rPr>
              <a:t>/</a:t>
            </a:r>
            <a:r>
              <a:rPr lang="en-US" i="1" dirty="0" smtClean="0">
                <a:latin typeface="Calibri"/>
                <a:cs typeface="Calibri"/>
              </a:rPr>
              <a:t>P</a:t>
            </a:r>
            <a:r>
              <a:rPr lang="en-US" baseline="30000" dirty="0" smtClean="0">
                <a:latin typeface="Calibri"/>
                <a:cs typeface="Calibri"/>
              </a:rPr>
              <a:t>*</a:t>
            </a:r>
          </a:p>
          <a:p>
            <a:r>
              <a:rPr lang="el-GR" i="1" dirty="0" smtClean="0">
                <a:cs typeface="Calibri"/>
              </a:rPr>
              <a:t>ε</a:t>
            </a:r>
            <a:r>
              <a:rPr lang="en-US" i="1" dirty="0" smtClean="0">
                <a:cs typeface="Calibri"/>
              </a:rPr>
              <a:t>P</a:t>
            </a:r>
            <a:r>
              <a:rPr lang="en-US" baseline="30000" dirty="0">
                <a:cs typeface="Calibri"/>
              </a:rPr>
              <a:t> </a:t>
            </a:r>
            <a:r>
              <a:rPr lang="en-US" baseline="30000" dirty="0" smtClean="0">
                <a:cs typeface="Calibri"/>
              </a:rPr>
              <a:t>*</a:t>
            </a:r>
            <a:r>
              <a:rPr lang="en-US" dirty="0" smtClean="0">
                <a:cs typeface="Calibri"/>
              </a:rPr>
              <a:t>/</a:t>
            </a:r>
            <a:r>
              <a:rPr lang="en-US" i="1" dirty="0" smtClean="0">
                <a:cs typeface="Calibri"/>
              </a:rPr>
              <a:t>P</a:t>
            </a:r>
            <a:r>
              <a:rPr lang="en-US" dirty="0" smtClean="0">
                <a:cs typeface="Calibri"/>
              </a:rPr>
              <a:t> </a:t>
            </a:r>
            <a:r>
              <a:rPr lang="en-US" dirty="0">
                <a:cs typeface="Calibri"/>
              </a:rPr>
              <a:t>= </a:t>
            </a:r>
            <a:r>
              <a:rPr lang="en-US" i="1" dirty="0" smtClean="0">
                <a:cs typeface="Calibri"/>
              </a:rPr>
              <a:t>e</a:t>
            </a:r>
            <a:endParaRPr lang="en-US" baseline="30000" dirty="0"/>
          </a:p>
          <a:p>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112007715"/>
              </p:ext>
            </p:extLst>
          </p:nvPr>
        </p:nvGraphicFramePr>
        <p:xfrm>
          <a:off x="2753713" y="1747452"/>
          <a:ext cx="4915198" cy="4079240"/>
        </p:xfrm>
        <a:graphic>
          <a:graphicData uri="http://schemas.openxmlformats.org/drawingml/2006/table">
            <a:tbl>
              <a:tblPr firstRow="1" bandRow="1">
                <a:tableStyleId>{5C22544A-7EE6-4342-B048-85BDC9FD1C3A}</a:tableStyleId>
              </a:tblPr>
              <a:tblGrid>
                <a:gridCol w="1710119"/>
                <a:gridCol w="266320"/>
                <a:gridCol w="306231"/>
                <a:gridCol w="266320"/>
                <a:gridCol w="266320"/>
                <a:gridCol w="266320"/>
                <a:gridCol w="501968"/>
                <a:gridCol w="266320"/>
                <a:gridCol w="266320"/>
                <a:gridCol w="266320"/>
                <a:gridCol w="266320"/>
                <a:gridCol w="266320"/>
              </a:tblGrid>
              <a:tr h="370840">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Predictions Grid (Long Run, Open</a:t>
                      </a:r>
                      <a:r>
                        <a:rPr lang="en-US" baseline="0" dirty="0" smtClean="0"/>
                        <a:t> Economy)</a:t>
                      </a:r>
                      <a:endParaRPr lang="en-US" dirty="0" smtClean="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c>
                  <a:txBody>
                    <a:bodyPr/>
                    <a:lstStyle/>
                    <a:p>
                      <a:pPr algn="ctr"/>
                      <a:r>
                        <a:rPr lang="el-GR" i="1" dirty="0" smtClean="0">
                          <a:latin typeface="Calibri"/>
                          <a:cs typeface="Calibri"/>
                        </a:rPr>
                        <a:t>ε</a:t>
                      </a:r>
                      <a:endParaRPr lang="en-US" i="1" dirty="0"/>
                    </a:p>
                  </a:txBody>
                  <a:tcPr/>
                </a:tc>
                <a:tc>
                  <a:txBody>
                    <a:bodyPr/>
                    <a:lstStyle/>
                    <a:p>
                      <a:pPr algn="ctr"/>
                      <a:r>
                        <a:rPr lang="el-GR" i="1" dirty="0" smtClean="0"/>
                        <a:t>π</a:t>
                      </a:r>
                      <a:endParaRPr lang="en-US" i="1" dirty="0"/>
                    </a:p>
                  </a:txBody>
                  <a:tcPr/>
                </a:tc>
                <a:tc>
                  <a:txBody>
                    <a:bodyPr/>
                    <a:lstStyle/>
                    <a:p>
                      <a:pPr algn="ctr"/>
                      <a:r>
                        <a:rPr lang="en-US" i="1" dirty="0" err="1" smtClean="0"/>
                        <a:t>i</a:t>
                      </a:r>
                      <a:endParaRPr lang="en-US" i="1" dirty="0"/>
                    </a:p>
                  </a:txBody>
                  <a:tcPr/>
                </a:tc>
                <a:tc>
                  <a:txBody>
                    <a:bodyPr/>
                    <a:lstStyle/>
                    <a:p>
                      <a:pPr algn="ctr"/>
                      <a:r>
                        <a:rPr lang="en-US" i="1" dirty="0" smtClean="0"/>
                        <a:t>P</a:t>
                      </a:r>
                      <a:endParaRPr lang="en-US" i="1" dirty="0"/>
                    </a:p>
                  </a:txBody>
                  <a:tcPr/>
                </a:tc>
                <a:tc>
                  <a:txBody>
                    <a:bodyPr/>
                    <a:lstStyle/>
                    <a:p>
                      <a:pPr algn="ctr"/>
                      <a:r>
                        <a:rPr lang="en-US" i="1" dirty="0" smtClean="0"/>
                        <a:t>e</a:t>
                      </a:r>
                      <a:endParaRPr lang="en-US" i="1"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r>
              <a:tr h="37084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r h="370840">
                <a:tc>
                  <a:txBody>
                    <a:bodyPr/>
                    <a:lstStyle/>
                    <a:p>
                      <a:r>
                        <a:rPr lang="en-US" b="0" i="1" baseline="0" dirty="0" err="1" smtClean="0"/>
                        <a:t>NX</a:t>
                      </a:r>
                      <a:r>
                        <a:rPr lang="en-US" i="0" baseline="-25000" dirty="0" err="1"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r h="370840">
                <a:tc>
                  <a:txBody>
                    <a:bodyPr/>
                    <a:lstStyle/>
                    <a:p>
                      <a:r>
                        <a:rPr lang="en-US" i="1" baseline="0" dirty="0" smtClean="0"/>
                        <a:t>M</a:t>
                      </a:r>
                      <a:r>
                        <a:rPr lang="en-US" i="0" baseline="-25000" dirty="0" smtClean="0"/>
                        <a:t>g</a:t>
                      </a:r>
                      <a:r>
                        <a:rPr lang="en-US" i="0" baseline="0" dirty="0" smtClean="0"/>
                        <a:t> </a:t>
                      </a:r>
                      <a:r>
                        <a:rPr lang="en-US" dirty="0" smtClean="0">
                          <a:latin typeface="+mn-lt"/>
                          <a:cs typeface="Calibri"/>
                        </a:rPr>
                        <a:t>−</a:t>
                      </a:r>
                      <a:r>
                        <a:rPr lang="en-US" i="0" baseline="0" dirty="0" smtClean="0"/>
                        <a:t> </a:t>
                      </a:r>
                      <a:r>
                        <a:rPr lang="en-US" i="1" baseline="0" dirty="0" err="1" smtClean="0"/>
                        <a:t>Y</a:t>
                      </a:r>
                      <a:r>
                        <a:rPr lang="en-US" i="0" baseline="-25000" dirty="0" err="1" smtClean="0"/>
                        <a:t>g</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r>
              <a:tr h="370840">
                <a:tc>
                  <a:txBody>
                    <a:bodyPr/>
                    <a:lstStyle/>
                    <a:p>
                      <a:r>
                        <a:rPr lang="en-US" i="1" baseline="0" dirty="0" smtClean="0"/>
                        <a:t>M</a:t>
                      </a:r>
                      <a:endParaRPr lang="en-US" i="1" baseline="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r>
            </a:tbl>
          </a:graphicData>
        </a:graphic>
      </p:graphicFrame>
    </p:spTree>
    <p:extLst>
      <p:ext uri="{BB962C8B-B14F-4D97-AF65-F5344CB8AC3E}">
        <p14:creationId xmlns:p14="http://schemas.microsoft.com/office/powerpoint/2010/main" val="198995004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Nominal Exchange Rate, Growth Rate </a:t>
            </a:r>
            <a:endParaRPr lang="en-US" dirty="0"/>
          </a:p>
        </p:txBody>
      </p:sp>
      <p:sp>
        <p:nvSpPr>
          <p:cNvPr id="3" name="Content Placeholder 2"/>
          <p:cNvSpPr>
            <a:spLocks noGrp="1"/>
          </p:cNvSpPr>
          <p:nvPr>
            <p:ph idx="1"/>
          </p:nvPr>
        </p:nvSpPr>
        <p:spPr/>
        <p:txBody>
          <a:bodyPr/>
          <a:lstStyle/>
          <a:p>
            <a:r>
              <a:rPr lang="en-US" i="1" dirty="0" smtClean="0">
                <a:cs typeface="Calibri"/>
              </a:rPr>
              <a:t>e</a:t>
            </a:r>
            <a:r>
              <a:rPr lang="en-US" dirty="0" smtClean="0">
                <a:cs typeface="Calibri"/>
              </a:rPr>
              <a:t> = </a:t>
            </a:r>
            <a:r>
              <a:rPr lang="el-GR" i="1" dirty="0" smtClean="0">
                <a:cs typeface="Calibri"/>
              </a:rPr>
              <a:t>ε</a:t>
            </a:r>
            <a:r>
              <a:rPr lang="en-US" i="1" dirty="0">
                <a:cs typeface="Calibri"/>
              </a:rPr>
              <a:t>P</a:t>
            </a:r>
            <a:r>
              <a:rPr lang="en-US" baseline="30000" dirty="0">
                <a:cs typeface="Calibri"/>
              </a:rPr>
              <a:t> *</a:t>
            </a:r>
            <a:r>
              <a:rPr lang="en-US" dirty="0">
                <a:cs typeface="Calibri"/>
              </a:rPr>
              <a:t>/</a:t>
            </a:r>
            <a:r>
              <a:rPr lang="en-US" i="1" dirty="0" smtClean="0">
                <a:cs typeface="Calibri"/>
              </a:rPr>
              <a:t>P</a:t>
            </a:r>
            <a:endParaRPr lang="en-US" baseline="30000" dirty="0"/>
          </a:p>
          <a:p>
            <a:r>
              <a:rPr lang="en-US" dirty="0" smtClean="0"/>
              <a:t>Recall from chapter 2</a:t>
            </a:r>
          </a:p>
          <a:p>
            <a:pPr lvl="1"/>
            <a:r>
              <a:rPr lang="en-US" i="1" dirty="0" smtClean="0"/>
              <a:t>Z</a:t>
            </a:r>
            <a:r>
              <a:rPr lang="en-US" dirty="0" smtClean="0"/>
              <a:t> = </a:t>
            </a:r>
            <a:r>
              <a:rPr lang="en-US" i="1" dirty="0" smtClean="0"/>
              <a:t>XY</a:t>
            </a:r>
            <a:r>
              <a:rPr lang="en-US" dirty="0" smtClean="0"/>
              <a:t> implies </a:t>
            </a:r>
            <a:r>
              <a:rPr lang="en-US" i="1" dirty="0" err="1" smtClean="0"/>
              <a:t>Z</a:t>
            </a:r>
            <a:r>
              <a:rPr lang="en-US" baseline="-25000" dirty="0" err="1" smtClean="0"/>
              <a:t>g</a:t>
            </a:r>
            <a:r>
              <a:rPr lang="en-US" dirty="0" smtClean="0"/>
              <a:t> = </a:t>
            </a:r>
            <a:r>
              <a:rPr lang="en-US" i="1" dirty="0" err="1" smtClean="0"/>
              <a:t>X</a:t>
            </a:r>
            <a:r>
              <a:rPr lang="en-US" baseline="-25000" dirty="0" err="1" smtClean="0"/>
              <a:t>g</a:t>
            </a:r>
            <a:r>
              <a:rPr lang="en-US" dirty="0" smtClean="0"/>
              <a:t> + </a:t>
            </a:r>
            <a:r>
              <a:rPr lang="en-US" i="1" dirty="0" err="1" smtClean="0"/>
              <a:t>Y</a:t>
            </a:r>
            <a:r>
              <a:rPr lang="en-US" baseline="-25000" dirty="0" err="1" smtClean="0"/>
              <a:t>g</a:t>
            </a:r>
            <a:endParaRPr lang="en-US" baseline="-25000" dirty="0" smtClean="0"/>
          </a:p>
          <a:p>
            <a:pPr lvl="1"/>
            <a:r>
              <a:rPr lang="en-US" i="1" dirty="0"/>
              <a:t>Z</a:t>
            </a:r>
            <a:r>
              <a:rPr lang="en-US" dirty="0"/>
              <a:t> = </a:t>
            </a:r>
            <a:r>
              <a:rPr lang="en-US" i="1" dirty="0" smtClean="0"/>
              <a:t>X</a:t>
            </a:r>
            <a:r>
              <a:rPr lang="en-US" dirty="0" smtClean="0"/>
              <a:t>/</a:t>
            </a:r>
            <a:r>
              <a:rPr lang="en-US" i="1" dirty="0" smtClean="0"/>
              <a:t>Y</a:t>
            </a:r>
            <a:r>
              <a:rPr lang="en-US" dirty="0" smtClean="0"/>
              <a:t> </a:t>
            </a:r>
            <a:r>
              <a:rPr lang="en-US" dirty="0"/>
              <a:t>implies </a:t>
            </a:r>
            <a:r>
              <a:rPr lang="en-US" i="1" dirty="0" err="1"/>
              <a:t>Z</a:t>
            </a:r>
            <a:r>
              <a:rPr lang="en-US" baseline="-25000" dirty="0" err="1"/>
              <a:t>g</a:t>
            </a:r>
            <a:r>
              <a:rPr lang="en-US" dirty="0"/>
              <a:t> = </a:t>
            </a:r>
            <a:r>
              <a:rPr lang="en-US" i="1" dirty="0" err="1"/>
              <a:t>X</a:t>
            </a:r>
            <a:r>
              <a:rPr lang="en-US" baseline="-25000" dirty="0" err="1"/>
              <a:t>g</a:t>
            </a:r>
            <a:r>
              <a:rPr lang="en-US" dirty="0"/>
              <a:t> </a:t>
            </a:r>
            <a:r>
              <a:rPr lang="en-US" dirty="0" smtClean="0">
                <a:latin typeface="Calibri"/>
                <a:cs typeface="Calibri"/>
              </a:rPr>
              <a:t>−</a:t>
            </a:r>
            <a:r>
              <a:rPr lang="en-US" dirty="0" smtClean="0"/>
              <a:t> </a:t>
            </a:r>
            <a:r>
              <a:rPr lang="en-US" i="1" dirty="0" err="1"/>
              <a:t>Y</a:t>
            </a:r>
            <a:r>
              <a:rPr lang="en-US" baseline="-25000" dirty="0" err="1"/>
              <a:t>g</a:t>
            </a:r>
            <a:endParaRPr lang="en-US" baseline="-25000" dirty="0"/>
          </a:p>
          <a:p>
            <a:r>
              <a:rPr lang="en-US" i="1" dirty="0">
                <a:cs typeface="Calibri"/>
              </a:rPr>
              <a:t>e</a:t>
            </a:r>
            <a:r>
              <a:rPr lang="en-US" dirty="0">
                <a:cs typeface="Calibri"/>
              </a:rPr>
              <a:t> = </a:t>
            </a:r>
            <a:r>
              <a:rPr lang="el-GR" i="1" dirty="0">
                <a:cs typeface="Calibri"/>
              </a:rPr>
              <a:t>ε</a:t>
            </a:r>
            <a:r>
              <a:rPr lang="en-US" i="1" dirty="0">
                <a:cs typeface="Calibri"/>
              </a:rPr>
              <a:t>P</a:t>
            </a:r>
            <a:r>
              <a:rPr lang="en-US" baseline="30000" dirty="0">
                <a:cs typeface="Calibri"/>
              </a:rPr>
              <a:t> *</a:t>
            </a:r>
            <a:r>
              <a:rPr lang="en-US" dirty="0">
                <a:cs typeface="Calibri"/>
              </a:rPr>
              <a:t>/</a:t>
            </a:r>
            <a:r>
              <a:rPr lang="en-US" i="1" dirty="0" smtClean="0">
                <a:cs typeface="Calibri"/>
              </a:rPr>
              <a:t>P</a:t>
            </a:r>
            <a:r>
              <a:rPr lang="en-US" dirty="0" smtClean="0">
                <a:cs typeface="Calibri"/>
              </a:rPr>
              <a:t> implies </a:t>
            </a:r>
            <a:r>
              <a:rPr lang="en-US" i="1" dirty="0" err="1" smtClean="0">
                <a:cs typeface="Calibri"/>
              </a:rPr>
              <a:t>e</a:t>
            </a:r>
            <a:r>
              <a:rPr lang="en-US" baseline="-25000" dirty="0" err="1" smtClean="0">
                <a:cs typeface="Calibri"/>
              </a:rPr>
              <a:t>g</a:t>
            </a:r>
            <a:r>
              <a:rPr lang="en-US" dirty="0" smtClean="0">
                <a:cs typeface="Calibri"/>
              </a:rPr>
              <a:t> </a:t>
            </a:r>
            <a:r>
              <a:rPr lang="en-US" dirty="0">
                <a:cs typeface="Calibri"/>
              </a:rPr>
              <a:t>= </a:t>
            </a:r>
            <a:r>
              <a:rPr lang="el-GR" i="1" dirty="0" smtClean="0">
                <a:cs typeface="Calibri"/>
              </a:rPr>
              <a:t>ε</a:t>
            </a:r>
            <a:r>
              <a:rPr lang="en-US" baseline="-25000" dirty="0" smtClean="0">
                <a:cs typeface="Calibri"/>
              </a:rPr>
              <a:t>g</a:t>
            </a:r>
            <a:r>
              <a:rPr lang="en-US" dirty="0" smtClean="0">
                <a:cs typeface="Calibri"/>
              </a:rPr>
              <a:t> + </a:t>
            </a:r>
            <a:r>
              <a:rPr lang="el-GR" dirty="0" smtClean="0">
                <a:latin typeface="Calibri"/>
                <a:cs typeface="Calibri"/>
              </a:rPr>
              <a:t>π</a:t>
            </a:r>
            <a:r>
              <a:rPr lang="en-US" baseline="30000" dirty="0" smtClean="0">
                <a:latin typeface="Calibri"/>
                <a:cs typeface="Calibri"/>
              </a:rPr>
              <a:t>*</a:t>
            </a:r>
            <a:r>
              <a:rPr lang="en-US" dirty="0" smtClean="0">
                <a:latin typeface="Calibri"/>
                <a:cs typeface="Calibri"/>
              </a:rPr>
              <a:t> − </a:t>
            </a:r>
            <a:r>
              <a:rPr lang="el-GR" dirty="0" smtClean="0">
                <a:latin typeface="Calibri"/>
                <a:cs typeface="Calibri"/>
              </a:rPr>
              <a:t>π</a:t>
            </a:r>
            <a:endParaRPr lang="en-US" baseline="30000" dirty="0"/>
          </a:p>
          <a:p>
            <a:r>
              <a:rPr lang="en-US" i="1" dirty="0" smtClean="0"/>
              <a:t>Assumption</a:t>
            </a:r>
            <a:r>
              <a:rPr lang="en-US" dirty="0" smtClean="0"/>
              <a:t>: </a:t>
            </a:r>
            <a:r>
              <a:rPr lang="en-US" b="1" dirty="0" smtClean="0">
                <a:solidFill>
                  <a:srgbClr val="0070C0"/>
                </a:solidFill>
              </a:rPr>
              <a:t>the real exchange rate is constant in the long run: </a:t>
            </a:r>
            <a:r>
              <a:rPr lang="el-GR" b="1" i="1" dirty="0">
                <a:solidFill>
                  <a:srgbClr val="0070C0"/>
                </a:solidFill>
                <a:cs typeface="Calibri"/>
              </a:rPr>
              <a:t>ε</a:t>
            </a:r>
            <a:r>
              <a:rPr lang="en-US" b="1" baseline="-25000" dirty="0">
                <a:solidFill>
                  <a:srgbClr val="0070C0"/>
                </a:solidFill>
                <a:cs typeface="Calibri"/>
              </a:rPr>
              <a:t>g</a:t>
            </a:r>
            <a:r>
              <a:rPr lang="en-US" b="1" dirty="0" smtClean="0">
                <a:solidFill>
                  <a:srgbClr val="0070C0"/>
                </a:solidFill>
              </a:rPr>
              <a:t> = 0</a:t>
            </a:r>
          </a:p>
          <a:p>
            <a:r>
              <a:rPr lang="en-US" dirty="0" smtClean="0"/>
              <a:t>Therefore, </a:t>
            </a:r>
            <a:r>
              <a:rPr lang="en-US" b="1" i="1" dirty="0" err="1">
                <a:solidFill>
                  <a:srgbClr val="0070C0"/>
                </a:solidFill>
                <a:cs typeface="Calibri"/>
              </a:rPr>
              <a:t>e</a:t>
            </a:r>
            <a:r>
              <a:rPr lang="en-US" b="1" baseline="-25000" dirty="0" err="1">
                <a:solidFill>
                  <a:srgbClr val="0070C0"/>
                </a:solidFill>
                <a:cs typeface="Calibri"/>
              </a:rPr>
              <a:t>g</a:t>
            </a:r>
            <a:r>
              <a:rPr lang="en-US" b="1" dirty="0">
                <a:solidFill>
                  <a:srgbClr val="0070C0"/>
                </a:solidFill>
                <a:cs typeface="Calibri"/>
              </a:rPr>
              <a:t> = </a:t>
            </a:r>
            <a:r>
              <a:rPr lang="el-GR" b="1" dirty="0" smtClean="0">
                <a:solidFill>
                  <a:srgbClr val="0070C0"/>
                </a:solidFill>
                <a:cs typeface="Calibri"/>
              </a:rPr>
              <a:t>π</a:t>
            </a:r>
            <a:r>
              <a:rPr lang="en-US" b="1" baseline="30000" dirty="0">
                <a:solidFill>
                  <a:srgbClr val="0070C0"/>
                </a:solidFill>
                <a:cs typeface="Calibri"/>
              </a:rPr>
              <a:t>*</a:t>
            </a:r>
            <a:r>
              <a:rPr lang="en-US" b="1" dirty="0">
                <a:solidFill>
                  <a:srgbClr val="0070C0"/>
                </a:solidFill>
                <a:cs typeface="Calibri"/>
              </a:rPr>
              <a:t> − </a:t>
            </a:r>
            <a:r>
              <a:rPr lang="el-GR" b="1" dirty="0">
                <a:solidFill>
                  <a:srgbClr val="0070C0"/>
                </a:solidFill>
                <a:cs typeface="Calibri"/>
              </a:rPr>
              <a:t>π</a:t>
            </a:r>
            <a:endParaRPr lang="en-US" b="1" dirty="0">
              <a:solidFill>
                <a:srgbClr val="0070C0"/>
              </a:solidFill>
            </a:endParaRPr>
          </a:p>
          <a:p>
            <a:endParaRPr lang="en-US" dirty="0" smtClean="0"/>
          </a:p>
          <a:p>
            <a:endParaRPr lang="en-US" dirty="0"/>
          </a:p>
        </p:txBody>
      </p:sp>
    </p:spTree>
    <p:extLst>
      <p:ext uri="{BB962C8B-B14F-4D97-AF65-F5344CB8AC3E}">
        <p14:creationId xmlns:p14="http://schemas.microsoft.com/office/powerpoint/2010/main" val="40204578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Nominal Exchange Rate , Growth Rate </a:t>
            </a:r>
          </a:p>
        </p:txBody>
      </p:sp>
      <p:sp>
        <p:nvSpPr>
          <p:cNvPr id="3" name="Content Placeholder 2"/>
          <p:cNvSpPr>
            <a:spLocks noGrp="1"/>
          </p:cNvSpPr>
          <p:nvPr>
            <p:ph idx="1"/>
          </p:nvPr>
        </p:nvSpPr>
        <p:spPr/>
        <p:txBody>
          <a:bodyPr/>
          <a:lstStyle/>
          <a:p>
            <a:r>
              <a:rPr lang="en-US" b="1" i="1" dirty="0" err="1">
                <a:solidFill>
                  <a:srgbClr val="0070C0"/>
                </a:solidFill>
                <a:cs typeface="Calibri"/>
              </a:rPr>
              <a:t>e</a:t>
            </a:r>
            <a:r>
              <a:rPr lang="en-US" b="1" baseline="-25000" dirty="0" err="1">
                <a:solidFill>
                  <a:srgbClr val="0070C0"/>
                </a:solidFill>
                <a:cs typeface="Calibri"/>
              </a:rPr>
              <a:t>g</a:t>
            </a:r>
            <a:r>
              <a:rPr lang="en-US" b="1" dirty="0">
                <a:solidFill>
                  <a:srgbClr val="0070C0"/>
                </a:solidFill>
                <a:cs typeface="Calibri"/>
              </a:rPr>
              <a:t> = </a:t>
            </a:r>
            <a:r>
              <a:rPr lang="el-GR" b="1" dirty="0">
                <a:solidFill>
                  <a:srgbClr val="0070C0"/>
                </a:solidFill>
                <a:cs typeface="Calibri"/>
              </a:rPr>
              <a:t>π</a:t>
            </a:r>
            <a:r>
              <a:rPr lang="en-US" b="1" baseline="30000" dirty="0">
                <a:solidFill>
                  <a:srgbClr val="0070C0"/>
                </a:solidFill>
                <a:cs typeface="Calibri"/>
              </a:rPr>
              <a:t>*</a:t>
            </a:r>
            <a:r>
              <a:rPr lang="en-US" b="1" dirty="0">
                <a:solidFill>
                  <a:srgbClr val="0070C0"/>
                </a:solidFill>
                <a:cs typeface="Calibri"/>
              </a:rPr>
              <a:t> − </a:t>
            </a:r>
            <a:r>
              <a:rPr lang="el-GR" b="1" dirty="0">
                <a:solidFill>
                  <a:srgbClr val="0070C0"/>
                </a:solidFill>
                <a:cs typeface="Calibri"/>
              </a:rPr>
              <a:t>π</a:t>
            </a:r>
            <a:endParaRPr lang="en-US" b="1" dirty="0">
              <a:solidFill>
                <a:srgbClr val="0070C0"/>
              </a:solidFill>
            </a:endParaRPr>
          </a:p>
          <a:p>
            <a:r>
              <a:rPr lang="en-US" dirty="0" smtClean="0"/>
              <a:t>The value of the domestic currency grows at a rate equal to the foreign inflation rate minus the domestic inflation rate</a:t>
            </a:r>
          </a:p>
          <a:p>
            <a:pPr lvl="1"/>
            <a:r>
              <a:rPr lang="en-US" dirty="0" smtClean="0"/>
              <a:t>Example: if China’s annual inflation rate is 8 percent and the U.S. </a:t>
            </a:r>
            <a:r>
              <a:rPr lang="en-US" dirty="0"/>
              <a:t>annual inflation rate is </a:t>
            </a:r>
            <a:r>
              <a:rPr lang="en-US" dirty="0" smtClean="0"/>
              <a:t>2 percent, then the </a:t>
            </a:r>
            <a:r>
              <a:rPr lang="en-US" dirty="0" err="1" smtClean="0"/>
              <a:t>yuan</a:t>
            </a:r>
            <a:r>
              <a:rPr lang="en-US" dirty="0" smtClean="0"/>
              <a:t> per dollar exchange rate will increase at the annual rate of 6 percent.</a:t>
            </a:r>
            <a:endParaRPr lang="en-US" dirty="0"/>
          </a:p>
          <a:p>
            <a:endParaRPr lang="en-US" dirty="0" smtClean="0"/>
          </a:p>
          <a:p>
            <a:endParaRPr lang="en-US" dirty="0"/>
          </a:p>
        </p:txBody>
      </p:sp>
    </p:spTree>
    <p:extLst>
      <p:ext uri="{BB962C8B-B14F-4D97-AF65-F5344CB8AC3E}">
        <p14:creationId xmlns:p14="http://schemas.microsoft.com/office/powerpoint/2010/main" val="156871366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0"/>
            <a:ext cx="8229600" cy="1143000"/>
          </a:xfrm>
        </p:spPr>
        <p:txBody>
          <a:bodyPr>
            <a:normAutofit fontScale="90000"/>
          </a:bodyPr>
          <a:lstStyle/>
          <a:p>
            <a:r>
              <a:rPr lang="en-US" dirty="0" smtClean="0"/>
              <a:t>Nominal Exchange Rates: predictions</a:t>
            </a:r>
            <a:endParaRPr lang="en-US" dirty="0"/>
          </a:p>
        </p:txBody>
      </p:sp>
      <p:sp>
        <p:nvSpPr>
          <p:cNvPr id="3" name="Content Placeholder 2"/>
          <p:cNvSpPr>
            <a:spLocks noGrp="1"/>
          </p:cNvSpPr>
          <p:nvPr>
            <p:ph idx="1"/>
          </p:nvPr>
        </p:nvSpPr>
        <p:spPr>
          <a:xfrm>
            <a:off x="242880" y="1600200"/>
            <a:ext cx="2314575" cy="2443163"/>
          </a:xfrm>
        </p:spPr>
        <p:txBody>
          <a:bodyPr>
            <a:normAutofit fontScale="85000" lnSpcReduction="10000"/>
          </a:bodyPr>
          <a:lstStyle/>
          <a:p>
            <a:r>
              <a:rPr lang="en-US" b="1" i="1" dirty="0" err="1">
                <a:solidFill>
                  <a:srgbClr val="0070C0"/>
                </a:solidFill>
                <a:cs typeface="Calibri"/>
              </a:rPr>
              <a:t>e</a:t>
            </a:r>
            <a:r>
              <a:rPr lang="en-US" b="1" baseline="-25000" dirty="0" err="1">
                <a:solidFill>
                  <a:srgbClr val="0070C0"/>
                </a:solidFill>
                <a:cs typeface="Calibri"/>
              </a:rPr>
              <a:t>g</a:t>
            </a:r>
            <a:r>
              <a:rPr lang="en-US" b="1" dirty="0">
                <a:solidFill>
                  <a:srgbClr val="0070C0"/>
                </a:solidFill>
                <a:cs typeface="Calibri"/>
              </a:rPr>
              <a:t> = </a:t>
            </a:r>
            <a:r>
              <a:rPr lang="el-GR" b="1" dirty="0">
                <a:solidFill>
                  <a:srgbClr val="0070C0"/>
                </a:solidFill>
                <a:cs typeface="Calibri"/>
              </a:rPr>
              <a:t>π</a:t>
            </a:r>
            <a:r>
              <a:rPr lang="en-US" b="1" baseline="30000" dirty="0">
                <a:solidFill>
                  <a:srgbClr val="0070C0"/>
                </a:solidFill>
                <a:cs typeface="Calibri"/>
              </a:rPr>
              <a:t>*</a:t>
            </a:r>
            <a:r>
              <a:rPr lang="en-US" b="1" dirty="0">
                <a:solidFill>
                  <a:srgbClr val="0070C0"/>
                </a:solidFill>
                <a:cs typeface="Calibri"/>
              </a:rPr>
              <a:t> − </a:t>
            </a:r>
            <a:r>
              <a:rPr lang="el-GR" b="1" dirty="0">
                <a:solidFill>
                  <a:srgbClr val="0070C0"/>
                </a:solidFill>
                <a:cs typeface="Calibri"/>
              </a:rPr>
              <a:t>π</a:t>
            </a:r>
            <a:endParaRPr lang="en-US" b="1" dirty="0">
              <a:solidFill>
                <a:srgbClr val="0070C0"/>
              </a:solidFill>
            </a:endParaRPr>
          </a:p>
          <a:p>
            <a:r>
              <a:rPr lang="en-US" i="1" dirty="0" smtClean="0"/>
              <a:t>Assumption</a:t>
            </a:r>
            <a:r>
              <a:rPr lang="en-US" dirty="0" smtClean="0"/>
              <a:t>: </a:t>
            </a:r>
            <a:r>
              <a:rPr lang="en-US" b="1" dirty="0" smtClean="0"/>
              <a:t>The foreign inflation rate (</a:t>
            </a:r>
            <a:r>
              <a:rPr lang="el-GR" b="1" dirty="0" smtClean="0">
                <a:latin typeface="Calibri"/>
                <a:cs typeface="Calibri"/>
              </a:rPr>
              <a:t>π</a:t>
            </a:r>
            <a:r>
              <a:rPr lang="en-US" b="1" baseline="30000" dirty="0" smtClean="0">
                <a:latin typeface="Calibri"/>
                <a:cs typeface="Calibri"/>
              </a:rPr>
              <a:t>*</a:t>
            </a:r>
            <a:r>
              <a:rPr lang="en-US" b="1" dirty="0" smtClean="0"/>
              <a:t>) is exogenous</a:t>
            </a:r>
          </a:p>
          <a:p>
            <a:endParaRPr lang="en-US" dirty="0"/>
          </a:p>
          <a:p>
            <a:endParaRPr lang="en-US" dirty="0" smtClean="0"/>
          </a:p>
          <a:p>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953432238"/>
              </p:ext>
            </p:extLst>
          </p:nvPr>
        </p:nvGraphicFramePr>
        <p:xfrm>
          <a:off x="2753713" y="1747452"/>
          <a:ext cx="5212746" cy="4719320"/>
        </p:xfrm>
        <a:graphic>
          <a:graphicData uri="http://schemas.openxmlformats.org/drawingml/2006/table">
            <a:tbl>
              <a:tblPr firstRow="1" bandRow="1">
                <a:tableStyleId>{5C22544A-7EE6-4342-B048-85BDC9FD1C3A}</a:tableStyleId>
              </a:tblPr>
              <a:tblGrid>
                <a:gridCol w="1710119"/>
                <a:gridCol w="252632"/>
                <a:gridCol w="290491"/>
                <a:gridCol w="252632"/>
                <a:gridCol w="252632"/>
                <a:gridCol w="252632"/>
                <a:gridCol w="476168"/>
                <a:gridCol w="252632"/>
                <a:gridCol w="252632"/>
                <a:gridCol w="252632"/>
                <a:gridCol w="252632"/>
                <a:gridCol w="252632"/>
                <a:gridCol w="462280"/>
              </a:tblGrid>
              <a:tr h="370840">
                <a:tc gridSpan="1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Predictions Grid (Long Run, Open</a:t>
                      </a:r>
                      <a:r>
                        <a:rPr lang="en-US" baseline="0" dirty="0" smtClean="0"/>
                        <a:t> Economy)</a:t>
                      </a:r>
                      <a:endParaRPr lang="en-US" dirty="0" smtClean="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c>
                  <a:txBody>
                    <a:bodyPr/>
                    <a:lstStyle/>
                    <a:p>
                      <a:pPr algn="ctr"/>
                      <a:r>
                        <a:rPr lang="el-GR" i="1" dirty="0" smtClean="0">
                          <a:latin typeface="Calibri"/>
                          <a:cs typeface="Calibri"/>
                        </a:rPr>
                        <a:t>ε</a:t>
                      </a:r>
                      <a:endParaRPr lang="en-US" i="1" dirty="0"/>
                    </a:p>
                  </a:txBody>
                  <a:tcPr/>
                </a:tc>
                <a:tc>
                  <a:txBody>
                    <a:bodyPr/>
                    <a:lstStyle/>
                    <a:p>
                      <a:pPr algn="ctr"/>
                      <a:r>
                        <a:rPr lang="el-GR" i="1" dirty="0" smtClean="0"/>
                        <a:t>π</a:t>
                      </a:r>
                      <a:endParaRPr lang="en-US" i="1" dirty="0"/>
                    </a:p>
                  </a:txBody>
                  <a:tcPr/>
                </a:tc>
                <a:tc>
                  <a:txBody>
                    <a:bodyPr/>
                    <a:lstStyle/>
                    <a:p>
                      <a:pPr algn="ctr"/>
                      <a:r>
                        <a:rPr lang="en-US" i="1" dirty="0" err="1" smtClean="0"/>
                        <a:t>i</a:t>
                      </a:r>
                      <a:endParaRPr lang="en-US" i="1" dirty="0"/>
                    </a:p>
                  </a:txBody>
                  <a:tcPr/>
                </a:tc>
                <a:tc>
                  <a:txBody>
                    <a:bodyPr/>
                    <a:lstStyle/>
                    <a:p>
                      <a:pPr algn="ctr"/>
                      <a:r>
                        <a:rPr lang="en-US" i="1" dirty="0" smtClean="0"/>
                        <a:t>P</a:t>
                      </a:r>
                      <a:endParaRPr lang="en-US" i="1" dirty="0"/>
                    </a:p>
                  </a:txBody>
                  <a:tcPr/>
                </a:tc>
                <a:tc>
                  <a:txBody>
                    <a:bodyPr/>
                    <a:lstStyle/>
                    <a:p>
                      <a:pPr algn="ctr"/>
                      <a:r>
                        <a:rPr lang="en-US" i="1" dirty="0" smtClean="0"/>
                        <a:t>e</a:t>
                      </a:r>
                      <a:endParaRPr lang="en-US" i="1" dirty="0"/>
                    </a:p>
                  </a:txBody>
                  <a:tcPr/>
                </a:tc>
                <a:tc>
                  <a:txBody>
                    <a:bodyPr/>
                    <a:lstStyle/>
                    <a:p>
                      <a:pPr algn="ctr"/>
                      <a:r>
                        <a:rPr lang="en-US" i="1" dirty="0" err="1" smtClean="0"/>
                        <a:t>e</a:t>
                      </a:r>
                      <a:r>
                        <a:rPr lang="en-US" i="1" baseline="-25000" dirty="0" err="1" smtClean="0"/>
                        <a:t>g</a:t>
                      </a:r>
                      <a:endParaRPr lang="en-US" i="1" baseline="-25000"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43741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b="0" i="1" baseline="0" dirty="0" err="1" smtClean="0"/>
                        <a:t>NX</a:t>
                      </a:r>
                      <a:r>
                        <a:rPr lang="en-US" i="0" baseline="-25000" dirty="0" err="1"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i="1" baseline="0" dirty="0" smtClean="0"/>
                        <a:t>M</a:t>
                      </a:r>
                      <a:r>
                        <a:rPr lang="en-US" i="0" baseline="-25000" dirty="0" smtClean="0"/>
                        <a:t>g</a:t>
                      </a:r>
                      <a:r>
                        <a:rPr lang="en-US" i="0" baseline="0" dirty="0" smtClean="0"/>
                        <a:t> </a:t>
                      </a:r>
                      <a:r>
                        <a:rPr lang="en-US" dirty="0" smtClean="0">
                          <a:latin typeface="+mn-lt"/>
                          <a:cs typeface="Calibri"/>
                        </a:rPr>
                        <a:t>−</a:t>
                      </a:r>
                      <a:r>
                        <a:rPr lang="en-US" i="0" baseline="0" dirty="0" smtClean="0"/>
                        <a:t> </a:t>
                      </a:r>
                      <a:r>
                        <a:rPr lang="en-US" i="1" baseline="0" dirty="0" err="1" smtClean="0"/>
                        <a:t>Y</a:t>
                      </a:r>
                      <a:r>
                        <a:rPr lang="en-US" i="0" baseline="-25000" dirty="0" err="1" smtClean="0"/>
                        <a:t>g</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r>
              <a:tr h="370840">
                <a:tc>
                  <a:txBody>
                    <a:bodyPr/>
                    <a:lstStyle/>
                    <a:p>
                      <a:r>
                        <a:rPr lang="en-US" i="1" baseline="0" dirty="0" smtClean="0"/>
                        <a:t>M</a:t>
                      </a:r>
                      <a:endParaRPr lang="en-US" i="1" baseline="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l-GR" i="1" dirty="0" smtClean="0"/>
                        <a:t>π</a:t>
                      </a:r>
                      <a:r>
                        <a:rPr lang="en-US" i="0" baseline="30000" dirty="0" smtClean="0"/>
                        <a:t>*</a:t>
                      </a:r>
                      <a:endParaRPr lang="en-US" i="0" baseline="30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bl>
          </a:graphicData>
        </a:graphic>
      </p:graphicFrame>
    </p:spTree>
    <p:extLst>
      <p:ext uri="{BB962C8B-B14F-4D97-AF65-F5344CB8AC3E}">
        <p14:creationId xmlns:p14="http://schemas.microsoft.com/office/powerpoint/2010/main" val="255453153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0"/>
            <a:ext cx="8229600" cy="1143000"/>
          </a:xfrm>
        </p:spPr>
        <p:txBody>
          <a:bodyPr>
            <a:normAutofit fontScale="90000"/>
          </a:bodyPr>
          <a:lstStyle/>
          <a:p>
            <a:r>
              <a:rPr lang="en-US" dirty="0" smtClean="0"/>
              <a:t>Long-Run Predictions—Open Economy</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787971069"/>
              </p:ext>
            </p:extLst>
          </p:nvPr>
        </p:nvGraphicFramePr>
        <p:xfrm>
          <a:off x="2753713" y="1747452"/>
          <a:ext cx="5212746" cy="4719320"/>
        </p:xfrm>
        <a:graphic>
          <a:graphicData uri="http://schemas.openxmlformats.org/drawingml/2006/table">
            <a:tbl>
              <a:tblPr firstRow="1" bandRow="1">
                <a:tableStyleId>{5C22544A-7EE6-4342-B048-85BDC9FD1C3A}</a:tableStyleId>
              </a:tblPr>
              <a:tblGrid>
                <a:gridCol w="1710119"/>
                <a:gridCol w="252632"/>
                <a:gridCol w="290491"/>
                <a:gridCol w="252632"/>
                <a:gridCol w="252632"/>
                <a:gridCol w="252632"/>
                <a:gridCol w="476168"/>
                <a:gridCol w="252632"/>
                <a:gridCol w="252632"/>
                <a:gridCol w="252632"/>
                <a:gridCol w="252632"/>
                <a:gridCol w="252632"/>
                <a:gridCol w="462280"/>
              </a:tblGrid>
              <a:tr h="370840">
                <a:tc gridSpan="1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Predictions Grid (Long Run, Open</a:t>
                      </a:r>
                      <a:r>
                        <a:rPr lang="en-US" baseline="0" dirty="0" smtClean="0"/>
                        <a:t> Economy)</a:t>
                      </a:r>
                      <a:endParaRPr lang="en-US" dirty="0" smtClean="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algn="ctr"/>
                      <a:endParaRPr lang="en-US" i="1"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endParaRPr lang="en-US" dirty="0"/>
                    </a:p>
                  </a:txBody>
                  <a:tcPr/>
                </a:tc>
                <a:tc>
                  <a:txBody>
                    <a:bodyPr/>
                    <a:lstStyle/>
                    <a:p>
                      <a:pPr algn="ctr"/>
                      <a:r>
                        <a:rPr lang="en-US" i="1" dirty="0" smtClean="0"/>
                        <a:t>Y</a:t>
                      </a:r>
                      <a:endParaRPr lang="en-US" i="1" dirty="0"/>
                    </a:p>
                  </a:txBody>
                  <a:tcPr/>
                </a:tc>
                <a:tc>
                  <a:txBody>
                    <a:bodyPr/>
                    <a:lstStyle/>
                    <a:p>
                      <a:pPr algn="ctr"/>
                      <a:r>
                        <a:rPr lang="en-US" i="1" dirty="0" smtClean="0"/>
                        <a:t>C</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smtClean="0"/>
                        <a:t>S</a:t>
                      </a:r>
                      <a:endParaRPr lang="en-US" i="1" dirty="0"/>
                    </a:p>
                  </a:txBody>
                  <a:tcPr/>
                </a:tc>
                <a:tc>
                  <a:txBody>
                    <a:bodyPr/>
                    <a:lstStyle/>
                    <a:p>
                      <a:pPr algn="ctr"/>
                      <a:r>
                        <a:rPr lang="en-US" i="1" dirty="0" smtClean="0"/>
                        <a:t>r</a:t>
                      </a:r>
                      <a:endParaRPr lang="en-US" i="1" dirty="0"/>
                    </a:p>
                  </a:txBody>
                  <a:tcPr/>
                </a:tc>
                <a:tc>
                  <a:txBody>
                    <a:bodyPr/>
                    <a:lstStyle/>
                    <a:p>
                      <a:pPr algn="ctr"/>
                      <a:r>
                        <a:rPr lang="en-US" i="1" dirty="0" smtClean="0"/>
                        <a:t>I</a:t>
                      </a:r>
                      <a:endParaRPr lang="en-US" i="1" dirty="0"/>
                    </a:p>
                  </a:txBody>
                  <a:tcPr/>
                </a:tc>
                <a:tc>
                  <a:txBody>
                    <a:bodyPr/>
                    <a:lstStyle/>
                    <a:p>
                      <a:pPr algn="ctr"/>
                      <a:r>
                        <a:rPr lang="en-US" i="1" dirty="0" smtClean="0"/>
                        <a:t>NX</a:t>
                      </a:r>
                      <a:endParaRPr lang="en-US" i="1" dirty="0"/>
                    </a:p>
                  </a:txBody>
                  <a:tcPr/>
                </a:tc>
                <a:tc>
                  <a:txBody>
                    <a:bodyPr/>
                    <a:lstStyle/>
                    <a:p>
                      <a:pPr algn="ctr"/>
                      <a:r>
                        <a:rPr lang="el-GR" i="1" dirty="0" smtClean="0">
                          <a:latin typeface="Calibri"/>
                          <a:cs typeface="Calibri"/>
                        </a:rPr>
                        <a:t>ε</a:t>
                      </a:r>
                      <a:endParaRPr lang="en-US" i="1" dirty="0"/>
                    </a:p>
                  </a:txBody>
                  <a:tcPr/>
                </a:tc>
                <a:tc>
                  <a:txBody>
                    <a:bodyPr/>
                    <a:lstStyle/>
                    <a:p>
                      <a:pPr algn="ctr"/>
                      <a:r>
                        <a:rPr lang="el-GR" i="1" dirty="0" smtClean="0"/>
                        <a:t>π</a:t>
                      </a:r>
                      <a:endParaRPr lang="en-US" i="1" dirty="0"/>
                    </a:p>
                  </a:txBody>
                  <a:tcPr/>
                </a:tc>
                <a:tc>
                  <a:txBody>
                    <a:bodyPr/>
                    <a:lstStyle/>
                    <a:p>
                      <a:pPr algn="ctr"/>
                      <a:r>
                        <a:rPr lang="en-US" i="1" dirty="0" err="1" smtClean="0"/>
                        <a:t>i</a:t>
                      </a:r>
                      <a:endParaRPr lang="en-US" i="1" dirty="0"/>
                    </a:p>
                  </a:txBody>
                  <a:tcPr/>
                </a:tc>
                <a:tc>
                  <a:txBody>
                    <a:bodyPr/>
                    <a:lstStyle/>
                    <a:p>
                      <a:pPr algn="ctr"/>
                      <a:r>
                        <a:rPr lang="en-US" i="1" dirty="0" smtClean="0"/>
                        <a:t>P</a:t>
                      </a:r>
                      <a:endParaRPr lang="en-US" i="1" dirty="0"/>
                    </a:p>
                  </a:txBody>
                  <a:tcPr/>
                </a:tc>
                <a:tc>
                  <a:txBody>
                    <a:bodyPr/>
                    <a:lstStyle/>
                    <a:p>
                      <a:pPr algn="ctr"/>
                      <a:r>
                        <a:rPr lang="en-US" i="1" dirty="0" smtClean="0"/>
                        <a:t>e</a:t>
                      </a:r>
                      <a:endParaRPr lang="en-US" i="1" dirty="0"/>
                    </a:p>
                  </a:txBody>
                  <a:tcPr/>
                </a:tc>
                <a:tc>
                  <a:txBody>
                    <a:bodyPr/>
                    <a:lstStyle/>
                    <a:p>
                      <a:pPr algn="ctr"/>
                      <a:r>
                        <a:rPr lang="en-US" i="1" dirty="0" err="1" smtClean="0"/>
                        <a:t>e</a:t>
                      </a:r>
                      <a:r>
                        <a:rPr lang="en-US" i="1" baseline="-25000" dirty="0" err="1" smtClean="0"/>
                        <a:t>g</a:t>
                      </a:r>
                      <a:endParaRPr lang="en-US" i="1" baseline="-25000" dirty="0"/>
                    </a:p>
                  </a:txBody>
                  <a:tcPr/>
                </a:tc>
              </a:tr>
              <a:tr h="370840">
                <a:tc>
                  <a:txBody>
                    <a:bodyPr/>
                    <a:lstStyle/>
                    <a:p>
                      <a:r>
                        <a:rPr lang="en-US" i="1" dirty="0" smtClean="0"/>
                        <a:t>K, L, Technology</a:t>
                      </a:r>
                      <a:endParaRPr lang="en-US" i="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437410">
                <a:tc>
                  <a:txBody>
                    <a:bodyPr/>
                    <a:lstStyle/>
                    <a:p>
                      <a:r>
                        <a:rPr lang="en-US" dirty="0" smtClean="0"/>
                        <a:t>Taxes, </a:t>
                      </a:r>
                      <a:r>
                        <a:rPr lang="en-US" i="1" dirty="0" smtClean="0"/>
                        <a:t>T</a:t>
                      </a:r>
                      <a:endParaRPr lang="en-US" i="1" dirty="0"/>
                    </a:p>
                  </a:txBody>
                  <a:tcPr/>
                </a:tc>
                <a:tc>
                  <a:txBody>
                    <a:bodyPr/>
                    <a:lstStyle/>
                    <a:p>
                      <a:pPr algn="ctr"/>
                      <a:endParaRPr lang="en-US" dirty="0"/>
                    </a:p>
                  </a:txBody>
                  <a:tcPr/>
                </a:tc>
                <a:tc>
                  <a:txBody>
                    <a:bodyPr/>
                    <a:lstStyle/>
                    <a:p>
                      <a:pPr algn="ctr"/>
                      <a:r>
                        <a:rPr lang="en-US" dirty="0" smtClean="0">
                          <a:latin typeface="Calibri"/>
                          <a:cs typeface="Calibri"/>
                        </a:rPr>
                        <a:t>−</a:t>
                      </a:r>
                      <a:r>
                        <a:rPr lang="en-US" dirty="0" smtClean="0"/>
                        <a:t> </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r>
              <a:tr h="370840">
                <a:tc>
                  <a:txBody>
                    <a:bodyPr/>
                    <a:lstStyle/>
                    <a:p>
                      <a:r>
                        <a:rPr lang="en-US" i="1" dirty="0" smtClean="0"/>
                        <a:t>C</a:t>
                      </a:r>
                      <a:r>
                        <a:rPr lang="en-US" i="0" baseline="-25000" dirty="0" smtClean="0"/>
                        <a:t>o</a:t>
                      </a:r>
                      <a:endParaRPr lang="en-US" i="0" baseline="-25000"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370840">
                <a:tc>
                  <a:txBody>
                    <a:bodyPr/>
                    <a:lstStyle/>
                    <a:p>
                      <a:r>
                        <a:rPr lang="en-US" i="0" dirty="0" err="1" smtClean="0"/>
                        <a:t>Govt</a:t>
                      </a:r>
                      <a:r>
                        <a:rPr lang="en-US" i="0" dirty="0" smtClean="0"/>
                        <a:t>, </a:t>
                      </a:r>
                      <a:r>
                        <a:rPr lang="en-US" i="1" dirty="0" smtClean="0"/>
                        <a:t>G</a:t>
                      </a:r>
                      <a:endParaRPr lang="en-US" i="1"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lnB w="12700" cap="flat" cmpd="sng" algn="ctr">
                      <a:noFill/>
                      <a:prstDash val="solid"/>
                      <a:round/>
                      <a:headEnd type="none" w="med" len="med"/>
                      <a:tailEnd type="none" w="med" len="med"/>
                    </a:lnB>
                  </a:tcPr>
                </a:tc>
                <a:tc>
                  <a:txBody>
                    <a:bodyPr/>
                    <a:lstStyle/>
                    <a:p>
                      <a:pPr algn="ctr"/>
                      <a:r>
                        <a:rPr lang="en-US" dirty="0" smtClean="0">
                          <a:latin typeface="Calibri"/>
                          <a:cs typeface="Calibri"/>
                        </a:rPr>
                        <a:t>−</a:t>
                      </a:r>
                      <a:endParaRPr lang="en-US" dirty="0"/>
                    </a:p>
                  </a:txBody>
                  <a:tcPr>
                    <a:lnB w="12700" cap="flat" cmpd="sng" algn="ctr">
                      <a:noFill/>
                      <a:prstDash val="solid"/>
                      <a:round/>
                      <a:headEnd type="none" w="med" len="med"/>
                      <a:tailEnd type="none" w="med" len="med"/>
                    </a:lnB>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endParaRPr lang="en-US" dirty="0"/>
                    </a:p>
                  </a:txBody>
                  <a:tcPr/>
                </a:tc>
              </a:tr>
              <a:tr h="370840">
                <a:tc>
                  <a:txBody>
                    <a:bodyPr/>
                    <a:lstStyle/>
                    <a:p>
                      <a:r>
                        <a:rPr lang="en-US" i="1" dirty="0" smtClean="0"/>
                        <a:t>r*</a:t>
                      </a:r>
                      <a:endParaRPr lang="en-US" i="1"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endParaRPr lang="en-US" dirty="0"/>
                    </a:p>
                  </a:txBody>
                  <a:tcPr>
                    <a:lnT w="12700" cap="flat" cmpd="sng" algn="ctr">
                      <a:noFill/>
                      <a:prstDash val="solid"/>
                      <a:round/>
                      <a:headEnd type="none" w="med" len="med"/>
                      <a:tailEnd type="none" w="med" len="med"/>
                    </a:lnT>
                  </a:tcPr>
                </a:tc>
                <a:tc>
                  <a:txBody>
                    <a:bodyPr/>
                    <a:lstStyle/>
                    <a:p>
                      <a:pPr algn="ctr"/>
                      <a:r>
                        <a:rPr lang="en-US" dirty="0" smtClean="0"/>
                        <a:t>+</a:t>
                      </a: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r>
              <a:tr h="370840">
                <a:tc>
                  <a:txBody>
                    <a:bodyPr/>
                    <a:lstStyle/>
                    <a:p>
                      <a:r>
                        <a:rPr lang="en-US" i="1" dirty="0" smtClean="0"/>
                        <a:t>I</a:t>
                      </a:r>
                      <a:r>
                        <a:rPr lang="en-US" i="0" baseline="-25000" dirty="0"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b="0" i="1" baseline="0" dirty="0" err="1" smtClean="0"/>
                        <a:t>NX</a:t>
                      </a:r>
                      <a:r>
                        <a:rPr lang="en-US" i="0" baseline="-25000" dirty="0" err="1" smtClean="0"/>
                        <a:t>o</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i="1" baseline="0" dirty="0" smtClean="0"/>
                        <a:t>M</a:t>
                      </a:r>
                      <a:r>
                        <a:rPr lang="en-US" i="0" baseline="-25000" dirty="0" smtClean="0"/>
                        <a:t>g</a:t>
                      </a:r>
                      <a:r>
                        <a:rPr lang="en-US" i="0" baseline="0" dirty="0" smtClean="0"/>
                        <a:t> </a:t>
                      </a:r>
                      <a:r>
                        <a:rPr lang="en-US" dirty="0" smtClean="0">
                          <a:latin typeface="+mn-lt"/>
                          <a:cs typeface="Calibri"/>
                        </a:rPr>
                        <a:t>−</a:t>
                      </a:r>
                      <a:r>
                        <a:rPr lang="en-US" i="0" baseline="0" dirty="0" smtClean="0"/>
                        <a:t> </a:t>
                      </a:r>
                      <a:r>
                        <a:rPr lang="en-US" i="1" baseline="0" dirty="0" err="1" smtClean="0"/>
                        <a:t>Y</a:t>
                      </a:r>
                      <a:r>
                        <a:rPr lang="en-US" i="0" baseline="-25000" dirty="0" err="1" smtClean="0"/>
                        <a:t>g</a:t>
                      </a:r>
                      <a:endParaRPr lang="en-US" i="0" baseline="-25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r>
              <a:tr h="370840">
                <a:tc>
                  <a:txBody>
                    <a:bodyPr/>
                    <a:lstStyle/>
                    <a:p>
                      <a:r>
                        <a:rPr lang="en-US" i="1" baseline="0" dirty="0" smtClean="0"/>
                        <a:t>M</a:t>
                      </a:r>
                      <a:endParaRPr lang="en-US" i="1" baseline="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l-GR" i="1" dirty="0" smtClean="0"/>
                        <a:t>π</a:t>
                      </a:r>
                      <a:r>
                        <a:rPr lang="en-US" i="0" baseline="30000" dirty="0" smtClean="0"/>
                        <a:t>*</a:t>
                      </a:r>
                      <a:endParaRPr lang="en-US" i="0" baseline="300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r>
            </a:tbl>
          </a:graphicData>
        </a:graphic>
      </p:graphicFrame>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46303700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66725" y="250825"/>
            <a:ext cx="8245475" cy="887413"/>
          </a:xfrm>
        </p:spPr>
        <p:txBody>
          <a:bodyPr>
            <a:normAutofit fontScale="90000"/>
          </a:bodyPr>
          <a:lstStyle/>
          <a:p>
            <a:r>
              <a:rPr lang="en-US" sz="2800" smtClean="0"/>
              <a:t>Inflation differentials and nominal exchange rates for a cross section of countries</a:t>
            </a:r>
          </a:p>
        </p:txBody>
      </p:sp>
      <p:graphicFrame>
        <p:nvGraphicFramePr>
          <p:cNvPr id="3" name="Chart 2"/>
          <p:cNvGraphicFramePr>
            <a:graphicFrameLocks noGrp="1"/>
          </p:cNvGraphicFramePr>
          <p:nvPr/>
        </p:nvGraphicFramePr>
        <p:xfrm>
          <a:off x="1723869" y="1229194"/>
          <a:ext cx="7420132" cy="5141626"/>
        </p:xfrm>
        <a:graphic>
          <a:graphicData uri="http://schemas.openxmlformats.org/drawingml/2006/chart">
            <c:chart xmlns:c="http://schemas.openxmlformats.org/drawingml/2006/chart" xmlns:r="http://schemas.openxmlformats.org/officeDocument/2006/relationships" r:id="rId3"/>
          </a:graphicData>
        </a:graphic>
      </p:graphicFrame>
      <p:sp>
        <p:nvSpPr>
          <p:cNvPr id="71684" name="TextBox 3"/>
          <p:cNvSpPr txBox="1">
            <a:spLocks noChangeArrowheads="1"/>
          </p:cNvSpPr>
          <p:nvPr/>
        </p:nvSpPr>
        <p:spPr bwMode="auto">
          <a:xfrm>
            <a:off x="46038" y="1273175"/>
            <a:ext cx="16494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400"/>
              <a:t>% change in nominal exchange rate</a:t>
            </a:r>
          </a:p>
        </p:txBody>
      </p:sp>
      <p:sp>
        <p:nvSpPr>
          <p:cNvPr id="71685" name="TextBox 4"/>
          <p:cNvSpPr txBox="1">
            <a:spLocks noChangeArrowheads="1"/>
          </p:cNvSpPr>
          <p:nvPr/>
        </p:nvSpPr>
        <p:spPr bwMode="auto">
          <a:xfrm>
            <a:off x="5651500" y="6253163"/>
            <a:ext cx="323691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400"/>
              <a:t>inflation differential</a:t>
            </a:r>
          </a:p>
        </p:txBody>
      </p:sp>
      <p:sp>
        <p:nvSpPr>
          <p:cNvPr id="71686" name="Text Box 7"/>
          <p:cNvSpPr txBox="1">
            <a:spLocks noChangeArrowheads="1"/>
          </p:cNvSpPr>
          <p:nvPr/>
        </p:nvSpPr>
        <p:spPr bwMode="auto">
          <a:xfrm>
            <a:off x="5751513" y="2771775"/>
            <a:ext cx="1301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Iceland</a:t>
            </a:r>
          </a:p>
        </p:txBody>
      </p:sp>
      <p:sp>
        <p:nvSpPr>
          <p:cNvPr id="71687" name="Text Box 7"/>
          <p:cNvSpPr txBox="1">
            <a:spLocks noChangeArrowheads="1"/>
          </p:cNvSpPr>
          <p:nvPr/>
        </p:nvSpPr>
        <p:spPr bwMode="auto">
          <a:xfrm>
            <a:off x="6942138" y="1635125"/>
            <a:ext cx="1300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Mexico</a:t>
            </a:r>
          </a:p>
        </p:txBody>
      </p:sp>
      <p:sp>
        <p:nvSpPr>
          <p:cNvPr id="71688" name="Line 11"/>
          <p:cNvSpPr>
            <a:spLocks noChangeShapeType="1"/>
          </p:cNvSpPr>
          <p:nvPr/>
        </p:nvSpPr>
        <p:spPr bwMode="auto">
          <a:xfrm>
            <a:off x="2657475" y="5064125"/>
            <a:ext cx="6070600" cy="1588"/>
          </a:xfrm>
          <a:prstGeom prst="line">
            <a:avLst/>
          </a:prstGeom>
          <a:noFill/>
          <a:ln w="9525">
            <a:solidFill>
              <a:srgbClr val="00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89" name="Line 12"/>
          <p:cNvSpPr>
            <a:spLocks noChangeShapeType="1"/>
          </p:cNvSpPr>
          <p:nvPr/>
        </p:nvSpPr>
        <p:spPr bwMode="auto">
          <a:xfrm flipH="1" flipV="1">
            <a:off x="4179888" y="1436688"/>
            <a:ext cx="3175" cy="4229100"/>
          </a:xfrm>
          <a:prstGeom prst="line">
            <a:avLst/>
          </a:prstGeom>
          <a:noFill/>
          <a:ln w="9525">
            <a:solidFill>
              <a:srgbClr val="00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0" name="Text Box 7"/>
          <p:cNvSpPr txBox="1">
            <a:spLocks noChangeArrowheads="1"/>
          </p:cNvSpPr>
          <p:nvPr/>
        </p:nvSpPr>
        <p:spPr bwMode="auto">
          <a:xfrm>
            <a:off x="4989513" y="5130800"/>
            <a:ext cx="874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U.K.</a:t>
            </a:r>
          </a:p>
        </p:txBody>
      </p:sp>
      <p:cxnSp>
        <p:nvCxnSpPr>
          <p:cNvPr id="13" name="Straight Connector 12"/>
          <p:cNvCxnSpPr/>
          <p:nvPr/>
        </p:nvCxnSpPr>
        <p:spPr>
          <a:xfrm>
            <a:off x="4587875" y="4997450"/>
            <a:ext cx="361950" cy="188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692" name="Text Box 7"/>
          <p:cNvSpPr txBox="1">
            <a:spLocks noChangeArrowheads="1"/>
          </p:cNvSpPr>
          <p:nvPr/>
        </p:nvSpPr>
        <p:spPr bwMode="auto">
          <a:xfrm>
            <a:off x="5316538" y="4464050"/>
            <a:ext cx="1477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S. Korea</a:t>
            </a:r>
          </a:p>
        </p:txBody>
      </p:sp>
      <p:cxnSp>
        <p:nvCxnSpPr>
          <p:cNvPr id="15" name="Straight Connector 14"/>
          <p:cNvCxnSpPr/>
          <p:nvPr/>
        </p:nvCxnSpPr>
        <p:spPr>
          <a:xfrm flipV="1">
            <a:off x="4835525" y="4618038"/>
            <a:ext cx="385763" cy="428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694" name="Text Box 7"/>
          <p:cNvSpPr txBox="1">
            <a:spLocks noChangeArrowheads="1"/>
          </p:cNvSpPr>
          <p:nvPr/>
        </p:nvSpPr>
        <p:spPr bwMode="auto">
          <a:xfrm>
            <a:off x="4395788" y="5356225"/>
            <a:ext cx="874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Japan</a:t>
            </a:r>
          </a:p>
        </p:txBody>
      </p:sp>
      <p:cxnSp>
        <p:nvCxnSpPr>
          <p:cNvPr id="18" name="Straight Connector 17"/>
          <p:cNvCxnSpPr>
            <a:endCxn id="71694" idx="1"/>
          </p:cNvCxnSpPr>
          <p:nvPr/>
        </p:nvCxnSpPr>
        <p:spPr>
          <a:xfrm>
            <a:off x="4040188" y="5380038"/>
            <a:ext cx="355600" cy="130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696" name="Text Box 7"/>
          <p:cNvSpPr txBox="1">
            <a:spLocks noChangeArrowheads="1"/>
          </p:cNvSpPr>
          <p:nvPr/>
        </p:nvSpPr>
        <p:spPr bwMode="auto">
          <a:xfrm>
            <a:off x="2746375" y="4681538"/>
            <a:ext cx="12239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Singapore</a:t>
            </a:r>
          </a:p>
        </p:txBody>
      </p:sp>
      <p:cxnSp>
        <p:nvCxnSpPr>
          <p:cNvPr id="22" name="Straight Connector 21"/>
          <p:cNvCxnSpPr/>
          <p:nvPr/>
        </p:nvCxnSpPr>
        <p:spPr>
          <a:xfrm rot="16200000" flipH="1">
            <a:off x="3505201" y="4894262"/>
            <a:ext cx="233362" cy="4746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698" name="Text Box 7"/>
          <p:cNvSpPr txBox="1">
            <a:spLocks noChangeArrowheads="1"/>
          </p:cNvSpPr>
          <p:nvPr/>
        </p:nvSpPr>
        <p:spPr bwMode="auto">
          <a:xfrm>
            <a:off x="3063875" y="4351338"/>
            <a:ext cx="904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Canada</a:t>
            </a:r>
          </a:p>
        </p:txBody>
      </p:sp>
      <p:cxnSp>
        <p:nvCxnSpPr>
          <p:cNvPr id="25" name="Straight Connector 24"/>
          <p:cNvCxnSpPr/>
          <p:nvPr/>
        </p:nvCxnSpPr>
        <p:spPr>
          <a:xfrm rot="16200000" flipH="1">
            <a:off x="3853657" y="4668044"/>
            <a:ext cx="284162"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700" name="Text Box 7"/>
          <p:cNvSpPr txBox="1">
            <a:spLocks noChangeArrowheads="1"/>
          </p:cNvSpPr>
          <p:nvPr/>
        </p:nvSpPr>
        <p:spPr bwMode="auto">
          <a:xfrm>
            <a:off x="3379788" y="3986213"/>
            <a:ext cx="1028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Australia</a:t>
            </a:r>
          </a:p>
        </p:txBody>
      </p:sp>
      <p:cxnSp>
        <p:nvCxnSpPr>
          <p:cNvPr id="29" name="Straight Connector 28"/>
          <p:cNvCxnSpPr/>
          <p:nvPr/>
        </p:nvCxnSpPr>
        <p:spPr>
          <a:xfrm rot="16200000" flipH="1">
            <a:off x="3913981" y="4401344"/>
            <a:ext cx="454025" cy="2428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702" name="Text Box 7"/>
          <p:cNvSpPr txBox="1">
            <a:spLocks noChangeArrowheads="1"/>
          </p:cNvSpPr>
          <p:nvPr/>
        </p:nvSpPr>
        <p:spPr bwMode="auto">
          <a:xfrm>
            <a:off x="5154613" y="3990975"/>
            <a:ext cx="1027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S. Africa</a:t>
            </a:r>
          </a:p>
        </p:txBody>
      </p:sp>
      <p:sp>
        <p:nvSpPr>
          <p:cNvPr id="71703" name="Text Box 7"/>
          <p:cNvSpPr txBox="1">
            <a:spLocks noChangeArrowheads="1"/>
          </p:cNvSpPr>
          <p:nvPr/>
        </p:nvSpPr>
        <p:spPr bwMode="auto">
          <a:xfrm>
            <a:off x="4265613" y="3508375"/>
            <a:ext cx="1028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a:t>Pakistan</a:t>
            </a:r>
          </a:p>
        </p:txBody>
      </p:sp>
      <p:cxnSp>
        <p:nvCxnSpPr>
          <p:cNvPr id="33" name="Straight Connector 32"/>
          <p:cNvCxnSpPr/>
          <p:nvPr/>
        </p:nvCxnSpPr>
        <p:spPr>
          <a:xfrm rot="16200000" flipH="1">
            <a:off x="4524375" y="3956050"/>
            <a:ext cx="431800" cy="146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447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237163" y="2270125"/>
            <a:ext cx="1673225" cy="3578225"/>
            <a:chOff x="3250" y="1248"/>
            <a:chExt cx="1054" cy="2254"/>
          </a:xfrm>
        </p:grpSpPr>
        <p:sp>
          <p:nvSpPr>
            <p:cNvPr id="76862" name="Rectangle 3"/>
            <p:cNvSpPr>
              <a:spLocks noChangeArrowheads="1"/>
            </p:cNvSpPr>
            <p:nvPr/>
          </p:nvSpPr>
          <p:spPr bwMode="auto">
            <a:xfrm>
              <a:off x="3250" y="3127"/>
              <a:ext cx="1054"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no change</a:t>
              </a:r>
            </a:p>
          </p:txBody>
        </p:sp>
        <p:sp>
          <p:nvSpPr>
            <p:cNvPr id="76863" name="Rectangle 4"/>
            <p:cNvSpPr>
              <a:spLocks noChangeArrowheads="1"/>
            </p:cNvSpPr>
            <p:nvPr/>
          </p:nvSpPr>
          <p:spPr bwMode="auto">
            <a:xfrm>
              <a:off x="3250" y="2751"/>
              <a:ext cx="1054"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no change</a:t>
              </a:r>
            </a:p>
          </p:txBody>
        </p:sp>
        <p:sp>
          <p:nvSpPr>
            <p:cNvPr id="76864" name="Rectangle 5"/>
            <p:cNvSpPr>
              <a:spLocks noChangeArrowheads="1"/>
            </p:cNvSpPr>
            <p:nvPr/>
          </p:nvSpPr>
          <p:spPr bwMode="auto">
            <a:xfrm>
              <a:off x="3250" y="2375"/>
              <a:ext cx="1054"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65" name="Rectangle 6"/>
            <p:cNvSpPr>
              <a:spLocks noChangeArrowheads="1"/>
            </p:cNvSpPr>
            <p:nvPr/>
          </p:nvSpPr>
          <p:spPr bwMode="auto">
            <a:xfrm>
              <a:off x="3250" y="2000"/>
              <a:ext cx="1054"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66" name="Rectangle 7"/>
            <p:cNvSpPr>
              <a:spLocks noChangeArrowheads="1"/>
            </p:cNvSpPr>
            <p:nvPr/>
          </p:nvSpPr>
          <p:spPr bwMode="auto">
            <a:xfrm>
              <a:off x="3250" y="1625"/>
              <a:ext cx="1054"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67" name="Rectangle 8"/>
            <p:cNvSpPr>
              <a:spLocks noChangeArrowheads="1"/>
            </p:cNvSpPr>
            <p:nvPr/>
          </p:nvSpPr>
          <p:spPr bwMode="auto">
            <a:xfrm>
              <a:off x="3250" y="1248"/>
              <a:ext cx="1054"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grpSp>
      <p:grpSp>
        <p:nvGrpSpPr>
          <p:cNvPr id="3" name="Group 9"/>
          <p:cNvGrpSpPr>
            <a:grpSpLocks/>
          </p:cNvGrpSpPr>
          <p:nvPr/>
        </p:nvGrpSpPr>
        <p:grpSpPr bwMode="auto">
          <a:xfrm>
            <a:off x="6910388" y="2270125"/>
            <a:ext cx="1778000" cy="3578225"/>
            <a:chOff x="4304" y="1248"/>
            <a:chExt cx="1120" cy="2254"/>
          </a:xfrm>
        </p:grpSpPr>
        <p:sp>
          <p:nvSpPr>
            <p:cNvPr id="76856" name="Rectangle 10"/>
            <p:cNvSpPr>
              <a:spLocks noChangeArrowheads="1"/>
            </p:cNvSpPr>
            <p:nvPr/>
          </p:nvSpPr>
          <p:spPr bwMode="auto">
            <a:xfrm>
              <a:off x="4304" y="3127"/>
              <a:ext cx="112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57" name="Rectangle 11"/>
            <p:cNvSpPr>
              <a:spLocks noChangeArrowheads="1"/>
            </p:cNvSpPr>
            <p:nvPr/>
          </p:nvSpPr>
          <p:spPr bwMode="auto">
            <a:xfrm>
              <a:off x="4304" y="2751"/>
              <a:ext cx="1120"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58" name="Rectangle 12"/>
            <p:cNvSpPr>
              <a:spLocks noChangeArrowheads="1"/>
            </p:cNvSpPr>
            <p:nvPr/>
          </p:nvSpPr>
          <p:spPr bwMode="auto">
            <a:xfrm>
              <a:off x="4304" y="2375"/>
              <a:ext cx="1120"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no change</a:t>
              </a:r>
            </a:p>
          </p:txBody>
        </p:sp>
        <p:sp>
          <p:nvSpPr>
            <p:cNvPr id="76859" name="Rectangle 13"/>
            <p:cNvSpPr>
              <a:spLocks noChangeArrowheads="1"/>
            </p:cNvSpPr>
            <p:nvPr/>
          </p:nvSpPr>
          <p:spPr bwMode="auto">
            <a:xfrm>
              <a:off x="4304" y="2000"/>
              <a:ext cx="112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no change</a:t>
              </a:r>
            </a:p>
          </p:txBody>
        </p:sp>
        <p:sp>
          <p:nvSpPr>
            <p:cNvPr id="76860" name="Rectangle 14"/>
            <p:cNvSpPr>
              <a:spLocks noChangeArrowheads="1"/>
            </p:cNvSpPr>
            <p:nvPr/>
          </p:nvSpPr>
          <p:spPr bwMode="auto">
            <a:xfrm>
              <a:off x="4304" y="1625"/>
              <a:ext cx="112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61" name="Rectangle 15"/>
            <p:cNvSpPr>
              <a:spLocks noChangeArrowheads="1"/>
            </p:cNvSpPr>
            <p:nvPr/>
          </p:nvSpPr>
          <p:spPr bwMode="auto">
            <a:xfrm>
              <a:off x="4304" y="1248"/>
              <a:ext cx="1120"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grpSp>
      <p:grpSp>
        <p:nvGrpSpPr>
          <p:cNvPr id="4" name="Group 16"/>
          <p:cNvGrpSpPr>
            <a:grpSpLocks/>
          </p:cNvGrpSpPr>
          <p:nvPr/>
        </p:nvGrpSpPr>
        <p:grpSpPr bwMode="auto">
          <a:xfrm>
            <a:off x="3983038" y="2270125"/>
            <a:ext cx="1254125" cy="3578225"/>
            <a:chOff x="2460" y="1248"/>
            <a:chExt cx="790" cy="2254"/>
          </a:xfrm>
        </p:grpSpPr>
        <p:sp>
          <p:nvSpPr>
            <p:cNvPr id="76850" name="Rectangle 17"/>
            <p:cNvSpPr>
              <a:spLocks noChangeArrowheads="1"/>
            </p:cNvSpPr>
            <p:nvPr/>
          </p:nvSpPr>
          <p:spPr bwMode="auto">
            <a:xfrm>
              <a:off x="2460" y="3127"/>
              <a:ext cx="79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51" name="Rectangle 18"/>
            <p:cNvSpPr>
              <a:spLocks noChangeArrowheads="1"/>
            </p:cNvSpPr>
            <p:nvPr/>
          </p:nvSpPr>
          <p:spPr bwMode="auto">
            <a:xfrm>
              <a:off x="2460" y="2751"/>
              <a:ext cx="790"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52" name="Rectangle 19"/>
            <p:cNvSpPr>
              <a:spLocks noChangeArrowheads="1"/>
            </p:cNvSpPr>
            <p:nvPr/>
          </p:nvSpPr>
          <p:spPr bwMode="auto">
            <a:xfrm>
              <a:off x="2460" y="2375"/>
              <a:ext cx="790"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53" name="Rectangle 20"/>
            <p:cNvSpPr>
              <a:spLocks noChangeArrowheads="1"/>
            </p:cNvSpPr>
            <p:nvPr/>
          </p:nvSpPr>
          <p:spPr bwMode="auto">
            <a:xfrm>
              <a:off x="2460" y="2000"/>
              <a:ext cx="79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54" name="Rectangle 21"/>
            <p:cNvSpPr>
              <a:spLocks noChangeArrowheads="1"/>
            </p:cNvSpPr>
            <p:nvPr/>
          </p:nvSpPr>
          <p:spPr bwMode="auto">
            <a:xfrm>
              <a:off x="2460" y="1625"/>
              <a:ext cx="79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p>
          </p:txBody>
        </p:sp>
        <p:sp>
          <p:nvSpPr>
            <p:cNvPr id="76855" name="Rectangle 22"/>
            <p:cNvSpPr>
              <a:spLocks noChangeArrowheads="1"/>
            </p:cNvSpPr>
            <p:nvPr/>
          </p:nvSpPr>
          <p:spPr bwMode="auto">
            <a:xfrm>
              <a:off x="2460" y="1248"/>
              <a:ext cx="790"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a:sym typeface="Symbol" pitchFamily="18" charset="2"/>
                </a:rPr>
                <a:t></a:t>
              </a:r>
              <a:endParaRPr lang="en-US" sz="2400"/>
            </a:p>
          </p:txBody>
        </p:sp>
      </p:grpSp>
      <p:grpSp>
        <p:nvGrpSpPr>
          <p:cNvPr id="5" name="Group 23"/>
          <p:cNvGrpSpPr>
            <a:grpSpLocks/>
          </p:cNvGrpSpPr>
          <p:nvPr/>
        </p:nvGrpSpPr>
        <p:grpSpPr bwMode="auto">
          <a:xfrm>
            <a:off x="2886075" y="2270125"/>
            <a:ext cx="1096963" cy="3578225"/>
            <a:chOff x="1769" y="1248"/>
            <a:chExt cx="691" cy="2254"/>
          </a:xfrm>
        </p:grpSpPr>
        <p:sp>
          <p:nvSpPr>
            <p:cNvPr id="76844" name="Rectangle 24"/>
            <p:cNvSpPr>
              <a:spLocks noChangeArrowheads="1"/>
            </p:cNvSpPr>
            <p:nvPr/>
          </p:nvSpPr>
          <p:spPr bwMode="auto">
            <a:xfrm>
              <a:off x="1769" y="3127"/>
              <a:ext cx="691"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sym typeface="Symbol" pitchFamily="18" charset="2"/>
                </a:rPr>
                <a:t>129.4</a:t>
              </a:r>
            </a:p>
          </p:txBody>
        </p:sp>
        <p:sp>
          <p:nvSpPr>
            <p:cNvPr id="76845" name="Rectangle 25"/>
            <p:cNvSpPr>
              <a:spLocks noChangeArrowheads="1"/>
            </p:cNvSpPr>
            <p:nvPr/>
          </p:nvSpPr>
          <p:spPr bwMode="auto">
            <a:xfrm>
              <a:off x="1769" y="2751"/>
              <a:ext cx="691"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-2.0</a:t>
              </a:r>
            </a:p>
          </p:txBody>
        </p:sp>
        <p:sp>
          <p:nvSpPr>
            <p:cNvPr id="76846" name="Rectangle 26"/>
            <p:cNvSpPr>
              <a:spLocks noChangeArrowheads="1"/>
            </p:cNvSpPr>
            <p:nvPr/>
          </p:nvSpPr>
          <p:spPr bwMode="auto">
            <a:xfrm>
              <a:off x="1769" y="2375"/>
              <a:ext cx="691"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19.4</a:t>
              </a:r>
            </a:p>
          </p:txBody>
        </p:sp>
        <p:sp>
          <p:nvSpPr>
            <p:cNvPr id="76847" name="Rectangle 27"/>
            <p:cNvSpPr>
              <a:spLocks noChangeArrowheads="1"/>
            </p:cNvSpPr>
            <p:nvPr/>
          </p:nvSpPr>
          <p:spPr bwMode="auto">
            <a:xfrm>
              <a:off x="1769" y="2000"/>
              <a:ext cx="691"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6.3</a:t>
              </a:r>
            </a:p>
          </p:txBody>
        </p:sp>
        <p:sp>
          <p:nvSpPr>
            <p:cNvPr id="76848" name="Rectangle 28"/>
            <p:cNvSpPr>
              <a:spLocks noChangeArrowheads="1"/>
            </p:cNvSpPr>
            <p:nvPr/>
          </p:nvSpPr>
          <p:spPr bwMode="auto">
            <a:xfrm>
              <a:off x="1769" y="1625"/>
              <a:ext cx="691"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17.4</a:t>
              </a:r>
            </a:p>
          </p:txBody>
        </p:sp>
        <p:sp>
          <p:nvSpPr>
            <p:cNvPr id="76849" name="Rectangle 29"/>
            <p:cNvSpPr>
              <a:spLocks noChangeArrowheads="1"/>
            </p:cNvSpPr>
            <p:nvPr/>
          </p:nvSpPr>
          <p:spPr bwMode="auto">
            <a:xfrm>
              <a:off x="1769" y="1248"/>
              <a:ext cx="691"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3.9</a:t>
              </a:r>
            </a:p>
          </p:txBody>
        </p:sp>
      </p:grpSp>
      <p:grpSp>
        <p:nvGrpSpPr>
          <p:cNvPr id="6" name="Group 30"/>
          <p:cNvGrpSpPr>
            <a:grpSpLocks/>
          </p:cNvGrpSpPr>
          <p:nvPr/>
        </p:nvGrpSpPr>
        <p:grpSpPr bwMode="auto">
          <a:xfrm>
            <a:off x="1787525" y="2270125"/>
            <a:ext cx="1098550" cy="3578225"/>
            <a:chOff x="1077" y="1248"/>
            <a:chExt cx="692" cy="2254"/>
          </a:xfrm>
        </p:grpSpPr>
        <p:sp>
          <p:nvSpPr>
            <p:cNvPr id="76838" name="Rectangle 31"/>
            <p:cNvSpPr>
              <a:spLocks noChangeArrowheads="1"/>
            </p:cNvSpPr>
            <p:nvPr/>
          </p:nvSpPr>
          <p:spPr bwMode="auto">
            <a:xfrm>
              <a:off x="1077" y="3127"/>
              <a:ext cx="692"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sym typeface="Symbol" pitchFamily="18" charset="2"/>
                </a:rPr>
                <a:t>115.1</a:t>
              </a:r>
            </a:p>
          </p:txBody>
        </p:sp>
        <p:sp>
          <p:nvSpPr>
            <p:cNvPr id="76839" name="Rectangle 32"/>
            <p:cNvSpPr>
              <a:spLocks noChangeArrowheads="1"/>
            </p:cNvSpPr>
            <p:nvPr/>
          </p:nvSpPr>
          <p:spPr bwMode="auto">
            <a:xfrm>
              <a:off x="1077" y="2751"/>
              <a:ext cx="692"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-0.3</a:t>
              </a:r>
            </a:p>
          </p:txBody>
        </p:sp>
        <p:sp>
          <p:nvSpPr>
            <p:cNvPr id="76840" name="Rectangle 33"/>
            <p:cNvSpPr>
              <a:spLocks noChangeArrowheads="1"/>
            </p:cNvSpPr>
            <p:nvPr/>
          </p:nvSpPr>
          <p:spPr bwMode="auto">
            <a:xfrm>
              <a:off x="1077" y="2375"/>
              <a:ext cx="692"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19.9</a:t>
              </a:r>
            </a:p>
          </p:txBody>
        </p:sp>
        <p:sp>
          <p:nvSpPr>
            <p:cNvPr id="76841" name="Rectangle 34"/>
            <p:cNvSpPr>
              <a:spLocks noChangeArrowheads="1"/>
            </p:cNvSpPr>
            <p:nvPr/>
          </p:nvSpPr>
          <p:spPr bwMode="auto">
            <a:xfrm>
              <a:off x="1077" y="2000"/>
              <a:ext cx="692"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1.1</a:t>
              </a:r>
            </a:p>
          </p:txBody>
        </p:sp>
        <p:sp>
          <p:nvSpPr>
            <p:cNvPr id="76842" name="Rectangle 35"/>
            <p:cNvSpPr>
              <a:spLocks noChangeArrowheads="1"/>
            </p:cNvSpPr>
            <p:nvPr/>
          </p:nvSpPr>
          <p:spPr bwMode="auto">
            <a:xfrm>
              <a:off x="1077" y="1625"/>
              <a:ext cx="692"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19.6</a:t>
              </a:r>
            </a:p>
          </p:txBody>
        </p:sp>
        <p:sp>
          <p:nvSpPr>
            <p:cNvPr id="76843" name="Rectangle 36"/>
            <p:cNvSpPr>
              <a:spLocks noChangeArrowheads="1"/>
            </p:cNvSpPr>
            <p:nvPr/>
          </p:nvSpPr>
          <p:spPr bwMode="auto">
            <a:xfrm>
              <a:off x="1077" y="1248"/>
              <a:ext cx="692"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2.2</a:t>
              </a:r>
            </a:p>
          </p:txBody>
        </p:sp>
      </p:grpSp>
      <p:grpSp>
        <p:nvGrpSpPr>
          <p:cNvPr id="76807" name="Group 37"/>
          <p:cNvGrpSpPr>
            <a:grpSpLocks/>
          </p:cNvGrpSpPr>
          <p:nvPr/>
        </p:nvGrpSpPr>
        <p:grpSpPr bwMode="auto">
          <a:xfrm>
            <a:off x="611188" y="1355725"/>
            <a:ext cx="8077200" cy="4492625"/>
            <a:chOff x="336" y="672"/>
            <a:chExt cx="5088" cy="2830"/>
          </a:xfrm>
        </p:grpSpPr>
        <p:sp>
          <p:nvSpPr>
            <p:cNvPr id="76826" name="Rectangle 38"/>
            <p:cNvSpPr>
              <a:spLocks noChangeArrowheads="1"/>
            </p:cNvSpPr>
            <p:nvPr/>
          </p:nvSpPr>
          <p:spPr bwMode="auto">
            <a:xfrm>
              <a:off x="3250" y="672"/>
              <a:ext cx="1054"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closed economy</a:t>
              </a:r>
            </a:p>
          </p:txBody>
        </p:sp>
        <p:sp>
          <p:nvSpPr>
            <p:cNvPr id="76827" name="Rectangle 39"/>
            <p:cNvSpPr>
              <a:spLocks noChangeArrowheads="1"/>
            </p:cNvSpPr>
            <p:nvPr/>
          </p:nvSpPr>
          <p:spPr bwMode="auto">
            <a:xfrm>
              <a:off x="4304" y="672"/>
              <a:ext cx="1120"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small open economy</a:t>
              </a:r>
            </a:p>
          </p:txBody>
        </p:sp>
        <p:sp>
          <p:nvSpPr>
            <p:cNvPr id="76828" name="Rectangle 40"/>
            <p:cNvSpPr>
              <a:spLocks noChangeArrowheads="1"/>
            </p:cNvSpPr>
            <p:nvPr/>
          </p:nvSpPr>
          <p:spPr bwMode="auto">
            <a:xfrm>
              <a:off x="2460" y="672"/>
              <a:ext cx="790"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actual change</a:t>
              </a:r>
            </a:p>
          </p:txBody>
        </p:sp>
        <p:sp>
          <p:nvSpPr>
            <p:cNvPr id="76829" name="Rectangle 41"/>
            <p:cNvSpPr>
              <a:spLocks noChangeArrowheads="1"/>
            </p:cNvSpPr>
            <p:nvPr/>
          </p:nvSpPr>
          <p:spPr bwMode="auto">
            <a:xfrm>
              <a:off x="336" y="3127"/>
              <a:ext cx="741" cy="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kumimoji="1" lang="en-US" sz="2100" b="1" i="1">
                  <a:sym typeface="Symbol" pitchFamily="18" charset="2"/>
                </a:rPr>
                <a:t>ε</a:t>
              </a:r>
            </a:p>
          </p:txBody>
        </p:sp>
        <p:sp>
          <p:nvSpPr>
            <p:cNvPr id="76830" name="Rectangle 42"/>
            <p:cNvSpPr>
              <a:spLocks noChangeArrowheads="1"/>
            </p:cNvSpPr>
            <p:nvPr/>
          </p:nvSpPr>
          <p:spPr bwMode="auto">
            <a:xfrm>
              <a:off x="336" y="2751"/>
              <a:ext cx="741" cy="3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NX</a:t>
              </a:r>
            </a:p>
          </p:txBody>
        </p:sp>
        <p:sp>
          <p:nvSpPr>
            <p:cNvPr id="76831" name="Rectangle 43"/>
            <p:cNvSpPr>
              <a:spLocks noChangeArrowheads="1"/>
            </p:cNvSpPr>
            <p:nvPr/>
          </p:nvSpPr>
          <p:spPr bwMode="auto">
            <a:xfrm>
              <a:off x="336" y="2375"/>
              <a:ext cx="741" cy="3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I</a:t>
              </a:r>
            </a:p>
          </p:txBody>
        </p:sp>
        <p:sp>
          <p:nvSpPr>
            <p:cNvPr id="76832" name="Rectangle 44"/>
            <p:cNvSpPr>
              <a:spLocks noChangeArrowheads="1"/>
            </p:cNvSpPr>
            <p:nvPr/>
          </p:nvSpPr>
          <p:spPr bwMode="auto">
            <a:xfrm>
              <a:off x="336" y="2000"/>
              <a:ext cx="741" cy="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r</a:t>
              </a:r>
            </a:p>
          </p:txBody>
        </p:sp>
        <p:sp>
          <p:nvSpPr>
            <p:cNvPr id="76833" name="Rectangle 45"/>
            <p:cNvSpPr>
              <a:spLocks noChangeArrowheads="1"/>
            </p:cNvSpPr>
            <p:nvPr/>
          </p:nvSpPr>
          <p:spPr bwMode="auto">
            <a:xfrm>
              <a:off x="336" y="1625"/>
              <a:ext cx="741" cy="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S</a:t>
              </a:r>
            </a:p>
          </p:txBody>
        </p:sp>
        <p:sp>
          <p:nvSpPr>
            <p:cNvPr id="76834" name="Rectangle 46"/>
            <p:cNvSpPr>
              <a:spLocks noChangeArrowheads="1"/>
            </p:cNvSpPr>
            <p:nvPr/>
          </p:nvSpPr>
          <p:spPr bwMode="auto">
            <a:xfrm>
              <a:off x="336" y="1248"/>
              <a:ext cx="741" cy="37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G</a:t>
              </a:r>
              <a:r>
                <a:rPr lang="en-US" sz="2400"/>
                <a:t> – </a:t>
              </a:r>
              <a:r>
                <a:rPr lang="en-US" sz="2400" b="1" i="1"/>
                <a:t>T</a:t>
              </a:r>
            </a:p>
          </p:txBody>
        </p:sp>
        <p:sp>
          <p:nvSpPr>
            <p:cNvPr id="76835" name="Rectangle 47"/>
            <p:cNvSpPr>
              <a:spLocks noChangeArrowheads="1"/>
            </p:cNvSpPr>
            <p:nvPr/>
          </p:nvSpPr>
          <p:spPr bwMode="auto">
            <a:xfrm>
              <a:off x="1769" y="672"/>
              <a:ext cx="691"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1980s</a:t>
              </a:r>
            </a:p>
          </p:txBody>
        </p:sp>
        <p:sp>
          <p:nvSpPr>
            <p:cNvPr id="76836" name="Rectangle 48"/>
            <p:cNvSpPr>
              <a:spLocks noChangeArrowheads="1"/>
            </p:cNvSpPr>
            <p:nvPr/>
          </p:nvSpPr>
          <p:spPr bwMode="auto">
            <a:xfrm>
              <a:off x="1077" y="672"/>
              <a:ext cx="692"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1970s</a:t>
              </a:r>
            </a:p>
          </p:txBody>
        </p:sp>
        <p:sp>
          <p:nvSpPr>
            <p:cNvPr id="76837" name="Rectangle 49"/>
            <p:cNvSpPr>
              <a:spLocks noChangeArrowheads="1"/>
            </p:cNvSpPr>
            <p:nvPr/>
          </p:nvSpPr>
          <p:spPr bwMode="auto">
            <a:xfrm>
              <a:off x="336" y="672"/>
              <a:ext cx="741"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endParaRPr lang="en-US" sz="2400"/>
            </a:p>
          </p:txBody>
        </p:sp>
      </p:grpSp>
      <p:grpSp>
        <p:nvGrpSpPr>
          <p:cNvPr id="76808" name="Group 50"/>
          <p:cNvGrpSpPr>
            <a:grpSpLocks/>
          </p:cNvGrpSpPr>
          <p:nvPr/>
        </p:nvGrpSpPr>
        <p:grpSpPr bwMode="auto">
          <a:xfrm>
            <a:off x="611188" y="1355725"/>
            <a:ext cx="8077200" cy="4492625"/>
            <a:chOff x="336" y="672"/>
            <a:chExt cx="5088" cy="2830"/>
          </a:xfrm>
        </p:grpSpPr>
        <p:sp>
          <p:nvSpPr>
            <p:cNvPr id="76811" name="Line 51"/>
            <p:cNvSpPr>
              <a:spLocks noChangeShapeType="1"/>
            </p:cNvSpPr>
            <p:nvPr/>
          </p:nvSpPr>
          <p:spPr bwMode="auto">
            <a:xfrm>
              <a:off x="336" y="672"/>
              <a:ext cx="508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12" name="Line 52"/>
            <p:cNvSpPr>
              <a:spLocks noChangeShapeType="1"/>
            </p:cNvSpPr>
            <p:nvPr/>
          </p:nvSpPr>
          <p:spPr bwMode="auto">
            <a:xfrm>
              <a:off x="336" y="1248"/>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13" name="Line 53"/>
            <p:cNvSpPr>
              <a:spLocks noChangeShapeType="1"/>
            </p:cNvSpPr>
            <p:nvPr/>
          </p:nvSpPr>
          <p:spPr bwMode="auto">
            <a:xfrm>
              <a:off x="336" y="1625"/>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14" name="Line 54"/>
            <p:cNvSpPr>
              <a:spLocks noChangeShapeType="1"/>
            </p:cNvSpPr>
            <p:nvPr/>
          </p:nvSpPr>
          <p:spPr bwMode="auto">
            <a:xfrm>
              <a:off x="336" y="2000"/>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15" name="Line 55"/>
            <p:cNvSpPr>
              <a:spLocks noChangeShapeType="1"/>
            </p:cNvSpPr>
            <p:nvPr/>
          </p:nvSpPr>
          <p:spPr bwMode="auto">
            <a:xfrm>
              <a:off x="336" y="2375"/>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16" name="Line 56"/>
            <p:cNvSpPr>
              <a:spLocks noChangeShapeType="1"/>
            </p:cNvSpPr>
            <p:nvPr/>
          </p:nvSpPr>
          <p:spPr bwMode="auto">
            <a:xfrm>
              <a:off x="336" y="2751"/>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17" name="Line 57"/>
            <p:cNvSpPr>
              <a:spLocks noChangeShapeType="1"/>
            </p:cNvSpPr>
            <p:nvPr/>
          </p:nvSpPr>
          <p:spPr bwMode="auto">
            <a:xfrm>
              <a:off x="336" y="3127"/>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18" name="Line 58"/>
            <p:cNvSpPr>
              <a:spLocks noChangeShapeType="1"/>
            </p:cNvSpPr>
            <p:nvPr/>
          </p:nvSpPr>
          <p:spPr bwMode="auto">
            <a:xfrm>
              <a:off x="336" y="3502"/>
              <a:ext cx="508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19" name="Line 59"/>
            <p:cNvSpPr>
              <a:spLocks noChangeShapeType="1"/>
            </p:cNvSpPr>
            <p:nvPr/>
          </p:nvSpPr>
          <p:spPr bwMode="auto">
            <a:xfrm>
              <a:off x="336" y="672"/>
              <a:ext cx="0" cy="283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20" name="Line 60"/>
            <p:cNvSpPr>
              <a:spLocks noChangeShapeType="1"/>
            </p:cNvSpPr>
            <p:nvPr/>
          </p:nvSpPr>
          <p:spPr bwMode="auto">
            <a:xfrm>
              <a:off x="1077"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21" name="Line 61"/>
            <p:cNvSpPr>
              <a:spLocks noChangeShapeType="1"/>
            </p:cNvSpPr>
            <p:nvPr/>
          </p:nvSpPr>
          <p:spPr bwMode="auto">
            <a:xfrm>
              <a:off x="1769"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22" name="Line 62"/>
            <p:cNvSpPr>
              <a:spLocks noChangeShapeType="1"/>
            </p:cNvSpPr>
            <p:nvPr/>
          </p:nvSpPr>
          <p:spPr bwMode="auto">
            <a:xfrm>
              <a:off x="2460"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23" name="Line 63"/>
            <p:cNvSpPr>
              <a:spLocks noChangeShapeType="1"/>
            </p:cNvSpPr>
            <p:nvPr/>
          </p:nvSpPr>
          <p:spPr bwMode="auto">
            <a:xfrm>
              <a:off x="3250"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24" name="Line 64"/>
            <p:cNvSpPr>
              <a:spLocks noChangeShapeType="1"/>
            </p:cNvSpPr>
            <p:nvPr/>
          </p:nvSpPr>
          <p:spPr bwMode="auto">
            <a:xfrm>
              <a:off x="5424" y="672"/>
              <a:ext cx="0" cy="283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6825" name="Line 65"/>
            <p:cNvSpPr>
              <a:spLocks noChangeShapeType="1"/>
            </p:cNvSpPr>
            <p:nvPr/>
          </p:nvSpPr>
          <p:spPr bwMode="auto">
            <a:xfrm>
              <a:off x="4304"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76809" name="Rectangle 66"/>
          <p:cNvSpPr>
            <a:spLocks noChangeArrowheads="1"/>
          </p:cNvSpPr>
          <p:nvPr/>
        </p:nvSpPr>
        <p:spPr bwMode="auto">
          <a:xfrm>
            <a:off x="771525" y="5870575"/>
            <a:ext cx="75469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i="1">
                <a:solidFill>
                  <a:srgbClr val="777777"/>
                </a:solidFill>
                <a:latin typeface="Times New Roman" pitchFamily="18" charset="0"/>
              </a:rPr>
              <a:t>Data: decade averages; all except </a:t>
            </a:r>
            <a:r>
              <a:rPr lang="en-US" b="1" i="1">
                <a:solidFill>
                  <a:srgbClr val="777777"/>
                </a:solidFill>
                <a:latin typeface="Tahoma" pitchFamily="34" charset="0"/>
              </a:rPr>
              <a:t>r</a:t>
            </a:r>
            <a:r>
              <a:rPr lang="en-US" i="1">
                <a:solidFill>
                  <a:srgbClr val="777777"/>
                </a:solidFill>
                <a:latin typeface="Times New Roman" pitchFamily="18" charset="0"/>
              </a:rPr>
              <a:t>  and </a:t>
            </a:r>
            <a:r>
              <a:rPr kumimoji="1" lang="en-US" b="1" i="1">
                <a:solidFill>
                  <a:srgbClr val="777777"/>
                </a:solidFill>
                <a:latin typeface="Times New Roman" pitchFamily="18" charset="0"/>
                <a:sym typeface="Symbol" pitchFamily="18" charset="2"/>
              </a:rPr>
              <a:t>ε</a:t>
            </a:r>
            <a:r>
              <a:rPr lang="en-US" i="1">
                <a:solidFill>
                  <a:srgbClr val="777777"/>
                </a:solidFill>
                <a:latin typeface="Times New Roman" pitchFamily="18" charset="0"/>
              </a:rPr>
              <a:t>  are expressed as a percent of GDP; </a:t>
            </a:r>
            <a:r>
              <a:rPr kumimoji="1" lang="en-US" b="1" i="1">
                <a:solidFill>
                  <a:srgbClr val="777777"/>
                </a:solidFill>
                <a:latin typeface="Times New Roman" pitchFamily="18" charset="0"/>
                <a:sym typeface="Symbol" pitchFamily="18" charset="2"/>
              </a:rPr>
              <a:t>ε</a:t>
            </a:r>
            <a:r>
              <a:rPr kumimoji="1" lang="en-US" i="1">
                <a:solidFill>
                  <a:srgbClr val="777777"/>
                </a:solidFill>
                <a:latin typeface="Times New Roman" pitchFamily="18" charset="0"/>
                <a:sym typeface="Symbol" pitchFamily="18" charset="2"/>
              </a:rPr>
              <a:t>  is a trade-weighted index.</a:t>
            </a:r>
            <a:r>
              <a:rPr lang="en-US" i="1">
                <a:solidFill>
                  <a:srgbClr val="777777"/>
                </a:solidFill>
                <a:latin typeface="Times New Roman" pitchFamily="18" charset="0"/>
              </a:rPr>
              <a:t> </a:t>
            </a:r>
          </a:p>
        </p:txBody>
      </p:sp>
      <p:sp>
        <p:nvSpPr>
          <p:cNvPr id="76810" name="Rectangle 67"/>
          <p:cNvSpPr>
            <a:spLocks noGrp="1" noChangeArrowheads="1"/>
          </p:cNvSpPr>
          <p:nvPr>
            <p:ph type="title"/>
          </p:nvPr>
        </p:nvSpPr>
        <p:spPr>
          <a:xfrm>
            <a:off x="600075" y="192088"/>
            <a:ext cx="7915275" cy="998537"/>
          </a:xfrm>
          <a:noFill/>
        </p:spPr>
        <p:txBody>
          <a:bodyPr/>
          <a:lstStyle/>
          <a:p>
            <a:pPr>
              <a:lnSpc>
                <a:spcPct val="90000"/>
              </a:lnSpc>
            </a:pPr>
            <a:r>
              <a:rPr lang="en-US" sz="2500" smtClean="0"/>
              <a:t>CASE STUDY:  </a:t>
            </a:r>
            <a:br>
              <a:rPr lang="en-US" sz="2500" smtClean="0"/>
            </a:br>
            <a:r>
              <a:rPr lang="en-US" sz="3000" smtClean="0"/>
              <a:t>The Reagan deficits revisited</a:t>
            </a:r>
          </a:p>
        </p:txBody>
      </p:sp>
    </p:spTree>
    <p:extLst>
      <p:ext uri="{BB962C8B-B14F-4D97-AF65-F5344CB8AC3E}">
        <p14:creationId xmlns:p14="http://schemas.microsoft.com/office/powerpoint/2010/main" val="27119518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Spending</a:t>
            </a:r>
            <a:endParaRPr lang="en-US" dirty="0"/>
          </a:p>
        </p:txBody>
      </p:sp>
      <p:sp>
        <p:nvSpPr>
          <p:cNvPr id="3" name="Content Placeholder 2"/>
          <p:cNvSpPr>
            <a:spLocks noGrp="1"/>
          </p:cNvSpPr>
          <p:nvPr>
            <p:ph idx="1"/>
          </p:nvPr>
        </p:nvSpPr>
        <p:spPr/>
        <p:txBody>
          <a:bodyPr/>
          <a:lstStyle/>
          <a:p>
            <a:r>
              <a:rPr lang="en-US" i="1" dirty="0" smtClean="0"/>
              <a:t>Assumption</a:t>
            </a:r>
            <a:r>
              <a:rPr lang="en-US" dirty="0" smtClean="0"/>
              <a:t>: </a:t>
            </a:r>
            <a:r>
              <a:rPr lang="en-US" b="1" dirty="0" smtClean="0">
                <a:solidFill>
                  <a:srgbClr val="0070C0"/>
                </a:solidFill>
              </a:rPr>
              <a:t>government spending (</a:t>
            </a:r>
            <a:r>
              <a:rPr lang="en-US" b="1" i="1" dirty="0" smtClean="0">
                <a:solidFill>
                  <a:srgbClr val="0070C0"/>
                </a:solidFill>
              </a:rPr>
              <a:t>G</a:t>
            </a:r>
            <a:r>
              <a:rPr lang="en-US" b="1" dirty="0" smtClean="0">
                <a:solidFill>
                  <a:srgbClr val="0070C0"/>
                </a:solidFill>
              </a:rPr>
              <a:t>) is exogenous</a:t>
            </a:r>
          </a:p>
          <a:p>
            <a:r>
              <a:rPr lang="en-US" i="1" dirty="0" smtClean="0">
                <a:solidFill>
                  <a:srgbClr val="0070C0"/>
                </a:solidFill>
              </a:rPr>
              <a:t>Public Saving </a:t>
            </a:r>
            <a:r>
              <a:rPr lang="en-US" dirty="0" smtClean="0">
                <a:solidFill>
                  <a:srgbClr val="0070C0"/>
                </a:solidFill>
              </a:rPr>
              <a:t>is defined as the net tax revenue of the government minus government spending, </a:t>
            </a:r>
            <a:r>
              <a:rPr lang="en-US" dirty="0" smtClean="0"/>
              <a:t>which is </a:t>
            </a:r>
            <a:r>
              <a:rPr lang="en-US" b="1" i="1" dirty="0" smtClean="0">
                <a:solidFill>
                  <a:srgbClr val="0070C0"/>
                </a:solidFill>
              </a:rPr>
              <a:t>T – G </a:t>
            </a:r>
          </a:p>
          <a:p>
            <a:endParaRPr lang="en-US" dirty="0"/>
          </a:p>
        </p:txBody>
      </p:sp>
    </p:spTree>
    <p:extLst>
      <p:ext uri="{BB962C8B-B14F-4D97-AF65-F5344CB8AC3E}">
        <p14:creationId xmlns:p14="http://schemas.microsoft.com/office/powerpoint/2010/main" val="3168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The U.S. as a large open economy</a:t>
            </a:r>
          </a:p>
        </p:txBody>
      </p:sp>
      <p:sp>
        <p:nvSpPr>
          <p:cNvPr id="77827" name="Rectangle 3"/>
          <p:cNvSpPr>
            <a:spLocks noGrp="1" noChangeArrowheads="1"/>
          </p:cNvSpPr>
          <p:nvPr>
            <p:ph type="body" idx="1"/>
          </p:nvPr>
        </p:nvSpPr>
        <p:spPr>
          <a:xfrm>
            <a:off x="557213" y="1184275"/>
            <a:ext cx="8153400" cy="5164138"/>
          </a:xfrm>
        </p:spPr>
        <p:txBody>
          <a:bodyPr/>
          <a:lstStyle/>
          <a:p>
            <a:pPr>
              <a:spcBef>
                <a:spcPct val="20000"/>
              </a:spcBef>
            </a:pPr>
            <a:r>
              <a:rPr lang="en-US" sz="2700" smtClean="0"/>
              <a:t>So far, we’ve learned long-run models for </a:t>
            </a:r>
            <a:br>
              <a:rPr lang="en-US" sz="2700" smtClean="0"/>
            </a:br>
            <a:r>
              <a:rPr lang="en-US" sz="2700" smtClean="0"/>
              <a:t>two extreme cases:</a:t>
            </a:r>
          </a:p>
          <a:p>
            <a:pPr lvl="1">
              <a:buClr>
                <a:srgbClr val="FF9900"/>
              </a:buClr>
            </a:pPr>
            <a:r>
              <a:rPr lang="en-US" sz="2600" smtClean="0"/>
              <a:t>closed economy (chap. 3)</a:t>
            </a:r>
          </a:p>
          <a:p>
            <a:pPr lvl="1">
              <a:buClr>
                <a:srgbClr val="FF9900"/>
              </a:buClr>
            </a:pPr>
            <a:r>
              <a:rPr lang="en-US" sz="2600" smtClean="0"/>
              <a:t>small open economy (chap. 5)</a:t>
            </a:r>
          </a:p>
          <a:p>
            <a:pPr>
              <a:spcBef>
                <a:spcPct val="40000"/>
              </a:spcBef>
            </a:pPr>
            <a:r>
              <a:rPr lang="en-US" sz="2700" smtClean="0"/>
              <a:t>A large open economy – like the U.S. – falls</a:t>
            </a:r>
            <a:br>
              <a:rPr lang="en-US" sz="2700" smtClean="0"/>
            </a:br>
            <a:r>
              <a:rPr lang="en-US" sz="2700" smtClean="0"/>
              <a:t>between these two extremes. </a:t>
            </a:r>
          </a:p>
          <a:p>
            <a:pPr>
              <a:spcBef>
                <a:spcPct val="40000"/>
              </a:spcBef>
            </a:pPr>
            <a:r>
              <a:rPr lang="en-US" sz="2700" smtClean="0"/>
              <a:t>The results from large open economy analysis </a:t>
            </a:r>
            <a:br>
              <a:rPr lang="en-US" sz="2700" smtClean="0"/>
            </a:br>
            <a:r>
              <a:rPr lang="en-US" sz="2700" smtClean="0"/>
              <a:t>are a mixture of the results for the </a:t>
            </a:r>
            <a:br>
              <a:rPr lang="en-US" sz="2700" smtClean="0"/>
            </a:br>
            <a:r>
              <a:rPr lang="en-US" sz="2700" smtClean="0"/>
              <a:t>closed &amp; small open economy cases.  </a:t>
            </a:r>
          </a:p>
          <a:p>
            <a:pPr>
              <a:spcBef>
                <a:spcPct val="40000"/>
              </a:spcBef>
            </a:pPr>
            <a:r>
              <a:rPr lang="en-US" sz="2700" smtClean="0"/>
              <a:t>For example… </a:t>
            </a:r>
          </a:p>
        </p:txBody>
      </p:sp>
    </p:spTree>
    <p:extLst>
      <p:ext uri="{BB962C8B-B14F-4D97-AF65-F5344CB8AC3E}">
        <p14:creationId xmlns:p14="http://schemas.microsoft.com/office/powerpoint/2010/main" val="660027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77850" y="2366963"/>
            <a:ext cx="8256588" cy="3886200"/>
            <a:chOff x="336" y="1344"/>
            <a:chExt cx="5088" cy="2448"/>
          </a:xfrm>
        </p:grpSpPr>
        <p:grpSp>
          <p:nvGrpSpPr>
            <p:cNvPr id="78862" name="Group 3"/>
            <p:cNvGrpSpPr>
              <a:grpSpLocks/>
            </p:cNvGrpSpPr>
            <p:nvPr/>
          </p:nvGrpSpPr>
          <p:grpSpPr bwMode="auto">
            <a:xfrm>
              <a:off x="336" y="1344"/>
              <a:ext cx="5088" cy="2448"/>
              <a:chOff x="336" y="1440"/>
              <a:chExt cx="5088" cy="2448"/>
            </a:xfrm>
          </p:grpSpPr>
          <p:sp>
            <p:nvSpPr>
              <p:cNvPr id="78869" name="Rectangle 4"/>
              <p:cNvSpPr>
                <a:spLocks noChangeArrowheads="1"/>
              </p:cNvSpPr>
              <p:nvPr/>
            </p:nvSpPr>
            <p:spPr bwMode="auto">
              <a:xfrm>
                <a:off x="336" y="1440"/>
                <a:ext cx="5088" cy="244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78870" name="Group 5"/>
              <p:cNvGrpSpPr>
                <a:grpSpLocks/>
              </p:cNvGrpSpPr>
              <p:nvPr/>
            </p:nvGrpSpPr>
            <p:grpSpPr bwMode="auto">
              <a:xfrm>
                <a:off x="336" y="1440"/>
                <a:ext cx="5088" cy="2448"/>
                <a:chOff x="336" y="1440"/>
                <a:chExt cx="5088" cy="2448"/>
              </a:xfrm>
            </p:grpSpPr>
            <p:sp>
              <p:nvSpPr>
                <p:cNvPr id="78871" name="Line 6"/>
                <p:cNvSpPr>
                  <a:spLocks noChangeShapeType="1"/>
                </p:cNvSpPr>
                <p:nvPr/>
              </p:nvSpPr>
              <p:spPr bwMode="auto">
                <a:xfrm>
                  <a:off x="336" y="2025"/>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8872" name="Line 7"/>
                <p:cNvSpPr>
                  <a:spLocks noChangeShapeType="1"/>
                </p:cNvSpPr>
                <p:nvPr/>
              </p:nvSpPr>
              <p:spPr bwMode="auto">
                <a:xfrm>
                  <a:off x="336" y="2640"/>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8873" name="Line 8"/>
                <p:cNvSpPr>
                  <a:spLocks noChangeShapeType="1"/>
                </p:cNvSpPr>
                <p:nvPr/>
              </p:nvSpPr>
              <p:spPr bwMode="auto">
                <a:xfrm>
                  <a:off x="336" y="3264"/>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8874" name="Line 9"/>
                <p:cNvSpPr>
                  <a:spLocks noChangeShapeType="1"/>
                </p:cNvSpPr>
                <p:nvPr/>
              </p:nvSpPr>
              <p:spPr bwMode="auto">
                <a:xfrm>
                  <a:off x="902" y="1440"/>
                  <a:ext cx="0" cy="244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8875" name="Line 10"/>
                <p:cNvSpPr>
                  <a:spLocks noChangeShapeType="1"/>
                </p:cNvSpPr>
                <p:nvPr/>
              </p:nvSpPr>
              <p:spPr bwMode="auto">
                <a:xfrm>
                  <a:off x="1824" y="1440"/>
                  <a:ext cx="0" cy="244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8876" name="Line 11"/>
                <p:cNvSpPr>
                  <a:spLocks noChangeShapeType="1"/>
                </p:cNvSpPr>
                <p:nvPr/>
              </p:nvSpPr>
              <p:spPr bwMode="auto">
                <a:xfrm>
                  <a:off x="4176" y="1440"/>
                  <a:ext cx="0" cy="244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grpSp>
        <p:sp>
          <p:nvSpPr>
            <p:cNvPr id="78863" name="Rectangle 12"/>
            <p:cNvSpPr>
              <a:spLocks noChangeArrowheads="1"/>
            </p:cNvSpPr>
            <p:nvPr/>
          </p:nvSpPr>
          <p:spPr bwMode="auto">
            <a:xfrm>
              <a:off x="336" y="3168"/>
              <a:ext cx="566"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b="1" i="1"/>
                <a:t>NX</a:t>
              </a:r>
            </a:p>
          </p:txBody>
        </p:sp>
        <p:sp>
          <p:nvSpPr>
            <p:cNvPr id="78864" name="Rectangle 13"/>
            <p:cNvSpPr>
              <a:spLocks noChangeArrowheads="1"/>
            </p:cNvSpPr>
            <p:nvPr/>
          </p:nvSpPr>
          <p:spPr bwMode="auto">
            <a:xfrm>
              <a:off x="336" y="2544"/>
              <a:ext cx="566"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b="1" i="1"/>
                <a:t>I</a:t>
              </a:r>
            </a:p>
          </p:txBody>
        </p:sp>
        <p:sp>
          <p:nvSpPr>
            <p:cNvPr id="78865" name="Rectangle 14"/>
            <p:cNvSpPr>
              <a:spLocks noChangeArrowheads="1"/>
            </p:cNvSpPr>
            <p:nvPr/>
          </p:nvSpPr>
          <p:spPr bwMode="auto">
            <a:xfrm>
              <a:off x="336" y="1929"/>
              <a:ext cx="566" cy="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b="1" i="1"/>
                <a:t>r</a:t>
              </a:r>
            </a:p>
          </p:txBody>
        </p:sp>
        <p:sp>
          <p:nvSpPr>
            <p:cNvPr id="78866" name="Rectangle 15"/>
            <p:cNvSpPr>
              <a:spLocks noChangeArrowheads="1"/>
            </p:cNvSpPr>
            <p:nvPr/>
          </p:nvSpPr>
          <p:spPr bwMode="auto">
            <a:xfrm>
              <a:off x="1872" y="1344"/>
              <a:ext cx="2304" cy="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i="1"/>
                <a:t>large open </a:t>
              </a:r>
              <a:br>
                <a:rPr lang="en-US" sz="2500" i="1"/>
              </a:br>
              <a:r>
                <a:rPr lang="en-US" sz="2500" i="1"/>
                <a:t>economy</a:t>
              </a:r>
            </a:p>
          </p:txBody>
        </p:sp>
        <p:sp>
          <p:nvSpPr>
            <p:cNvPr id="78867" name="Rectangle 16"/>
            <p:cNvSpPr>
              <a:spLocks noChangeArrowheads="1"/>
            </p:cNvSpPr>
            <p:nvPr/>
          </p:nvSpPr>
          <p:spPr bwMode="auto">
            <a:xfrm>
              <a:off x="4128" y="1344"/>
              <a:ext cx="1248" cy="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i="1"/>
                <a:t>small open economy</a:t>
              </a:r>
            </a:p>
          </p:txBody>
        </p:sp>
        <p:sp>
          <p:nvSpPr>
            <p:cNvPr id="78868" name="Rectangle 17"/>
            <p:cNvSpPr>
              <a:spLocks noChangeArrowheads="1"/>
            </p:cNvSpPr>
            <p:nvPr/>
          </p:nvSpPr>
          <p:spPr bwMode="auto">
            <a:xfrm>
              <a:off x="902" y="1344"/>
              <a:ext cx="922" cy="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i="1"/>
                <a:t>closed economy</a:t>
              </a:r>
            </a:p>
          </p:txBody>
        </p:sp>
      </p:grpSp>
      <p:sp>
        <p:nvSpPr>
          <p:cNvPr id="78851" name="Rectangle 18"/>
          <p:cNvSpPr>
            <a:spLocks noGrp="1" noChangeArrowheads="1"/>
          </p:cNvSpPr>
          <p:nvPr>
            <p:ph type="title"/>
          </p:nvPr>
        </p:nvSpPr>
        <p:spPr>
          <a:xfrm>
            <a:off x="630238" y="236538"/>
            <a:ext cx="8081962" cy="1068387"/>
          </a:xfrm>
        </p:spPr>
        <p:txBody>
          <a:bodyPr/>
          <a:lstStyle/>
          <a:p>
            <a:r>
              <a:rPr lang="en-US" i="1" smtClean="0"/>
              <a:t>A fiscal expansion in three models</a:t>
            </a:r>
          </a:p>
        </p:txBody>
      </p:sp>
      <p:sp>
        <p:nvSpPr>
          <p:cNvPr id="133139" name="Rectangle 19"/>
          <p:cNvSpPr>
            <a:spLocks noChangeArrowheads="1"/>
          </p:cNvSpPr>
          <p:nvPr/>
        </p:nvSpPr>
        <p:spPr bwMode="auto">
          <a:xfrm>
            <a:off x="3016250" y="5262563"/>
            <a:ext cx="37385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falls, but not as much as in small open economy</a:t>
            </a:r>
          </a:p>
        </p:txBody>
      </p:sp>
      <p:sp>
        <p:nvSpPr>
          <p:cNvPr id="133140" name="Rectangle 20"/>
          <p:cNvSpPr>
            <a:spLocks noChangeArrowheads="1"/>
          </p:cNvSpPr>
          <p:nvPr/>
        </p:nvSpPr>
        <p:spPr bwMode="auto">
          <a:xfrm>
            <a:off x="6597650" y="5262563"/>
            <a:ext cx="20256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falls</a:t>
            </a:r>
          </a:p>
        </p:txBody>
      </p:sp>
      <p:sp>
        <p:nvSpPr>
          <p:cNvPr id="133141" name="Rectangle 21"/>
          <p:cNvSpPr>
            <a:spLocks noChangeArrowheads="1"/>
          </p:cNvSpPr>
          <p:nvPr/>
        </p:nvSpPr>
        <p:spPr bwMode="auto">
          <a:xfrm>
            <a:off x="1476375" y="5262563"/>
            <a:ext cx="1495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no </a:t>
            </a:r>
            <a:br>
              <a:rPr lang="en-US" sz="2500"/>
            </a:br>
            <a:r>
              <a:rPr lang="en-US" sz="2500"/>
              <a:t>change</a:t>
            </a:r>
          </a:p>
        </p:txBody>
      </p:sp>
      <p:sp>
        <p:nvSpPr>
          <p:cNvPr id="133142" name="Rectangle 22"/>
          <p:cNvSpPr>
            <a:spLocks noChangeArrowheads="1"/>
          </p:cNvSpPr>
          <p:nvPr/>
        </p:nvSpPr>
        <p:spPr bwMode="auto">
          <a:xfrm>
            <a:off x="3016250" y="4271963"/>
            <a:ext cx="37385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falls, but not as much </a:t>
            </a:r>
            <a:br>
              <a:rPr lang="en-US" sz="2500"/>
            </a:br>
            <a:r>
              <a:rPr lang="en-US" sz="2500"/>
              <a:t>as in closed economy</a:t>
            </a:r>
          </a:p>
        </p:txBody>
      </p:sp>
      <p:sp>
        <p:nvSpPr>
          <p:cNvPr id="133143" name="Rectangle 23"/>
          <p:cNvSpPr>
            <a:spLocks noChangeArrowheads="1"/>
          </p:cNvSpPr>
          <p:nvPr/>
        </p:nvSpPr>
        <p:spPr bwMode="auto">
          <a:xfrm>
            <a:off x="6597650" y="4271963"/>
            <a:ext cx="20256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no</a:t>
            </a:r>
            <a:br>
              <a:rPr lang="en-US" sz="2500"/>
            </a:br>
            <a:r>
              <a:rPr lang="en-US" sz="2500"/>
              <a:t>change</a:t>
            </a:r>
          </a:p>
        </p:txBody>
      </p:sp>
      <p:sp>
        <p:nvSpPr>
          <p:cNvPr id="133144" name="Rectangle 24"/>
          <p:cNvSpPr>
            <a:spLocks noChangeArrowheads="1"/>
          </p:cNvSpPr>
          <p:nvPr/>
        </p:nvSpPr>
        <p:spPr bwMode="auto">
          <a:xfrm>
            <a:off x="1476375" y="4271963"/>
            <a:ext cx="1495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falls</a:t>
            </a:r>
          </a:p>
        </p:txBody>
      </p:sp>
      <p:sp>
        <p:nvSpPr>
          <p:cNvPr id="133145" name="Rectangle 25"/>
          <p:cNvSpPr>
            <a:spLocks noChangeArrowheads="1"/>
          </p:cNvSpPr>
          <p:nvPr/>
        </p:nvSpPr>
        <p:spPr bwMode="auto">
          <a:xfrm>
            <a:off x="3016250" y="3295650"/>
            <a:ext cx="3738563"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rises, but not as much </a:t>
            </a:r>
            <a:br>
              <a:rPr lang="en-US" sz="2500"/>
            </a:br>
            <a:r>
              <a:rPr lang="en-US" sz="2500"/>
              <a:t>as in closed economy</a:t>
            </a:r>
          </a:p>
        </p:txBody>
      </p:sp>
      <p:sp>
        <p:nvSpPr>
          <p:cNvPr id="133146" name="Rectangle 26"/>
          <p:cNvSpPr>
            <a:spLocks noChangeArrowheads="1"/>
          </p:cNvSpPr>
          <p:nvPr/>
        </p:nvSpPr>
        <p:spPr bwMode="auto">
          <a:xfrm>
            <a:off x="6597650" y="3295650"/>
            <a:ext cx="2025650"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no</a:t>
            </a:r>
            <a:br>
              <a:rPr lang="en-US" sz="2500"/>
            </a:br>
            <a:r>
              <a:rPr lang="en-US" sz="2500"/>
              <a:t>change</a:t>
            </a:r>
          </a:p>
        </p:txBody>
      </p:sp>
      <p:sp>
        <p:nvSpPr>
          <p:cNvPr id="133147" name="Rectangle 27"/>
          <p:cNvSpPr>
            <a:spLocks noChangeArrowheads="1"/>
          </p:cNvSpPr>
          <p:nvPr/>
        </p:nvSpPr>
        <p:spPr bwMode="auto">
          <a:xfrm>
            <a:off x="1476375" y="3295650"/>
            <a:ext cx="149542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rises</a:t>
            </a:r>
          </a:p>
        </p:txBody>
      </p:sp>
      <p:sp>
        <p:nvSpPr>
          <p:cNvPr id="133148" name="Text Box 28"/>
          <p:cNvSpPr txBox="1">
            <a:spLocks noChangeArrowheads="1"/>
          </p:cNvSpPr>
          <p:nvPr/>
        </p:nvSpPr>
        <p:spPr bwMode="auto">
          <a:xfrm>
            <a:off x="544513" y="1309688"/>
            <a:ext cx="82296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700"/>
              <a:t>A fiscal expansion causes national saving to fall.</a:t>
            </a:r>
            <a:br>
              <a:rPr lang="en-US" sz="2700"/>
            </a:br>
            <a:r>
              <a:rPr lang="en-US" sz="2700"/>
              <a:t>The effects of this depend on openness &amp; size:</a:t>
            </a:r>
          </a:p>
        </p:txBody>
      </p:sp>
    </p:spTree>
    <p:extLst>
      <p:ext uri="{BB962C8B-B14F-4D97-AF65-F5344CB8AC3E}">
        <p14:creationId xmlns:p14="http://schemas.microsoft.com/office/powerpoint/2010/main" val="31594125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48"/>
                                        </p:tgtEl>
                                        <p:attrNameLst>
                                          <p:attrName>style.visibility</p:attrName>
                                        </p:attrNameLst>
                                      </p:cBhvr>
                                      <p:to>
                                        <p:strVal val="visible"/>
                                      </p:to>
                                    </p:set>
                                    <p:animEffect transition="in" filter="wipe(left)">
                                      <p:cBhvr>
                                        <p:cTn id="7" dur="500"/>
                                        <p:tgtEl>
                                          <p:spTgt spid="133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33147"/>
                                        </p:tgtEl>
                                        <p:attrNameLst>
                                          <p:attrName>style.visibility</p:attrName>
                                        </p:attrNameLst>
                                      </p:cBhvr>
                                      <p:to>
                                        <p:strVal val="visible"/>
                                      </p:to>
                                    </p:set>
                                    <p:animEffect transition="in" filter="strips(downLeft)">
                                      <p:cBhvr>
                                        <p:cTn id="17" dur="500"/>
                                        <p:tgtEl>
                                          <p:spTgt spid="1331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3144"/>
                                        </p:tgtEl>
                                        <p:attrNameLst>
                                          <p:attrName>style.visibility</p:attrName>
                                        </p:attrNameLst>
                                      </p:cBhvr>
                                      <p:to>
                                        <p:strVal val="visible"/>
                                      </p:to>
                                    </p:set>
                                    <p:animEffect transition="in" filter="strips(downRight)">
                                      <p:cBhvr>
                                        <p:cTn id="22" dur="500"/>
                                        <p:tgtEl>
                                          <p:spTgt spid="1331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33141"/>
                                        </p:tgtEl>
                                        <p:attrNameLst>
                                          <p:attrName>style.visibility</p:attrName>
                                        </p:attrNameLst>
                                      </p:cBhvr>
                                      <p:to>
                                        <p:strVal val="visible"/>
                                      </p:to>
                                    </p:set>
                                    <p:animEffect transition="in" filter="strips(downLeft)">
                                      <p:cBhvr>
                                        <p:cTn id="27" dur="500"/>
                                        <p:tgtEl>
                                          <p:spTgt spid="1331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33146"/>
                                        </p:tgtEl>
                                        <p:attrNameLst>
                                          <p:attrName>style.visibility</p:attrName>
                                        </p:attrNameLst>
                                      </p:cBhvr>
                                      <p:to>
                                        <p:strVal val="visible"/>
                                      </p:to>
                                    </p:set>
                                    <p:animEffect transition="in" filter="strips(downLeft)">
                                      <p:cBhvr>
                                        <p:cTn id="32" dur="500"/>
                                        <p:tgtEl>
                                          <p:spTgt spid="13314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33143"/>
                                        </p:tgtEl>
                                        <p:attrNameLst>
                                          <p:attrName>style.visibility</p:attrName>
                                        </p:attrNameLst>
                                      </p:cBhvr>
                                      <p:to>
                                        <p:strVal val="visible"/>
                                      </p:to>
                                    </p:set>
                                    <p:animEffect transition="in" filter="strips(downRight)">
                                      <p:cBhvr>
                                        <p:cTn id="37" dur="500"/>
                                        <p:tgtEl>
                                          <p:spTgt spid="1331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33140"/>
                                        </p:tgtEl>
                                        <p:attrNameLst>
                                          <p:attrName>style.visibility</p:attrName>
                                        </p:attrNameLst>
                                      </p:cBhvr>
                                      <p:to>
                                        <p:strVal val="visible"/>
                                      </p:to>
                                    </p:set>
                                    <p:animEffect transition="in" filter="strips(downLeft)">
                                      <p:cBhvr>
                                        <p:cTn id="42" dur="500"/>
                                        <p:tgtEl>
                                          <p:spTgt spid="13314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33145"/>
                                        </p:tgtEl>
                                        <p:attrNameLst>
                                          <p:attrName>style.visibility</p:attrName>
                                        </p:attrNameLst>
                                      </p:cBhvr>
                                      <p:to>
                                        <p:strVal val="visible"/>
                                      </p:to>
                                    </p:set>
                                    <p:animEffect transition="in" filter="strips(downLeft)">
                                      <p:cBhvr>
                                        <p:cTn id="47" dur="500"/>
                                        <p:tgtEl>
                                          <p:spTgt spid="1331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133142"/>
                                        </p:tgtEl>
                                        <p:attrNameLst>
                                          <p:attrName>style.visibility</p:attrName>
                                        </p:attrNameLst>
                                      </p:cBhvr>
                                      <p:to>
                                        <p:strVal val="visible"/>
                                      </p:to>
                                    </p:set>
                                    <p:animEffect transition="in" filter="strips(downRight)">
                                      <p:cBhvr>
                                        <p:cTn id="52" dur="500"/>
                                        <p:tgtEl>
                                          <p:spTgt spid="13314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133139"/>
                                        </p:tgtEl>
                                        <p:attrNameLst>
                                          <p:attrName>style.visibility</p:attrName>
                                        </p:attrNameLst>
                                      </p:cBhvr>
                                      <p:to>
                                        <p:strVal val="visible"/>
                                      </p:to>
                                    </p:set>
                                    <p:animEffect transition="in" filter="strips(downLeft)">
                                      <p:cBhvr>
                                        <p:cTn id="57" dur="500"/>
                                        <p:tgtEl>
                                          <p:spTgt spid="133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9" grpId="0" autoUpdateAnimBg="0"/>
      <p:bldP spid="133140" grpId="0" autoUpdateAnimBg="0"/>
      <p:bldP spid="133141" grpId="0" autoUpdateAnimBg="0"/>
      <p:bldP spid="133142" grpId="0" autoUpdateAnimBg="0"/>
      <p:bldP spid="133143" grpId="0" autoUpdateAnimBg="0"/>
      <p:bldP spid="133144" grpId="0" autoUpdateAnimBg="0"/>
      <p:bldP spid="133145" grpId="0" autoUpdateAnimBg="0"/>
      <p:bldP spid="133146" grpId="0" autoUpdateAnimBg="0"/>
      <p:bldP spid="133147" grpId="0" autoUpdateAnimBg="0"/>
      <p:bldP spid="13314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1134</TotalTime>
  <Words>7579</Words>
  <Application>Microsoft Office PowerPoint</Application>
  <PresentationFormat>On-screen Show (4:3)</PresentationFormat>
  <Paragraphs>1526</Paragraphs>
  <Slides>91</Slides>
  <Notes>51</Notes>
  <HiddenSlides>25</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91</vt:i4>
      </vt:variant>
    </vt:vector>
  </HeadingPairs>
  <TitlesOfParts>
    <vt:vector size="93" baseType="lpstr">
      <vt:lpstr>Office Theme</vt:lpstr>
      <vt:lpstr>Equation</vt:lpstr>
      <vt:lpstr>The Open Economy</vt:lpstr>
      <vt:lpstr>Chapter Outline</vt:lpstr>
      <vt:lpstr>Recap of Chapter 3</vt:lpstr>
      <vt:lpstr>GDP in the long run: assumptions</vt:lpstr>
      <vt:lpstr>Consumption, C</vt:lpstr>
      <vt:lpstr>Consumption, C</vt:lpstr>
      <vt:lpstr>Consumption: example</vt:lpstr>
      <vt:lpstr>Marginal Propensity to Consume</vt:lpstr>
      <vt:lpstr>Government Spending</vt:lpstr>
      <vt:lpstr>In an open economy,</vt:lpstr>
      <vt:lpstr>Preliminaries</vt:lpstr>
      <vt:lpstr>GDP = expenditure on  domestically produced g &amp; s</vt:lpstr>
      <vt:lpstr>The national income identity  in an open economy</vt:lpstr>
      <vt:lpstr>Trade surpluses and deficits</vt:lpstr>
      <vt:lpstr>International capital flows</vt:lpstr>
      <vt:lpstr>The link between trade &amp; cap. flows</vt:lpstr>
      <vt:lpstr>Saving – Investment = Net Exports</vt:lpstr>
      <vt:lpstr>Saving, investment, and the trade balance (percent of GDP) 1960-2007</vt:lpstr>
      <vt:lpstr>U.S.: “The world’s largest debtor nation”</vt:lpstr>
      <vt:lpstr>Saving: how do we calculate it?</vt:lpstr>
      <vt:lpstr>Saving: example</vt:lpstr>
      <vt:lpstr>Saving: Predictions</vt:lpstr>
      <vt:lpstr>Chapter 3 Recap</vt:lpstr>
      <vt:lpstr>Perfect Capital Mobility</vt:lpstr>
      <vt:lpstr>Real Interest Rate: predictions</vt:lpstr>
      <vt:lpstr>“Small Country”</vt:lpstr>
      <vt:lpstr>The Real Interest Rate: predictions</vt:lpstr>
      <vt:lpstr>Investment and the real interest rate</vt:lpstr>
      <vt:lpstr>Investment and the real interest rate</vt:lpstr>
      <vt:lpstr>Investment and the real interest rate</vt:lpstr>
      <vt:lpstr>Investment: example</vt:lpstr>
      <vt:lpstr>Investment: predictions </vt:lpstr>
      <vt:lpstr>Net Exports: predictions </vt:lpstr>
      <vt:lpstr>NX = S – I</vt:lpstr>
      <vt:lpstr>Net Exports: example</vt:lpstr>
      <vt:lpstr>The Story So Far</vt:lpstr>
      <vt:lpstr>If the economy were closed…</vt:lpstr>
      <vt:lpstr>But in a small open economy…</vt:lpstr>
      <vt:lpstr>Next, four experiments:</vt:lpstr>
      <vt:lpstr>1.  Fiscal policy at home</vt:lpstr>
      <vt:lpstr>NX and the federal budget deficit  (% of GDP), 1965-2009</vt:lpstr>
      <vt:lpstr>2.  Fiscal policy abroad</vt:lpstr>
      <vt:lpstr>NOW YOU TRY:   3.  An increase in investment demand</vt:lpstr>
      <vt:lpstr>ANSWERS:   3.  An increase in investment demand</vt:lpstr>
      <vt:lpstr>Exchange rates</vt:lpstr>
      <vt:lpstr>The nominal exchange rate</vt:lpstr>
      <vt:lpstr>A few exchange rates, as of 6/24/2009</vt:lpstr>
      <vt:lpstr>The real exchange rate</vt:lpstr>
      <vt:lpstr>~ McZample ~</vt:lpstr>
      <vt:lpstr>Understanding the units of ε</vt:lpstr>
      <vt:lpstr>ε  in the real world &amp; our model</vt:lpstr>
      <vt:lpstr>Purchasing Power Parity</vt:lpstr>
      <vt:lpstr>Purchasing Power Parity</vt:lpstr>
      <vt:lpstr>Purchasing Power Parity (PPP)</vt:lpstr>
      <vt:lpstr>Purchasing Power Parity (PPP)</vt:lpstr>
      <vt:lpstr>Purchasing Power Parity (PPP)</vt:lpstr>
      <vt:lpstr>Does PPP hold in the real world?</vt:lpstr>
      <vt:lpstr>How NX  depends on ε: approach 2</vt:lpstr>
      <vt:lpstr>The NX curve for the U.S.</vt:lpstr>
      <vt:lpstr>The NX curve for the U.S.</vt:lpstr>
      <vt:lpstr>U.S. net exports and the real exchange rate, 1973-2009</vt:lpstr>
      <vt:lpstr>The Net Exports Function</vt:lpstr>
      <vt:lpstr>The Net Exports Function</vt:lpstr>
      <vt:lpstr>Net Exports: calculation</vt:lpstr>
      <vt:lpstr>The Story So Far</vt:lpstr>
      <vt:lpstr>Real Exchange Rate: example</vt:lpstr>
      <vt:lpstr>Real Exchange Rate: calculation</vt:lpstr>
      <vt:lpstr>How ε  is determined</vt:lpstr>
      <vt:lpstr>How ε  is determined</vt:lpstr>
      <vt:lpstr>Interpretation:  supply and demand  in the foreign exchange market</vt:lpstr>
      <vt:lpstr>Real Exchange Rate: predictions</vt:lpstr>
      <vt:lpstr>Next, four experiments:</vt:lpstr>
      <vt:lpstr>1.  Fiscal policy at home</vt:lpstr>
      <vt:lpstr>2.  Fiscal policy abroad</vt:lpstr>
      <vt:lpstr>NOW YOU TRY:   3.  Increase in investment demand</vt:lpstr>
      <vt:lpstr>ANSWERS:   3.  Increase in investment demand</vt:lpstr>
      <vt:lpstr>4.  Trade policy to restrict imports</vt:lpstr>
      <vt:lpstr>4.  Trade policy to restrict imports</vt:lpstr>
      <vt:lpstr>Nominal variables: open economy</vt:lpstr>
      <vt:lpstr>Chapter 5 is still applicable!</vt:lpstr>
      <vt:lpstr>Chapter 5 Results—true for an open economy also</vt:lpstr>
      <vt:lpstr>The Nominal Exchange Rate</vt:lpstr>
      <vt:lpstr>The Nominal Exchange Rate: predictions</vt:lpstr>
      <vt:lpstr>The Nominal Exchange Rate, Growth Rate </vt:lpstr>
      <vt:lpstr>The Nominal Exchange Rate , Growth Rate </vt:lpstr>
      <vt:lpstr>Nominal Exchange Rates: predictions</vt:lpstr>
      <vt:lpstr>Long-Run Predictions—Open Economy</vt:lpstr>
      <vt:lpstr>Inflation differentials and nominal exchange rates for a cross section of countries</vt:lpstr>
      <vt:lpstr>CASE STUDY:   The Reagan deficits revisited</vt:lpstr>
      <vt:lpstr>The U.S. as a large open economy</vt:lpstr>
      <vt:lpstr>A fiscal expansion in three models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Open Economy</dc:title>
  <dc:creator>Udayan Roy</dc:creator>
  <cp:lastModifiedBy>Udayan Roy</cp:lastModifiedBy>
  <cp:revision>82</cp:revision>
  <dcterms:created xsi:type="dcterms:W3CDTF">2011-02-05T05:39:45Z</dcterms:created>
  <dcterms:modified xsi:type="dcterms:W3CDTF">2014-03-05T06:40:11Z</dcterms:modified>
</cp:coreProperties>
</file>