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03" r:id="rId3"/>
    <p:sldId id="274" r:id="rId4"/>
    <p:sldId id="259" r:id="rId5"/>
    <p:sldId id="260" r:id="rId6"/>
    <p:sldId id="322" r:id="rId7"/>
    <p:sldId id="261" r:id="rId8"/>
    <p:sldId id="262" r:id="rId9"/>
    <p:sldId id="266" r:id="rId10"/>
    <p:sldId id="335" r:id="rId11"/>
    <p:sldId id="336" r:id="rId12"/>
    <p:sldId id="33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94" r:id="rId24"/>
    <p:sldId id="338" r:id="rId25"/>
    <p:sldId id="295" r:id="rId26"/>
    <p:sldId id="304" r:id="rId27"/>
    <p:sldId id="285" r:id="rId28"/>
    <p:sldId id="296" r:id="rId29"/>
    <p:sldId id="289" r:id="rId30"/>
    <p:sldId id="318" r:id="rId31"/>
    <p:sldId id="319" r:id="rId32"/>
    <p:sldId id="320" r:id="rId33"/>
    <p:sldId id="290" r:id="rId34"/>
    <p:sldId id="291" r:id="rId35"/>
    <p:sldId id="292" r:id="rId36"/>
    <p:sldId id="293" r:id="rId37"/>
    <p:sldId id="315" r:id="rId38"/>
    <p:sldId id="316" r:id="rId39"/>
    <p:sldId id="317" r:id="rId40"/>
    <p:sldId id="297" r:id="rId41"/>
    <p:sldId id="311" r:id="rId42"/>
    <p:sldId id="312" r:id="rId43"/>
    <p:sldId id="313" r:id="rId44"/>
    <p:sldId id="314" r:id="rId45"/>
    <p:sldId id="306" r:id="rId46"/>
    <p:sldId id="307" r:id="rId47"/>
    <p:sldId id="309" r:id="rId48"/>
    <p:sldId id="308" r:id="rId49"/>
    <p:sldId id="321" r:id="rId50"/>
    <p:sldId id="310" r:id="rId51"/>
    <p:sldId id="323" r:id="rId52"/>
    <p:sldId id="324" r:id="rId53"/>
    <p:sldId id="325" r:id="rId54"/>
    <p:sldId id="327" r:id="rId55"/>
    <p:sldId id="298" r:id="rId56"/>
    <p:sldId id="334" r:id="rId57"/>
    <p:sldId id="326" r:id="rId58"/>
    <p:sldId id="328" r:id="rId59"/>
    <p:sldId id="329" r:id="rId60"/>
    <p:sldId id="330" r:id="rId61"/>
    <p:sldId id="332" r:id="rId62"/>
    <p:sldId id="331" r:id="rId63"/>
    <p:sldId id="299" r:id="rId64"/>
    <p:sldId id="300" r:id="rId65"/>
    <p:sldId id="339" r:id="rId66"/>
    <p:sldId id="340" r:id="rId67"/>
    <p:sldId id="301" r:id="rId68"/>
    <p:sldId id="302" r:id="rId69"/>
    <p:sldId id="30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0052" autoAdjust="0"/>
  </p:normalViewPr>
  <p:slideViewPr>
    <p:cSldViewPr snapToGrid="0">
      <p:cViewPr varScale="1">
        <p:scale>
          <a:sx n="62" d="100"/>
          <a:sy n="62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n%20Roy\Documents\courses\eco62\my-notes\mankiw-7e\ch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/>
              <a:t>y</a:t>
            </a:r>
            <a:r>
              <a:rPr lang="en-US"/>
              <a:t> = 5</a:t>
            </a:r>
            <a:r>
              <a:rPr lang="en-US" i="1"/>
              <a:t>k</a:t>
            </a:r>
            <a:r>
              <a:rPr lang="en-US" baseline="30000"/>
              <a:t>0.3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y</c:v>
                </c:pt>
              </c:strCache>
            </c:strRef>
          </c:tx>
          <c:xVal>
            <c:numRef>
              <c:f>Sheet3!$A$2:$A$22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Sheet3!$B$2:$B$22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 formatCode="0.000">
                  <c:v>6.1557220667245813</c:v>
                </c:pt>
                <c:pt idx="3" formatCode="0.000">
                  <c:v>6.9519458515795467</c:v>
                </c:pt>
                <c:pt idx="4" formatCode="0.000">
                  <c:v>7.5785828325519899</c:v>
                </c:pt>
                <c:pt idx="5" formatCode="0.000">
                  <c:v>8.1032829834638118</c:v>
                </c:pt>
                <c:pt idx="6" formatCode="0.000">
                  <c:v>8.5588492970485248</c:v>
                </c:pt>
                <c:pt idx="7" formatCode="0.000">
                  <c:v>8.9639498126049855</c:v>
                </c:pt>
                <c:pt idx="8" formatCode="0.000">
                  <c:v>9.3303299153680737</c:v>
                </c:pt>
                <c:pt idx="9" formatCode="0.000">
                  <c:v>9.6659102246588127</c:v>
                </c:pt>
                <c:pt idx="10" formatCode="0.000">
                  <c:v>9.9763115748443987</c:v>
                </c:pt>
                <c:pt idx="11" formatCode="0.000">
                  <c:v>10.26568206829422</c:v>
                </c:pt>
                <c:pt idx="12" formatCode="0.000">
                  <c:v>10.537179496722356</c:v>
                </c:pt>
                <c:pt idx="13" formatCode="0.000">
                  <c:v>10.793269222107899</c:v>
                </c:pt>
                <c:pt idx="14" formatCode="0.000">
                  <c:v>11.035916733292837</c:v>
                </c:pt>
                <c:pt idx="15" formatCode="0.000">
                  <c:v>11.266716904213276</c:v>
                </c:pt>
                <c:pt idx="16" formatCode="0.000">
                  <c:v>11.486983549970351</c:v>
                </c:pt>
                <c:pt idx="17" formatCode="0.000">
                  <c:v>11.697813168407256</c:v>
                </c:pt>
                <c:pt idx="18" formatCode="0.000">
                  <c:v>11.900131372982203</c:v>
                </c:pt>
                <c:pt idx="19" formatCode="0.000">
                  <c:v>12.094727407437937</c:v>
                </c:pt>
                <c:pt idx="20" formatCode="0.000">
                  <c:v>12.282280261157903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3B-41CD-B5C4-FA55216D9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043712"/>
        <c:axId val="135722112"/>
      </c:scatterChart>
      <c:valAx>
        <c:axId val="1310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722112"/>
        <c:crosses val="autoZero"/>
        <c:crossBetween val="midCat"/>
      </c:valAx>
      <c:valAx>
        <c:axId val="13572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043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CCF4D-E9F3-4B52-B61C-6074917F1B6F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D96F5-7D39-468D-9F9F-5F27B349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4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059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645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22BF2-461F-42D6-802B-2FEC072FDBA6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84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B94A0-1801-4C4B-9779-F60123D7997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37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B94A0-1801-4C4B-9779-F60123D7997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032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B94A0-1801-4C4B-9779-F60123D7997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179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B94A0-1801-4C4B-9779-F60123D79975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688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B94A0-1801-4C4B-9779-F60123D79975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19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676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066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840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921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47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885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146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39E2-805E-4C2C-BBC7-DBB893A0E40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32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5435" y="609600"/>
            <a:ext cx="10765365" cy="5257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40317" y="1"/>
            <a:ext cx="10515600" cy="60960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1117600" y="6096000"/>
            <a:ext cx="10058400" cy="53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7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7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2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2E96-C10D-4A1A-AC5E-69AB9C39810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59B1-79EC-47BE-8FC6-82573791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web.liu.edu/~uroy/" TargetMode="External"/><Relationship Id="rId2" Type="http://schemas.openxmlformats.org/officeDocument/2006/relationships/hyperlink" Target="https://myweb.liu.edu/~uroy/eco62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worldbank.org/indicator/NY.GDP.PCAP.PP.CD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Trevor_Swan" TargetMode="External"/><Relationship Id="rId4" Type="http://schemas.openxmlformats.org/officeDocument/2006/relationships/hyperlink" Target="https://en.wikipedia.org/wiki/Robert_Solow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Ant_and_the_Grasshopp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8: Capital Accumulation as a Source of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III </a:t>
            </a:r>
            <a:r>
              <a:rPr lang="en-US" i="1" dirty="0" smtClean="0"/>
              <a:t>Growth Theory: The Economy in the Very Long Run</a:t>
            </a:r>
          </a:p>
          <a:p>
            <a:r>
              <a:rPr lang="en-US" i="1" dirty="0" smtClean="0"/>
              <a:t>Macroeconomics</a:t>
            </a:r>
            <a:r>
              <a:rPr lang="en-US" dirty="0" smtClean="0"/>
              <a:t>, 11</a:t>
            </a:r>
            <a:r>
              <a:rPr lang="en-US" baseline="30000" dirty="0" smtClean="0"/>
              <a:t>th</a:t>
            </a:r>
            <a:r>
              <a:rPr lang="en-US" dirty="0" smtClean="0"/>
              <a:t> Edition, by N. Gregory </a:t>
            </a:r>
            <a:r>
              <a:rPr lang="en-US" dirty="0" err="1" smtClean="0"/>
              <a:t>Mankiw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ECO 62</a:t>
            </a:r>
            <a:r>
              <a:rPr lang="en-US" dirty="0" smtClean="0"/>
              <a:t> Instructor: </a:t>
            </a:r>
            <a:r>
              <a:rPr lang="en-US" dirty="0" smtClean="0">
                <a:hlinkClick r:id="rId3"/>
              </a:rPr>
              <a:t>Udayan 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i="1" dirty="0"/>
              <a:t>total</a:t>
            </a:r>
            <a:r>
              <a:rPr lang="en-US" dirty="0"/>
              <a:t> production function to the </a:t>
            </a:r>
            <a:r>
              <a:rPr lang="en-US" i="1" dirty="0"/>
              <a:t>per-worker</a:t>
            </a:r>
            <a:r>
              <a:rPr lang="en-US" dirty="0"/>
              <a:t> production </a:t>
            </a:r>
            <a:r>
              <a:rPr lang="en-US" dirty="0" smtClean="0"/>
              <a:t>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us now switch from </a:t>
                </a:r>
                <a:r>
                  <a:rPr lang="en-US" i="1" dirty="0" smtClean="0"/>
                  <a:t>total</a:t>
                </a:r>
                <a:r>
                  <a:rPr lang="en-US" dirty="0" smtClean="0"/>
                  <a:t> capital (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) and </a:t>
                </a:r>
                <a:r>
                  <a:rPr lang="en-US" i="1" dirty="0" smtClean="0"/>
                  <a:t>total</a:t>
                </a:r>
                <a:r>
                  <a:rPr lang="en-US" dirty="0" smtClean="0"/>
                  <a:t> output (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) to …</a:t>
                </a:r>
              </a:p>
              <a:p>
                <a:r>
                  <a:rPr lang="en-US" dirty="0" smtClean="0"/>
                  <a:t>… </a:t>
                </a:r>
                <a:r>
                  <a:rPr lang="en-US" i="1" dirty="0" smtClean="0"/>
                  <a:t>per-worker</a:t>
                </a:r>
                <a:r>
                  <a:rPr lang="en-US" dirty="0" smtClean="0"/>
                  <a:t> </a:t>
                </a:r>
                <a:r>
                  <a:rPr lang="en-US" dirty="0"/>
                  <a:t>capital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) </a:t>
                </a:r>
                <a:r>
                  <a:rPr lang="en-US" dirty="0"/>
                  <a:t>and </a:t>
                </a:r>
                <a:r>
                  <a:rPr lang="en-US" i="1" dirty="0"/>
                  <a:t>per-worker</a:t>
                </a:r>
                <a:r>
                  <a:rPr lang="en-US" dirty="0" smtClean="0"/>
                  <a:t> </a:t>
                </a:r>
                <a:r>
                  <a:rPr lang="en-US" dirty="0"/>
                  <a:t>output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Define: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6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</a:t>
            </a:r>
            <a:r>
              <a:rPr lang="en-US" i="1" dirty="0"/>
              <a:t>total</a:t>
            </a:r>
            <a:r>
              <a:rPr lang="en-US" dirty="0"/>
              <a:t> production function to the </a:t>
            </a:r>
            <a:r>
              <a:rPr lang="en-US" i="1" dirty="0"/>
              <a:t>per-worker</a:t>
            </a:r>
            <a:r>
              <a:rPr lang="en-US" dirty="0"/>
              <a:t> production function: </a:t>
            </a:r>
            <a:r>
              <a:rPr lang="en-US" dirty="0" smtClean="0"/>
              <a:t>Cobb-Douglas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per-worker production function</a:t>
                </a:r>
              </a:p>
              <a:p>
                <a:endParaRPr lang="en-US" dirty="0"/>
              </a:p>
              <a:p>
                <a:r>
                  <a:rPr lang="en-US" dirty="0" smtClean="0"/>
                  <a:t>Note that we can switch from a </a:t>
                </a:r>
                <a:r>
                  <a:rPr lang="en-US" i="1" dirty="0" smtClean="0"/>
                  <a:t>total</a:t>
                </a:r>
                <a:r>
                  <a:rPr lang="en-US" dirty="0" smtClean="0"/>
                  <a:t> production function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) to a </a:t>
                </a:r>
                <a:r>
                  <a:rPr lang="en-US" i="1" dirty="0" smtClean="0"/>
                  <a:t>per-worker</a:t>
                </a:r>
                <a:r>
                  <a:rPr lang="en-US" dirty="0" smtClean="0"/>
                  <a:t> production function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3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</a:t>
            </a:r>
            <a:r>
              <a:rPr lang="en-US" i="1" dirty="0"/>
              <a:t>total</a:t>
            </a:r>
            <a:r>
              <a:rPr lang="en-US" dirty="0"/>
              <a:t> production function to the </a:t>
            </a:r>
            <a:r>
              <a:rPr lang="en-US" i="1" dirty="0"/>
              <a:t>per-worker</a:t>
            </a:r>
            <a:r>
              <a:rPr lang="en-US" dirty="0"/>
              <a:t> production function: </a:t>
            </a:r>
            <a:r>
              <a:rPr lang="en-US" dirty="0" smtClean="0"/>
              <a:t>Cobb-Douglas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Total production function: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0.3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Per-worker production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40563"/>
              </p:ext>
            </p:extLst>
          </p:nvPr>
        </p:nvGraphicFramePr>
        <p:xfrm>
          <a:off x="11166529" y="1512455"/>
          <a:ext cx="849313" cy="4903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effectLst/>
                        </a:rPr>
                        <a:t>k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effectLst/>
                        </a:rPr>
                        <a:t>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6.156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7.579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8.964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9.666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9.976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10.266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10.537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10.793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11.036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11.267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11.487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11.698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12.095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12.282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162963"/>
              </p:ext>
            </p:extLst>
          </p:nvPr>
        </p:nvGraphicFramePr>
        <p:xfrm>
          <a:off x="6594529" y="3915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91241" y="5209308"/>
            <a:ext cx="2743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what a typical per worker production function looks like: concave</a:t>
            </a:r>
          </a:p>
        </p:txBody>
      </p:sp>
    </p:spTree>
    <p:extLst>
      <p:ext uri="{BB962C8B-B14F-4D97-AF65-F5344CB8AC3E}">
        <p14:creationId xmlns:p14="http://schemas.microsoft.com/office/powerpoint/2010/main" val="6243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</a:t>
            </a:r>
            <a:r>
              <a:rPr lang="en-US" i="1" dirty="0"/>
              <a:t>total</a:t>
            </a:r>
            <a:r>
              <a:rPr lang="en-US" dirty="0"/>
              <a:t> production function to the </a:t>
            </a:r>
            <a:r>
              <a:rPr lang="en-US" i="1" dirty="0"/>
              <a:t>per-worker</a:t>
            </a:r>
            <a:r>
              <a:rPr lang="en-US" dirty="0"/>
              <a:t> production function: </a:t>
            </a:r>
            <a:r>
              <a:rPr lang="en-US" dirty="0" smtClean="0"/>
              <a:t>Cobb-Douglas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Problem </a:t>
            </a:r>
            <a:r>
              <a:rPr lang="en-US" dirty="0"/>
              <a:t>1 </a:t>
            </a:r>
            <a:r>
              <a:rPr lang="en-US" dirty="0" smtClean="0"/>
              <a:t>of the </a:t>
            </a:r>
            <a:r>
              <a:rPr lang="en-US" i="1" dirty="0" smtClean="0"/>
              <a:t>Problems and Applications</a:t>
            </a:r>
            <a:r>
              <a:rPr lang="en-US" dirty="0" smtClean="0"/>
              <a:t> section of Chapter 8 of </a:t>
            </a:r>
            <a:r>
              <a:rPr lang="en-US" dirty="0"/>
              <a:t>the textbook, you get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smtClean="0"/>
              <a:t>K</a:t>
            </a:r>
            <a:r>
              <a:rPr lang="en-US" baseline="30000" dirty="0" smtClean="0"/>
              <a:t>1/3</a:t>
            </a:r>
            <a:r>
              <a:rPr lang="en-US" i="1" dirty="0" smtClean="0"/>
              <a:t>L</a:t>
            </a:r>
            <a:r>
              <a:rPr lang="en-US" baseline="30000" dirty="0" smtClean="0"/>
              <a:t>2/3</a:t>
            </a:r>
            <a:r>
              <a:rPr lang="en-US" dirty="0" smtClean="0"/>
              <a:t>, </a:t>
            </a:r>
            <a:r>
              <a:rPr lang="en-US" dirty="0"/>
              <a:t>which is </a:t>
            </a:r>
            <a:r>
              <a:rPr lang="en-US" dirty="0" smtClean="0"/>
              <a:t>the </a:t>
            </a:r>
            <a:r>
              <a:rPr lang="en-US" dirty="0"/>
              <a:t>Cobb-Douglas production with </a:t>
            </a:r>
            <a:r>
              <a:rPr lang="en-US" i="1" dirty="0"/>
              <a:t>A</a:t>
            </a:r>
            <a:r>
              <a:rPr lang="en-US" dirty="0"/>
              <a:t> = 1 and </a:t>
            </a:r>
            <a:r>
              <a:rPr lang="el-GR" dirty="0"/>
              <a:t>α</a:t>
            </a:r>
            <a:r>
              <a:rPr lang="en-US" dirty="0"/>
              <a:t> = </a:t>
            </a:r>
            <a:r>
              <a:rPr lang="en-US" dirty="0" smtClean="0"/>
              <a:t>1/3. Try 1(a) and 1(b).</a:t>
            </a:r>
          </a:p>
          <a:p>
            <a:r>
              <a:rPr lang="en-US" dirty="0"/>
              <a:t>In </a:t>
            </a:r>
            <a:r>
              <a:rPr lang="en-US" dirty="0" smtClean="0"/>
              <a:t>Problem 3, </a:t>
            </a:r>
            <a:r>
              <a:rPr lang="en-US" dirty="0"/>
              <a:t>you get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smtClean="0"/>
              <a:t>K</a:t>
            </a:r>
            <a:r>
              <a:rPr lang="en-US" baseline="30000" dirty="0" smtClean="0"/>
              <a:t>0.4</a:t>
            </a:r>
            <a:r>
              <a:rPr lang="en-US" i="1" dirty="0" smtClean="0"/>
              <a:t>L</a:t>
            </a:r>
            <a:r>
              <a:rPr lang="en-US" baseline="30000" dirty="0" smtClean="0"/>
              <a:t>0.6</a:t>
            </a:r>
            <a:r>
              <a:rPr lang="en-US" dirty="0" smtClean="0"/>
              <a:t>, </a:t>
            </a:r>
            <a:r>
              <a:rPr lang="en-US" dirty="0"/>
              <a:t>which is the Cobb-Douglas production with </a:t>
            </a:r>
            <a:r>
              <a:rPr lang="en-US" i="1" dirty="0"/>
              <a:t>A</a:t>
            </a:r>
            <a:r>
              <a:rPr lang="en-US" dirty="0"/>
              <a:t> = 1 and </a:t>
            </a:r>
            <a:r>
              <a:rPr lang="el-GR" dirty="0"/>
              <a:t>α</a:t>
            </a:r>
            <a:r>
              <a:rPr lang="en-US" dirty="0"/>
              <a:t> = </a:t>
            </a:r>
            <a:r>
              <a:rPr lang="en-US" dirty="0" smtClean="0"/>
              <a:t>0.4. Try 3(a).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Per-worker </a:t>
            </a:r>
            <a:r>
              <a:rPr lang="en-US" dirty="0"/>
              <a:t>production function: </a:t>
            </a:r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7765"/>
            <a:ext cx="6096000" cy="4370832"/>
          </a:xfrm>
        </p:spPr>
      </p:pic>
    </p:spTree>
    <p:extLst>
      <p:ext uri="{BB962C8B-B14F-4D97-AF65-F5344CB8AC3E}">
        <p14:creationId xmlns:p14="http://schemas.microsoft.com/office/powerpoint/2010/main" val="23945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Income, consumption, saving,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= income</a:t>
            </a:r>
          </a:p>
          <a:p>
            <a:r>
              <a:rPr lang="en-US" i="1" dirty="0" smtClean="0"/>
              <a:t>Assumption</a:t>
            </a:r>
            <a:r>
              <a:rPr lang="en-US" dirty="0" smtClean="0"/>
              <a:t>: The Solow-Swan model assumes that each individual saves a constant fraction, </a:t>
            </a:r>
            <a:r>
              <a:rPr lang="en-US" b="1" i="1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, of his or her income</a:t>
            </a:r>
          </a:p>
          <a:p>
            <a:r>
              <a:rPr lang="en-US" dirty="0" smtClean="0"/>
              <a:t>Therefore, </a:t>
            </a:r>
            <a:r>
              <a:rPr lang="en-US" b="1" dirty="0">
                <a:solidFill>
                  <a:srgbClr val="0070C0"/>
                </a:solidFill>
              </a:rPr>
              <a:t>saving per worker </a:t>
            </a:r>
            <a:r>
              <a:rPr lang="en-US" dirty="0" smtClean="0"/>
              <a:t>= </a:t>
            </a:r>
            <a:r>
              <a:rPr lang="en-US" b="1" i="1" dirty="0" err="1" smtClean="0">
                <a:solidFill>
                  <a:srgbClr val="0070C0"/>
                </a:solidFill>
              </a:rPr>
              <a:t>sy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b="1" i="1" dirty="0" err="1" smtClean="0">
                <a:solidFill>
                  <a:srgbClr val="0070C0"/>
                </a:solidFill>
              </a:rPr>
              <a:t>sf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This saving becomes investment</a:t>
            </a:r>
            <a:endParaRPr lang="en-US" dirty="0" smtClean="0"/>
          </a:p>
          <a:p>
            <a:pPr lvl="1"/>
            <a:r>
              <a:rPr lang="en-US" dirty="0" smtClean="0"/>
              <a:t>that is, unconsumed output gets added to the existing capital stock</a:t>
            </a:r>
          </a:p>
          <a:p>
            <a:pPr lvl="1"/>
            <a:r>
              <a:rPr lang="en-US" dirty="0" smtClean="0"/>
              <a:t>Therefore, </a:t>
            </a:r>
            <a:r>
              <a:rPr lang="en-US" b="1" i="1" dirty="0" err="1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err="1" smtClean="0">
                <a:solidFill>
                  <a:srgbClr val="0070C0"/>
                </a:solidFill>
              </a:rPr>
              <a:t>sy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dirty="0"/>
              <a:t>= </a:t>
            </a:r>
            <a:r>
              <a:rPr lang="en-US" b="1" i="1" dirty="0">
                <a:solidFill>
                  <a:srgbClr val="0070C0"/>
                </a:solidFill>
              </a:rPr>
              <a:t>sf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i="1" dirty="0">
                <a:solidFill>
                  <a:srgbClr val="0070C0"/>
                </a:solidFill>
              </a:rPr>
              <a:t>k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is investment per worker.</a:t>
            </a:r>
            <a:endParaRPr lang="en-US" b="1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Consumption per worker is </a:t>
            </a:r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y </a:t>
            </a:r>
            <a:r>
              <a:rPr lang="en-US" b="1" dirty="0" smtClean="0">
                <a:solidFill>
                  <a:srgbClr val="0070C0"/>
                </a:solidFill>
              </a:rPr>
              <a:t>–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sy</a:t>
            </a:r>
            <a:r>
              <a:rPr lang="en-US" b="1" dirty="0" smtClean="0">
                <a:solidFill>
                  <a:srgbClr val="0070C0"/>
                </a:solidFill>
              </a:rPr>
              <a:t> = (1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en-US" b="1" i="1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b="1" i="1" dirty="0" smtClean="0">
                <a:solidFill>
                  <a:srgbClr val="0070C0"/>
                </a:solidFill>
              </a:rPr>
              <a:t>y </a:t>
            </a:r>
            <a:r>
              <a:rPr lang="en-US" b="1" dirty="0" smtClean="0">
                <a:solidFill>
                  <a:srgbClr val="0070C0"/>
                </a:solidFill>
              </a:rPr>
              <a:t>= </a:t>
            </a:r>
            <a:r>
              <a:rPr lang="en-US" b="1" dirty="0">
                <a:solidFill>
                  <a:srgbClr val="0070C0"/>
                </a:solidFill>
              </a:rPr>
              <a:t>(1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– </a:t>
            </a:r>
            <a:r>
              <a:rPr lang="en-US" b="1" i="1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b="1" i="1" dirty="0" smtClean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0854" y="6061753"/>
            <a:ext cx="240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try Problem 1(d) of the textbook.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Income, consumption, saving, </a:t>
            </a:r>
            <a:r>
              <a:rPr lang="en-US" dirty="0" smtClean="0"/>
              <a:t>investment: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2629"/>
            <a:ext cx="6096000" cy="4261104"/>
          </a:xfrm>
        </p:spPr>
      </p:pic>
    </p:spTree>
    <p:extLst>
      <p:ext uri="{BB962C8B-B14F-4D97-AF65-F5344CB8AC3E}">
        <p14:creationId xmlns:p14="http://schemas.microsoft.com/office/powerpoint/2010/main" val="18933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existing capital stock wears out</a:t>
            </a:r>
          </a:p>
          <a:p>
            <a:r>
              <a:rPr lang="en-US" dirty="0" smtClean="0"/>
              <a:t>This is called depreciation</a:t>
            </a:r>
          </a:p>
          <a:p>
            <a:r>
              <a:rPr lang="en-US" i="1" dirty="0" smtClean="0"/>
              <a:t>Assumption</a:t>
            </a:r>
            <a:r>
              <a:rPr lang="en-US" dirty="0" smtClean="0"/>
              <a:t>: The Solow-Swan model assumes that a constant fraction,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dirty="0" smtClean="0"/>
              <a:t>, of the existing capital stock wears out in every period</a:t>
            </a:r>
          </a:p>
          <a:p>
            <a:r>
              <a:rPr lang="en-US" dirty="0" smtClean="0"/>
              <a:t>That is, an individual who currently has </a:t>
            </a:r>
            <a:r>
              <a:rPr lang="en-US" i="1" dirty="0" smtClean="0"/>
              <a:t>k</a:t>
            </a:r>
            <a:r>
              <a:rPr lang="en-US" dirty="0" smtClean="0"/>
              <a:t> units of capital will lose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units of capital though depreciation (or, wear and tear)</a:t>
            </a:r>
          </a:p>
          <a:p>
            <a:r>
              <a:rPr lang="el-GR" dirty="0" smtClean="0"/>
              <a:t>δ</a:t>
            </a:r>
            <a:r>
              <a:rPr lang="en-US" i="1" dirty="0" smtClean="0"/>
              <a:t>k</a:t>
            </a:r>
            <a:r>
              <a:rPr lang="en-US" dirty="0" smtClean="0"/>
              <a:t> is called </a:t>
            </a:r>
            <a:r>
              <a:rPr lang="en-US" i="1" dirty="0" smtClean="0"/>
              <a:t>break-even investment per worker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</a:t>
            </a:r>
            <a:r>
              <a:rPr lang="en-US" b="1" dirty="0" smtClean="0">
                <a:solidFill>
                  <a:srgbClr val="0070C0"/>
                </a:solidFill>
              </a:rPr>
              <a:t>0 &lt;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dirty="0" smtClean="0">
                <a:solidFill>
                  <a:srgbClr val="0070C0"/>
                </a:solidFill>
              </a:rPr>
              <a:t> &lt; 1 </a:t>
            </a:r>
            <a:r>
              <a:rPr lang="en-US" dirty="0" smtClean="0"/>
              <a:t>is the </a:t>
            </a:r>
            <a:r>
              <a:rPr lang="en-US" i="1" dirty="0" smtClean="0"/>
              <a:t>fraction</a:t>
            </a:r>
            <a:r>
              <a:rPr lang="en-US" dirty="0" smtClean="0"/>
              <a:t> of existing capital that wears out every period, in some cases depreciation is expressed as a </a:t>
            </a:r>
            <a:r>
              <a:rPr lang="en-US" i="1" dirty="0" smtClean="0"/>
              <a:t>percentage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Problem 1(c) of the </a:t>
            </a:r>
            <a:r>
              <a:rPr lang="en-US" i="1" dirty="0" smtClean="0"/>
              <a:t>Problems and Applications</a:t>
            </a:r>
            <a:r>
              <a:rPr lang="en-US" dirty="0" smtClean="0"/>
              <a:t> section of the textbook says “20 percent of capital depreciates each year”. </a:t>
            </a:r>
          </a:p>
          <a:p>
            <a:pPr lvl="1"/>
            <a:r>
              <a:rPr lang="en-US" dirty="0" smtClean="0"/>
              <a:t>This means </a:t>
            </a:r>
            <a:r>
              <a:rPr lang="el-GR" dirty="0"/>
              <a:t>δ</a:t>
            </a:r>
            <a:r>
              <a:rPr lang="en-US" dirty="0"/>
              <a:t> = </a:t>
            </a:r>
            <a:r>
              <a:rPr lang="en-US" dirty="0" smtClean="0"/>
              <a:t>20/100 </a:t>
            </a:r>
            <a:r>
              <a:rPr lang="en-US" dirty="0"/>
              <a:t>= </a:t>
            </a:r>
            <a:r>
              <a:rPr lang="en-US" dirty="0" smtClean="0"/>
              <a:t>0.20.</a:t>
            </a:r>
          </a:p>
          <a:p>
            <a:pPr lvl="1"/>
            <a:r>
              <a:rPr lang="en-US" dirty="0" smtClean="0"/>
              <a:t>Problem 3(c) says “the depreciation rate is 15 percent per year”. </a:t>
            </a:r>
          </a:p>
          <a:p>
            <a:pPr lvl="1"/>
            <a:r>
              <a:rPr lang="en-US" dirty="0"/>
              <a:t>This means </a:t>
            </a:r>
            <a:r>
              <a:rPr lang="el-GR" dirty="0"/>
              <a:t>δ</a:t>
            </a:r>
            <a:r>
              <a:rPr lang="en-US" dirty="0"/>
              <a:t> = </a:t>
            </a:r>
            <a:r>
              <a:rPr lang="en-US" dirty="0" smtClean="0"/>
              <a:t>15/100 </a:t>
            </a:r>
            <a:r>
              <a:rPr lang="en-US" dirty="0"/>
              <a:t>= </a:t>
            </a:r>
            <a:r>
              <a:rPr lang="en-US" dirty="0" smtClean="0"/>
              <a:t>0.15.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70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16677"/>
            <a:ext cx="6096000" cy="3493008"/>
          </a:xfrm>
        </p:spPr>
      </p:pic>
    </p:spTree>
    <p:extLst>
      <p:ext uri="{BB962C8B-B14F-4D97-AF65-F5344CB8AC3E}">
        <p14:creationId xmlns:p14="http://schemas.microsoft.com/office/powerpoint/2010/main" val="21780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7BDBD6-3644-478E-AA29-3A61853D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8.1, International Differences in the Standard of Living, Page 190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264B677-20F5-43D5-B6A5-D5E0700E0D99}"/>
              </a:ext>
            </a:extLst>
          </p:cNvPr>
          <p:cNvGraphicFramePr>
            <a:graphicFrameLocks noGrp="1"/>
          </p:cNvGraphicFramePr>
          <p:nvPr>
            <p:ph type="tbl" sz="quarter" idx="10"/>
            <p:extLst/>
          </p:nvPr>
        </p:nvGraphicFramePr>
        <p:xfrm>
          <a:off x="4285934" y="1295400"/>
          <a:ext cx="3620135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780">
                  <a:extLst>
                    <a:ext uri="{9D8B030D-6E8A-4147-A177-3AD203B41FA5}">
                      <a16:colId xmlns:a16="http://schemas.microsoft.com/office/drawing/2014/main" val="523159413"/>
                    </a:ext>
                  </a:extLst>
                </a:gridCol>
                <a:gridCol w="2078355">
                  <a:extLst>
                    <a:ext uri="{9D8B030D-6E8A-4147-A177-3AD203B41FA5}">
                      <a16:colId xmlns:a16="http://schemas.microsoft.com/office/drawing/2014/main" val="1521671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Country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per Person (2019)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85788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United States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$65,281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54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European Union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46,468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85887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Japan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43,236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9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Russian Federation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29,181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43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Mexico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20,411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62486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China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16,785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984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Brazil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15,259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3107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Indonesia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12,302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4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Egypt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12,251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3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Philippines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9,277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1762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7,034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363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Nigeria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5,348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32351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Bangladesh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4,951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60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Pakistan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4,885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83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Ethiopia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2,312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9804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467" y="6068291"/>
            <a:ext cx="11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data for more countries and </a:t>
            </a:r>
            <a:r>
              <a:rPr lang="en-US" dirty="0" smtClean="0"/>
              <a:t>years: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data.worldbank.org/indicator/NY.GDP.PCAP.PP.CD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07002" y="1489753"/>
            <a:ext cx="3195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try to explain these differences.</a:t>
            </a:r>
          </a:p>
          <a:p>
            <a:endParaRPr lang="en-US" dirty="0"/>
          </a:p>
          <a:p>
            <a:r>
              <a:rPr lang="en-US" dirty="0" smtClean="0"/>
              <a:t>Economists use the </a:t>
            </a:r>
            <a:r>
              <a:rPr lang="en-US" i="1" dirty="0" smtClean="0"/>
              <a:t>Solow-Swan model/theory</a:t>
            </a:r>
            <a:r>
              <a:rPr lang="en-US" dirty="0" smtClean="0"/>
              <a:t> to think about these differences.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ynamics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Dynamics: </a:t>
            </a:r>
            <a:r>
              <a:rPr lang="en-US" dirty="0" smtClean="0"/>
              <a:t>What </a:t>
            </a:r>
            <a:r>
              <a:rPr lang="en-US" dirty="0" smtClean="0"/>
              <a:t>time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attach a subscript to each variable to denote what date we’re talking about</a:t>
            </a:r>
          </a:p>
          <a:p>
            <a:r>
              <a:rPr lang="en-US" dirty="0"/>
              <a:t>For </a:t>
            </a:r>
            <a:r>
              <a:rPr lang="en-US" dirty="0" smtClean="0"/>
              <a:t>example:</a:t>
            </a:r>
          </a:p>
          <a:p>
            <a:pPr lvl="1"/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denotes </a:t>
            </a: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per </a:t>
            </a:r>
            <a:r>
              <a:rPr lang="en-US" b="1" dirty="0">
                <a:solidFill>
                  <a:srgbClr val="0070C0"/>
                </a:solidFill>
              </a:rPr>
              <a:t>worker stock of capital on date </a:t>
            </a:r>
            <a:r>
              <a:rPr lang="en-US" b="1" i="1" dirty="0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i="1" dirty="0"/>
              <a:t> </a:t>
            </a:r>
            <a:endParaRPr lang="en-US" i="1" dirty="0" smtClean="0"/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t+1</a:t>
            </a:r>
            <a:r>
              <a:rPr lang="en-US" b="1" dirty="0" smtClean="0">
                <a:solidFill>
                  <a:srgbClr val="0070C0"/>
                </a:solidFill>
              </a:rPr>
              <a:t> denotes </a:t>
            </a: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per </a:t>
            </a:r>
            <a:r>
              <a:rPr lang="en-US" b="1" dirty="0">
                <a:solidFill>
                  <a:srgbClr val="0070C0"/>
                </a:solidFill>
              </a:rPr>
              <a:t>worker stock of capital on date 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+ 1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i="1" dirty="0" smtClean="0"/>
              <a:t>Assumption</a:t>
            </a:r>
            <a:r>
              <a:rPr lang="en-US" dirty="0" smtClean="0"/>
              <a:t>: For the time being we’ll assume that the </a:t>
            </a:r>
            <a:r>
              <a:rPr lang="en-US" dirty="0" smtClean="0">
                <a:solidFill>
                  <a:srgbClr val="0070C0"/>
                </a:solidFill>
              </a:rPr>
              <a:t>population is constant</a:t>
            </a:r>
            <a:r>
              <a:rPr lang="en-US" dirty="0" smtClean="0"/>
              <a:t>. Each worker is immortal and does not create children. Nobody knows how the workers themselves were created.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per worker capital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Suppose a worker has</a:t>
            </a:r>
            <a:r>
              <a:rPr lang="en-US" i="1" dirty="0"/>
              <a:t> </a:t>
            </a:r>
            <a:r>
              <a:rPr lang="en-US" b="1" i="1" dirty="0" err="1"/>
              <a:t>k</a:t>
            </a:r>
            <a:r>
              <a:rPr lang="en-US" b="1" baseline="-25000" dirty="0" err="1"/>
              <a:t>t</a:t>
            </a:r>
            <a:r>
              <a:rPr lang="en-US" dirty="0"/>
              <a:t> </a:t>
            </a:r>
            <a:r>
              <a:rPr lang="en-US" dirty="0" smtClean="0"/>
              <a:t>units of capital </a:t>
            </a:r>
            <a:r>
              <a:rPr lang="en-US" dirty="0"/>
              <a:t>on date </a:t>
            </a:r>
            <a:r>
              <a:rPr lang="en-US" i="1" dirty="0"/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All available resources are fully utilized in production</a:t>
            </a:r>
          </a:p>
          <a:p>
            <a:r>
              <a:rPr lang="en-US" dirty="0" smtClean="0"/>
              <a:t>His/her output would be </a:t>
            </a:r>
            <a:r>
              <a:rPr lang="en-US" b="1" i="1" dirty="0" err="1" smtClean="0"/>
              <a:t>y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= </a:t>
            </a:r>
            <a:r>
              <a:rPr lang="en-US" b="1" i="1" dirty="0" smtClean="0"/>
              <a:t>f</a:t>
            </a:r>
            <a:r>
              <a:rPr lang="en-US" b="1" dirty="0" smtClean="0"/>
              <a:t>(</a:t>
            </a:r>
            <a:r>
              <a:rPr lang="en-US" b="1" i="1" dirty="0" err="1" smtClean="0"/>
              <a:t>k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He/she adds </a:t>
            </a:r>
            <a:r>
              <a:rPr lang="en-US" b="1" i="1" dirty="0" err="1" smtClean="0"/>
              <a:t>sy</a:t>
            </a:r>
            <a:r>
              <a:rPr lang="en-US" b="1" baseline="-25000" dirty="0" err="1" smtClean="0"/>
              <a:t>t</a:t>
            </a:r>
            <a:r>
              <a:rPr lang="en-US" dirty="0" smtClean="0"/>
              <a:t> units of capital through saving …</a:t>
            </a:r>
          </a:p>
          <a:p>
            <a:r>
              <a:rPr lang="en-US" dirty="0" smtClean="0"/>
              <a:t>… and loses </a:t>
            </a:r>
            <a:r>
              <a:rPr lang="el-GR" b="1" dirty="0" smtClean="0"/>
              <a:t>δ</a:t>
            </a:r>
            <a:r>
              <a:rPr lang="en-US" b="1" i="1" dirty="0" err="1" smtClean="0"/>
              <a:t>k</a:t>
            </a:r>
            <a:r>
              <a:rPr lang="en-US" b="1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units of </a:t>
            </a:r>
            <a:r>
              <a:rPr lang="en-US" dirty="0" smtClean="0"/>
              <a:t>capital through depreciation</a:t>
            </a:r>
          </a:p>
          <a:p>
            <a:r>
              <a:rPr lang="en-US" dirty="0" smtClean="0"/>
              <a:t>So, each worker has </a:t>
            </a:r>
            <a:r>
              <a:rPr lang="en-US" b="1" i="1" dirty="0" err="1" smtClean="0"/>
              <a:t>k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+ </a:t>
            </a:r>
            <a:r>
              <a:rPr lang="en-US" b="1" i="1" dirty="0" err="1"/>
              <a:t>sy</a:t>
            </a:r>
            <a:r>
              <a:rPr lang="en-US" b="1" baseline="-25000" dirty="0" err="1"/>
              <a:t>t</a:t>
            </a:r>
            <a:r>
              <a:rPr lang="en-US" b="1" dirty="0" smtClean="0"/>
              <a:t> </a:t>
            </a:r>
            <a:r>
              <a:rPr lang="en-US" b="1" dirty="0" smtClean="0">
                <a:latin typeface="Calibri"/>
                <a:cs typeface="Calibri"/>
              </a:rPr>
              <a:t>−</a:t>
            </a:r>
            <a:r>
              <a:rPr lang="en-US" b="1" dirty="0" smtClean="0"/>
              <a:t> </a:t>
            </a:r>
            <a:r>
              <a:rPr lang="el-GR" b="1" dirty="0"/>
              <a:t>δ</a:t>
            </a:r>
            <a:r>
              <a:rPr lang="en-US" b="1" i="1" dirty="0" err="1"/>
              <a:t>k</a:t>
            </a:r>
            <a:r>
              <a:rPr lang="en-US" b="1" baseline="-25000" dirty="0" err="1"/>
              <a:t>t</a:t>
            </a:r>
            <a:r>
              <a:rPr lang="en-US" b="1" dirty="0"/>
              <a:t> </a:t>
            </a:r>
            <a:r>
              <a:rPr lang="en-US" dirty="0"/>
              <a:t>units of </a:t>
            </a:r>
            <a:r>
              <a:rPr lang="en-US" dirty="0" smtClean="0"/>
              <a:t>capital on date </a:t>
            </a:r>
            <a:r>
              <a:rPr lang="en-US" i="1" dirty="0" smtClean="0"/>
              <a:t>t</a:t>
            </a:r>
            <a:r>
              <a:rPr lang="en-US" dirty="0" smtClean="0"/>
              <a:t> + 1</a:t>
            </a:r>
          </a:p>
          <a:p>
            <a:r>
              <a:rPr lang="en-US" dirty="0" smtClean="0"/>
              <a:t>That is, </a:t>
            </a:r>
            <a:r>
              <a:rPr lang="en-US" b="1" i="1" dirty="0" smtClean="0"/>
              <a:t>k</a:t>
            </a:r>
            <a:r>
              <a:rPr lang="en-US" b="1" baseline="-25000" dirty="0" smtClean="0"/>
              <a:t>t+1</a:t>
            </a:r>
            <a:r>
              <a:rPr lang="en-US" b="1" dirty="0" smtClean="0"/>
              <a:t> = </a:t>
            </a:r>
            <a:r>
              <a:rPr lang="en-US" b="1" i="1" dirty="0" err="1" smtClean="0"/>
              <a:t>k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n-US" b="1" i="1" dirty="0" err="1"/>
              <a:t>sy</a:t>
            </a:r>
            <a:r>
              <a:rPr lang="en-US" b="1" baseline="-25000" dirty="0" err="1"/>
              <a:t>t</a:t>
            </a:r>
            <a:r>
              <a:rPr lang="en-US" b="1" dirty="0"/>
              <a:t> </a:t>
            </a:r>
            <a:r>
              <a:rPr lang="en-US" b="1" dirty="0">
                <a:cs typeface="Calibri"/>
              </a:rPr>
              <a:t>−</a:t>
            </a:r>
            <a:r>
              <a:rPr lang="en-US" b="1" dirty="0"/>
              <a:t> </a:t>
            </a:r>
            <a:r>
              <a:rPr lang="el-GR" b="1" dirty="0"/>
              <a:t>δ</a:t>
            </a:r>
            <a:r>
              <a:rPr lang="en-US" b="1" i="1" dirty="0" smtClean="0"/>
              <a:t>k</a:t>
            </a:r>
            <a:r>
              <a:rPr lang="en-US" b="1" baseline="-25000" dirty="0" smtClean="0"/>
              <a:t>t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n the Cobb-Douglas case, </a:t>
            </a:r>
            <a:r>
              <a:rPr lang="en-US" i="1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baseline="-25000" dirty="0" err="1"/>
              <a:t>t</a:t>
            </a:r>
            <a:r>
              <a:rPr lang="en-US" dirty="0" smtClean="0"/>
              <a:t>) = </a:t>
            </a:r>
            <a:r>
              <a:rPr lang="en-US" i="1" dirty="0" err="1"/>
              <a:t>Ak</a:t>
            </a:r>
            <a:r>
              <a:rPr lang="en-US" baseline="-25000" dirty="0" err="1"/>
              <a:t>t</a:t>
            </a:r>
            <a:r>
              <a:rPr lang="el-GR" baseline="30000" dirty="0"/>
              <a:t>α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Therefore,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t+1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i="1" dirty="0" err="1" smtClean="0">
                <a:solidFill>
                  <a:srgbClr val="0070C0"/>
                </a:solidFill>
              </a:rPr>
              <a:t>sAk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5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t+1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i="1" dirty="0" err="1" smtClean="0">
                <a:solidFill>
                  <a:srgbClr val="0070C0"/>
                </a:solidFill>
              </a:rPr>
              <a:t>sAk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we are ready to do dynamics!</a:t>
            </a:r>
            <a:endParaRPr lang="en-US" dirty="0"/>
          </a:p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he values of the parameters </a:t>
            </a:r>
            <a:r>
              <a:rPr lang="en-US" i="1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i="1" dirty="0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l-GR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l-GR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known</a:t>
            </a:r>
            <a:endParaRPr lang="en-US" i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 8-2 of the textbook sets </a:t>
            </a:r>
            <a:r>
              <a:rPr lang="en-US" i="1" dirty="0" smtClean="0"/>
              <a:t>s</a:t>
            </a:r>
            <a:r>
              <a:rPr lang="en-US" dirty="0" smtClean="0"/>
              <a:t> = 0.3, </a:t>
            </a:r>
            <a:r>
              <a:rPr lang="en-US" i="1" dirty="0" smtClean="0"/>
              <a:t>A</a:t>
            </a:r>
            <a:r>
              <a:rPr lang="en-US" dirty="0" smtClean="0"/>
              <a:t> = 1,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0.5, and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0.1</a:t>
            </a:r>
          </a:p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>
                <a:solidFill>
                  <a:srgbClr val="0070C0"/>
                </a:solidFill>
              </a:rPr>
              <a:t>year-one</a:t>
            </a:r>
            <a:r>
              <a:rPr lang="en-US" dirty="0">
                <a:solidFill>
                  <a:srgbClr val="0070C0"/>
                </a:solidFill>
              </a:rPr>
              <a:t> capital per worker, 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 is known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exercise in Table 8-2 of the textbook sets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= 4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/>
              <a:t>Use the equation to calculate 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, the </a:t>
            </a:r>
            <a:r>
              <a:rPr lang="en-US" i="1" dirty="0" smtClean="0"/>
              <a:t>year-two</a:t>
            </a:r>
            <a:r>
              <a:rPr lang="en-US" dirty="0" smtClean="0"/>
              <a:t> capital per worker</a:t>
            </a:r>
          </a:p>
          <a:p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sAk</a:t>
            </a:r>
            <a:r>
              <a:rPr lang="en-US" baseline="-25000" dirty="0" smtClean="0"/>
              <a:t>1</a:t>
            </a:r>
            <a:r>
              <a:rPr lang="el-GR" baseline="30000" dirty="0" smtClean="0"/>
              <a:t>α</a:t>
            </a:r>
            <a:r>
              <a:rPr lang="en-US" dirty="0" smtClean="0"/>
              <a:t> </a:t>
            </a:r>
            <a:r>
              <a:rPr lang="en-US" dirty="0">
                <a:cs typeface="Calibri"/>
              </a:rPr>
              <a:t>−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/>
              <a:t> = </a:t>
            </a:r>
            <a:r>
              <a:rPr lang="en-US" dirty="0" smtClean="0"/>
              <a:t>4 </a:t>
            </a:r>
            <a:r>
              <a:rPr lang="en-US" dirty="0"/>
              <a:t>+ </a:t>
            </a:r>
            <a:r>
              <a:rPr lang="en-US" dirty="0" smtClean="0"/>
              <a:t>0.3∙1</a:t>
            </a:r>
            <a:r>
              <a:rPr lang="en-US" dirty="0"/>
              <a:t> ∙ </a:t>
            </a:r>
            <a:r>
              <a:rPr lang="en-US" dirty="0" smtClean="0"/>
              <a:t>4</a:t>
            </a:r>
            <a:r>
              <a:rPr lang="en-US" baseline="30000" dirty="0" smtClean="0"/>
              <a:t>0.5</a:t>
            </a:r>
            <a:r>
              <a:rPr lang="en-US" dirty="0" smtClean="0"/>
              <a:t> </a:t>
            </a:r>
            <a:r>
              <a:rPr lang="en-US" dirty="0">
                <a:cs typeface="Calibri"/>
              </a:rPr>
              <a:t>−</a:t>
            </a:r>
            <a:r>
              <a:rPr lang="en-US" dirty="0"/>
              <a:t> </a:t>
            </a:r>
            <a:r>
              <a:rPr lang="en-US" dirty="0" smtClean="0"/>
              <a:t>0.1</a:t>
            </a:r>
            <a:r>
              <a:rPr lang="en-US" dirty="0"/>
              <a:t> ∙ </a:t>
            </a:r>
            <a:r>
              <a:rPr lang="en-US" dirty="0" smtClean="0"/>
              <a:t>4 = 4.2.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t+1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i="1" dirty="0" err="1" smtClean="0">
                <a:solidFill>
                  <a:srgbClr val="0070C0"/>
                </a:solidFill>
              </a:rPr>
              <a:t>sAk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he values of the parameters </a:t>
            </a:r>
            <a:r>
              <a:rPr lang="en-US" i="1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i="1" dirty="0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l-GR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l-GR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known</a:t>
            </a:r>
            <a:endParaRPr lang="en-US" i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 8-2 of the textbook sets </a:t>
            </a:r>
            <a:r>
              <a:rPr lang="en-US" i="1" dirty="0" smtClean="0"/>
              <a:t>s</a:t>
            </a:r>
            <a:r>
              <a:rPr lang="en-US" dirty="0" smtClean="0"/>
              <a:t> = 0.3, </a:t>
            </a:r>
            <a:r>
              <a:rPr lang="en-US" i="1" dirty="0" smtClean="0"/>
              <a:t>A</a:t>
            </a:r>
            <a:r>
              <a:rPr lang="en-US" dirty="0" smtClean="0"/>
              <a:t> = 1,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0.5, and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0.1</a:t>
            </a:r>
          </a:p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>
                <a:solidFill>
                  <a:srgbClr val="0070C0"/>
                </a:solidFill>
              </a:rPr>
              <a:t>year-one</a:t>
            </a:r>
            <a:r>
              <a:rPr lang="en-US" dirty="0">
                <a:solidFill>
                  <a:srgbClr val="0070C0"/>
                </a:solidFill>
              </a:rPr>
              <a:t> capital per worker, 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 is known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 saw that 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= 4.2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/>
              <a:t>Use the equation to calculate </a:t>
            </a:r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, the </a:t>
            </a:r>
            <a:r>
              <a:rPr lang="en-US" i="1" dirty="0" smtClean="0"/>
              <a:t>year-three</a:t>
            </a:r>
            <a:r>
              <a:rPr lang="en-US" dirty="0" smtClean="0"/>
              <a:t> capital per worker</a:t>
            </a:r>
          </a:p>
          <a:p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sAk</a:t>
            </a:r>
            <a:r>
              <a:rPr lang="en-US" baseline="-25000" dirty="0" smtClean="0"/>
              <a:t>2</a:t>
            </a:r>
            <a:r>
              <a:rPr lang="el-GR" baseline="30000" dirty="0" smtClean="0"/>
              <a:t>α</a:t>
            </a:r>
            <a:r>
              <a:rPr lang="en-US" dirty="0" smtClean="0"/>
              <a:t> </a:t>
            </a:r>
            <a:r>
              <a:rPr lang="en-US" dirty="0">
                <a:cs typeface="Calibri"/>
              </a:rPr>
              <a:t>−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4.2 </a:t>
            </a:r>
            <a:r>
              <a:rPr lang="en-US" dirty="0"/>
              <a:t>+ 0.3∙1 ∙ </a:t>
            </a:r>
            <a:r>
              <a:rPr lang="en-US" dirty="0" smtClean="0"/>
              <a:t>(4.2)</a:t>
            </a:r>
            <a:r>
              <a:rPr lang="en-US" baseline="30000" dirty="0" smtClean="0"/>
              <a:t>0.5</a:t>
            </a:r>
            <a:r>
              <a:rPr lang="en-US" dirty="0" smtClean="0"/>
              <a:t> </a:t>
            </a:r>
            <a:r>
              <a:rPr lang="en-US" dirty="0">
                <a:cs typeface="Calibri"/>
              </a:rPr>
              <a:t>−</a:t>
            </a:r>
            <a:r>
              <a:rPr lang="en-US" dirty="0"/>
              <a:t> 0.1 ∙ </a:t>
            </a:r>
            <a:r>
              <a:rPr lang="en-US" dirty="0" smtClean="0"/>
              <a:t>4.2 </a:t>
            </a:r>
            <a:r>
              <a:rPr lang="en-US" dirty="0"/>
              <a:t>= </a:t>
            </a:r>
            <a:r>
              <a:rPr lang="en-US" dirty="0" smtClean="0"/>
              <a:t>4.3948.</a:t>
            </a:r>
            <a:endParaRPr lang="en-US" dirty="0"/>
          </a:p>
          <a:p>
            <a:r>
              <a:rPr lang="en-US" dirty="0"/>
              <a:t>Keep going: Calculate 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baseline="-25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etc., </a:t>
            </a:r>
            <a:r>
              <a:rPr lang="en-US" i="1" dirty="0"/>
              <a:t>ad infinitum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t+1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i="1" dirty="0" err="1" smtClean="0">
                <a:solidFill>
                  <a:srgbClr val="0070C0"/>
                </a:solidFill>
              </a:rPr>
              <a:t>sAk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74162"/>
              </p:ext>
            </p:extLst>
          </p:nvPr>
        </p:nvGraphicFramePr>
        <p:xfrm>
          <a:off x="838200" y="1807875"/>
          <a:ext cx="7315199" cy="40754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5105">
                  <a:extLst>
                    <a:ext uri="{9D8B030D-6E8A-4147-A177-3AD203B41FA5}">
                      <a16:colId xmlns:a16="http://schemas.microsoft.com/office/drawing/2014/main" val="1935847068"/>
                    </a:ext>
                  </a:extLst>
                </a:gridCol>
                <a:gridCol w="598269">
                  <a:extLst>
                    <a:ext uri="{9D8B030D-6E8A-4147-A177-3AD203B41FA5}">
                      <a16:colId xmlns:a16="http://schemas.microsoft.com/office/drawing/2014/main" val="3581832819"/>
                    </a:ext>
                  </a:extLst>
                </a:gridCol>
                <a:gridCol w="652657">
                  <a:extLst>
                    <a:ext uri="{9D8B030D-6E8A-4147-A177-3AD203B41FA5}">
                      <a16:colId xmlns:a16="http://schemas.microsoft.com/office/drawing/2014/main" val="3230093815"/>
                    </a:ext>
                  </a:extLst>
                </a:gridCol>
                <a:gridCol w="652657">
                  <a:extLst>
                    <a:ext uri="{9D8B030D-6E8A-4147-A177-3AD203B41FA5}">
                      <a16:colId xmlns:a16="http://schemas.microsoft.com/office/drawing/2014/main" val="2041363884"/>
                    </a:ext>
                  </a:extLst>
                </a:gridCol>
                <a:gridCol w="652657">
                  <a:extLst>
                    <a:ext uri="{9D8B030D-6E8A-4147-A177-3AD203B41FA5}">
                      <a16:colId xmlns:a16="http://schemas.microsoft.com/office/drawing/2014/main" val="1502537536"/>
                    </a:ext>
                  </a:extLst>
                </a:gridCol>
                <a:gridCol w="652657">
                  <a:extLst>
                    <a:ext uri="{9D8B030D-6E8A-4147-A177-3AD203B41FA5}">
                      <a16:colId xmlns:a16="http://schemas.microsoft.com/office/drawing/2014/main" val="306305577"/>
                    </a:ext>
                  </a:extLst>
                </a:gridCol>
                <a:gridCol w="829419">
                  <a:extLst>
                    <a:ext uri="{9D8B030D-6E8A-4147-A177-3AD203B41FA5}">
                      <a16:colId xmlns:a16="http://schemas.microsoft.com/office/drawing/2014/main" val="2829821686"/>
                    </a:ext>
                  </a:extLst>
                </a:gridCol>
                <a:gridCol w="652657">
                  <a:extLst>
                    <a:ext uri="{9D8B030D-6E8A-4147-A177-3AD203B41FA5}">
                      <a16:colId xmlns:a16="http://schemas.microsoft.com/office/drawing/2014/main" val="757338128"/>
                    </a:ext>
                  </a:extLst>
                </a:gridCol>
                <a:gridCol w="652657">
                  <a:extLst>
                    <a:ext uri="{9D8B030D-6E8A-4147-A177-3AD203B41FA5}">
                      <a16:colId xmlns:a16="http://schemas.microsoft.com/office/drawing/2014/main" val="1829266082"/>
                    </a:ext>
                  </a:extLst>
                </a:gridCol>
                <a:gridCol w="652657">
                  <a:extLst>
                    <a:ext uri="{9D8B030D-6E8A-4147-A177-3AD203B41FA5}">
                      <a16:colId xmlns:a16="http://schemas.microsoft.com/office/drawing/2014/main" val="2086606803"/>
                    </a:ext>
                  </a:extLst>
                </a:gridCol>
                <a:gridCol w="883807">
                  <a:extLst>
                    <a:ext uri="{9D8B030D-6E8A-4147-A177-3AD203B41FA5}">
                      <a16:colId xmlns:a16="http://schemas.microsoft.com/office/drawing/2014/main" val="318668900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Exogenous Variables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k</a:t>
                      </a:r>
                      <a:r>
                        <a:rPr lang="en-US" sz="1100" b="1" u="none" strike="noStrike" baseline="-25000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</a:t>
                      </a:r>
                      <a:r>
                        <a:rPr lang="en-US" sz="1100" b="1" u="none" strike="noStrike" baseline="-25000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</a:t>
                      </a:r>
                      <a:r>
                        <a:rPr lang="en-US" sz="1100" b="1" u="none" strike="noStrike" baseline="-25000">
                          <a:effectLst/>
                        </a:rPr>
                        <a:t>t</a:t>
                      </a:r>
                      <a:r>
                        <a:rPr lang="en-US" sz="1100" b="1" u="none" strike="noStrike">
                          <a:effectLst/>
                        </a:rPr>
                        <a:t> = (1 - s)y</a:t>
                      </a:r>
                      <a:r>
                        <a:rPr lang="en-US" sz="1100" b="1" u="none" strike="noStrike" baseline="-25000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i</a:t>
                      </a:r>
                      <a:r>
                        <a:rPr lang="en-US" sz="1100" b="1" u="none" strike="noStrike" baseline="-25000">
                          <a:effectLst/>
                        </a:rPr>
                        <a:t>t</a:t>
                      </a:r>
                      <a:r>
                        <a:rPr lang="en-US" sz="1100" b="1" u="none" strike="noStrike">
                          <a:effectLst/>
                        </a:rPr>
                        <a:t> = s</a:t>
                      </a:r>
                      <a:r>
                        <a:rPr lang="en-US" sz="1100" b="1" u="none" strike="noStrike" baseline="-25000">
                          <a:effectLst/>
                        </a:rPr>
                        <a:t>t</a:t>
                      </a:r>
                      <a:r>
                        <a:rPr lang="en-US" sz="1100" b="1" u="none" strike="noStrike">
                          <a:effectLst/>
                        </a:rPr>
                        <a:t> = sy</a:t>
                      </a:r>
                      <a:r>
                        <a:rPr lang="en-US" sz="1100" b="1" u="none" strike="noStrike" baseline="-25000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>
                          <a:effectLst/>
                        </a:rPr>
                        <a:t>δ</a:t>
                      </a:r>
                      <a:r>
                        <a:rPr lang="en-US" sz="1100" b="1" u="none" strike="noStrike">
                          <a:effectLst/>
                        </a:rPr>
                        <a:t>k</a:t>
                      </a:r>
                      <a:r>
                        <a:rPr lang="en-US" sz="1100" b="1" u="none" strike="noStrike" baseline="-25000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>
                          <a:effectLst/>
                        </a:rPr>
                        <a:t>Δ</a:t>
                      </a:r>
                      <a:r>
                        <a:rPr lang="en-US" sz="1100" b="1" u="none" strike="noStrike">
                          <a:effectLst/>
                        </a:rPr>
                        <a:t>kt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Growth of </a:t>
                      </a:r>
                      <a:r>
                        <a:rPr lang="en-US" sz="1100" b="1" u="none" strike="noStrike" dirty="0" err="1">
                          <a:effectLst/>
                        </a:rPr>
                        <a:t>y</a:t>
                      </a:r>
                      <a:r>
                        <a:rPr lang="en-US" sz="1100" b="1" u="none" strike="noStrike" baseline="-25000" dirty="0" err="1">
                          <a:effectLst/>
                        </a:rPr>
                        <a:t>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860308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A =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5347656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α =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2.0494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1.4346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2.4695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9160914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δ =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4.3948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2.0964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1.4675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0.6289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0.4395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0.1948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2.2930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382895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n =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2.1411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1.4988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0.6423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0.4584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0.1894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2.1324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7753011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s =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4.7682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2.1836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0.4768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1.9861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1090780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k</a:t>
                      </a:r>
                      <a:r>
                        <a:rPr lang="en-US" sz="1100" b="1" u="none" strike="noStrike" baseline="-25000">
                          <a:effectLst/>
                        </a:rPr>
                        <a:t>0</a:t>
                      </a:r>
                      <a:r>
                        <a:rPr lang="en-US" sz="1100" b="1" u="none" strike="noStrike">
                          <a:effectLst/>
                        </a:rPr>
                        <a:t> =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4.9464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2.2241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1.5568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0.6672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0.4946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160203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5.1190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1.5838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0.6788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0.1726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1.7295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82987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k</a:t>
                      </a:r>
                      <a:r>
                        <a:rPr lang="en-US" sz="1100" b="1" u="none" strike="noStrike" baseline="30000">
                          <a:effectLst/>
                        </a:rPr>
                        <a:t>*</a:t>
                      </a:r>
                      <a:r>
                        <a:rPr lang="en-US" sz="1100" b="1" u="none" strike="noStrike">
                          <a:effectLst/>
                        </a:rPr>
                        <a:t> =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5.2858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2.2991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1.6094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0.6897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0.5286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0.1669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1.6167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201525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5.4470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2.3339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0.5447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0.1611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429112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5.6025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2.3670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0.5602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7422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5.7523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2.3984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1.6789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0.5752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0.1498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1.3284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1500942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5.8966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2.4283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1.6998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0.5897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0.1443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991846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6.0354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2.4567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0.7370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1.1703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188651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6.1689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2.4837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1.7386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0.7451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0.1335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1.0997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213977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6.2971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2.5094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1.7566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0.7528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0.6297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1.0340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260058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6.4202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2.5338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1.7737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5765843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6.5383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1.7899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0.6538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0.9157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617761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6.6516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2.5791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1.8054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0.7737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0.6652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926502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6.7602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2.6000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0.6760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0.1086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5539136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6.8642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2.6200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1.8340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0.7860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0.6864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0.1040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0.7662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63029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48073" y="1807875"/>
            <a:ext cx="3482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my spreadsheet </a:t>
            </a:r>
            <a:r>
              <a:rPr lang="en-US" sz="1600" i="1" dirty="0" smtClean="0"/>
              <a:t>solow-swan-growth-model.xlsx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Change the parameters in the </a:t>
            </a:r>
            <a:r>
              <a:rPr lang="en-US" sz="1600" i="1" dirty="0" smtClean="0"/>
              <a:t>yellow</a:t>
            </a:r>
            <a:r>
              <a:rPr lang="en-US" sz="1600" dirty="0" smtClean="0"/>
              <a:t> cells to see how the economy responds.</a:t>
            </a:r>
          </a:p>
          <a:p>
            <a:endParaRPr lang="en-US" sz="1600" dirty="0"/>
          </a:p>
          <a:p>
            <a:r>
              <a:rPr lang="en-US" sz="1600" dirty="0" smtClean="0"/>
              <a:t>Ignore the cells for </a:t>
            </a:r>
            <a:r>
              <a:rPr lang="en-US" sz="1600" i="1" dirty="0" smtClean="0"/>
              <a:t>k</a:t>
            </a:r>
            <a:r>
              <a:rPr lang="en-US" sz="1600" dirty="0" smtClean="0"/>
              <a:t>* for now.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000162" y="5661061"/>
            <a:ext cx="273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try Problem 1(e) of the textbook.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7BDBD6-3644-478E-AA29-3A61853D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8.2, Approaching the Steady State: A Numerical Example, Page 196</a:t>
            </a: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6378D766-AE2A-41E1-9782-0E22CB8AB6E2}"/>
              </a:ext>
            </a:extLst>
          </p:cNvPr>
          <p:cNvGraphicFramePr>
            <a:graphicFrameLocks noGrp="1"/>
          </p:cNvGraphicFramePr>
          <p:nvPr>
            <p:ph type="tbl" sz="quarter" idx="10"/>
            <p:extLst/>
          </p:nvPr>
        </p:nvGraphicFramePr>
        <p:xfrm>
          <a:off x="3462942" y="609601"/>
          <a:ext cx="5266119" cy="6035040"/>
        </p:xfrm>
        <a:graphic>
          <a:graphicData uri="http://schemas.openxmlformats.org/drawingml/2006/table">
            <a:tbl>
              <a:tblPr firstRow="1"/>
              <a:tblGrid>
                <a:gridCol w="657289">
                  <a:extLst>
                    <a:ext uri="{9D8B030D-6E8A-4147-A177-3AD203B41FA5}">
                      <a16:colId xmlns:a16="http://schemas.microsoft.com/office/drawing/2014/main" val="451193893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139290880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3388863996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99057251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1141744481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2108900275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132304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Δk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5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20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571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4.395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2.096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421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4.584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664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4.768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529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28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23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530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56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103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48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755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7.321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48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470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01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34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64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431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06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871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∞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58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8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Dynamics: </a:t>
            </a:r>
            <a:r>
              <a:rPr lang="en-US" dirty="0" smtClean="0"/>
              <a:t>algebra to graphs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t+1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i="1" dirty="0" err="1" smtClean="0">
                <a:solidFill>
                  <a:srgbClr val="0070C0"/>
                </a:solidFill>
              </a:rPr>
              <a:t>sAk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endParaRPr lang="en-US" dirty="0" smtClean="0"/>
          </a:p>
          <a:p>
            <a:r>
              <a:rPr lang="en-US" dirty="0" smtClean="0"/>
              <a:t>Although the basic Solow-Swan dynamic equation is </a:t>
            </a:r>
            <a:r>
              <a:rPr lang="en-US" i="1" dirty="0" smtClean="0"/>
              <a:t>algebraic</a:t>
            </a:r>
            <a:r>
              <a:rPr lang="en-US" dirty="0" smtClean="0"/>
              <a:t>, a simple modification will help us analyze the theory </a:t>
            </a:r>
            <a:r>
              <a:rPr lang="en-US" i="1" dirty="0" smtClean="0"/>
              <a:t>graphically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increase in the per-worker stock of capital </a:t>
            </a:r>
            <a:r>
              <a:rPr lang="en-US" dirty="0" smtClean="0"/>
              <a:t>at </a:t>
            </a:r>
            <a:r>
              <a:rPr lang="en-US" i="1" dirty="0" smtClean="0"/>
              <a:t>t</a:t>
            </a:r>
            <a:r>
              <a:rPr lang="en-US" dirty="0" smtClean="0"/>
              <a:t> is denoted: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≡ 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t+1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baseline="-25000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= </a:t>
            </a:r>
            <a:r>
              <a:rPr lang="en-US" b="1" i="1" dirty="0" err="1" smtClean="0">
                <a:solidFill>
                  <a:srgbClr val="0070C0"/>
                </a:solidFill>
              </a:rPr>
              <a:t>sAk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Investment (</a:t>
            </a:r>
            <a:r>
              <a:rPr lang="en-US" b="1" i="1" dirty="0" err="1">
                <a:solidFill>
                  <a:srgbClr val="0070C0"/>
                </a:solidFill>
              </a:rPr>
              <a:t>sAk</a:t>
            </a:r>
            <a:r>
              <a:rPr lang="en-US" b="1" baseline="-25000" dirty="0" err="1">
                <a:solidFill>
                  <a:srgbClr val="0070C0"/>
                </a:solidFill>
              </a:rPr>
              <a:t>t</a:t>
            </a:r>
            <a:r>
              <a:rPr lang="el-GR" b="1" baseline="30000" dirty="0">
                <a:solidFill>
                  <a:srgbClr val="0070C0"/>
                </a:solidFill>
              </a:rPr>
              <a:t>α</a:t>
            </a:r>
            <a:r>
              <a:rPr lang="en-US" dirty="0" smtClean="0"/>
              <a:t>) adds to the worker’s capital</a:t>
            </a:r>
          </a:p>
          <a:p>
            <a:r>
              <a:rPr lang="en-US" dirty="0" smtClean="0"/>
              <a:t>Depreciation (</a:t>
            </a:r>
            <a:r>
              <a:rPr lang="el-GR" b="1" dirty="0">
                <a:solidFill>
                  <a:srgbClr val="0070C0"/>
                </a:solidFill>
              </a:rPr>
              <a:t>δ</a:t>
            </a:r>
            <a:r>
              <a:rPr lang="en-US" b="1" i="1" dirty="0" err="1">
                <a:solidFill>
                  <a:srgbClr val="0070C0"/>
                </a:solidFill>
              </a:rPr>
              <a:t>k</a:t>
            </a:r>
            <a:r>
              <a:rPr lang="en-US" b="1" baseline="-25000" dirty="0" err="1">
                <a:solidFill>
                  <a:srgbClr val="0070C0"/>
                </a:solidFill>
              </a:rPr>
              <a:t>t</a:t>
            </a:r>
            <a:r>
              <a:rPr lang="en-US" dirty="0" smtClean="0"/>
              <a:t>) destroys </a:t>
            </a:r>
            <a:r>
              <a:rPr lang="en-US" dirty="0"/>
              <a:t>the worker’s </a:t>
            </a:r>
            <a:r>
              <a:rPr lang="en-US" dirty="0" smtClean="0"/>
              <a:t>capital</a:t>
            </a:r>
            <a:r>
              <a:rPr lang="en-US" dirty="0"/>
              <a:t>. Depreciation </a:t>
            </a:r>
            <a:r>
              <a:rPr lang="en-US" dirty="0" smtClean="0"/>
              <a:t>is also </a:t>
            </a:r>
            <a:r>
              <a:rPr lang="en-US" dirty="0" smtClean="0"/>
              <a:t>known as </a:t>
            </a:r>
            <a:r>
              <a:rPr lang="en-US" i="1" dirty="0" smtClean="0"/>
              <a:t>break-even </a:t>
            </a:r>
            <a:r>
              <a:rPr lang="en-US" i="1" dirty="0" smtClean="0"/>
              <a:t>investment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Dynamics: </a:t>
            </a:r>
            <a:r>
              <a:rPr lang="en-US" dirty="0" smtClean="0"/>
              <a:t>algebra to graphs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≡ 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baseline="-25000" dirty="0" smtClean="0">
                <a:solidFill>
                  <a:srgbClr val="0070C0"/>
                </a:solidFill>
              </a:rPr>
              <a:t>t+1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baseline="-25000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= </a:t>
            </a:r>
            <a:r>
              <a:rPr lang="en-US" b="1" i="1" dirty="0" err="1" smtClean="0">
                <a:solidFill>
                  <a:srgbClr val="0070C0"/>
                </a:solidFill>
              </a:rPr>
              <a:t>sAk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δ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economy </a:t>
            </a:r>
            <a:r>
              <a:rPr lang="en-US" i="1" dirty="0"/>
              <a:t>grows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i="1" dirty="0" err="1">
                <a:solidFill>
                  <a:srgbClr val="0070C0"/>
                </a:solidFill>
              </a:rPr>
              <a:t>k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&gt; 0]</a:t>
            </a:r>
            <a:r>
              <a:rPr lang="en-US" dirty="0" smtClean="0"/>
              <a:t> if </a:t>
            </a:r>
            <a:r>
              <a:rPr lang="en-US" dirty="0"/>
              <a:t>and only if per worker </a:t>
            </a:r>
            <a:r>
              <a:rPr lang="en-US" dirty="0">
                <a:solidFill>
                  <a:srgbClr val="C00000"/>
                </a:solidFill>
              </a:rPr>
              <a:t>saving and investment [</a:t>
            </a:r>
            <a:r>
              <a:rPr lang="en-US" i="1" dirty="0">
                <a:solidFill>
                  <a:srgbClr val="C00000"/>
                </a:solidFill>
              </a:rPr>
              <a:t>sf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 err="1">
                <a:solidFill>
                  <a:srgbClr val="C00000"/>
                </a:solidFill>
              </a:rPr>
              <a:t>k</a:t>
            </a:r>
            <a:r>
              <a:rPr lang="en-US" baseline="-25000" dirty="0" err="1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) = </a:t>
            </a:r>
            <a:r>
              <a:rPr lang="en-US" i="1" dirty="0" err="1" smtClean="0">
                <a:solidFill>
                  <a:srgbClr val="C00000"/>
                </a:solidFill>
              </a:rPr>
              <a:t>sAk</a:t>
            </a:r>
            <a:r>
              <a:rPr lang="en-US" baseline="-25000" dirty="0" err="1" smtClean="0">
                <a:solidFill>
                  <a:srgbClr val="C00000"/>
                </a:solidFill>
              </a:rPr>
              <a:t>t</a:t>
            </a:r>
            <a:r>
              <a:rPr lang="el-GR" baseline="30000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dirty="0" smtClean="0"/>
              <a:t> </a:t>
            </a:r>
            <a:r>
              <a:rPr lang="en-US" i="1" dirty="0"/>
              <a:t>exceeds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break-even investment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i="1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err="1" smtClean="0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]</a:t>
            </a:r>
            <a:r>
              <a:rPr lang="en-US" dirty="0"/>
              <a:t>.</a:t>
            </a:r>
          </a:p>
          <a:p>
            <a:r>
              <a:rPr lang="en-US" dirty="0"/>
              <a:t>The economy </a:t>
            </a:r>
            <a:r>
              <a:rPr lang="en-US" i="1" dirty="0"/>
              <a:t>shrinks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i="1" dirty="0" err="1">
                <a:solidFill>
                  <a:srgbClr val="0070C0"/>
                </a:solidFill>
              </a:rPr>
              <a:t>k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&lt; </a:t>
            </a:r>
            <a:r>
              <a:rPr lang="en-US" dirty="0">
                <a:solidFill>
                  <a:srgbClr val="0070C0"/>
                </a:solidFill>
              </a:rPr>
              <a:t>0]</a:t>
            </a:r>
            <a:r>
              <a:rPr lang="en-US" dirty="0"/>
              <a:t> if and only if per worker </a:t>
            </a:r>
            <a:r>
              <a:rPr lang="en-US" dirty="0">
                <a:solidFill>
                  <a:srgbClr val="C00000"/>
                </a:solidFill>
              </a:rPr>
              <a:t>saving and investment [</a:t>
            </a:r>
            <a:r>
              <a:rPr lang="en-US" i="1" dirty="0">
                <a:solidFill>
                  <a:srgbClr val="C00000"/>
                </a:solidFill>
              </a:rPr>
              <a:t>sf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 err="1">
                <a:solidFill>
                  <a:srgbClr val="C00000"/>
                </a:solidFill>
              </a:rPr>
              <a:t>k</a:t>
            </a:r>
            <a:r>
              <a:rPr lang="en-US" baseline="-25000" dirty="0" err="1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)]</a:t>
            </a:r>
            <a:r>
              <a:rPr lang="en-US" dirty="0"/>
              <a:t> is </a:t>
            </a:r>
            <a:r>
              <a:rPr lang="en-US" i="1" dirty="0"/>
              <a:t>less than </a:t>
            </a:r>
            <a:r>
              <a:rPr lang="en-US" dirty="0">
                <a:solidFill>
                  <a:srgbClr val="00B050"/>
                </a:solidFill>
              </a:rPr>
              <a:t>break-even investment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i="1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err="1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en-US" dirty="0" smtClean="0"/>
              <a:t>.</a:t>
            </a:r>
          </a:p>
          <a:p>
            <a:r>
              <a:rPr lang="en-US" dirty="0"/>
              <a:t>The economy is at a </a:t>
            </a:r>
            <a:r>
              <a:rPr lang="en-US" b="1" i="1" dirty="0"/>
              <a:t>steady state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i="1" dirty="0" err="1">
                <a:solidFill>
                  <a:srgbClr val="0070C0"/>
                </a:solidFill>
              </a:rPr>
              <a:t>k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= </a:t>
            </a:r>
            <a:r>
              <a:rPr lang="en-US" dirty="0">
                <a:solidFill>
                  <a:srgbClr val="0070C0"/>
                </a:solidFill>
              </a:rPr>
              <a:t>0]</a:t>
            </a:r>
            <a:r>
              <a:rPr lang="en-US" dirty="0"/>
              <a:t> if and only if per worker </a:t>
            </a:r>
            <a:r>
              <a:rPr lang="en-US" dirty="0">
                <a:solidFill>
                  <a:srgbClr val="C00000"/>
                </a:solidFill>
              </a:rPr>
              <a:t>saving and investment [</a:t>
            </a:r>
            <a:r>
              <a:rPr lang="en-US" i="1" dirty="0">
                <a:solidFill>
                  <a:srgbClr val="C00000"/>
                </a:solidFill>
              </a:rPr>
              <a:t>sf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 err="1">
                <a:solidFill>
                  <a:srgbClr val="C00000"/>
                </a:solidFill>
              </a:rPr>
              <a:t>k</a:t>
            </a:r>
            <a:r>
              <a:rPr lang="en-US" baseline="-25000" dirty="0" err="1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)]</a:t>
            </a:r>
            <a:r>
              <a:rPr lang="en-US" dirty="0"/>
              <a:t> is </a:t>
            </a:r>
            <a:r>
              <a:rPr lang="en-US" b="1" i="1" dirty="0"/>
              <a:t>equal to </a:t>
            </a:r>
            <a:r>
              <a:rPr lang="en-US" dirty="0">
                <a:solidFill>
                  <a:srgbClr val="00B050"/>
                </a:solidFill>
              </a:rPr>
              <a:t>break-even investment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i="1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err="1" smtClean="0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]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5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543053"/>
            <a:ext cx="2077948" cy="10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001000" y="5641980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Capital per </a:t>
            </a:r>
            <a:br>
              <a:rPr kumimoji="1" lang="en-US" sz="2300" dirty="0">
                <a:latin typeface="+mn-lt"/>
              </a:rPr>
            </a:br>
            <a:r>
              <a:rPr kumimoji="1" lang="en-US" sz="2300" dirty="0">
                <a:latin typeface="+mn-lt"/>
              </a:rPr>
              <a:t>worker, </a:t>
            </a:r>
            <a:r>
              <a:rPr kumimoji="1" lang="en-US" sz="2400" b="1" i="1" dirty="0">
                <a:latin typeface="+mn-lt"/>
              </a:rPr>
              <a:t>k</a:t>
            </a:r>
            <a:r>
              <a:rPr kumimoji="1" lang="en-US" sz="24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06788" y="3022601"/>
            <a:ext cx="5465762" cy="3076849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117743" y="2738106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49934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70952" y="2752439"/>
            <a:ext cx="309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 height of this curve gives the investment per worker for the corresponding value of capital per worker.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04515" y="1436253"/>
            <a:ext cx="365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The height of this curve gives the break-even investment per worker for the corresponding value of capital per worker.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133272"/>
            <a:ext cx="5052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As implied by the Solow-Swan equation, the height of the investment-per-worker curve </a:t>
            </a:r>
            <a:r>
              <a:rPr lang="en-US" i="1" dirty="0" smtClean="0"/>
              <a:t>minus</a:t>
            </a:r>
            <a:r>
              <a:rPr lang="en-US" dirty="0" smtClean="0"/>
              <a:t> the height </a:t>
            </a:r>
            <a:r>
              <a:rPr lang="en-US" dirty="0"/>
              <a:t>of the </a:t>
            </a:r>
            <a:r>
              <a:rPr lang="en-US" dirty="0" smtClean="0"/>
              <a:t>break-even-investment-per-worker </a:t>
            </a:r>
            <a:r>
              <a:rPr lang="en-US" dirty="0"/>
              <a:t>curve </a:t>
            </a:r>
            <a:r>
              <a:rPr lang="en-US" i="1" dirty="0" smtClean="0"/>
              <a:t>equals</a:t>
            </a:r>
            <a:r>
              <a:rPr lang="en-US" dirty="0" smtClean="0"/>
              <a:t> the increase in capital per worker for the corresponding value of capital per worker.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Robert Solow and Trevor Swan</a:t>
            </a:r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592263"/>
            <a:ext cx="31051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6" y="1565276"/>
            <a:ext cx="3636963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0182" y="6199189"/>
            <a:ext cx="4046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Solow: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en.wikipedia.org/wiki/Robert_Solow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59255" y="6194569"/>
            <a:ext cx="4046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Swan: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en.wikipedia.org/wiki/Trevor_Swan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87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543053"/>
            <a:ext cx="2077948" cy="10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001000" y="5641980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Capital per </a:t>
            </a:r>
            <a:br>
              <a:rPr kumimoji="1" lang="en-US" sz="2300" dirty="0">
                <a:latin typeface="+mn-lt"/>
              </a:rPr>
            </a:br>
            <a:r>
              <a:rPr kumimoji="1" lang="en-US" sz="2300" dirty="0">
                <a:latin typeface="+mn-lt"/>
              </a:rPr>
              <a:t>worker, </a:t>
            </a:r>
            <a:r>
              <a:rPr kumimoji="1" lang="en-US" sz="2400" b="1" i="1" dirty="0">
                <a:latin typeface="+mn-lt"/>
              </a:rPr>
              <a:t>k</a:t>
            </a:r>
            <a:r>
              <a:rPr kumimoji="1" lang="en-US" sz="24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06788" y="3022601"/>
            <a:ext cx="5465762" cy="3076849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117743" y="2738106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833732" y="553878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400" b="1" i="1" dirty="0">
                <a:solidFill>
                  <a:srgbClr val="000099"/>
                </a:solidFill>
                <a:latin typeface="+mn-lt"/>
              </a:rPr>
              <a:t>k</a:t>
            </a:r>
            <a:r>
              <a:rPr kumimoji="1" lang="en-US" sz="2400" b="1" baseline="-25000" dirty="0">
                <a:solidFill>
                  <a:srgbClr val="000099"/>
                </a:solidFill>
                <a:latin typeface="+mn-lt"/>
              </a:rPr>
              <a:t>1</a:t>
            </a:r>
            <a:endParaRPr kumimoji="1" lang="en-US" sz="240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029200" y="3890483"/>
            <a:ext cx="0" cy="1737360"/>
          </a:xfrm>
          <a:prstGeom prst="line">
            <a:avLst/>
          </a:prstGeom>
          <a:noFill/>
          <a:ln w="38100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065944" y="4454805"/>
            <a:ext cx="0" cy="1188720"/>
          </a:xfrm>
          <a:prstGeom prst="line">
            <a:avLst/>
          </a:prstGeom>
          <a:noFill/>
          <a:ln w="38100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870952" y="2752439"/>
            <a:ext cx="309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The height of this curve gives the investment per worker for the corresponding value of capital per worker.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4515" y="1436253"/>
            <a:ext cx="365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2. The height of this curve gives the break-even investment per worker for the corresponding value of capital per worker.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133272"/>
            <a:ext cx="5052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 As implied by the Solow-Swan equation, the height of the investment-per-worker curve </a:t>
            </a:r>
            <a:r>
              <a:rPr lang="en-US" i="1" dirty="0" smtClean="0">
                <a:solidFill>
                  <a:srgbClr val="FF0000"/>
                </a:solidFill>
              </a:rPr>
              <a:t>minus</a:t>
            </a:r>
            <a:r>
              <a:rPr lang="en-US" dirty="0" smtClean="0">
                <a:solidFill>
                  <a:srgbClr val="FF0000"/>
                </a:solidFill>
              </a:rPr>
              <a:t> the height </a:t>
            </a:r>
            <a:r>
              <a:rPr lang="en-US" dirty="0">
                <a:solidFill>
                  <a:srgbClr val="FF00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break-even-investment-per-worker </a:t>
            </a:r>
            <a:r>
              <a:rPr lang="en-US" dirty="0">
                <a:solidFill>
                  <a:srgbClr val="FF0000"/>
                </a:solidFill>
              </a:rPr>
              <a:t>curve </a:t>
            </a:r>
            <a:r>
              <a:rPr lang="en-US" i="1" dirty="0" smtClean="0">
                <a:solidFill>
                  <a:srgbClr val="FF0000"/>
                </a:solidFill>
              </a:rPr>
              <a:t>equals</a:t>
            </a:r>
            <a:r>
              <a:rPr lang="en-US" dirty="0" smtClean="0">
                <a:solidFill>
                  <a:srgbClr val="FF0000"/>
                </a:solidFill>
              </a:rPr>
              <a:t> the increase in capital per worker for the corresponding value of capital per worker.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000706" y="3961088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543053"/>
            <a:ext cx="2077948" cy="10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001000" y="5641980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Capital per </a:t>
            </a:r>
            <a:br>
              <a:rPr kumimoji="1" lang="en-US" sz="2300" dirty="0">
                <a:latin typeface="+mn-lt"/>
              </a:rPr>
            </a:br>
            <a:r>
              <a:rPr kumimoji="1" lang="en-US" sz="2300" dirty="0">
                <a:latin typeface="+mn-lt"/>
              </a:rPr>
              <a:t>worker, </a:t>
            </a:r>
            <a:r>
              <a:rPr kumimoji="1" lang="en-US" sz="2400" b="1" i="1" dirty="0">
                <a:latin typeface="+mn-lt"/>
              </a:rPr>
              <a:t>k</a:t>
            </a:r>
            <a:r>
              <a:rPr kumimoji="1" lang="en-US" sz="24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06788" y="3022601"/>
            <a:ext cx="5465762" cy="3076849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117743" y="2738106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49934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3" name="Line 16"/>
          <p:cNvSpPr>
            <a:spLocks noChangeShapeType="1"/>
          </p:cNvSpPr>
          <p:nvPr/>
        </p:nvSpPr>
        <p:spPr bwMode="auto">
          <a:xfrm>
            <a:off x="6400800" y="3352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324600" y="5657180"/>
            <a:ext cx="533400" cy="3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30000" dirty="0">
                <a:latin typeface="+mn-lt"/>
                <a:cs typeface="Calibri" pitchFamily="34" charset="0"/>
              </a:rPr>
              <a:t>*</a:t>
            </a:r>
            <a:r>
              <a:rPr kumimoji="1" lang="en-US" sz="2400" dirty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58346" y="3631398"/>
            <a:ext cx="5004345" cy="1485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Therefore, the amount of capital per worker at which the investment-per-worker curve intersects the break-even-investment-per-worker curve is called the </a:t>
            </a:r>
            <a:r>
              <a:rPr lang="en-US" dirty="0" smtClean="0">
                <a:solidFill>
                  <a:srgbClr val="FF0000"/>
                </a:solidFill>
              </a:rPr>
              <a:t>steady state </a:t>
            </a:r>
            <a:r>
              <a:rPr lang="en-US" dirty="0">
                <a:solidFill>
                  <a:srgbClr val="FF0000"/>
                </a:solidFill>
              </a:rPr>
              <a:t>capital per </a:t>
            </a:r>
            <a:r>
              <a:rPr lang="en-US" dirty="0" smtClean="0">
                <a:solidFill>
                  <a:srgbClr val="FF0000"/>
                </a:solidFill>
              </a:rPr>
              <a:t>worker</a:t>
            </a:r>
            <a:r>
              <a:rPr lang="en-US" dirty="0" smtClean="0"/>
              <a:t> and denoted as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708" y="3485852"/>
            <a:ext cx="3224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We saw earlier that the </a:t>
            </a:r>
            <a:r>
              <a:rPr lang="en-US" dirty="0"/>
              <a:t>economy is at a </a:t>
            </a:r>
            <a:r>
              <a:rPr lang="en-US" b="1" i="1" dirty="0"/>
              <a:t>steady state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i="1" dirty="0" err="1">
                <a:solidFill>
                  <a:srgbClr val="0070C0"/>
                </a:solidFill>
              </a:rPr>
              <a:t>k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 = 0]</a:t>
            </a:r>
            <a:r>
              <a:rPr lang="en-US" dirty="0"/>
              <a:t> if and only if per worker </a:t>
            </a:r>
            <a:r>
              <a:rPr lang="en-US" dirty="0">
                <a:solidFill>
                  <a:srgbClr val="C00000"/>
                </a:solidFill>
              </a:rPr>
              <a:t>saving and investment [</a:t>
            </a:r>
            <a:r>
              <a:rPr lang="en-US" i="1" dirty="0">
                <a:solidFill>
                  <a:srgbClr val="C00000"/>
                </a:solidFill>
              </a:rPr>
              <a:t>sf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 err="1">
                <a:solidFill>
                  <a:srgbClr val="C00000"/>
                </a:solidFill>
              </a:rPr>
              <a:t>k</a:t>
            </a:r>
            <a:r>
              <a:rPr lang="en-US" baseline="-25000" dirty="0" err="1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)]</a:t>
            </a:r>
            <a:r>
              <a:rPr lang="en-US" dirty="0"/>
              <a:t> is </a:t>
            </a:r>
            <a:r>
              <a:rPr lang="en-US" b="1" i="1" dirty="0"/>
              <a:t>equal to </a:t>
            </a:r>
            <a:r>
              <a:rPr lang="en-US" dirty="0">
                <a:solidFill>
                  <a:srgbClr val="00B050"/>
                </a:solidFill>
              </a:rPr>
              <a:t>break-even investment [</a:t>
            </a:r>
            <a:r>
              <a:rPr lang="el-GR" dirty="0">
                <a:solidFill>
                  <a:srgbClr val="00B050"/>
                </a:solidFill>
              </a:rPr>
              <a:t>δ</a:t>
            </a:r>
            <a:r>
              <a:rPr lang="en-US" i="1" dirty="0" err="1">
                <a:solidFill>
                  <a:srgbClr val="00B050"/>
                </a:solidFill>
              </a:rPr>
              <a:t>k</a:t>
            </a:r>
            <a:r>
              <a:rPr lang="en-US" baseline="-25000" dirty="0" err="1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Roads Lead to the Steady State!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important property of the Solow-Swan theory is that </a:t>
            </a:r>
            <a:r>
              <a:rPr lang="en-US" dirty="0" smtClean="0">
                <a:solidFill>
                  <a:srgbClr val="0070C0"/>
                </a:solidFill>
              </a:rPr>
              <a:t>capital per worker always ends up at the steady-state amount (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dirty="0" smtClean="0">
                <a:solidFill>
                  <a:srgbClr val="0070C0"/>
                </a:solidFill>
              </a:rPr>
              <a:t>*) no matter how much capital per worker the economy starts out with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543053"/>
            <a:ext cx="2077948" cy="10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001000" y="5641980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Capital per </a:t>
            </a:r>
            <a:br>
              <a:rPr kumimoji="1" lang="en-US" sz="2300" dirty="0">
                <a:latin typeface="+mn-lt"/>
              </a:rPr>
            </a:br>
            <a:r>
              <a:rPr kumimoji="1" lang="en-US" sz="2300" dirty="0">
                <a:latin typeface="+mn-lt"/>
              </a:rPr>
              <a:t>worker, </a:t>
            </a:r>
            <a:r>
              <a:rPr kumimoji="1" lang="en-US" sz="2400" b="1" i="1" dirty="0">
                <a:latin typeface="+mn-lt"/>
              </a:rPr>
              <a:t>k</a:t>
            </a:r>
            <a:r>
              <a:rPr kumimoji="1" lang="en-US" sz="24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06788" y="3022601"/>
            <a:ext cx="5465762" cy="3076849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047182" y="2801936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3" name="Line 16"/>
          <p:cNvSpPr>
            <a:spLocks noChangeShapeType="1"/>
          </p:cNvSpPr>
          <p:nvPr/>
        </p:nvSpPr>
        <p:spPr bwMode="auto">
          <a:xfrm>
            <a:off x="6400800" y="3352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324600" y="5657180"/>
            <a:ext cx="533400" cy="3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30000" dirty="0">
                <a:latin typeface="+mn-lt"/>
                <a:cs typeface="Calibri" pitchFamily="34" charset="0"/>
              </a:rPr>
              <a:t>*</a:t>
            </a:r>
            <a:r>
              <a:rPr kumimoji="1" lang="en-US" sz="2400" dirty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953000" y="553878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000099"/>
                </a:solidFill>
                <a:latin typeface="+mn-lt"/>
              </a:rPr>
              <a:t>k</a:t>
            </a:r>
            <a:r>
              <a:rPr kumimoji="1" lang="en-US" sz="2400" b="1" baseline="-25000" dirty="0">
                <a:solidFill>
                  <a:srgbClr val="000099"/>
                </a:solidFill>
                <a:latin typeface="+mn-lt"/>
              </a:rPr>
              <a:t>1</a:t>
            </a:r>
            <a:endParaRPr kumimoji="1" lang="en-US" sz="240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029200" y="3890483"/>
            <a:ext cx="0" cy="1737360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</a:t>
            </a:r>
          </a:p>
        </p:txBody>
      </p:sp>
      <p:sp>
        <p:nvSpPr>
          <p:cNvPr id="16" name="AutoShape 20"/>
          <p:cNvSpPr>
            <a:spLocks/>
          </p:cNvSpPr>
          <p:nvPr/>
        </p:nvSpPr>
        <p:spPr bwMode="auto">
          <a:xfrm rot="10800000">
            <a:off x="5040314" y="4397499"/>
            <a:ext cx="381000" cy="1188720"/>
          </a:xfrm>
          <a:prstGeom prst="leftBrace">
            <a:avLst>
              <a:gd name="adj1" fmla="val 25382"/>
              <a:gd name="adj2" fmla="val 50000"/>
            </a:avLst>
          </a:prstGeom>
          <a:noFill/>
          <a:ln w="19050" cap="sq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486401" y="4800602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dirty="0">
                <a:solidFill>
                  <a:srgbClr val="000099"/>
                </a:solidFill>
                <a:latin typeface="+mn-lt"/>
              </a:rPr>
              <a:t>Break-even investment</a:t>
            </a:r>
          </a:p>
        </p:txBody>
      </p:sp>
      <p:sp>
        <p:nvSpPr>
          <p:cNvPr id="18" name="AutoShape 23"/>
          <p:cNvSpPr>
            <a:spLocks/>
          </p:cNvSpPr>
          <p:nvPr/>
        </p:nvSpPr>
        <p:spPr bwMode="auto">
          <a:xfrm rot="10755808">
            <a:off x="5028149" y="3943094"/>
            <a:ext cx="381000" cy="457200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410200" y="397828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latin typeface="+mn-lt"/>
                <a:sym typeface="Symbol" pitchFamily="18" charset="2"/>
              </a:rPr>
              <a:t>k</a:t>
            </a:r>
            <a:r>
              <a:rPr kumimoji="1" lang="en-US" sz="2400" b="1" baseline="-25000" dirty="0">
                <a:solidFill>
                  <a:srgbClr val="990033"/>
                </a:solidFill>
                <a:latin typeface="+mn-lt"/>
                <a:sym typeface="Symbol" pitchFamily="18" charset="2"/>
              </a:rPr>
              <a:t>1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2133600" y="4114801"/>
            <a:ext cx="1584325" cy="4699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dirty="0">
                <a:solidFill>
                  <a:srgbClr val="000099"/>
                </a:solidFill>
                <a:latin typeface="+mn-lt"/>
              </a:rPr>
              <a:t>investment</a:t>
            </a:r>
          </a:p>
        </p:txBody>
      </p:sp>
      <p:sp>
        <p:nvSpPr>
          <p:cNvPr id="23" name="AutoShape 30"/>
          <p:cNvSpPr>
            <a:spLocks/>
          </p:cNvSpPr>
          <p:nvPr/>
        </p:nvSpPr>
        <p:spPr bwMode="auto">
          <a:xfrm>
            <a:off x="4637836" y="3953195"/>
            <a:ext cx="325438" cy="1645920"/>
          </a:xfrm>
          <a:prstGeom prst="leftBrace">
            <a:avLst>
              <a:gd name="adj1" fmla="val 41707"/>
              <a:gd name="adj2" fmla="val 50000"/>
            </a:avLst>
          </a:prstGeom>
          <a:noFill/>
          <a:ln w="19050" cap="sq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24" name="AutoShape 31"/>
          <p:cNvCxnSpPr>
            <a:cxnSpLocks noChangeShapeType="1"/>
            <a:stCxn id="20" idx="3"/>
            <a:endCxn id="23" idx="1"/>
          </p:cNvCxnSpPr>
          <p:nvPr/>
        </p:nvCxnSpPr>
        <p:spPr bwMode="auto">
          <a:xfrm>
            <a:off x="3717925" y="4349751"/>
            <a:ext cx="919911" cy="426404"/>
          </a:xfrm>
          <a:prstGeom prst="straightConnector1">
            <a:avLst/>
          </a:prstGeom>
          <a:noFill/>
          <a:ln w="1905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3964" y="4729020"/>
            <a:ext cx="307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 initial capital per worker is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&lt; </a:t>
            </a:r>
            <a:r>
              <a:rPr lang="en-US" i="1" dirty="0" smtClean="0"/>
              <a:t>k</a:t>
            </a:r>
            <a:r>
              <a:rPr lang="en-US" dirty="0" smtClean="0"/>
              <a:t>*. Investment exceeds break-even investment. As a result, capital per worker increases as time passes and gradually approaches the steady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543053"/>
            <a:ext cx="2077948" cy="10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001000" y="5641980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Capital per </a:t>
            </a:r>
            <a:br>
              <a:rPr kumimoji="1" lang="en-US" sz="2300" dirty="0">
                <a:latin typeface="+mn-lt"/>
              </a:rPr>
            </a:br>
            <a:r>
              <a:rPr kumimoji="1" lang="en-US" sz="2300" dirty="0">
                <a:latin typeface="+mn-lt"/>
              </a:rPr>
              <a:t>worker, </a:t>
            </a:r>
            <a:r>
              <a:rPr kumimoji="1" lang="en-US" sz="2400" b="1" i="1" dirty="0">
                <a:latin typeface="+mn-lt"/>
              </a:rPr>
              <a:t>k</a:t>
            </a:r>
            <a:r>
              <a:rPr kumimoji="1" lang="en-US" sz="24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06788" y="3022601"/>
            <a:ext cx="5465762" cy="3076849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001000" y="2786619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3" name="Line 16"/>
          <p:cNvSpPr>
            <a:spLocks noChangeShapeType="1"/>
          </p:cNvSpPr>
          <p:nvPr/>
        </p:nvSpPr>
        <p:spPr bwMode="auto">
          <a:xfrm>
            <a:off x="6400800" y="3352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324600" y="5657180"/>
            <a:ext cx="533400" cy="3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30000" dirty="0">
                <a:latin typeface="+mn-lt"/>
                <a:cs typeface="Calibri" pitchFamily="34" charset="0"/>
              </a:rPr>
              <a:t>*</a:t>
            </a:r>
            <a:r>
              <a:rPr kumimoji="1" lang="en-US" sz="2400" dirty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953000" y="553878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000099"/>
                </a:solidFill>
                <a:latin typeface="+mn-lt"/>
              </a:rPr>
              <a:t>k</a:t>
            </a:r>
            <a:r>
              <a:rPr kumimoji="1" lang="en-US" sz="2400" b="1" i="1" baseline="-25000" dirty="0">
                <a:solidFill>
                  <a:srgbClr val="000099"/>
                </a:solidFill>
                <a:latin typeface="+mn-lt"/>
              </a:rPr>
              <a:t>1</a:t>
            </a:r>
            <a:endParaRPr kumimoji="1" lang="en-US" sz="240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029200" y="3890483"/>
            <a:ext cx="0" cy="1737360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</a:t>
            </a: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 rot="5393558">
            <a:off x="5081123" y="5179677"/>
            <a:ext cx="381001" cy="453118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936071" y="4892679"/>
            <a:ext cx="8229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sym typeface="Symbol" pitchFamily="18" charset="2"/>
              </a:rPr>
              <a:t>k</a:t>
            </a:r>
            <a:r>
              <a:rPr kumimoji="1" lang="en-US" sz="2400" b="1" baseline="-25000" dirty="0">
                <a:solidFill>
                  <a:srgbClr val="990033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410200" y="5636697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sz="2400" b="1" i="1" baseline="-25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2</a:t>
            </a:r>
            <a:endParaRPr kumimoji="1" lang="en-US" sz="2400" baseline="-250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5554663" y="3657600"/>
            <a:ext cx="0" cy="1981200"/>
          </a:xfrm>
          <a:prstGeom prst="line">
            <a:avLst/>
          </a:prstGeom>
          <a:noFill/>
          <a:ln w="19050">
            <a:solidFill>
              <a:srgbClr val="990033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" name="AutoShape 23"/>
          <p:cNvSpPr>
            <a:spLocks/>
          </p:cNvSpPr>
          <p:nvPr/>
        </p:nvSpPr>
        <p:spPr bwMode="auto">
          <a:xfrm rot="10755808">
            <a:off x="5028149" y="3943094"/>
            <a:ext cx="381000" cy="457200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410200" y="397828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latin typeface="+mn-lt"/>
                <a:sym typeface="Symbol" pitchFamily="18" charset="2"/>
              </a:rPr>
              <a:t>k</a:t>
            </a:r>
            <a:r>
              <a:rPr kumimoji="1" lang="en-US" sz="2400" b="1" baseline="-25000" dirty="0">
                <a:solidFill>
                  <a:srgbClr val="990033"/>
                </a:solidFill>
                <a:latin typeface="+mn-lt"/>
                <a:sym typeface="Symbol" pitchFamily="18" charset="2"/>
              </a:rPr>
              <a:t>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3964" y="4729020"/>
            <a:ext cx="307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 initial capital per worker is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&lt; </a:t>
            </a:r>
            <a:r>
              <a:rPr lang="en-US" i="1" dirty="0" smtClean="0"/>
              <a:t>k</a:t>
            </a:r>
            <a:r>
              <a:rPr lang="en-US" dirty="0" smtClean="0"/>
              <a:t>*. Investment exceeds break-even investment. As a result, capital per worker increases as time passes and gradually approaches the steady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543053"/>
            <a:ext cx="2077948" cy="10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001000" y="5641980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Capital per </a:t>
            </a:r>
            <a:br>
              <a:rPr kumimoji="1" lang="en-US" sz="2300" dirty="0">
                <a:latin typeface="+mn-lt"/>
              </a:rPr>
            </a:br>
            <a:r>
              <a:rPr kumimoji="1" lang="en-US" sz="2300" dirty="0">
                <a:latin typeface="+mn-lt"/>
              </a:rPr>
              <a:t>worker, </a:t>
            </a:r>
            <a:r>
              <a:rPr kumimoji="1" lang="en-US" sz="2400" b="1" i="1" dirty="0">
                <a:latin typeface="+mn-lt"/>
              </a:rPr>
              <a:t>k</a:t>
            </a:r>
            <a:r>
              <a:rPr kumimoji="1" lang="en-US" sz="24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06788" y="3022601"/>
            <a:ext cx="5465762" cy="3076849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001000" y="2786619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3" name="Line 16"/>
          <p:cNvSpPr>
            <a:spLocks noChangeShapeType="1"/>
          </p:cNvSpPr>
          <p:nvPr/>
        </p:nvSpPr>
        <p:spPr bwMode="auto">
          <a:xfrm>
            <a:off x="6400800" y="3352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324600" y="5657180"/>
            <a:ext cx="533400" cy="3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30000" dirty="0">
                <a:latin typeface="+mn-lt"/>
                <a:cs typeface="Calibri" pitchFamily="34" charset="0"/>
              </a:rPr>
              <a:t>*</a:t>
            </a:r>
            <a:r>
              <a:rPr kumimoji="1" lang="en-US" sz="2400" dirty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953000" y="553878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000099"/>
                </a:solidFill>
                <a:latin typeface="+mn-lt"/>
              </a:rPr>
              <a:t>k</a:t>
            </a:r>
            <a:r>
              <a:rPr kumimoji="1" lang="en-US" sz="2400" b="1" i="1" baseline="-25000" dirty="0">
                <a:solidFill>
                  <a:srgbClr val="000099"/>
                </a:solidFill>
                <a:latin typeface="+mn-lt"/>
              </a:rPr>
              <a:t>1</a:t>
            </a:r>
            <a:endParaRPr kumimoji="1" lang="en-US" sz="240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029200" y="3890483"/>
            <a:ext cx="0" cy="1737360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</a:t>
            </a:r>
          </a:p>
        </p:txBody>
      </p:sp>
      <p:sp>
        <p:nvSpPr>
          <p:cNvPr id="16" name="AutoShape 20"/>
          <p:cNvSpPr>
            <a:spLocks/>
          </p:cNvSpPr>
          <p:nvPr/>
        </p:nvSpPr>
        <p:spPr bwMode="auto">
          <a:xfrm rot="10800000">
            <a:off x="5564294" y="4062561"/>
            <a:ext cx="381000" cy="1554480"/>
          </a:xfrm>
          <a:prstGeom prst="leftBrace">
            <a:avLst>
              <a:gd name="adj1" fmla="val 25382"/>
              <a:gd name="adj2" fmla="val 50000"/>
            </a:avLst>
          </a:prstGeom>
          <a:noFill/>
          <a:ln w="19050" cap="sq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010379" y="4663296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dirty="0">
                <a:solidFill>
                  <a:srgbClr val="000099"/>
                </a:solidFill>
                <a:latin typeface="+mn-lt"/>
              </a:rPr>
              <a:t>Break-even investment</a:t>
            </a:r>
          </a:p>
        </p:txBody>
      </p:sp>
      <p:sp>
        <p:nvSpPr>
          <p:cNvPr id="18" name="AutoShape 23"/>
          <p:cNvSpPr>
            <a:spLocks/>
          </p:cNvSpPr>
          <p:nvPr/>
        </p:nvSpPr>
        <p:spPr bwMode="auto">
          <a:xfrm rot="10755808">
            <a:off x="5542443" y="3623566"/>
            <a:ext cx="381000" cy="365760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882810" y="368033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latin typeface="+mn-lt"/>
                <a:sym typeface="Symbol" pitchFamily="18" charset="2"/>
              </a:rPr>
              <a:t></a:t>
            </a:r>
            <a:r>
              <a:rPr kumimoji="1" lang="en-US" sz="2400" b="1" i="1" dirty="0" smtClean="0">
                <a:solidFill>
                  <a:srgbClr val="990033"/>
                </a:solidFill>
                <a:latin typeface="+mn-lt"/>
                <a:sym typeface="Symbol" pitchFamily="18" charset="2"/>
              </a:rPr>
              <a:t>k</a:t>
            </a:r>
            <a:r>
              <a:rPr kumimoji="1" lang="en-US" sz="2400" b="1" baseline="-25000" dirty="0" smtClean="0">
                <a:solidFill>
                  <a:srgbClr val="990033"/>
                </a:solidFill>
                <a:latin typeface="+mn-lt"/>
                <a:sym typeface="Symbol" pitchFamily="18" charset="2"/>
              </a:rPr>
              <a:t>2</a:t>
            </a:r>
            <a:endParaRPr kumimoji="1" lang="en-US" sz="2400" b="1" baseline="-25000" dirty="0">
              <a:solidFill>
                <a:srgbClr val="990033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2133600" y="4114801"/>
            <a:ext cx="1584325" cy="4699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dirty="0">
                <a:solidFill>
                  <a:srgbClr val="000099"/>
                </a:solidFill>
                <a:latin typeface="+mn-lt"/>
              </a:rPr>
              <a:t>investment</a:t>
            </a:r>
          </a:p>
        </p:txBody>
      </p:sp>
      <p:sp>
        <p:nvSpPr>
          <p:cNvPr id="23" name="AutoShape 30"/>
          <p:cNvSpPr>
            <a:spLocks/>
          </p:cNvSpPr>
          <p:nvPr/>
        </p:nvSpPr>
        <p:spPr bwMode="auto">
          <a:xfrm>
            <a:off x="5188137" y="3660676"/>
            <a:ext cx="325438" cy="1965960"/>
          </a:xfrm>
          <a:prstGeom prst="leftBrace">
            <a:avLst>
              <a:gd name="adj1" fmla="val 41707"/>
              <a:gd name="adj2" fmla="val 50000"/>
            </a:avLst>
          </a:prstGeom>
          <a:noFill/>
          <a:ln w="19050" cap="sq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24" name="AutoShape 31"/>
          <p:cNvCxnSpPr>
            <a:cxnSpLocks noChangeShapeType="1"/>
            <a:stCxn id="20" idx="3"/>
            <a:endCxn id="23" idx="1"/>
          </p:cNvCxnSpPr>
          <p:nvPr/>
        </p:nvCxnSpPr>
        <p:spPr bwMode="auto">
          <a:xfrm>
            <a:off x="3717925" y="4349751"/>
            <a:ext cx="1470212" cy="293905"/>
          </a:xfrm>
          <a:prstGeom prst="straightConnector1">
            <a:avLst/>
          </a:prstGeom>
          <a:noFill/>
          <a:ln w="1905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5554663" y="3657600"/>
            <a:ext cx="0" cy="1981200"/>
          </a:xfrm>
          <a:prstGeom prst="line">
            <a:avLst/>
          </a:prstGeom>
          <a:noFill/>
          <a:ln w="19050">
            <a:solidFill>
              <a:srgbClr val="990033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5410200" y="5636697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sz="2400" b="1" i="1" baseline="-25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2</a:t>
            </a:r>
            <a:endParaRPr kumimoji="1" lang="en-US" sz="2400" baseline="-250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3964" y="4729020"/>
            <a:ext cx="307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 initial capital per worker is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&lt; </a:t>
            </a:r>
            <a:r>
              <a:rPr lang="en-US" i="1" dirty="0" smtClean="0"/>
              <a:t>k</a:t>
            </a:r>
            <a:r>
              <a:rPr lang="en-US" dirty="0" smtClean="0"/>
              <a:t>*. Investment exceeds break-even investment. As a result, capital per worker increases as time passes and gradually approaches the steady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543053"/>
            <a:ext cx="2077948" cy="10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001000" y="5641980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300" dirty="0">
                <a:latin typeface="+mn-lt"/>
              </a:rPr>
              <a:t>Capital per </a:t>
            </a:r>
            <a:br>
              <a:rPr kumimoji="1" lang="en-US" sz="2300" dirty="0">
                <a:latin typeface="+mn-lt"/>
              </a:rPr>
            </a:br>
            <a:r>
              <a:rPr kumimoji="1" lang="en-US" sz="2300" dirty="0">
                <a:latin typeface="+mn-lt"/>
              </a:rPr>
              <a:t>worker, </a:t>
            </a:r>
            <a:r>
              <a:rPr kumimoji="1" lang="en-US" sz="2400" b="1" i="1" dirty="0">
                <a:latin typeface="+mn-lt"/>
              </a:rPr>
              <a:t>k</a:t>
            </a:r>
            <a:r>
              <a:rPr kumimoji="1" lang="en-US" sz="24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06788" y="3022601"/>
            <a:ext cx="5465762" cy="3076849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070850" y="2786619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3" name="Line 16"/>
          <p:cNvSpPr>
            <a:spLocks noChangeShapeType="1"/>
          </p:cNvSpPr>
          <p:nvPr/>
        </p:nvSpPr>
        <p:spPr bwMode="auto">
          <a:xfrm>
            <a:off x="6400800" y="3352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324600" y="5657180"/>
            <a:ext cx="533400" cy="3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30000" dirty="0">
                <a:latin typeface="+mn-lt"/>
                <a:cs typeface="Calibri" pitchFamily="34" charset="0"/>
              </a:rPr>
              <a:t>*</a:t>
            </a:r>
            <a:r>
              <a:rPr kumimoji="1" lang="en-US" sz="2400" dirty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953000" y="553878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000099"/>
                </a:solidFill>
                <a:latin typeface="+mn-lt"/>
              </a:rPr>
              <a:t>k</a:t>
            </a:r>
            <a:r>
              <a:rPr kumimoji="1" lang="en-US" sz="2400" b="1" i="1" baseline="-25000" dirty="0">
                <a:solidFill>
                  <a:srgbClr val="000099"/>
                </a:solidFill>
                <a:latin typeface="+mn-lt"/>
              </a:rPr>
              <a:t>1</a:t>
            </a:r>
            <a:endParaRPr kumimoji="1" lang="en-US" sz="240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029200" y="3890483"/>
            <a:ext cx="0" cy="1737360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</a:t>
            </a: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 rot="5393558">
            <a:off x="5081123" y="5179677"/>
            <a:ext cx="381001" cy="453118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936071" y="4892679"/>
            <a:ext cx="8229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sym typeface="Symbol" pitchFamily="18" charset="2"/>
              </a:rPr>
              <a:t>k</a:t>
            </a:r>
            <a:r>
              <a:rPr kumimoji="1" lang="en-US" sz="2400" b="1" baseline="-25000" dirty="0">
                <a:solidFill>
                  <a:srgbClr val="990033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410200" y="5636697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sz="2400" b="1" i="1" baseline="-250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2</a:t>
            </a:r>
            <a:endParaRPr kumimoji="1" lang="en-US" sz="2400" baseline="-250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5554663" y="3657600"/>
            <a:ext cx="0" cy="1981200"/>
          </a:xfrm>
          <a:prstGeom prst="line">
            <a:avLst/>
          </a:prstGeom>
          <a:noFill/>
          <a:ln w="19050">
            <a:solidFill>
              <a:srgbClr val="990033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" name="AutoShape 22"/>
          <p:cNvSpPr>
            <a:spLocks/>
          </p:cNvSpPr>
          <p:nvPr/>
        </p:nvSpPr>
        <p:spPr bwMode="auto">
          <a:xfrm rot="5393558">
            <a:off x="5564188" y="5260980"/>
            <a:ext cx="381001" cy="290513"/>
          </a:xfrm>
          <a:prstGeom prst="leftBrace">
            <a:avLst>
              <a:gd name="adj1" fmla="val 8403"/>
              <a:gd name="adj2" fmla="val 50000"/>
            </a:avLst>
          </a:prstGeom>
          <a:noFill/>
          <a:ln w="19050" cap="sq">
            <a:solidFill>
              <a:srgbClr val="3399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72126" y="4892679"/>
            <a:ext cx="52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000" b="1" i="1" dirty="0">
                <a:solidFill>
                  <a:srgbClr val="339966"/>
                </a:solidFill>
                <a:latin typeface="+mn-lt"/>
                <a:sym typeface="Symbol" pitchFamily="18" charset="2"/>
              </a:rPr>
              <a:t>k</a:t>
            </a:r>
            <a:r>
              <a:rPr kumimoji="1" lang="en-US" sz="2000" b="1" baseline="-25000" dirty="0">
                <a:solidFill>
                  <a:srgbClr val="339966"/>
                </a:solidFill>
                <a:latin typeface="+mn-lt"/>
                <a:sym typeface="Symbol" pitchFamily="18" charset="2"/>
              </a:rPr>
              <a:t>2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867400" y="56504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339966"/>
                </a:solidFill>
                <a:latin typeface="+mn-lt"/>
                <a:cs typeface="Calibri" pitchFamily="34" charset="0"/>
              </a:rPr>
              <a:t>k</a:t>
            </a:r>
            <a:r>
              <a:rPr kumimoji="1" lang="en-US" sz="2400" b="1" baseline="-25000" dirty="0">
                <a:solidFill>
                  <a:srgbClr val="339966"/>
                </a:solidFill>
                <a:latin typeface="+mn-lt"/>
                <a:cs typeface="Calibri" pitchFamily="34" charset="0"/>
              </a:rPr>
              <a:t>3</a:t>
            </a: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5943600" y="3505200"/>
            <a:ext cx="0" cy="210343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" name="AutoShape 23"/>
          <p:cNvSpPr>
            <a:spLocks/>
          </p:cNvSpPr>
          <p:nvPr/>
        </p:nvSpPr>
        <p:spPr bwMode="auto">
          <a:xfrm rot="10755808">
            <a:off x="5542443" y="3623566"/>
            <a:ext cx="381000" cy="365760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882810" y="368033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solidFill>
                  <a:srgbClr val="990033"/>
                </a:solidFill>
                <a:latin typeface="+mn-lt"/>
                <a:sym typeface="Symbol" pitchFamily="18" charset="2"/>
              </a:rPr>
              <a:t></a:t>
            </a:r>
            <a:r>
              <a:rPr kumimoji="1" lang="en-US" sz="2400" b="1" i="1" dirty="0" smtClean="0">
                <a:solidFill>
                  <a:srgbClr val="990033"/>
                </a:solidFill>
                <a:latin typeface="+mn-lt"/>
                <a:sym typeface="Symbol" pitchFamily="18" charset="2"/>
              </a:rPr>
              <a:t>k</a:t>
            </a:r>
            <a:r>
              <a:rPr kumimoji="1" lang="en-US" sz="2400" b="1" baseline="-25000" dirty="0" smtClean="0">
                <a:solidFill>
                  <a:srgbClr val="990033"/>
                </a:solidFill>
                <a:latin typeface="+mn-lt"/>
                <a:sym typeface="Symbol" pitchFamily="18" charset="2"/>
              </a:rPr>
              <a:t>2</a:t>
            </a:r>
            <a:endParaRPr kumimoji="1" lang="en-US" sz="2400" b="1" baseline="-25000" dirty="0">
              <a:solidFill>
                <a:srgbClr val="990033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3964" y="4729020"/>
            <a:ext cx="307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 initial capital per worker is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&lt; </a:t>
            </a:r>
            <a:r>
              <a:rPr lang="en-US" i="1" dirty="0" smtClean="0"/>
              <a:t>k</a:t>
            </a:r>
            <a:r>
              <a:rPr lang="en-US" dirty="0" smtClean="0"/>
              <a:t>*. Investment exceeds break-even investment. As a result, capital per worker increases as time passes and gradually approaches the steady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609542"/>
            <a:ext cx="20779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0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241145" y="5696153"/>
            <a:ext cx="16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000" dirty="0">
                <a:latin typeface="+mn-lt"/>
              </a:rPr>
              <a:t>Capital per </a:t>
            </a:r>
            <a:br>
              <a:rPr kumimoji="1" lang="en-US" sz="2000" dirty="0">
                <a:latin typeface="+mn-lt"/>
              </a:rPr>
            </a:br>
            <a:r>
              <a:rPr kumimoji="1" lang="en-US" sz="2000" dirty="0">
                <a:latin typeface="+mn-lt"/>
              </a:rPr>
              <a:t>worker, </a:t>
            </a:r>
            <a:r>
              <a:rPr kumimoji="1" lang="en-US" sz="2000" b="1" i="1" dirty="0">
                <a:latin typeface="+mn-lt"/>
              </a:rPr>
              <a:t>k</a:t>
            </a:r>
            <a:r>
              <a:rPr kumimoji="1" lang="en-US" sz="20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22664" y="3058336"/>
            <a:ext cx="5449886" cy="3066243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117743" y="2738106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3" name="Line 16"/>
          <p:cNvSpPr>
            <a:spLocks noChangeShapeType="1"/>
          </p:cNvSpPr>
          <p:nvPr/>
        </p:nvSpPr>
        <p:spPr bwMode="auto">
          <a:xfrm>
            <a:off x="6400800" y="3352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324600" y="5657180"/>
            <a:ext cx="533400" cy="3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30000" dirty="0">
                <a:latin typeface="+mn-lt"/>
                <a:cs typeface="Calibri" pitchFamily="34" charset="0"/>
              </a:rPr>
              <a:t>*</a:t>
            </a:r>
            <a:r>
              <a:rPr kumimoji="1" lang="en-US" sz="2400" dirty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770091" y="553878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smtClean="0">
                <a:solidFill>
                  <a:srgbClr val="000099"/>
                </a:solidFill>
                <a:latin typeface="+mn-lt"/>
              </a:rPr>
              <a:t>k</a:t>
            </a:r>
            <a:r>
              <a:rPr kumimoji="1" lang="en-US" sz="2400" b="1" baseline="-25000" dirty="0" smtClean="0">
                <a:solidFill>
                  <a:srgbClr val="000099"/>
                </a:solidFill>
                <a:latin typeface="+mn-lt"/>
              </a:rPr>
              <a:t>1</a:t>
            </a:r>
            <a:endParaRPr kumimoji="1" lang="en-US" sz="240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7744691" y="2320299"/>
            <a:ext cx="0" cy="3291840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Dynamics: </a:t>
            </a:r>
            <a:r>
              <a:rPr lang="el-GR" dirty="0" smtClean="0">
                <a:solidFill>
                  <a:srgbClr val="0070C0"/>
                </a:solidFill>
                <a:latin typeface="+mn-lt"/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n-lt"/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4651464" y="2117373"/>
            <a:ext cx="1556785" cy="830997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dirty="0" smtClean="0">
                <a:solidFill>
                  <a:srgbClr val="000099"/>
                </a:solidFill>
                <a:latin typeface="+mn-lt"/>
              </a:rPr>
              <a:t>Break-even investment</a:t>
            </a:r>
            <a:endParaRPr kumimoji="1" lang="en-US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7" name="AutoShape 30"/>
          <p:cNvSpPr>
            <a:spLocks/>
          </p:cNvSpPr>
          <p:nvPr/>
        </p:nvSpPr>
        <p:spPr bwMode="auto">
          <a:xfrm>
            <a:off x="7469199" y="2320300"/>
            <a:ext cx="250093" cy="3278816"/>
          </a:xfrm>
          <a:prstGeom prst="leftBrace">
            <a:avLst>
              <a:gd name="adj1" fmla="val 41707"/>
              <a:gd name="adj2" fmla="val 50000"/>
            </a:avLst>
          </a:prstGeom>
          <a:noFill/>
          <a:ln w="19050" cap="sq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18" name="AutoShape 31"/>
          <p:cNvCxnSpPr>
            <a:cxnSpLocks noChangeShapeType="1"/>
            <a:stCxn id="16" idx="3"/>
            <a:endCxn id="17" idx="1"/>
          </p:cNvCxnSpPr>
          <p:nvPr/>
        </p:nvCxnSpPr>
        <p:spPr bwMode="auto">
          <a:xfrm>
            <a:off x="6208249" y="2532872"/>
            <a:ext cx="1260950" cy="1426836"/>
          </a:xfrm>
          <a:prstGeom prst="straightConnector1">
            <a:avLst/>
          </a:prstGeom>
          <a:noFill/>
          <a:ln w="1905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AutoShape 20"/>
          <p:cNvSpPr>
            <a:spLocks/>
          </p:cNvSpPr>
          <p:nvPr/>
        </p:nvSpPr>
        <p:spPr bwMode="auto">
          <a:xfrm rot="10800000">
            <a:off x="7772689" y="3146905"/>
            <a:ext cx="381000" cy="2468880"/>
          </a:xfrm>
          <a:prstGeom prst="leftBrace">
            <a:avLst>
              <a:gd name="adj1" fmla="val 25382"/>
              <a:gd name="adj2" fmla="val 50000"/>
            </a:avLst>
          </a:prstGeom>
          <a:noFill/>
          <a:ln w="19050" cap="sq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8221813" y="4158181"/>
            <a:ext cx="1533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dirty="0" smtClean="0">
                <a:solidFill>
                  <a:srgbClr val="000099"/>
                </a:solidFill>
                <a:latin typeface="+mn-lt"/>
              </a:rPr>
              <a:t>investment</a:t>
            </a:r>
            <a:endParaRPr kumimoji="1" lang="en-US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5" name="AutoShape 23"/>
          <p:cNvSpPr>
            <a:spLocks/>
          </p:cNvSpPr>
          <p:nvPr/>
        </p:nvSpPr>
        <p:spPr bwMode="auto">
          <a:xfrm rot="10755808">
            <a:off x="7796605" y="2319161"/>
            <a:ext cx="352374" cy="735126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182119" y="2453762"/>
            <a:ext cx="1120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C00000"/>
                </a:solidFill>
              </a:rPr>
              <a:t>Δ</a:t>
            </a:r>
            <a:r>
              <a:rPr lang="en-US" sz="2400" i="1" dirty="0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&lt; 0</a:t>
            </a:r>
            <a:endParaRPr kumimoji="1" lang="en-US" sz="2400" dirty="0">
              <a:solidFill>
                <a:srgbClr val="C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964" y="4729020"/>
            <a:ext cx="307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 initial capital per worker is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*. Investment is </a:t>
            </a:r>
            <a:r>
              <a:rPr lang="en-US" i="1" dirty="0" smtClean="0"/>
              <a:t>less than </a:t>
            </a:r>
            <a:r>
              <a:rPr lang="en-US" dirty="0" smtClean="0"/>
              <a:t>break-even investment. As a result, capital per worker </a:t>
            </a:r>
            <a:r>
              <a:rPr lang="en-US" i="1" dirty="0" smtClean="0"/>
              <a:t>decreases</a:t>
            </a:r>
            <a:r>
              <a:rPr lang="en-US" dirty="0" smtClean="0"/>
              <a:t> as time passes and gradually approaches the steady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609542"/>
            <a:ext cx="20779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0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241145" y="5696153"/>
            <a:ext cx="16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000" dirty="0">
                <a:latin typeface="+mn-lt"/>
              </a:rPr>
              <a:t>Capital per </a:t>
            </a:r>
            <a:br>
              <a:rPr kumimoji="1" lang="en-US" sz="2000" dirty="0">
                <a:latin typeface="+mn-lt"/>
              </a:rPr>
            </a:br>
            <a:r>
              <a:rPr kumimoji="1" lang="en-US" sz="2000" dirty="0">
                <a:latin typeface="+mn-lt"/>
              </a:rPr>
              <a:t>worker, </a:t>
            </a:r>
            <a:r>
              <a:rPr kumimoji="1" lang="en-US" sz="2000" b="1" i="1" dirty="0">
                <a:latin typeface="+mn-lt"/>
              </a:rPr>
              <a:t>k</a:t>
            </a:r>
            <a:r>
              <a:rPr kumimoji="1" lang="en-US" sz="20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22664" y="3058336"/>
            <a:ext cx="5449886" cy="3066243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7905308" y="2959778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3" name="Line 16"/>
          <p:cNvSpPr>
            <a:spLocks noChangeShapeType="1"/>
          </p:cNvSpPr>
          <p:nvPr/>
        </p:nvSpPr>
        <p:spPr bwMode="auto">
          <a:xfrm>
            <a:off x="6400800" y="3352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324600" y="5657180"/>
            <a:ext cx="533400" cy="3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30000" dirty="0">
                <a:latin typeface="+mn-lt"/>
                <a:cs typeface="Calibri" pitchFamily="34" charset="0"/>
              </a:rPr>
              <a:t>*</a:t>
            </a:r>
            <a:r>
              <a:rPr kumimoji="1" lang="en-US" sz="2400" dirty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576133" y="553878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400" b="1" i="1" dirty="0">
                <a:solidFill>
                  <a:srgbClr val="000099"/>
                </a:solidFill>
                <a:latin typeface="+mn-lt"/>
              </a:rPr>
              <a:t>k</a:t>
            </a:r>
            <a:r>
              <a:rPr kumimoji="1" lang="en-US" sz="2400" b="1" baseline="-25000" dirty="0">
                <a:solidFill>
                  <a:srgbClr val="000099"/>
                </a:solidFill>
                <a:latin typeface="+mn-lt"/>
              </a:rPr>
              <a:t>1</a:t>
            </a:r>
            <a:endParaRPr kumimoji="1" lang="en-US" sz="240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7744691" y="2320299"/>
            <a:ext cx="0" cy="3291840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Dynamics: </a:t>
            </a:r>
            <a:r>
              <a:rPr lang="el-GR" dirty="0" smtClean="0">
                <a:solidFill>
                  <a:srgbClr val="0070C0"/>
                </a:solidFill>
                <a:latin typeface="+mn-lt"/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n-lt"/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25" name="AutoShape 23"/>
          <p:cNvSpPr>
            <a:spLocks/>
          </p:cNvSpPr>
          <p:nvPr/>
        </p:nvSpPr>
        <p:spPr bwMode="auto">
          <a:xfrm rot="10755808">
            <a:off x="7189380" y="2799351"/>
            <a:ext cx="352374" cy="365760"/>
          </a:xfrm>
          <a:prstGeom prst="leftBrace">
            <a:avLst>
              <a:gd name="adj1" fmla="val 10000"/>
              <a:gd name="adj2" fmla="val 50000"/>
            </a:avLst>
          </a:prstGeom>
          <a:noFill/>
          <a:ln w="28575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587394" y="2683746"/>
            <a:ext cx="1120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C00000"/>
                </a:solidFill>
                <a:latin typeface="+mn-lt"/>
              </a:rPr>
              <a:t>Δ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2400" baseline="-25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&lt; 0</a:t>
            </a:r>
            <a:endParaRPr kumimoji="1" lang="en-US" sz="2400" dirty="0">
              <a:solidFill>
                <a:srgbClr val="C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7" name="AutoShape 23"/>
          <p:cNvSpPr>
            <a:spLocks/>
          </p:cNvSpPr>
          <p:nvPr/>
        </p:nvSpPr>
        <p:spPr bwMode="auto">
          <a:xfrm rot="5355808">
            <a:off x="7320991" y="5154180"/>
            <a:ext cx="262843" cy="593929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980390" y="5524936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400" b="1" i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kumimoji="1" lang="en-US" sz="2400" b="1" baseline="-25000" dirty="0" smtClean="0">
                <a:solidFill>
                  <a:srgbClr val="C00000"/>
                </a:solidFill>
                <a:latin typeface="+mn-lt"/>
              </a:rPr>
              <a:t>2</a:t>
            </a:r>
            <a:endParaRPr kumimoji="1" lang="en-US" sz="2400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207683" y="5035324"/>
            <a:ext cx="4856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en-US" sz="2000" i="1" dirty="0" smtClean="0">
                <a:solidFill>
                  <a:srgbClr val="C00000"/>
                </a:solidFill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endParaRPr kumimoji="1" lang="en-US" sz="2000" dirty="0">
              <a:solidFill>
                <a:srgbClr val="C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7152551" y="2789387"/>
            <a:ext cx="0" cy="2834640"/>
          </a:xfrm>
          <a:prstGeom prst="line">
            <a:avLst/>
          </a:prstGeom>
          <a:noFill/>
          <a:ln w="19050">
            <a:solidFill>
              <a:srgbClr val="990033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3964" y="4729020"/>
            <a:ext cx="307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 initial capital per worker is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*. Investment is </a:t>
            </a:r>
            <a:r>
              <a:rPr lang="en-US" i="1" dirty="0" smtClean="0"/>
              <a:t>less than </a:t>
            </a:r>
            <a:r>
              <a:rPr lang="en-US" dirty="0" smtClean="0"/>
              <a:t>break-even investment. As a result, capital per worker </a:t>
            </a:r>
            <a:r>
              <a:rPr lang="en-US" i="1" dirty="0" smtClean="0"/>
              <a:t>decreases</a:t>
            </a:r>
            <a:r>
              <a:rPr lang="en-US" dirty="0" smtClean="0"/>
              <a:t> as time passes and gradually approaches the steady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Line 5"/>
          <p:cNvSpPr>
            <a:spLocks noChangeShapeType="1"/>
          </p:cNvSpPr>
          <p:nvPr/>
        </p:nvSpPr>
        <p:spPr bwMode="auto">
          <a:xfrm>
            <a:off x="3506788" y="2128841"/>
            <a:ext cx="0" cy="350043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6"/>
          <p:cNvSpPr>
            <a:spLocks noChangeShapeType="1"/>
          </p:cNvSpPr>
          <p:nvPr/>
        </p:nvSpPr>
        <p:spPr bwMode="auto">
          <a:xfrm>
            <a:off x="3515690" y="5632455"/>
            <a:ext cx="45551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0" name="Text Box 7"/>
          <p:cNvSpPr txBox="1">
            <a:spLocks noChangeArrowheads="1"/>
          </p:cNvSpPr>
          <p:nvPr/>
        </p:nvSpPr>
        <p:spPr bwMode="auto">
          <a:xfrm>
            <a:off x="1674690" y="1609542"/>
            <a:ext cx="20779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000" dirty="0">
                <a:latin typeface="+mn-lt"/>
              </a:rPr>
              <a:t>Investment and break-even investment</a:t>
            </a:r>
          </a:p>
        </p:txBody>
      </p:sp>
      <p:sp>
        <p:nvSpPr>
          <p:cNvPr id="39951" name="Text Box 8"/>
          <p:cNvSpPr txBox="1">
            <a:spLocks noChangeArrowheads="1"/>
          </p:cNvSpPr>
          <p:nvPr/>
        </p:nvSpPr>
        <p:spPr bwMode="auto">
          <a:xfrm>
            <a:off x="8241145" y="5696153"/>
            <a:ext cx="16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000" dirty="0">
                <a:latin typeface="+mn-lt"/>
              </a:rPr>
              <a:t>Capital per </a:t>
            </a:r>
            <a:br>
              <a:rPr kumimoji="1" lang="en-US" sz="2000" dirty="0">
                <a:latin typeface="+mn-lt"/>
              </a:rPr>
            </a:br>
            <a:r>
              <a:rPr kumimoji="1" lang="en-US" sz="2000" dirty="0">
                <a:latin typeface="+mn-lt"/>
              </a:rPr>
              <a:t>worker, </a:t>
            </a:r>
            <a:r>
              <a:rPr kumimoji="1" lang="en-US" sz="2000" b="1" i="1" dirty="0">
                <a:latin typeface="+mn-lt"/>
              </a:rPr>
              <a:t>k</a:t>
            </a:r>
            <a:r>
              <a:rPr kumimoji="1" lang="en-US" sz="2000" dirty="0">
                <a:latin typeface="+mn-lt"/>
              </a:rPr>
              <a:t> </a:t>
            </a:r>
          </a:p>
        </p:txBody>
      </p:sp>
      <p:sp>
        <p:nvSpPr>
          <p:cNvPr id="39947" name="Arc 10"/>
          <p:cNvSpPr>
            <a:spLocks/>
          </p:cNvSpPr>
          <p:nvPr/>
        </p:nvSpPr>
        <p:spPr bwMode="auto">
          <a:xfrm flipH="1">
            <a:off x="3522664" y="3058336"/>
            <a:ext cx="5449886" cy="3066243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7905308" y="2959778"/>
            <a:ext cx="88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+mn-lt"/>
                <a:cs typeface="Calibri" pitchFamily="34" charset="0"/>
              </a:rPr>
              <a:t>sf</a:t>
            </a:r>
            <a:r>
              <a:rPr kumimoji="1" lang="en-US" sz="2400" b="1" dirty="0">
                <a:latin typeface="+mn-lt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+mn-lt"/>
                <a:cs typeface="Calibri" pitchFamily="34" charset="0"/>
              </a:rPr>
              <a:t>t</a:t>
            </a:r>
            <a:r>
              <a:rPr kumimoji="1" lang="en-US" sz="2400" b="1" dirty="0"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905751" y="197961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l-GR" sz="2400" b="1" dirty="0" smtClean="0">
                <a:latin typeface="+mn-lt"/>
                <a:cs typeface="Calibri" pitchFamily="34" charset="0"/>
                <a:sym typeface="Symbol" pitchFamily="18" charset="2"/>
              </a:rPr>
              <a:t>δ</a:t>
            </a:r>
            <a:r>
              <a:rPr kumimoji="1" lang="en-US" sz="2400" b="1" i="1" dirty="0" err="1" smtClean="0">
                <a:latin typeface="+mn-lt"/>
                <a:cs typeface="Calibri" pitchFamily="34" charset="0"/>
                <a:sym typeface="Symbol" pitchFamily="18" charset="2"/>
              </a:rPr>
              <a:t>k</a:t>
            </a:r>
            <a:r>
              <a:rPr kumimoji="1" lang="en-US" sz="2400" b="1" baseline="-25000" dirty="0" err="1" smtClean="0">
                <a:latin typeface="+mn-lt"/>
                <a:cs typeface="Calibri" pitchFamily="34" charset="0"/>
                <a:sym typeface="Symbol" pitchFamily="18" charset="2"/>
              </a:rPr>
              <a:t>t</a:t>
            </a:r>
            <a:endParaRPr kumimoji="1" lang="en-US" sz="2400" b="1" baseline="-25000" dirty="0">
              <a:latin typeface="+mn-lt"/>
              <a:cs typeface="Calibri" pitchFamily="34" charset="0"/>
              <a:sym typeface="Symbol" pitchFamily="18" charset="2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V="1">
            <a:off x="3522664" y="2216152"/>
            <a:ext cx="4319587" cy="3382963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3" name="Line 16"/>
          <p:cNvSpPr>
            <a:spLocks noChangeShapeType="1"/>
          </p:cNvSpPr>
          <p:nvPr/>
        </p:nvSpPr>
        <p:spPr bwMode="auto">
          <a:xfrm>
            <a:off x="6400800" y="3352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324600" y="5657180"/>
            <a:ext cx="533400" cy="3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>
                <a:latin typeface="+mn-lt"/>
                <a:cs typeface="Calibri" pitchFamily="34" charset="0"/>
              </a:rPr>
              <a:t>k</a:t>
            </a:r>
            <a:r>
              <a:rPr kumimoji="1" lang="en-US" sz="2400" b="1" i="1" baseline="30000" dirty="0">
                <a:latin typeface="+mn-lt"/>
                <a:cs typeface="Calibri" pitchFamily="34" charset="0"/>
              </a:rPr>
              <a:t>*</a:t>
            </a:r>
            <a:r>
              <a:rPr kumimoji="1" lang="en-US" sz="2400" dirty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576133" y="553878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400" b="1" i="1" dirty="0">
                <a:solidFill>
                  <a:srgbClr val="000099"/>
                </a:solidFill>
                <a:latin typeface="+mn-lt"/>
              </a:rPr>
              <a:t>k</a:t>
            </a:r>
            <a:r>
              <a:rPr kumimoji="1" lang="en-US" sz="2400" b="1" baseline="-25000" dirty="0">
                <a:solidFill>
                  <a:srgbClr val="000099"/>
                </a:solidFill>
                <a:latin typeface="+mn-lt"/>
              </a:rPr>
              <a:t>1</a:t>
            </a:r>
            <a:endParaRPr kumimoji="1" lang="en-US" sz="240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7744691" y="2320299"/>
            <a:ext cx="0" cy="3291840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91440" rIns="0" bIns="91440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Dynamics: </a:t>
            </a:r>
            <a:r>
              <a:rPr lang="el-GR" dirty="0" smtClean="0">
                <a:solidFill>
                  <a:srgbClr val="0070C0"/>
                </a:solidFill>
                <a:latin typeface="+mn-lt"/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= 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sAk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Calibri"/>
              </a:rPr>
              <a:t>−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n-lt"/>
              </a:rPr>
              <a:t>δ</a:t>
            </a:r>
            <a:r>
              <a:rPr lang="en-US" i="1" dirty="0" err="1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-25000" dirty="0" err="1" smtClean="0">
                <a:solidFill>
                  <a:srgbClr val="0070C0"/>
                </a:solidFill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25" name="AutoShape 23"/>
          <p:cNvSpPr>
            <a:spLocks/>
          </p:cNvSpPr>
          <p:nvPr/>
        </p:nvSpPr>
        <p:spPr bwMode="auto">
          <a:xfrm rot="10755808">
            <a:off x="7189380" y="2799351"/>
            <a:ext cx="352374" cy="365760"/>
          </a:xfrm>
          <a:prstGeom prst="leftBrace">
            <a:avLst>
              <a:gd name="adj1" fmla="val 10000"/>
              <a:gd name="adj2" fmla="val 50000"/>
            </a:avLst>
          </a:prstGeom>
          <a:noFill/>
          <a:ln w="28575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587394" y="2683746"/>
            <a:ext cx="1120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C00000"/>
                </a:solidFill>
                <a:latin typeface="+mn-lt"/>
              </a:rPr>
              <a:t>Δ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2400" baseline="-25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&lt; 0</a:t>
            </a:r>
            <a:endParaRPr kumimoji="1" lang="en-US" sz="2400" dirty="0">
              <a:solidFill>
                <a:srgbClr val="C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7" name="AutoShape 23"/>
          <p:cNvSpPr>
            <a:spLocks/>
          </p:cNvSpPr>
          <p:nvPr/>
        </p:nvSpPr>
        <p:spPr bwMode="auto">
          <a:xfrm rot="5355808">
            <a:off x="6847514" y="5272535"/>
            <a:ext cx="274320" cy="365760"/>
          </a:xfrm>
          <a:prstGeom prst="leftBrace">
            <a:avLst>
              <a:gd name="adj1" fmla="val 10000"/>
              <a:gd name="adj2" fmla="val 50000"/>
            </a:avLst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980390" y="5524936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400" b="1" i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kumimoji="1" lang="en-US" sz="2400" b="1" baseline="-25000" dirty="0" smtClean="0">
                <a:solidFill>
                  <a:srgbClr val="C00000"/>
                </a:solidFill>
                <a:latin typeface="+mn-lt"/>
              </a:rPr>
              <a:t>2</a:t>
            </a:r>
            <a:endParaRPr kumimoji="1" lang="en-US" sz="2400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792050" y="5035324"/>
            <a:ext cx="4856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en-US" sz="2000" i="1" dirty="0" smtClean="0">
                <a:solidFill>
                  <a:srgbClr val="C00000"/>
                </a:solidFill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endParaRPr kumimoji="1" lang="en-US" sz="2000" dirty="0">
              <a:solidFill>
                <a:srgbClr val="C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7152551" y="2789387"/>
            <a:ext cx="0" cy="2834640"/>
          </a:xfrm>
          <a:prstGeom prst="line">
            <a:avLst/>
          </a:prstGeom>
          <a:noFill/>
          <a:ln w="19050">
            <a:solidFill>
              <a:srgbClr val="990033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6643265" y="5529554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91440" rIns="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2400" b="1" i="1" dirty="0" smtClean="0">
                <a:solidFill>
                  <a:srgbClr val="00B050"/>
                </a:solidFill>
                <a:latin typeface="+mn-lt"/>
              </a:rPr>
              <a:t>k</a:t>
            </a:r>
            <a:r>
              <a:rPr kumimoji="1" lang="en-US" sz="2400" b="1" baseline="-25000" dirty="0" smtClean="0">
                <a:solidFill>
                  <a:srgbClr val="00B050"/>
                </a:solidFill>
                <a:latin typeface="+mn-lt"/>
              </a:rPr>
              <a:t>3</a:t>
            </a:r>
            <a:endParaRPr kumimoji="1" lang="en-US" sz="2400" baseline="-25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6796958" y="3034147"/>
            <a:ext cx="0" cy="256032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3964" y="4729020"/>
            <a:ext cx="307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 initial capital per worker is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*. Investment is </a:t>
            </a:r>
            <a:r>
              <a:rPr lang="en-US" i="1" dirty="0" smtClean="0"/>
              <a:t>less than </a:t>
            </a:r>
            <a:r>
              <a:rPr lang="en-US" dirty="0" smtClean="0"/>
              <a:t>break-even investment. As a result, capital per worker </a:t>
            </a:r>
            <a:r>
              <a:rPr lang="en-US" i="1" dirty="0" smtClean="0"/>
              <a:t>decreases</a:t>
            </a:r>
            <a:r>
              <a:rPr lang="en-US" dirty="0" smtClean="0"/>
              <a:t> as time passes and gradually approaches the steady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Solow-Swan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theory of macroeconomic </a:t>
            </a:r>
            <a:r>
              <a:rPr lang="en-US" i="1" dirty="0" smtClean="0"/>
              <a:t>dynamics</a:t>
            </a:r>
          </a:p>
          <a:p>
            <a:r>
              <a:rPr lang="en-US" dirty="0" smtClean="0"/>
              <a:t>Using this theory, </a:t>
            </a:r>
          </a:p>
          <a:p>
            <a:pPr lvl="1"/>
            <a:r>
              <a:rPr lang="en-US" dirty="0" smtClean="0"/>
              <a:t>you can predict where </a:t>
            </a:r>
            <a:r>
              <a:rPr lang="en-US" dirty="0"/>
              <a:t>an economy will </a:t>
            </a:r>
            <a:r>
              <a:rPr lang="en-US" dirty="0" smtClean="0"/>
              <a:t>be tomorrow, the day after, and so </a:t>
            </a:r>
            <a:r>
              <a:rPr lang="en-US" dirty="0"/>
              <a:t>on, if you know where </a:t>
            </a:r>
            <a:r>
              <a:rPr lang="en-US" dirty="0" smtClean="0"/>
              <a:t>it is </a:t>
            </a:r>
            <a:r>
              <a:rPr lang="en-US" dirty="0"/>
              <a:t>today</a:t>
            </a:r>
            <a:endParaRPr lang="en-US" dirty="0" smtClean="0"/>
          </a:p>
          <a:p>
            <a:pPr lvl="1"/>
            <a:r>
              <a:rPr lang="en-US" dirty="0" smtClean="0"/>
              <a:t>you can predict the dynamic effects of changes in</a:t>
            </a:r>
          </a:p>
          <a:p>
            <a:pPr lvl="2"/>
            <a:r>
              <a:rPr lang="en-US" dirty="0" smtClean="0"/>
              <a:t>the saving rate</a:t>
            </a:r>
          </a:p>
          <a:p>
            <a:pPr lvl="2"/>
            <a:r>
              <a:rPr lang="en-US" dirty="0" smtClean="0"/>
              <a:t>and other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8.4, Page 194</a:t>
            </a:r>
          </a:p>
        </p:txBody>
      </p:sp>
      <p:pic>
        <p:nvPicPr>
          <p:cNvPr id="4" name="Picture Placeholder 3" descr="A graph plots represents Investment, depreciation, and the steady state. The vertical axis labeled Investment and depreciation has the following points listed from bottom to top: delta k subscript 2, i subscript 2, i superscript star equals delta k superscript star, i subscript 1, and delta k subscript 1. The horizontal axis labeled Capital per worker, k shows markings at k subscript 1, k superscript star, and k subscript 2 from left to right.  A  curve labeled Investment, s times f (k) is an increasing concave down curve that starts at the origin. Another line labeled Depreciation, delta k is a straight positive sloping line from the origin. The two lines intersect at (k superscript star, i superscript star equals delta k superscript star). k superscript star is labeled Steady-state level of capital per worker. The intersecting point is joined with horizontal and vertical axis using dotted lines. An arrow pointing from k subscript 1 to k superscript star is labeled Capital stock increases because investment exceeds depreciation. An arrow pointing from k subscript 2 to k superscript star is labeled Capital stock decreases because depreciation exceeds investment. The points (k subscript 1, i subscript 1) and (k subscript 1, delta k subscript 1) are joined using dotted lines along with the Depreciation, delta k line and the Investment, s times f (k) curve. ">
            <a:extLst>
              <a:ext uri="{FF2B5EF4-FFF2-40B4-BE49-F238E27FC236}">
                <a16:creationId xmlns:a16="http://schemas.microsoft.com/office/drawing/2014/main" id="{E270E966-3FAA-4CDD-BB4F-51A65B7475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99" y="981244"/>
            <a:ext cx="6669602" cy="4895512"/>
          </a:xfrm>
        </p:spPr>
      </p:pic>
    </p:spTree>
    <p:extLst>
      <p:ext uri="{BB962C8B-B14F-4D97-AF65-F5344CB8AC3E}">
        <p14:creationId xmlns:p14="http://schemas.microsoft.com/office/powerpoint/2010/main" val="17249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Solow-Swan predictions for the steady state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growth!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Solow-Swan model predicts that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Every economy will end up at the steady-state; in the long run, the growth rate is </a:t>
            </a:r>
            <a:r>
              <a:rPr lang="en-US" b="1" dirty="0" smtClean="0">
                <a:solidFill>
                  <a:srgbClr val="0070C0"/>
                </a:solidFill>
              </a:rPr>
              <a:t>zero</a:t>
            </a:r>
            <a:r>
              <a:rPr lang="en-US" dirty="0" smtClean="0">
                <a:solidFill>
                  <a:srgbClr val="0070C0"/>
                </a:solidFill>
              </a:rPr>
              <a:t>!</a:t>
            </a:r>
          </a:p>
          <a:p>
            <a:pPr lvl="2"/>
            <a:r>
              <a:rPr lang="en-US" dirty="0" smtClean="0"/>
              <a:t>That is,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i="1" dirty="0"/>
              <a:t>k</a:t>
            </a:r>
            <a:r>
              <a:rPr lang="en-US" baseline="30000" dirty="0" smtClean="0"/>
              <a:t>*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baseline="30000" dirty="0" smtClean="0"/>
              <a:t>*</a:t>
            </a:r>
            <a:r>
              <a:rPr lang="en-US" dirty="0" smtClean="0"/>
              <a:t>) = </a:t>
            </a:r>
            <a:r>
              <a:rPr lang="en-US" i="1" dirty="0" smtClean="0"/>
              <a:t>y</a:t>
            </a:r>
            <a:r>
              <a:rPr lang="en-US" baseline="30000" dirty="0" smtClean="0"/>
              <a:t>* </a:t>
            </a:r>
            <a:r>
              <a:rPr lang="en-US" dirty="0" smtClean="0"/>
              <a:t> in the long run</a:t>
            </a:r>
            <a:endParaRPr lang="en-US" baseline="30000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Growth is possible—temporarily!—only if the economy’s per </a:t>
            </a:r>
            <a:r>
              <a:rPr lang="en-US" dirty="0">
                <a:solidFill>
                  <a:srgbClr val="0070C0"/>
                </a:solidFill>
              </a:rPr>
              <a:t>worker stock </a:t>
            </a:r>
            <a:r>
              <a:rPr lang="en-US" dirty="0" smtClean="0">
                <a:solidFill>
                  <a:srgbClr val="0070C0"/>
                </a:solidFill>
              </a:rPr>
              <a:t>of capital is less than the steady state </a:t>
            </a:r>
            <a:r>
              <a:rPr lang="en-US" dirty="0">
                <a:solidFill>
                  <a:srgbClr val="0070C0"/>
                </a:solidFill>
              </a:rPr>
              <a:t>per worker stock of </a:t>
            </a:r>
            <a:r>
              <a:rPr lang="en-US" dirty="0" smtClean="0">
                <a:solidFill>
                  <a:srgbClr val="0070C0"/>
                </a:solidFill>
              </a:rPr>
              <a:t>capital (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dirty="0" smtClean="0">
                <a:solidFill>
                  <a:srgbClr val="0070C0"/>
                </a:solidFill>
              </a:rPr>
              <a:t> &lt; 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/>
              <a:t>k</a:t>
            </a:r>
            <a:r>
              <a:rPr lang="en-US" dirty="0"/>
              <a:t> &lt; </a:t>
            </a:r>
            <a:r>
              <a:rPr lang="en-US" i="1" dirty="0"/>
              <a:t>k</a:t>
            </a:r>
            <a:r>
              <a:rPr lang="en-US" baseline="30000" dirty="0"/>
              <a:t>*</a:t>
            </a:r>
            <a:r>
              <a:rPr lang="en-US" dirty="0" smtClean="0"/>
              <a:t>, the smaller the value of </a:t>
            </a:r>
            <a:r>
              <a:rPr lang="en-US" i="1" dirty="0" smtClean="0"/>
              <a:t>k</a:t>
            </a:r>
            <a:r>
              <a:rPr lang="en-US" dirty="0" smtClean="0"/>
              <a:t>, the faster the growth of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2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growth!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in the long run: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Capital per worker, 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i="1" dirty="0">
                <a:solidFill>
                  <a:srgbClr val="0070C0"/>
                </a:solidFill>
              </a:rPr>
              <a:t>k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, is constant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Output per worker, 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i="1" dirty="0">
                <a:solidFill>
                  <a:srgbClr val="0070C0"/>
                </a:solidFill>
              </a:rPr>
              <a:t>f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i="1" dirty="0">
                <a:solidFill>
                  <a:srgbClr val="0070C0"/>
                </a:solidFill>
              </a:rPr>
              <a:t>k</a:t>
            </a:r>
            <a:r>
              <a:rPr lang="en-US" baseline="30000" dirty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) = 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, is constant</a:t>
            </a:r>
            <a:endParaRPr lang="en-US" baseline="30000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Saving (and investment) per worker, </a:t>
            </a:r>
            <a:r>
              <a:rPr lang="en-US" i="1" dirty="0" err="1">
                <a:solidFill>
                  <a:srgbClr val="0070C0"/>
                </a:solidFill>
              </a:rPr>
              <a:t>sy</a:t>
            </a:r>
            <a:r>
              <a:rPr lang="en-US" baseline="30000" dirty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, is constant</a:t>
            </a:r>
            <a:endParaRPr lang="en-US" baseline="30000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Consumption per worker, </a:t>
            </a:r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baseline="30000" dirty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= 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baseline="30000" dirty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i="1" dirty="0" err="1">
                <a:solidFill>
                  <a:srgbClr val="0070C0"/>
                </a:solidFill>
              </a:rPr>
              <a:t>sy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= (</a:t>
            </a:r>
            <a:r>
              <a:rPr lang="en-US" dirty="0">
                <a:solidFill>
                  <a:srgbClr val="0070C0"/>
                </a:solidFill>
              </a:rPr>
              <a:t>1 –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, is also constant.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Steady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long run, the economy ends up at the steady state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429125" y="60198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62481" y="2629814"/>
            <a:ext cx="198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Output, investment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break-even investment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429125" y="2671763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05925" y="5872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/>
              <a:t>k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429126" y="2519363"/>
            <a:ext cx="6010275" cy="3505200"/>
            <a:chOff x="1392" y="1584"/>
            <a:chExt cx="3786" cy="2160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272" y="1584"/>
              <a:ext cx="90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l-GR" sz="2400" b="1" dirty="0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δ</a:t>
              </a:r>
              <a:r>
                <a:rPr kumimoji="1" lang="en-US" sz="2400" b="1" i="1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k</a:t>
              </a:r>
              <a:r>
                <a:rPr kumimoji="1" lang="en-US" sz="2400" b="1" baseline="-25000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t</a:t>
              </a:r>
              <a:endParaRPr kumimoji="1" lang="en-US" sz="2400" b="1" baseline="-250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392" y="1728"/>
              <a:ext cx="288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rc 20"/>
          <p:cNvSpPr>
            <a:spLocks/>
          </p:cNvSpPr>
          <p:nvPr/>
        </p:nvSpPr>
        <p:spPr bwMode="auto">
          <a:xfrm flipH="1">
            <a:off x="4429125" y="3221039"/>
            <a:ext cx="5334000" cy="2803525"/>
          </a:xfrm>
          <a:custGeom>
            <a:avLst/>
            <a:gdLst>
              <a:gd name="T0" fmla="*/ 0 w 21600"/>
              <a:gd name="T1" fmla="*/ 0 h 21424"/>
              <a:gd name="T2" fmla="*/ 2 w 21600"/>
              <a:gd name="T3" fmla="*/ 0 h 21424"/>
              <a:gd name="T4" fmla="*/ 0 w 21600"/>
              <a:gd name="T5" fmla="*/ 0 h 21424"/>
              <a:gd name="T6" fmla="*/ 0 60000 65536"/>
              <a:gd name="T7" fmla="*/ 0 60000 65536"/>
              <a:gd name="T8" fmla="*/ 0 60000 65536"/>
              <a:gd name="T9" fmla="*/ 0 w 21600"/>
              <a:gd name="T10" fmla="*/ 0 h 21424"/>
              <a:gd name="T11" fmla="*/ 21600 w 21600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4" fill="none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</a:path>
              <a:path w="21600" h="21424" stroke="0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lnTo>
                  <a:pt x="0" y="2142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9077325" y="2976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8224837" y="3352801"/>
            <a:ext cx="0" cy="26336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0" y="609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30000" dirty="0"/>
              <a:t>*</a:t>
            </a:r>
          </a:p>
        </p:txBody>
      </p:sp>
      <p:sp>
        <p:nvSpPr>
          <p:cNvPr id="18" name="Arc 20"/>
          <p:cNvSpPr>
            <a:spLocks/>
          </p:cNvSpPr>
          <p:nvPr/>
        </p:nvSpPr>
        <p:spPr bwMode="auto">
          <a:xfrm flipH="1">
            <a:off x="4419600" y="3886201"/>
            <a:ext cx="5334000" cy="2117725"/>
          </a:xfrm>
          <a:custGeom>
            <a:avLst/>
            <a:gdLst>
              <a:gd name="T0" fmla="*/ 0 w 21600"/>
              <a:gd name="T1" fmla="*/ 0 h 21424"/>
              <a:gd name="T2" fmla="*/ 2 w 21600"/>
              <a:gd name="T3" fmla="*/ 0 h 21424"/>
              <a:gd name="T4" fmla="*/ 0 w 21600"/>
              <a:gd name="T5" fmla="*/ 0 h 21424"/>
              <a:gd name="T6" fmla="*/ 0 60000 65536"/>
              <a:gd name="T7" fmla="*/ 0 60000 65536"/>
              <a:gd name="T8" fmla="*/ 0 60000 65536"/>
              <a:gd name="T9" fmla="*/ 0 w 21600"/>
              <a:gd name="T10" fmla="*/ 0 h 21424"/>
              <a:gd name="T11" fmla="*/ 21600 w 21600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4" fill="none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</a:path>
              <a:path w="21600" h="21424" stroke="0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lnTo>
                  <a:pt x="0" y="21424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9067800" y="365760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70C0"/>
                </a:solidFill>
                <a:latin typeface="+mn-lt"/>
              </a:rPr>
              <a:t>sf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k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7010400" y="4191001"/>
            <a:ext cx="0" cy="17954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10400" y="3619500"/>
            <a:ext cx="0" cy="53340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5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baseline="30000" dirty="0"/>
              <a:t>*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7086600" y="3619501"/>
            <a:ext cx="228600" cy="23669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277100" y="4648200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25" name="Left Brace 24"/>
          <p:cNvSpPr/>
          <p:nvPr/>
        </p:nvSpPr>
        <p:spPr>
          <a:xfrm>
            <a:off x="6705601" y="4267201"/>
            <a:ext cx="274319" cy="17192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096000" y="4964668"/>
            <a:ext cx="72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  <a:latin typeface="+mn-lt"/>
              </a:rPr>
              <a:t>sf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0070C0"/>
                </a:solidFill>
                <a:latin typeface="+mn-lt"/>
              </a:rPr>
              <a:t>*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0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state: algebra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far, we have described the steady state graphically. Now we will calculate it algebraically.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Steady State: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have seen that, at the steady state, capital added is </a:t>
                </a:r>
                <a:r>
                  <a:rPr lang="en-US" dirty="0"/>
                  <a:t>equal </a:t>
                </a:r>
                <a:r>
                  <a:rPr lang="en-US" dirty="0" smtClean="0"/>
                  <a:t>to capital destroyed: </a:t>
                </a:r>
              </a:p>
              <a:p>
                <a:r>
                  <a:rPr lang="en-US" i="1" dirty="0" smtClean="0"/>
                  <a:t>sf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) = </a:t>
                </a:r>
                <a:r>
                  <a:rPr lang="el-GR" dirty="0" smtClean="0"/>
                  <a:t>δ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the Cobb-Douglas case, this becomes: </a:t>
                </a:r>
                <a:r>
                  <a:rPr lang="en-US" i="1" dirty="0" err="1" smtClean="0"/>
                  <a:t>sAk</a:t>
                </a:r>
                <a:r>
                  <a:rPr lang="en-US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l-GR" dirty="0"/>
                  <a:t>δ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𝑠𝐴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𝑠𝐴</m:t>
                                </m:r>
                              </m:num>
                              <m:den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at the steady state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Steady State: Capital per Worker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We just saw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𝑠𝐴</m:t>
                                </m:r>
                              </m:num>
                              <m:den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at the steady state.</a:t>
                </a:r>
              </a:p>
              <a:p>
                <a:r>
                  <a:rPr lang="en-US" dirty="0" smtClean="0"/>
                  <a:t>We’ll denote all steady state quantities with an asterisk (*).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𝒔𝑨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Note that this is a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solution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equation, because it expresses an endogenous variable (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*) entirely in terms of exogenous variables and parameters.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Steady State: </a:t>
            </a:r>
            <a:r>
              <a:rPr lang="en-US" dirty="0" smtClean="0"/>
              <a:t>Output </a:t>
            </a:r>
            <a:r>
              <a:rPr lang="en-US" dirty="0"/>
              <a:t>per Worker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have seen that at the steady state per worker saving and investment is equal to break-even investment: 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sy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=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δ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𝒔𝑨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.</a:t>
                </a:r>
              </a:p>
              <a:p>
                <a:r>
                  <a:rPr lang="en-US" dirty="0" smtClean="0"/>
                  <a:t>With a little algebra,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3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Steady State: </a:t>
            </a:r>
            <a:r>
              <a:rPr lang="en-US" dirty="0" smtClean="0"/>
              <a:t>Investment </a:t>
            </a:r>
            <a:r>
              <a:rPr lang="en-US" dirty="0"/>
              <a:t>per Worker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have seen that at the steady state per worker investment (which equals per worker saving) is equal </a:t>
                </a:r>
                <a:r>
                  <a:rPr lang="en-US" dirty="0"/>
                  <a:t>to per worker break-even </a:t>
                </a:r>
                <a:r>
                  <a:rPr lang="en-US" dirty="0" smtClean="0"/>
                  <a:t>investment: 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= 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sy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=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δ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𝒔𝑨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.</a:t>
                </a:r>
              </a:p>
              <a:p>
                <a:r>
                  <a:rPr lang="en-US" dirty="0"/>
                  <a:t>With a little algebra, we </a:t>
                </a:r>
                <a:r>
                  <a:rPr lang="en-US" dirty="0" smtClean="0"/>
                  <a:t>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𝒔𝑨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3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productive resources and one produced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productive resources:</a:t>
            </a:r>
          </a:p>
          <a:p>
            <a:pPr lvl="1"/>
            <a:r>
              <a:rPr lang="en-US" dirty="0" smtClean="0"/>
              <a:t>Capital</a:t>
            </a:r>
            <a:endParaRPr lang="en-US" i="1" dirty="0" smtClean="0"/>
          </a:p>
          <a:p>
            <a:pPr lvl="1"/>
            <a:r>
              <a:rPr lang="en-US" dirty="0" smtClean="0"/>
              <a:t>Labor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two productive resources are used to produce one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inal good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Steady State: </a:t>
            </a:r>
            <a:r>
              <a:rPr lang="en-US" dirty="0" smtClean="0"/>
              <a:t>Consumption </a:t>
            </a:r>
            <a:r>
              <a:rPr lang="en-US" dirty="0"/>
              <a:t>per Worker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have seen that </a:t>
                </a:r>
                <a:r>
                  <a:rPr lang="en-US" i="1" dirty="0"/>
                  <a:t>c</a:t>
                </a:r>
                <a:r>
                  <a:rPr lang="en-US" dirty="0"/>
                  <a:t> = </a:t>
                </a:r>
                <a:r>
                  <a:rPr lang="en-US" dirty="0" smtClean="0"/>
                  <a:t>(</a:t>
                </a:r>
                <a:r>
                  <a:rPr lang="en-US" dirty="0"/>
                  <a:t>1</a:t>
                </a:r>
                <a:r>
                  <a:rPr lang="en-US" i="1" dirty="0"/>
                  <a:t> </a:t>
                </a:r>
                <a:r>
                  <a:rPr lang="en-US" dirty="0"/>
                  <a:t>– </a:t>
                </a:r>
                <a:r>
                  <a:rPr lang="en-US" i="1" dirty="0"/>
                  <a:t>s</a:t>
                </a:r>
                <a:r>
                  <a:rPr lang="en-US" dirty="0"/>
                  <a:t>)</a:t>
                </a:r>
                <a:r>
                  <a:rPr lang="en-US" i="1" dirty="0"/>
                  <a:t>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Therefore</a:t>
                </a:r>
                <a:r>
                  <a:rPr lang="en-US" dirty="0" smtClean="0"/>
                  <a:t>, at the steady state, consumption per worker is also constant: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= (1 –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*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 smtClean="0"/>
              </a:p>
              <a:p>
                <a:r>
                  <a:rPr lang="en-US" dirty="0" smtClean="0"/>
                  <a:t>Please try Problem 1(c), 3(b), and 3(c) of the textbook.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5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Solow-Swan predictions for changes to the steady state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might be the long-run consequences of:</a:t>
            </a:r>
            <a:br>
              <a:rPr lang="en-US" dirty="0" smtClean="0"/>
            </a:br>
            <a:r>
              <a:rPr lang="en-US" dirty="0" smtClean="0"/>
              <a:t>The destruction of physical capital (perhaps by war or natural disaster)</a:t>
            </a:r>
            <a:br>
              <a:rPr lang="en-US" dirty="0" smtClean="0"/>
            </a:br>
            <a:r>
              <a:rPr lang="en-US" dirty="0" smtClean="0"/>
              <a:t>An increase in the saving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sudden fall in capital per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sudden </a:t>
            </a:r>
            <a:r>
              <a:rPr lang="en-US" i="1" dirty="0" smtClean="0"/>
              <a:t>decrease</a:t>
            </a:r>
            <a:r>
              <a:rPr lang="en-US" dirty="0" smtClean="0"/>
              <a:t> in </a:t>
            </a:r>
            <a:r>
              <a:rPr lang="en-US" i="1" dirty="0" smtClean="0"/>
              <a:t>k</a:t>
            </a:r>
            <a:r>
              <a:rPr lang="en-US" dirty="0" smtClean="0"/>
              <a:t> could be caused by:</a:t>
            </a:r>
          </a:p>
          <a:p>
            <a:pPr lvl="1"/>
            <a:r>
              <a:rPr lang="en-US" dirty="0" smtClean="0"/>
              <a:t>Earthquake or war that destroys capital more than people</a:t>
            </a:r>
          </a:p>
          <a:p>
            <a:pPr lvl="1"/>
            <a:r>
              <a:rPr lang="en-US" dirty="0" smtClean="0"/>
              <a:t>Immigration </a:t>
            </a:r>
          </a:p>
          <a:p>
            <a:r>
              <a:rPr lang="en-US" dirty="0" smtClean="0"/>
              <a:t>What does the Solow-Swan model say will be the result of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747838" y="1544638"/>
            <a:ext cx="7853362" cy="4821238"/>
            <a:chOff x="141" y="973"/>
            <a:chExt cx="4947" cy="3037"/>
          </a:xfrm>
        </p:grpSpPr>
        <p:grpSp>
          <p:nvGrpSpPr>
            <p:cNvPr id="40987" name="Group 4"/>
            <p:cNvGrpSpPr>
              <a:grpSpLocks/>
            </p:cNvGrpSpPr>
            <p:nvPr/>
          </p:nvGrpSpPr>
          <p:grpSpPr bwMode="auto">
            <a:xfrm>
              <a:off x="1249" y="1341"/>
              <a:ext cx="2879" cy="2205"/>
              <a:chOff x="1249" y="1341"/>
              <a:chExt cx="2697" cy="2205"/>
            </a:xfrm>
          </p:grpSpPr>
          <p:sp>
            <p:nvSpPr>
              <p:cNvPr id="40990" name="Line 5"/>
              <p:cNvSpPr>
                <a:spLocks noChangeShapeType="1"/>
              </p:cNvSpPr>
              <p:nvPr/>
            </p:nvSpPr>
            <p:spPr bwMode="auto">
              <a:xfrm>
                <a:off x="1249" y="1341"/>
                <a:ext cx="0" cy="220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91" name="Line 6"/>
              <p:cNvSpPr>
                <a:spLocks noChangeShapeType="1"/>
              </p:cNvSpPr>
              <p:nvPr/>
            </p:nvSpPr>
            <p:spPr bwMode="auto">
              <a:xfrm>
                <a:off x="1258" y="3536"/>
                <a:ext cx="26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988" name="Text Box 7"/>
            <p:cNvSpPr txBox="1">
              <a:spLocks noChangeArrowheads="1"/>
            </p:cNvSpPr>
            <p:nvPr/>
          </p:nvSpPr>
          <p:spPr bwMode="auto">
            <a:xfrm>
              <a:off x="141" y="973"/>
              <a:ext cx="1155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2300" dirty="0">
                  <a:latin typeface="+mn-lt"/>
                </a:rPr>
                <a:t>Investment and depreciation </a:t>
              </a:r>
            </a:p>
          </p:txBody>
        </p:sp>
        <p:sp>
          <p:nvSpPr>
            <p:cNvPr id="40989" name="Text Box 8"/>
            <p:cNvSpPr txBox="1">
              <a:spLocks noChangeArrowheads="1"/>
            </p:cNvSpPr>
            <p:nvPr/>
          </p:nvSpPr>
          <p:spPr bwMode="auto">
            <a:xfrm>
              <a:off x="4080" y="3554"/>
              <a:ext cx="1008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300" dirty="0">
                  <a:latin typeface="+mn-lt"/>
                </a:rPr>
                <a:t>Capital per </a:t>
              </a:r>
              <a:br>
                <a:rPr kumimoji="1" lang="en-US" sz="2300" dirty="0">
                  <a:latin typeface="+mn-lt"/>
                </a:rPr>
              </a:br>
              <a:r>
                <a:rPr kumimoji="1" lang="en-US" sz="2300" dirty="0">
                  <a:latin typeface="+mn-lt"/>
                </a:rPr>
                <a:t>worker, </a:t>
              </a:r>
              <a:r>
                <a:rPr kumimoji="1" lang="en-US" sz="2400" b="1" i="1" dirty="0">
                  <a:latin typeface="+mn-lt"/>
                </a:rPr>
                <a:t>k</a:t>
              </a:r>
              <a:r>
                <a:rPr kumimoji="1" lang="en-US" sz="2400" dirty="0">
                  <a:latin typeface="+mn-lt"/>
                </a:rPr>
                <a:t> </a:t>
              </a:r>
            </a:p>
          </p:txBody>
        </p:sp>
      </p:grpSp>
      <p:sp>
        <p:nvSpPr>
          <p:cNvPr id="40985" name="Arc 10"/>
          <p:cNvSpPr>
            <a:spLocks/>
          </p:cNvSpPr>
          <p:nvPr/>
        </p:nvSpPr>
        <p:spPr bwMode="auto">
          <a:xfrm flipH="1">
            <a:off x="3506784" y="3140075"/>
            <a:ext cx="4840290" cy="2886075"/>
          </a:xfrm>
          <a:custGeom>
            <a:avLst/>
            <a:gdLst>
              <a:gd name="T0" fmla="*/ 0 w 21336"/>
              <a:gd name="T1" fmla="*/ 0 h 21243"/>
              <a:gd name="T2" fmla="*/ 2 w 21336"/>
              <a:gd name="T3" fmla="*/ 0 h 21243"/>
              <a:gd name="T4" fmla="*/ 0 w 21336"/>
              <a:gd name="T5" fmla="*/ 0 h 21243"/>
              <a:gd name="T6" fmla="*/ 0 60000 65536"/>
              <a:gd name="T7" fmla="*/ 0 60000 65536"/>
              <a:gd name="T8" fmla="*/ 0 60000 65536"/>
              <a:gd name="T9" fmla="*/ 0 w 21336"/>
              <a:gd name="T10" fmla="*/ 0 h 21243"/>
              <a:gd name="T11" fmla="*/ 21336 w 21336"/>
              <a:gd name="T12" fmla="*/ 21243 h 2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243" fill="none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</a:path>
              <a:path w="21336" h="21243" stroke="0" extrusionOk="0">
                <a:moveTo>
                  <a:pt x="3909" y="-1"/>
                </a:moveTo>
                <a:cubicBezTo>
                  <a:pt x="12922" y="1658"/>
                  <a:pt x="19907" y="8823"/>
                  <a:pt x="21335" y="17876"/>
                </a:cubicBezTo>
                <a:lnTo>
                  <a:pt x="0" y="21243"/>
                </a:lnTo>
                <a:close/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0986" name="Text Box 11"/>
          <p:cNvSpPr txBox="1">
            <a:spLocks noChangeArrowheads="1"/>
          </p:cNvSpPr>
          <p:nvPr/>
        </p:nvSpPr>
        <p:spPr bwMode="auto">
          <a:xfrm>
            <a:off x="7750174" y="2908653"/>
            <a:ext cx="804333" cy="3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2400" b="1" i="1" dirty="0" err="1">
                <a:latin typeface="Calibri" pitchFamily="34" charset="0"/>
                <a:cs typeface="Calibri" pitchFamily="34" charset="0"/>
              </a:rPr>
              <a:t>sf</a:t>
            </a:r>
            <a:r>
              <a:rPr kumimoji="1" lang="en-US" sz="2400" b="1" dirty="0">
                <a:latin typeface="Calibri" pitchFamily="34" charset="0"/>
                <a:cs typeface="Calibri" pitchFamily="34" charset="0"/>
              </a:rPr>
              <a:t>(</a:t>
            </a:r>
            <a:r>
              <a:rPr kumimoji="1" lang="en-US" sz="2400" b="1" i="1" dirty="0" err="1"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sz="2400" b="1" i="1" baseline="-25000" dirty="0" err="1">
                <a:latin typeface="Calibri" pitchFamily="34" charset="0"/>
                <a:cs typeface="Calibri" pitchFamily="34" charset="0"/>
              </a:rPr>
              <a:t>t</a:t>
            </a:r>
            <a:r>
              <a:rPr kumimoji="1" lang="en-US" sz="2400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40965" name="Group 12"/>
          <p:cNvGrpSpPr>
            <a:grpSpLocks/>
          </p:cNvGrpSpPr>
          <p:nvPr/>
        </p:nvGrpSpPr>
        <p:grpSpPr bwMode="auto">
          <a:xfrm>
            <a:off x="3529014" y="1978025"/>
            <a:ext cx="5538787" cy="3614738"/>
            <a:chOff x="1263" y="1246"/>
            <a:chExt cx="3489" cy="2277"/>
          </a:xfrm>
        </p:grpSpPr>
        <p:sp>
          <p:nvSpPr>
            <p:cNvPr id="40983" name="Text Box 13"/>
            <p:cNvSpPr txBox="1">
              <a:spLocks noChangeArrowheads="1"/>
            </p:cNvSpPr>
            <p:nvPr/>
          </p:nvSpPr>
          <p:spPr bwMode="auto">
            <a:xfrm>
              <a:off x="3984" y="1246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l-GR" sz="2400" b="1" dirty="0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δ</a:t>
              </a:r>
              <a:r>
                <a:rPr kumimoji="1" lang="en-US" sz="2400" b="1" i="1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k</a:t>
              </a:r>
              <a:r>
                <a:rPr kumimoji="1" lang="en-US" sz="2400" b="1" baseline="-25000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t</a:t>
              </a:r>
              <a:endParaRPr kumimoji="1" lang="en-US" sz="2400" b="1" baseline="-250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40984" name="Line 14"/>
            <p:cNvSpPr>
              <a:spLocks noChangeShapeType="1"/>
            </p:cNvSpPr>
            <p:nvPr/>
          </p:nvSpPr>
          <p:spPr bwMode="auto">
            <a:xfrm flipV="1">
              <a:off x="1263" y="1392"/>
              <a:ext cx="2721" cy="2131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966" name="Group 15"/>
          <p:cNvGrpSpPr>
            <a:grpSpLocks/>
          </p:cNvGrpSpPr>
          <p:nvPr/>
        </p:nvGrpSpPr>
        <p:grpSpPr bwMode="auto">
          <a:xfrm>
            <a:off x="6324600" y="3352800"/>
            <a:ext cx="533400" cy="2674204"/>
            <a:chOff x="2640" y="1632"/>
            <a:chExt cx="336" cy="2191"/>
          </a:xfrm>
        </p:grpSpPr>
        <p:sp>
          <p:nvSpPr>
            <p:cNvPr id="40981" name="Line 16"/>
            <p:cNvSpPr>
              <a:spLocks noChangeShapeType="1"/>
            </p:cNvSpPr>
            <p:nvPr/>
          </p:nvSpPr>
          <p:spPr bwMode="auto">
            <a:xfrm>
              <a:off x="2688" y="1632"/>
              <a:ext cx="0" cy="19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0982" name="Text Box 17"/>
            <p:cNvSpPr txBox="1">
              <a:spLocks noChangeArrowheads="1"/>
            </p:cNvSpPr>
            <p:nvPr/>
          </p:nvSpPr>
          <p:spPr bwMode="auto">
            <a:xfrm>
              <a:off x="2640" y="3520"/>
              <a:ext cx="33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i="1" dirty="0">
                  <a:latin typeface="Calibri" pitchFamily="34" charset="0"/>
                  <a:cs typeface="Calibri" pitchFamily="34" charset="0"/>
                </a:rPr>
                <a:t>k</a:t>
              </a:r>
              <a:r>
                <a:rPr kumimoji="1" lang="en-US" sz="2400" b="1" i="1" baseline="30000" dirty="0">
                  <a:latin typeface="Calibri" pitchFamily="34" charset="0"/>
                  <a:cs typeface="Calibri" pitchFamily="34" charset="0"/>
                </a:rPr>
                <a:t>*</a:t>
              </a:r>
              <a:r>
                <a:rPr kumimoji="1" lang="en-US" sz="2400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</p:grpSp>
      <p:grpSp>
        <p:nvGrpSpPr>
          <p:cNvPr id="49" name="Group 25"/>
          <p:cNvGrpSpPr>
            <a:grpSpLocks/>
          </p:cNvGrpSpPr>
          <p:nvPr/>
        </p:nvGrpSpPr>
        <p:grpSpPr bwMode="auto">
          <a:xfrm>
            <a:off x="4953000" y="3962401"/>
            <a:ext cx="533400" cy="2125663"/>
            <a:chOff x="2160" y="2496"/>
            <a:chExt cx="336" cy="1339"/>
          </a:xfrm>
        </p:grpSpPr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2160" y="3489"/>
              <a:ext cx="3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91440" rIns="0" bIns="9144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i="1" dirty="0">
                  <a:solidFill>
                    <a:srgbClr val="000099"/>
                  </a:solidFill>
                  <a:latin typeface="+mn-lt"/>
                </a:rPr>
                <a:t>k</a:t>
              </a:r>
              <a:r>
                <a:rPr kumimoji="1" lang="en-US" sz="2400" b="1" i="1" baseline="-25000" dirty="0">
                  <a:solidFill>
                    <a:srgbClr val="000099"/>
                  </a:solidFill>
                  <a:latin typeface="+mn-lt"/>
                </a:rPr>
                <a:t>1</a:t>
              </a:r>
              <a:endParaRPr kumimoji="1" lang="en-US" sz="2400" baseline="-250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2208" y="2496"/>
              <a:ext cx="0" cy="105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91440" rIns="0" bIns="9144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sudden fall in capital per worker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029200" y="6172200"/>
            <a:ext cx="1371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29200" y="5105400"/>
            <a:ext cx="1371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A sudden decline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8600" y="4724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 gradual return to the steady state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029200" y="3911030"/>
            <a:ext cx="0" cy="45720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107" y="5831879"/>
            <a:ext cx="3505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At this point, you should be able to do problem 2 </a:t>
            </a:r>
            <a:r>
              <a:rPr lang="en-US" b="1" dirty="0" smtClean="0">
                <a:solidFill>
                  <a:srgbClr val="0070C0"/>
                </a:solidFill>
              </a:rPr>
              <a:t>of </a:t>
            </a:r>
            <a:r>
              <a:rPr lang="en-US" b="1" dirty="0">
                <a:solidFill>
                  <a:srgbClr val="0070C0"/>
                </a:solidFill>
              </a:rPr>
              <a:t>the textbook. Please give it a try.</a:t>
            </a:r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/>
          </p:nvPr>
        </p:nvGraphicFramePr>
        <p:xfrm>
          <a:off x="7631986" y="3439267"/>
          <a:ext cx="44596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Solow-Swan 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k</a:t>
                      </a:r>
                      <a:r>
                        <a:rPr lang="en-US" baseline="-25000" dirty="0" smtClean="0"/>
                        <a:t>t+1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i="1" dirty="0" smtClean="0"/>
                        <a:t> y</a:t>
                      </a:r>
                      <a:r>
                        <a:rPr lang="en-US" baseline="-25000" dirty="0" smtClean="0"/>
                        <a:t>t+1</a:t>
                      </a:r>
                      <a:r>
                        <a:rPr lang="en-US" baseline="0" dirty="0" smtClean="0"/>
                        <a:t>,</a:t>
                      </a:r>
                      <a:r>
                        <a:rPr lang="el-GR" dirty="0" smtClean="0"/>
                        <a:t> Δ</a:t>
                      </a:r>
                      <a:r>
                        <a:rPr lang="en-US" i="1" dirty="0" err="1" smtClean="0"/>
                        <a:t>k</a:t>
                      </a:r>
                      <a:r>
                        <a:rPr lang="en-US" baseline="-25000" dirty="0" err="1" smtClean="0"/>
                        <a:t>t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k</a:t>
                      </a:r>
                      <a:r>
                        <a:rPr lang="en-US" baseline="30000" dirty="0" smtClean="0"/>
                        <a:t>*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i="1" dirty="0" smtClean="0"/>
                        <a:t> y</a:t>
                      </a:r>
                      <a:r>
                        <a:rPr lang="en-US" baseline="30000" dirty="0" smtClean="0"/>
                        <a:t>*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i</a:t>
                      </a:r>
                      <a:r>
                        <a:rPr lang="en-US" baseline="30000" dirty="0" smtClean="0"/>
                        <a:t>*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i="1" baseline="0" dirty="0" err="1" smtClean="0"/>
                        <a:t>sy</a:t>
                      </a:r>
                      <a:r>
                        <a:rPr lang="en-US" baseline="30000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baseline="30000" dirty="0" smtClean="0"/>
                        <a:t>*</a:t>
                      </a:r>
                      <a:r>
                        <a:rPr lang="en-US" baseline="0" dirty="0" smtClean="0"/>
                        <a:t> = (1 – </a:t>
                      </a:r>
                      <a:r>
                        <a:rPr lang="en-US" i="1" baseline="0" dirty="0" smtClean="0"/>
                        <a:t>s</a:t>
                      </a:r>
                      <a:r>
                        <a:rPr lang="en-US" i="0" baseline="0" dirty="0" smtClean="0"/>
                        <a:t>)</a:t>
                      </a:r>
                      <a:r>
                        <a:rPr lang="en-US" i="1" baseline="0" dirty="0" smtClean="0"/>
                        <a:t>y</a:t>
                      </a:r>
                      <a:r>
                        <a:rPr lang="en-US" baseline="30000" dirty="0" smtClean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k</a:t>
                      </a:r>
                      <a:r>
                        <a:rPr lang="en-US" baseline="-25000" dirty="0" err="1" smtClean="0"/>
                        <a:t>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5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increase in the saving rate</a:t>
            </a: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2524125" y="2290763"/>
            <a:ext cx="7239000" cy="4038600"/>
            <a:chOff x="192" y="1392"/>
            <a:chExt cx="4560" cy="2544"/>
          </a:xfrm>
        </p:grpSpPr>
        <p:sp>
          <p:nvSpPr>
            <p:cNvPr id="4124" name="Text Box 4"/>
            <p:cNvSpPr txBox="1">
              <a:spLocks noChangeArrowheads="1"/>
            </p:cNvSpPr>
            <p:nvPr/>
          </p:nvSpPr>
          <p:spPr bwMode="auto">
            <a:xfrm>
              <a:off x="192" y="1392"/>
              <a:ext cx="124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dirty="0" smtClean="0">
                  <a:latin typeface="+mn-lt"/>
                </a:rPr>
                <a:t>Investment, </a:t>
              </a:r>
              <a:r>
                <a:rPr lang="en-US" sz="2200" dirty="0">
                  <a:latin typeface="+mn-lt"/>
                </a:rPr>
                <a:t/>
              </a:r>
              <a:br>
                <a:rPr lang="en-US" sz="2200" dirty="0">
                  <a:latin typeface="+mn-lt"/>
                </a:rPr>
              </a:br>
              <a:r>
                <a:rPr lang="en-US" sz="2200" dirty="0">
                  <a:latin typeface="+mn-lt"/>
                </a:rPr>
                <a:t>break-even investment</a:t>
              </a:r>
            </a:p>
          </p:txBody>
        </p:sp>
        <p:sp>
          <p:nvSpPr>
            <p:cNvPr id="4125" name="Line 5"/>
            <p:cNvSpPr>
              <a:spLocks noChangeShapeType="1"/>
            </p:cNvSpPr>
            <p:nvPr/>
          </p:nvSpPr>
          <p:spPr bwMode="auto">
            <a:xfrm>
              <a:off x="1392" y="1632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6"/>
            <p:cNvSpPr>
              <a:spLocks noChangeShapeType="1"/>
            </p:cNvSpPr>
            <p:nvPr/>
          </p:nvSpPr>
          <p:spPr bwMode="auto">
            <a:xfrm>
              <a:off x="1392" y="3744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Text Box 7"/>
            <p:cNvSpPr txBox="1">
              <a:spLocks noChangeArrowheads="1"/>
            </p:cNvSpPr>
            <p:nvPr/>
          </p:nvSpPr>
          <p:spPr bwMode="auto">
            <a:xfrm>
              <a:off x="4464" y="36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/>
                <a:t>k</a:t>
              </a:r>
            </a:p>
          </p:txBody>
        </p:sp>
      </p:grp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4429126" y="2519363"/>
            <a:ext cx="6010275" cy="3505200"/>
            <a:chOff x="1392" y="1584"/>
            <a:chExt cx="3786" cy="2160"/>
          </a:xfrm>
        </p:grpSpPr>
        <p:sp>
          <p:nvSpPr>
            <p:cNvPr id="4122" name="Text Box 9"/>
            <p:cNvSpPr txBox="1">
              <a:spLocks noChangeArrowheads="1"/>
            </p:cNvSpPr>
            <p:nvPr/>
          </p:nvSpPr>
          <p:spPr bwMode="auto">
            <a:xfrm>
              <a:off x="4272" y="1584"/>
              <a:ext cx="90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l-GR" sz="2400" b="1" dirty="0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δ</a:t>
              </a:r>
              <a:r>
                <a:rPr kumimoji="1" lang="en-US" sz="2400" b="1" i="1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k</a:t>
              </a:r>
              <a:r>
                <a:rPr kumimoji="1" lang="en-US" sz="2400" b="1" baseline="-25000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t</a:t>
              </a:r>
              <a:endParaRPr kumimoji="1" lang="en-US" sz="2400" b="1" baseline="-250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4123" name="Line 10"/>
            <p:cNvSpPr>
              <a:spLocks noChangeShapeType="1"/>
            </p:cNvSpPr>
            <p:nvPr/>
          </p:nvSpPr>
          <p:spPr bwMode="auto">
            <a:xfrm flipV="1">
              <a:off x="1392" y="1728"/>
              <a:ext cx="288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" name="Group 11"/>
          <p:cNvGrpSpPr>
            <a:grpSpLocks/>
          </p:cNvGrpSpPr>
          <p:nvPr/>
        </p:nvGrpSpPr>
        <p:grpSpPr bwMode="auto">
          <a:xfrm>
            <a:off x="4432301" y="3586163"/>
            <a:ext cx="5711825" cy="2438400"/>
            <a:chOff x="1394" y="2208"/>
            <a:chExt cx="3550" cy="1536"/>
          </a:xfrm>
        </p:grpSpPr>
        <p:sp>
          <p:nvSpPr>
            <p:cNvPr id="4120" name="Arc 12"/>
            <p:cNvSpPr>
              <a:spLocks/>
            </p:cNvSpPr>
            <p:nvPr/>
          </p:nvSpPr>
          <p:spPr bwMode="auto">
            <a:xfrm flipH="1">
              <a:off x="1394" y="2356"/>
              <a:ext cx="3214" cy="1388"/>
            </a:xfrm>
            <a:custGeom>
              <a:avLst/>
              <a:gdLst>
                <a:gd name="T0" fmla="*/ 0 w 21600"/>
                <a:gd name="T1" fmla="*/ 0 h 21474"/>
                <a:gd name="T2" fmla="*/ 2 w 21600"/>
                <a:gd name="T3" fmla="*/ 0 h 21474"/>
                <a:gd name="T4" fmla="*/ 0 w 21600"/>
                <a:gd name="T5" fmla="*/ 0 h 214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74"/>
                <a:gd name="T11" fmla="*/ 21600 w 21600"/>
                <a:gd name="T12" fmla="*/ 21474 h 21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74" fill="none" extrusionOk="0">
                  <a:moveTo>
                    <a:pt x="2326" y="-1"/>
                  </a:moveTo>
                  <a:cubicBezTo>
                    <a:pt x="13290" y="1187"/>
                    <a:pt x="21600" y="10444"/>
                    <a:pt x="21600" y="21474"/>
                  </a:cubicBezTo>
                </a:path>
                <a:path w="21600" h="21474" stroke="0" extrusionOk="0">
                  <a:moveTo>
                    <a:pt x="2326" y="-1"/>
                  </a:moveTo>
                  <a:cubicBezTo>
                    <a:pt x="13290" y="1187"/>
                    <a:pt x="21600" y="10444"/>
                    <a:pt x="21600" y="21474"/>
                  </a:cubicBezTo>
                  <a:lnTo>
                    <a:pt x="0" y="2147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13"/>
            <p:cNvSpPr txBox="1">
              <a:spLocks noChangeArrowheads="1"/>
            </p:cNvSpPr>
            <p:nvPr/>
          </p:nvSpPr>
          <p:spPr bwMode="auto">
            <a:xfrm>
              <a:off x="4272" y="220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latin typeface="+mn-lt"/>
                </a:rPr>
                <a:t>s</a:t>
              </a:r>
              <a:r>
                <a:rPr lang="en-US" sz="2400" b="1" baseline="-25000" dirty="0">
                  <a:latin typeface="+mn-lt"/>
                </a:rPr>
                <a:t>1</a:t>
              </a:r>
              <a:r>
                <a:rPr lang="en-US" sz="2400" b="1" i="1" dirty="0">
                  <a:latin typeface="+mn-lt"/>
                </a:rPr>
                <a:t>f(k)</a:t>
              </a:r>
            </a:p>
          </p:txBody>
        </p:sp>
      </p:grpSp>
      <p:sp>
        <p:nvSpPr>
          <p:cNvPr id="4119" name="Line 15"/>
          <p:cNvSpPr>
            <a:spLocks noChangeShapeType="1"/>
          </p:cNvSpPr>
          <p:nvPr/>
        </p:nvSpPr>
        <p:spPr bwMode="auto">
          <a:xfrm flipH="1">
            <a:off x="7172927" y="4076701"/>
            <a:ext cx="4763" cy="19478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120123" y="3624805"/>
            <a:ext cx="27329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1. An increase in the saving rate raises investment …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120123" y="4373575"/>
            <a:ext cx="2938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2. … causing </a:t>
            </a:r>
            <a:r>
              <a:rPr lang="en-US" i="1" dirty="0">
                <a:latin typeface="+mn-lt"/>
              </a:rPr>
              <a:t>k</a:t>
            </a:r>
            <a:r>
              <a:rPr lang="en-US" dirty="0">
                <a:latin typeface="+mn-lt"/>
              </a:rPr>
              <a:t> to grow (toward a new steady state) 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429125" y="2976563"/>
            <a:ext cx="5943600" cy="3048000"/>
            <a:chOff x="1872" y="1728"/>
            <a:chExt cx="3744" cy="1920"/>
          </a:xfrm>
        </p:grpSpPr>
        <p:sp>
          <p:nvSpPr>
            <p:cNvPr id="4115" name="Arc 20"/>
            <p:cNvSpPr>
              <a:spLocks/>
            </p:cNvSpPr>
            <p:nvPr/>
          </p:nvSpPr>
          <p:spPr bwMode="auto">
            <a:xfrm flipH="1">
              <a:off x="1872" y="1882"/>
              <a:ext cx="3360" cy="1766"/>
            </a:xfrm>
            <a:custGeom>
              <a:avLst/>
              <a:gdLst>
                <a:gd name="T0" fmla="*/ 0 w 21600"/>
                <a:gd name="T1" fmla="*/ 0 h 21424"/>
                <a:gd name="T2" fmla="*/ 2 w 21600"/>
                <a:gd name="T3" fmla="*/ 0 h 21424"/>
                <a:gd name="T4" fmla="*/ 0 w 21600"/>
                <a:gd name="T5" fmla="*/ 0 h 214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24"/>
                <a:gd name="T11" fmla="*/ 21600 w 21600"/>
                <a:gd name="T12" fmla="*/ 21424 h 214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24" fill="none" extrusionOk="0">
                  <a:moveTo>
                    <a:pt x="2750" y="-1"/>
                  </a:moveTo>
                  <a:cubicBezTo>
                    <a:pt x="13527" y="1383"/>
                    <a:pt x="21600" y="10557"/>
                    <a:pt x="21600" y="21424"/>
                  </a:cubicBezTo>
                </a:path>
                <a:path w="21600" h="21424" stroke="0" extrusionOk="0">
                  <a:moveTo>
                    <a:pt x="2750" y="-1"/>
                  </a:moveTo>
                  <a:cubicBezTo>
                    <a:pt x="13527" y="1383"/>
                    <a:pt x="21600" y="10557"/>
                    <a:pt x="21600" y="21424"/>
                  </a:cubicBezTo>
                  <a:lnTo>
                    <a:pt x="0" y="21424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Text Box 21"/>
            <p:cNvSpPr txBox="1">
              <a:spLocks noChangeArrowheads="1"/>
            </p:cNvSpPr>
            <p:nvPr/>
          </p:nvSpPr>
          <p:spPr bwMode="auto">
            <a:xfrm>
              <a:off x="4800" y="1728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FF0000"/>
                  </a:solidFill>
                  <a:latin typeface="+mn-lt"/>
                </a:rPr>
                <a:t>s</a:t>
              </a:r>
              <a:r>
                <a:rPr lang="en-US" sz="2400" b="1" baseline="-25000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400" b="1" i="1" dirty="0">
                  <a:solidFill>
                    <a:srgbClr val="FF0000"/>
                  </a:solidFill>
                  <a:latin typeface="+mn-lt"/>
                </a:rPr>
                <a:t>f(k)</a:t>
              </a:r>
            </a:p>
          </p:txBody>
        </p:sp>
        <p:sp>
          <p:nvSpPr>
            <p:cNvPr id="4117" name="Line 22"/>
            <p:cNvSpPr>
              <a:spLocks noChangeShapeType="1"/>
            </p:cNvSpPr>
            <p:nvPr/>
          </p:nvSpPr>
          <p:spPr bwMode="auto">
            <a:xfrm flipV="1">
              <a:off x="4608" y="1920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3"/>
            <p:cNvSpPr>
              <a:spLocks noChangeShapeType="1"/>
            </p:cNvSpPr>
            <p:nvPr/>
          </p:nvSpPr>
          <p:spPr bwMode="auto">
            <a:xfrm flipH="1" flipV="1">
              <a:off x="3249" y="2235"/>
              <a:ext cx="3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7248525" y="60245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7477125" y="60245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7705725" y="60245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7934325" y="60245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>
            <a:off x="8156575" y="6024563"/>
            <a:ext cx="69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8224837" y="3352801"/>
            <a:ext cx="0" cy="26336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617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baseline="30000" dirty="0"/>
              <a:t>*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1000" y="617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-25000" dirty="0"/>
              <a:t>2</a:t>
            </a:r>
            <a:r>
              <a:rPr lang="en-US" baseline="30000" dirty="0"/>
              <a:t>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297" y="5094269"/>
            <a:ext cx="369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This </a:t>
            </a:r>
            <a:r>
              <a:rPr lang="en-US" i="1" dirty="0"/>
              <a:t>raises</a:t>
            </a:r>
            <a:r>
              <a:rPr lang="en-US" dirty="0"/>
              <a:t> steady-state per worker output </a:t>
            </a:r>
            <a:r>
              <a:rPr lang="en-US" b="1" i="1" dirty="0">
                <a:solidFill>
                  <a:srgbClr val="0070C0"/>
                </a:solidFill>
              </a:rPr>
              <a:t>y</a:t>
            </a:r>
            <a:r>
              <a:rPr lang="en-US" b="1" dirty="0">
                <a:solidFill>
                  <a:srgbClr val="0070C0"/>
                </a:solidFill>
              </a:rPr>
              <a:t>* = </a:t>
            </a:r>
            <a:r>
              <a:rPr lang="en-US" b="1" i="1" dirty="0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i="1" dirty="0">
                <a:solidFill>
                  <a:srgbClr val="0070C0"/>
                </a:solidFill>
              </a:rPr>
              <a:t>k</a:t>
            </a:r>
            <a:r>
              <a:rPr lang="en-US" b="1" dirty="0">
                <a:solidFill>
                  <a:srgbClr val="0070C0"/>
                </a:solidFill>
              </a:rPr>
              <a:t>*)</a:t>
            </a:r>
            <a:r>
              <a:rPr lang="en-US" dirty="0"/>
              <a:t> and saving </a:t>
            </a:r>
            <a:r>
              <a:rPr lang="en-US" b="1" i="1" dirty="0" err="1">
                <a:solidFill>
                  <a:srgbClr val="0070C0"/>
                </a:solidFill>
              </a:rPr>
              <a:t>sy</a:t>
            </a:r>
            <a:r>
              <a:rPr lang="en-US" b="1" dirty="0">
                <a:solidFill>
                  <a:srgbClr val="0070C0"/>
                </a:solidFill>
              </a:rPr>
              <a:t>*</a:t>
            </a:r>
            <a:r>
              <a:rPr lang="en-US" dirty="0"/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3297" y="5758246"/>
            <a:ext cx="3848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The growth rate begins at zero, becomes positive for a while, and eventually returns to zero.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8.5, Page 198</a:t>
            </a:r>
          </a:p>
        </p:txBody>
      </p:sp>
      <p:pic>
        <p:nvPicPr>
          <p:cNvPr id="4" name="Picture Placeholder 3" descr="A graph plots depicts the impact of increase in the saving rate. The vertical axis is labeled Investment and depreciation, and the horizontal axis is labeled Capital per worker, k and shows markings at k superscript star subscript 1 and k superscript star subscript 2. There are three lines on the graph starting from the origin labeled s subscript 1 times f (k), s subscript 2 times f (k), and delta k. The line s subscript 2 times f (k) is an increasing concave down curve that starts at the origin. The line delta k is a straight positive sloping line. The line labeled s subscript 2 times f (k) is dotted increasing concave down curve that starts at the origin and lies below the line s subscript 1 times f (k). The point of intersection between the lines s subscript 2 times f (k) and delta k corresponds to the point k superscript star subscript 2 and joined using dotted lines. The point of intersection between the lines s subscript 1 times f (k) and delta k corresponds to the point k superscript star subscript 1 and joined using dotted lines. An arrow pointing from s subscript 1 times f (k) to s subscript 2 times f (k) is labeled 1. An increase in the saving rate raises investment, ellipsis. An arrow pointing from k superscript star subscript 1 to k superscript star subscript 2 is labeled 2. Ellipsis causing the capital stock to grow toward a new steady state. ">
            <a:extLst>
              <a:ext uri="{FF2B5EF4-FFF2-40B4-BE49-F238E27FC236}">
                <a16:creationId xmlns:a16="http://schemas.microsoft.com/office/drawing/2014/main" id="{827ACC98-6C57-4F2D-9A0B-2178332C32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62" y="1550161"/>
            <a:ext cx="8003079" cy="3757678"/>
          </a:xfrm>
        </p:spPr>
      </p:pic>
    </p:spTree>
    <p:extLst>
      <p:ext uri="{BB962C8B-B14F-4D97-AF65-F5344CB8AC3E}">
        <p14:creationId xmlns:p14="http://schemas.microsoft.com/office/powerpoint/2010/main" val="38165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saving: evidence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615440"/>
            <a:ext cx="8136750" cy="484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does an increase in the saving rate affect steady-state consumption per worker?</a:t>
            </a: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2524125" y="2290763"/>
            <a:ext cx="7239000" cy="4038600"/>
            <a:chOff x="192" y="1392"/>
            <a:chExt cx="4560" cy="2544"/>
          </a:xfrm>
        </p:grpSpPr>
        <p:sp>
          <p:nvSpPr>
            <p:cNvPr id="4124" name="Text Box 4"/>
            <p:cNvSpPr txBox="1">
              <a:spLocks noChangeArrowheads="1"/>
            </p:cNvSpPr>
            <p:nvPr/>
          </p:nvSpPr>
          <p:spPr bwMode="auto">
            <a:xfrm>
              <a:off x="192" y="1392"/>
              <a:ext cx="124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dirty="0" smtClean="0">
                  <a:latin typeface="+mn-lt"/>
                </a:rPr>
                <a:t>Investment,</a:t>
              </a:r>
              <a:r>
                <a:rPr lang="en-US" sz="2200" dirty="0">
                  <a:latin typeface="+mn-lt"/>
                </a:rPr>
                <a:t/>
              </a:r>
              <a:br>
                <a:rPr lang="en-US" sz="2200" dirty="0">
                  <a:latin typeface="+mn-lt"/>
                </a:rPr>
              </a:br>
              <a:r>
                <a:rPr lang="en-US" sz="2200" dirty="0">
                  <a:latin typeface="+mn-lt"/>
                </a:rPr>
                <a:t>break-even investment</a:t>
              </a:r>
            </a:p>
          </p:txBody>
        </p:sp>
        <p:sp>
          <p:nvSpPr>
            <p:cNvPr id="4125" name="Line 5"/>
            <p:cNvSpPr>
              <a:spLocks noChangeShapeType="1"/>
            </p:cNvSpPr>
            <p:nvPr/>
          </p:nvSpPr>
          <p:spPr bwMode="auto">
            <a:xfrm>
              <a:off x="1392" y="1632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6"/>
            <p:cNvSpPr>
              <a:spLocks noChangeShapeType="1"/>
            </p:cNvSpPr>
            <p:nvPr/>
          </p:nvSpPr>
          <p:spPr bwMode="auto">
            <a:xfrm>
              <a:off x="1392" y="3744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Text Box 7"/>
            <p:cNvSpPr txBox="1">
              <a:spLocks noChangeArrowheads="1"/>
            </p:cNvSpPr>
            <p:nvPr/>
          </p:nvSpPr>
          <p:spPr bwMode="auto">
            <a:xfrm>
              <a:off x="4464" y="36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/>
                <a:t>k</a:t>
              </a:r>
            </a:p>
          </p:txBody>
        </p:sp>
      </p:grp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4429126" y="2519363"/>
            <a:ext cx="6010275" cy="3505200"/>
            <a:chOff x="1392" y="1584"/>
            <a:chExt cx="3786" cy="2160"/>
          </a:xfrm>
        </p:grpSpPr>
        <p:sp>
          <p:nvSpPr>
            <p:cNvPr id="4122" name="Text Box 9"/>
            <p:cNvSpPr txBox="1">
              <a:spLocks noChangeArrowheads="1"/>
            </p:cNvSpPr>
            <p:nvPr/>
          </p:nvSpPr>
          <p:spPr bwMode="auto">
            <a:xfrm>
              <a:off x="4272" y="1584"/>
              <a:ext cx="90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l-GR" sz="2400" b="1" dirty="0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δ</a:t>
              </a:r>
              <a:r>
                <a:rPr kumimoji="1" lang="en-US" sz="2400" b="1" i="1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k</a:t>
              </a:r>
              <a:r>
                <a:rPr kumimoji="1" lang="en-US" sz="2400" b="1" baseline="-25000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t</a:t>
              </a:r>
              <a:endParaRPr kumimoji="1" lang="en-US" sz="2400" b="1" baseline="-250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4123" name="Line 10"/>
            <p:cNvSpPr>
              <a:spLocks noChangeShapeType="1"/>
            </p:cNvSpPr>
            <p:nvPr/>
          </p:nvSpPr>
          <p:spPr bwMode="auto">
            <a:xfrm flipV="1">
              <a:off x="1392" y="1728"/>
              <a:ext cx="288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" name="Group 11"/>
          <p:cNvGrpSpPr>
            <a:grpSpLocks/>
          </p:cNvGrpSpPr>
          <p:nvPr/>
        </p:nvGrpSpPr>
        <p:grpSpPr bwMode="auto">
          <a:xfrm>
            <a:off x="4432301" y="3586163"/>
            <a:ext cx="5711825" cy="2438400"/>
            <a:chOff x="1394" y="2208"/>
            <a:chExt cx="3550" cy="1536"/>
          </a:xfrm>
        </p:grpSpPr>
        <p:sp>
          <p:nvSpPr>
            <p:cNvPr id="4120" name="Arc 12"/>
            <p:cNvSpPr>
              <a:spLocks/>
            </p:cNvSpPr>
            <p:nvPr/>
          </p:nvSpPr>
          <p:spPr bwMode="auto">
            <a:xfrm flipH="1">
              <a:off x="1394" y="2356"/>
              <a:ext cx="3214" cy="1388"/>
            </a:xfrm>
            <a:custGeom>
              <a:avLst/>
              <a:gdLst>
                <a:gd name="T0" fmla="*/ 0 w 21600"/>
                <a:gd name="T1" fmla="*/ 0 h 21474"/>
                <a:gd name="T2" fmla="*/ 2 w 21600"/>
                <a:gd name="T3" fmla="*/ 0 h 21474"/>
                <a:gd name="T4" fmla="*/ 0 w 21600"/>
                <a:gd name="T5" fmla="*/ 0 h 214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74"/>
                <a:gd name="T11" fmla="*/ 21600 w 21600"/>
                <a:gd name="T12" fmla="*/ 21474 h 21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74" fill="none" extrusionOk="0">
                  <a:moveTo>
                    <a:pt x="2326" y="-1"/>
                  </a:moveTo>
                  <a:cubicBezTo>
                    <a:pt x="13290" y="1187"/>
                    <a:pt x="21600" y="10444"/>
                    <a:pt x="21600" y="21474"/>
                  </a:cubicBezTo>
                </a:path>
                <a:path w="21600" h="21474" stroke="0" extrusionOk="0">
                  <a:moveTo>
                    <a:pt x="2326" y="-1"/>
                  </a:moveTo>
                  <a:cubicBezTo>
                    <a:pt x="13290" y="1187"/>
                    <a:pt x="21600" y="10444"/>
                    <a:pt x="21600" y="21474"/>
                  </a:cubicBezTo>
                  <a:lnTo>
                    <a:pt x="0" y="2147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13"/>
            <p:cNvSpPr txBox="1">
              <a:spLocks noChangeArrowheads="1"/>
            </p:cNvSpPr>
            <p:nvPr/>
          </p:nvSpPr>
          <p:spPr bwMode="auto">
            <a:xfrm>
              <a:off x="4272" y="220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latin typeface="+mn-lt"/>
                </a:rPr>
                <a:t>s</a:t>
              </a:r>
              <a:r>
                <a:rPr lang="en-US" sz="2400" b="1" baseline="-25000" dirty="0">
                  <a:latin typeface="+mn-lt"/>
                </a:rPr>
                <a:t>1</a:t>
              </a:r>
              <a:r>
                <a:rPr lang="en-US" sz="2400" b="1" i="1" dirty="0">
                  <a:latin typeface="+mn-lt"/>
                </a:rPr>
                <a:t>f(k)</a:t>
              </a:r>
            </a:p>
          </p:txBody>
        </p:sp>
      </p:grpSp>
      <p:sp>
        <p:nvSpPr>
          <p:cNvPr id="4119" name="Line 15"/>
          <p:cNvSpPr>
            <a:spLocks noChangeShapeType="1"/>
          </p:cNvSpPr>
          <p:nvPr/>
        </p:nvSpPr>
        <p:spPr bwMode="auto">
          <a:xfrm flipH="1">
            <a:off x="7172927" y="4076701"/>
            <a:ext cx="4763" cy="19478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429125" y="2976563"/>
            <a:ext cx="5943600" cy="3048000"/>
            <a:chOff x="1872" y="1728"/>
            <a:chExt cx="3744" cy="1920"/>
          </a:xfrm>
        </p:grpSpPr>
        <p:sp>
          <p:nvSpPr>
            <p:cNvPr id="4115" name="Arc 20"/>
            <p:cNvSpPr>
              <a:spLocks/>
            </p:cNvSpPr>
            <p:nvPr/>
          </p:nvSpPr>
          <p:spPr bwMode="auto">
            <a:xfrm flipH="1">
              <a:off x="1872" y="1882"/>
              <a:ext cx="3360" cy="1766"/>
            </a:xfrm>
            <a:custGeom>
              <a:avLst/>
              <a:gdLst>
                <a:gd name="T0" fmla="*/ 0 w 21600"/>
                <a:gd name="T1" fmla="*/ 0 h 21424"/>
                <a:gd name="T2" fmla="*/ 2 w 21600"/>
                <a:gd name="T3" fmla="*/ 0 h 21424"/>
                <a:gd name="T4" fmla="*/ 0 w 21600"/>
                <a:gd name="T5" fmla="*/ 0 h 214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24"/>
                <a:gd name="T11" fmla="*/ 21600 w 21600"/>
                <a:gd name="T12" fmla="*/ 21424 h 214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24" fill="none" extrusionOk="0">
                  <a:moveTo>
                    <a:pt x="2750" y="-1"/>
                  </a:moveTo>
                  <a:cubicBezTo>
                    <a:pt x="13527" y="1383"/>
                    <a:pt x="21600" y="10557"/>
                    <a:pt x="21600" y="21424"/>
                  </a:cubicBezTo>
                </a:path>
                <a:path w="21600" h="21424" stroke="0" extrusionOk="0">
                  <a:moveTo>
                    <a:pt x="2750" y="-1"/>
                  </a:moveTo>
                  <a:cubicBezTo>
                    <a:pt x="13527" y="1383"/>
                    <a:pt x="21600" y="10557"/>
                    <a:pt x="21600" y="21424"/>
                  </a:cubicBezTo>
                  <a:lnTo>
                    <a:pt x="0" y="21424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Text Box 21"/>
            <p:cNvSpPr txBox="1">
              <a:spLocks noChangeArrowheads="1"/>
            </p:cNvSpPr>
            <p:nvPr/>
          </p:nvSpPr>
          <p:spPr bwMode="auto">
            <a:xfrm>
              <a:off x="4800" y="1728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FF0000"/>
                  </a:solidFill>
                  <a:latin typeface="+mn-lt"/>
                </a:rPr>
                <a:t>s</a:t>
              </a:r>
              <a:r>
                <a:rPr lang="en-US" sz="2400" b="1" baseline="-25000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400" b="1" i="1" dirty="0">
                  <a:solidFill>
                    <a:srgbClr val="FF0000"/>
                  </a:solidFill>
                  <a:latin typeface="+mn-lt"/>
                </a:rPr>
                <a:t>f(k)</a:t>
              </a:r>
            </a:p>
          </p:txBody>
        </p:sp>
        <p:sp>
          <p:nvSpPr>
            <p:cNvPr id="4117" name="Line 22"/>
            <p:cNvSpPr>
              <a:spLocks noChangeShapeType="1"/>
            </p:cNvSpPr>
            <p:nvPr/>
          </p:nvSpPr>
          <p:spPr bwMode="auto">
            <a:xfrm flipV="1">
              <a:off x="4608" y="1920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3"/>
            <p:cNvSpPr>
              <a:spLocks noChangeShapeType="1"/>
            </p:cNvSpPr>
            <p:nvPr/>
          </p:nvSpPr>
          <p:spPr bwMode="auto">
            <a:xfrm flipH="1" flipV="1">
              <a:off x="3249" y="2235"/>
              <a:ext cx="3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7248525" y="60245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7477125" y="60245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7705725" y="60245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7934325" y="60245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>
            <a:off x="8156575" y="6024563"/>
            <a:ext cx="69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8224837" y="3352801"/>
            <a:ext cx="0" cy="26336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617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baseline="30000" dirty="0"/>
              <a:t>*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1000" y="617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-25000" dirty="0"/>
              <a:t>2</a:t>
            </a:r>
            <a:r>
              <a:rPr lang="en-US" baseline="30000" dirty="0"/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661" y="3962400"/>
            <a:ext cx="4016339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An increase in the saving rate causes a </a:t>
            </a:r>
            <a:r>
              <a:rPr lang="en-US" b="1" i="1" dirty="0"/>
              <a:t>temporary</a:t>
            </a:r>
            <a:r>
              <a:rPr lang="en-US" b="1" dirty="0"/>
              <a:t> spurt in growth. The economy </a:t>
            </a:r>
            <a:r>
              <a:rPr lang="en-US" b="1" dirty="0" smtClean="0"/>
              <a:t>reaches </a:t>
            </a:r>
            <a:r>
              <a:rPr lang="en-US" b="1" dirty="0"/>
              <a:t>a </a:t>
            </a:r>
            <a:r>
              <a:rPr lang="en-US" b="1" dirty="0" smtClean="0"/>
              <a:t>new steady </a:t>
            </a:r>
            <a:r>
              <a:rPr lang="en-US" b="1" dirty="0"/>
              <a:t>state. </a:t>
            </a:r>
            <a:r>
              <a:rPr lang="en-US" b="1" dirty="0" smtClean="0"/>
              <a:t>At </a:t>
            </a:r>
            <a:r>
              <a:rPr lang="en-US" b="1" dirty="0"/>
              <a:t>the new steady state, per worker capital, output, and saving are all higher. </a:t>
            </a:r>
            <a:r>
              <a:rPr lang="en-US" b="1" dirty="0" smtClean="0"/>
              <a:t>But per </a:t>
            </a:r>
            <a:r>
              <a:rPr lang="en-US" b="1" dirty="0"/>
              <a:t>worker consumption is a bit trickier.</a:t>
            </a:r>
          </a:p>
        </p:txBody>
      </p:sp>
    </p:spTree>
    <p:extLst>
      <p:ext uri="{BB962C8B-B14F-4D97-AF65-F5344CB8AC3E}">
        <p14:creationId xmlns:p14="http://schemas.microsoft.com/office/powerpoint/2010/main" val="30921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7" grpId="0" animBg="1"/>
      <p:bldP spid="117788" grpId="0" animBg="1"/>
      <p:bldP spid="117789" grpId="0" animBg="1"/>
      <p:bldP spid="117790" grpId="0" animBg="1"/>
      <p:bldP spid="117791" grpId="0" animBg="1"/>
      <p:bldP spid="32" grpId="0" animBg="1"/>
      <p:bldP spid="34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Line 6"/>
          <p:cNvSpPr>
            <a:spLocks noChangeShapeType="1"/>
          </p:cNvSpPr>
          <p:nvPr/>
        </p:nvSpPr>
        <p:spPr bwMode="auto">
          <a:xfrm>
            <a:off x="4429125" y="60198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An increase in the saving rate</a:t>
            </a:r>
          </a:p>
        </p:txBody>
      </p:sp>
      <p:sp>
        <p:nvSpPr>
          <p:cNvPr id="4124" name="Text Box 4"/>
          <p:cNvSpPr txBox="1">
            <a:spLocks noChangeArrowheads="1"/>
          </p:cNvSpPr>
          <p:nvPr/>
        </p:nvSpPr>
        <p:spPr bwMode="auto">
          <a:xfrm>
            <a:off x="2700125" y="2629811"/>
            <a:ext cx="1671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 smtClean="0">
                <a:latin typeface="+mn-lt"/>
              </a:rPr>
              <a:t>Investment, 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break-even investment</a:t>
            </a:r>
          </a:p>
        </p:txBody>
      </p:sp>
      <p:sp>
        <p:nvSpPr>
          <p:cNvPr id="4125" name="Line 5"/>
          <p:cNvSpPr>
            <a:spLocks noChangeShapeType="1"/>
          </p:cNvSpPr>
          <p:nvPr/>
        </p:nvSpPr>
        <p:spPr bwMode="auto">
          <a:xfrm>
            <a:off x="4429125" y="2671763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Text Box 7"/>
          <p:cNvSpPr txBox="1">
            <a:spLocks noChangeArrowheads="1"/>
          </p:cNvSpPr>
          <p:nvPr/>
        </p:nvSpPr>
        <p:spPr bwMode="auto">
          <a:xfrm>
            <a:off x="9305925" y="5872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+mn-lt"/>
              </a:rPr>
              <a:t>k</a:t>
            </a:r>
          </a:p>
        </p:txBody>
      </p: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4429126" y="2519363"/>
            <a:ext cx="5155062" cy="3505200"/>
            <a:chOff x="1392" y="1584"/>
            <a:chExt cx="3254" cy="2160"/>
          </a:xfrm>
        </p:grpSpPr>
        <p:sp>
          <p:nvSpPr>
            <p:cNvPr id="4122" name="Text Box 9"/>
            <p:cNvSpPr txBox="1">
              <a:spLocks noChangeArrowheads="1"/>
            </p:cNvSpPr>
            <p:nvPr/>
          </p:nvSpPr>
          <p:spPr bwMode="auto">
            <a:xfrm>
              <a:off x="4272" y="1584"/>
              <a:ext cx="37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l-GR" sz="2400" b="1" dirty="0" smtClean="0">
                  <a:latin typeface="+mn-lt"/>
                  <a:cs typeface="Calibri" pitchFamily="34" charset="0"/>
                  <a:sym typeface="Symbol" pitchFamily="18" charset="2"/>
                </a:rPr>
                <a:t>δ</a:t>
              </a:r>
              <a:r>
                <a:rPr kumimoji="1" lang="en-US" sz="2400" b="1" i="1" dirty="0" smtClean="0">
                  <a:latin typeface="+mn-lt"/>
                  <a:cs typeface="Calibri" pitchFamily="34" charset="0"/>
                  <a:sym typeface="Symbol" pitchFamily="18" charset="2"/>
                </a:rPr>
                <a:t>k</a:t>
              </a:r>
              <a:endParaRPr kumimoji="1" lang="en-US" sz="2400" b="1" baseline="-25000" dirty="0">
                <a:latin typeface="+mn-lt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4123" name="Line 10"/>
            <p:cNvSpPr>
              <a:spLocks noChangeShapeType="1"/>
            </p:cNvSpPr>
            <p:nvPr/>
          </p:nvSpPr>
          <p:spPr bwMode="auto">
            <a:xfrm flipV="1">
              <a:off x="1392" y="1728"/>
              <a:ext cx="288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5" name="Arc 20"/>
          <p:cNvSpPr>
            <a:spLocks/>
          </p:cNvSpPr>
          <p:nvPr/>
        </p:nvSpPr>
        <p:spPr bwMode="auto">
          <a:xfrm flipH="1">
            <a:off x="4429125" y="3221039"/>
            <a:ext cx="5334000" cy="2803525"/>
          </a:xfrm>
          <a:custGeom>
            <a:avLst/>
            <a:gdLst>
              <a:gd name="T0" fmla="*/ 0 w 21600"/>
              <a:gd name="T1" fmla="*/ 0 h 21424"/>
              <a:gd name="T2" fmla="*/ 2 w 21600"/>
              <a:gd name="T3" fmla="*/ 0 h 21424"/>
              <a:gd name="T4" fmla="*/ 0 w 21600"/>
              <a:gd name="T5" fmla="*/ 0 h 21424"/>
              <a:gd name="T6" fmla="*/ 0 60000 65536"/>
              <a:gd name="T7" fmla="*/ 0 60000 65536"/>
              <a:gd name="T8" fmla="*/ 0 60000 65536"/>
              <a:gd name="T9" fmla="*/ 0 w 21600"/>
              <a:gd name="T10" fmla="*/ 0 h 21424"/>
              <a:gd name="T11" fmla="*/ 21600 w 21600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4" fill="none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</a:path>
              <a:path w="21600" h="21424" stroke="0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lnTo>
                  <a:pt x="0" y="2142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9077325" y="2976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8224837" y="3352801"/>
            <a:ext cx="0" cy="26336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58000" y="609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30000" dirty="0"/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8" y="438950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What can we say about the steady state levels of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when </a:t>
            </a:r>
            <a:r>
              <a:rPr lang="en-US" i="1" dirty="0"/>
              <a:t>s</a:t>
            </a:r>
            <a:r>
              <a:rPr lang="en-US" dirty="0"/>
              <a:t> = 0?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5250" y="528891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And when </a:t>
            </a:r>
            <a:r>
              <a:rPr lang="en-US" i="1" dirty="0"/>
              <a:t>s</a:t>
            </a:r>
            <a:r>
              <a:rPr lang="en-US" dirty="0"/>
              <a:t> = 1?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6688" y="3745468"/>
            <a:ext cx="364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Recall that the saving </a:t>
            </a:r>
            <a:r>
              <a:rPr lang="en-US" dirty="0" smtClean="0"/>
              <a:t>rate,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dirty="0"/>
              <a:t>is a fraction between 0 and 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688" y="5634335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So, how is consumption per worker, </a:t>
            </a:r>
            <a:r>
              <a:rPr lang="en-US" i="1" dirty="0"/>
              <a:t>c</a:t>
            </a:r>
            <a:r>
              <a:rPr lang="en-US" dirty="0"/>
              <a:t>, affected by changes in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 flipH="1">
            <a:off x="4419600" y="3886201"/>
            <a:ext cx="5334000" cy="2117725"/>
          </a:xfrm>
          <a:custGeom>
            <a:avLst/>
            <a:gdLst>
              <a:gd name="T0" fmla="*/ 0 w 21600"/>
              <a:gd name="T1" fmla="*/ 0 h 21424"/>
              <a:gd name="T2" fmla="*/ 2 w 21600"/>
              <a:gd name="T3" fmla="*/ 0 h 21424"/>
              <a:gd name="T4" fmla="*/ 0 w 21600"/>
              <a:gd name="T5" fmla="*/ 0 h 21424"/>
              <a:gd name="T6" fmla="*/ 0 60000 65536"/>
              <a:gd name="T7" fmla="*/ 0 60000 65536"/>
              <a:gd name="T8" fmla="*/ 0 60000 65536"/>
              <a:gd name="T9" fmla="*/ 0 w 21600"/>
              <a:gd name="T10" fmla="*/ 0 h 21424"/>
              <a:gd name="T11" fmla="*/ 21600 w 21600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4" fill="none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</a:path>
              <a:path w="21600" h="21424" stroke="0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lnTo>
                  <a:pt x="0" y="21424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9067800" y="365760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70C0"/>
                </a:solidFill>
                <a:latin typeface="+mn-lt"/>
              </a:rPr>
              <a:t>sf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k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H="1">
            <a:off x="7010400" y="4191001"/>
            <a:ext cx="0" cy="17954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010400" y="3619500"/>
            <a:ext cx="0" cy="53340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5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baseline="30000" dirty="0"/>
              <a:t>*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086600" y="3619501"/>
            <a:ext cx="228600" cy="23669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277100" y="4648200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6" name="Left Brace 5"/>
          <p:cNvSpPr/>
          <p:nvPr/>
        </p:nvSpPr>
        <p:spPr>
          <a:xfrm>
            <a:off x="6705601" y="4267201"/>
            <a:ext cx="274319" cy="17192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096000" y="4964668"/>
            <a:ext cx="72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  <a:latin typeface="+mn-lt"/>
              </a:rPr>
              <a:t>sf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0070C0"/>
                </a:solidFill>
                <a:latin typeface="+mn-lt"/>
              </a:rPr>
              <a:t>*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76872" y="4648200"/>
            <a:ext cx="3184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dirty="0" smtClean="0"/>
              <a:t>: Do you know the </a:t>
            </a:r>
            <a:r>
              <a:rPr lang="en-US" dirty="0" smtClean="0">
                <a:hlinkClick r:id="rId3"/>
              </a:rPr>
              <a:t>fable of the ant and the grasshopper</a:t>
            </a:r>
            <a:r>
              <a:rPr lang="en-US" dirty="0" smtClean="0"/>
              <a:t> by Aesop? </a:t>
            </a: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76456" y="6356333"/>
            <a:ext cx="1671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+mn-lt"/>
              </a:rPr>
              <a:t>Steady State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9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Line 6"/>
          <p:cNvSpPr>
            <a:spLocks noChangeShapeType="1"/>
          </p:cNvSpPr>
          <p:nvPr/>
        </p:nvSpPr>
        <p:spPr bwMode="auto">
          <a:xfrm>
            <a:off x="4429125" y="60198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Being the grasshopper is not good!</a:t>
            </a:r>
          </a:p>
        </p:txBody>
      </p:sp>
      <p:sp>
        <p:nvSpPr>
          <p:cNvPr id="4124" name="Text Box 4"/>
          <p:cNvSpPr txBox="1">
            <a:spLocks noChangeArrowheads="1"/>
          </p:cNvSpPr>
          <p:nvPr/>
        </p:nvSpPr>
        <p:spPr bwMode="auto">
          <a:xfrm>
            <a:off x="2524125" y="2290764"/>
            <a:ext cx="1981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>
                <a:latin typeface="+mn-lt"/>
              </a:rPr>
              <a:t>Investment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and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break-even investment</a:t>
            </a:r>
          </a:p>
        </p:txBody>
      </p:sp>
      <p:sp>
        <p:nvSpPr>
          <p:cNvPr id="4125" name="Line 5"/>
          <p:cNvSpPr>
            <a:spLocks noChangeShapeType="1"/>
          </p:cNvSpPr>
          <p:nvPr/>
        </p:nvSpPr>
        <p:spPr bwMode="auto">
          <a:xfrm>
            <a:off x="4429125" y="2671763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Text Box 7"/>
          <p:cNvSpPr txBox="1">
            <a:spLocks noChangeArrowheads="1"/>
          </p:cNvSpPr>
          <p:nvPr/>
        </p:nvSpPr>
        <p:spPr bwMode="auto">
          <a:xfrm>
            <a:off x="9305925" y="5872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/>
              <a:t>k</a:t>
            </a:r>
          </a:p>
        </p:txBody>
      </p: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4429126" y="2519363"/>
            <a:ext cx="6010275" cy="3505200"/>
            <a:chOff x="1392" y="1584"/>
            <a:chExt cx="3786" cy="2160"/>
          </a:xfrm>
        </p:grpSpPr>
        <p:sp>
          <p:nvSpPr>
            <p:cNvPr id="4122" name="Text Box 9"/>
            <p:cNvSpPr txBox="1">
              <a:spLocks noChangeArrowheads="1"/>
            </p:cNvSpPr>
            <p:nvPr/>
          </p:nvSpPr>
          <p:spPr bwMode="auto">
            <a:xfrm>
              <a:off x="4272" y="1584"/>
              <a:ext cx="90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l-GR" sz="2400" b="1" dirty="0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δ</a:t>
              </a:r>
              <a:r>
                <a:rPr kumimoji="1" lang="en-US" sz="2400" b="1" i="1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k</a:t>
              </a:r>
              <a:r>
                <a:rPr kumimoji="1" lang="en-US" sz="2400" b="1" baseline="-25000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t</a:t>
              </a:r>
              <a:endParaRPr kumimoji="1" lang="en-US" sz="2400" b="1" baseline="-250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4123" name="Line 10"/>
            <p:cNvSpPr>
              <a:spLocks noChangeShapeType="1"/>
            </p:cNvSpPr>
            <p:nvPr/>
          </p:nvSpPr>
          <p:spPr bwMode="auto">
            <a:xfrm flipV="1">
              <a:off x="1392" y="1728"/>
              <a:ext cx="288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5" name="Arc 20"/>
          <p:cNvSpPr>
            <a:spLocks/>
          </p:cNvSpPr>
          <p:nvPr/>
        </p:nvSpPr>
        <p:spPr bwMode="auto">
          <a:xfrm flipH="1">
            <a:off x="4429125" y="3221039"/>
            <a:ext cx="5334000" cy="2803525"/>
          </a:xfrm>
          <a:custGeom>
            <a:avLst/>
            <a:gdLst>
              <a:gd name="T0" fmla="*/ 0 w 21600"/>
              <a:gd name="T1" fmla="*/ 0 h 21424"/>
              <a:gd name="T2" fmla="*/ 2 w 21600"/>
              <a:gd name="T3" fmla="*/ 0 h 21424"/>
              <a:gd name="T4" fmla="*/ 0 w 21600"/>
              <a:gd name="T5" fmla="*/ 0 h 21424"/>
              <a:gd name="T6" fmla="*/ 0 60000 65536"/>
              <a:gd name="T7" fmla="*/ 0 60000 65536"/>
              <a:gd name="T8" fmla="*/ 0 60000 65536"/>
              <a:gd name="T9" fmla="*/ 0 w 21600"/>
              <a:gd name="T10" fmla="*/ 0 h 21424"/>
              <a:gd name="T11" fmla="*/ 21600 w 21600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4" fill="none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</a:path>
              <a:path w="21600" h="21424" stroke="0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lnTo>
                  <a:pt x="0" y="2142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9077325" y="2976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62425" y="6105525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30000" dirty="0"/>
              <a:t>*</a:t>
            </a:r>
            <a:r>
              <a:rPr lang="en-US" dirty="0"/>
              <a:t>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1371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What can we say about the steady state levels of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when </a:t>
            </a:r>
            <a:r>
              <a:rPr lang="en-US" i="1" dirty="0"/>
              <a:t>s</a:t>
            </a:r>
            <a:r>
              <a:rPr lang="en-US" dirty="0"/>
              <a:t> = 0?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13716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Recall that the saving rate is a fraction between 0 and 1.</a:t>
            </a: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419600" y="5991225"/>
            <a:ext cx="48768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34376" y="5219701"/>
            <a:ext cx="2228849" cy="771525"/>
            <a:chOff x="6810375" y="5219700"/>
            <a:chExt cx="2228849" cy="771525"/>
          </a:xfrm>
        </p:grpSpPr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6810375" y="5219700"/>
              <a:ext cx="222884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 err="1">
                  <a:solidFill>
                    <a:srgbClr val="0070C0"/>
                  </a:solidFill>
                  <a:latin typeface="+mn-lt"/>
                </a:rPr>
                <a:t>sf</a:t>
              </a:r>
              <a:r>
                <a:rPr lang="en-US" sz="2400" b="1" dirty="0">
                  <a:solidFill>
                    <a:srgbClr val="0070C0"/>
                  </a:solidFill>
                  <a:latin typeface="+mn-lt"/>
                </a:rPr>
                <a:t>(</a:t>
              </a:r>
              <a:r>
                <a:rPr lang="en-US" sz="2400" b="1" i="1" dirty="0">
                  <a:solidFill>
                    <a:srgbClr val="0070C0"/>
                  </a:solidFill>
                  <a:latin typeface="+mn-lt"/>
                </a:rPr>
                <a:t>k</a:t>
              </a:r>
              <a:r>
                <a:rPr lang="en-US" sz="2400" b="1" dirty="0">
                  <a:solidFill>
                    <a:srgbClr val="0070C0"/>
                  </a:solidFill>
                  <a:latin typeface="+mn-lt"/>
                </a:rPr>
                <a:t>) when </a:t>
              </a:r>
              <a:r>
                <a:rPr lang="en-US" sz="2400" b="1" i="1" dirty="0">
                  <a:solidFill>
                    <a:srgbClr val="0070C0"/>
                  </a:solidFill>
                  <a:latin typeface="+mn-lt"/>
                </a:rPr>
                <a:t>s</a:t>
              </a:r>
              <a:r>
                <a:rPr lang="en-US" sz="2400" b="1" dirty="0">
                  <a:solidFill>
                    <a:srgbClr val="0070C0"/>
                  </a:solidFill>
                  <a:latin typeface="+mn-lt"/>
                </a:rPr>
                <a:t> = 0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7439025" y="56864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4410075" y="59626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60260" y="2249700"/>
            <a:ext cx="245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They are all zero!</a:t>
            </a:r>
          </a:p>
        </p:txBody>
      </p:sp>
    </p:spTree>
    <p:extLst>
      <p:ext uri="{BB962C8B-B14F-4D97-AF65-F5344CB8AC3E}">
        <p14:creationId xmlns:p14="http://schemas.microsoft.com/office/powerpoint/2010/main" val="19410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8" grpId="0" animBg="1"/>
      <p:bldP spid="9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productive resources and one produced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productive resources:</a:t>
            </a:r>
          </a:p>
          <a:p>
            <a:pPr lvl="1"/>
            <a:r>
              <a:rPr lang="en-US" dirty="0" smtClean="0"/>
              <a:t>Capital; the amount employed in production is denoted </a:t>
            </a:r>
            <a:r>
              <a:rPr lang="en-US" i="1" dirty="0" smtClean="0"/>
              <a:t>K</a:t>
            </a:r>
          </a:p>
          <a:p>
            <a:pPr lvl="1"/>
            <a:r>
              <a:rPr lang="en-US" dirty="0" smtClean="0"/>
              <a:t>Labor; </a:t>
            </a:r>
            <a:r>
              <a:rPr lang="en-US" dirty="0"/>
              <a:t>the amount employed in production is denoted </a:t>
            </a:r>
            <a:r>
              <a:rPr lang="en-US" i="1" dirty="0" smtClean="0"/>
              <a:t>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two productive resources are used to produce one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inal good; the amount produced is denoted </a:t>
            </a:r>
            <a:r>
              <a:rPr lang="en-US" i="1" dirty="0" smtClean="0"/>
              <a:t>Y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99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Line 6"/>
          <p:cNvSpPr>
            <a:spLocks noChangeShapeType="1"/>
          </p:cNvSpPr>
          <p:nvPr/>
        </p:nvSpPr>
        <p:spPr bwMode="auto">
          <a:xfrm>
            <a:off x="4429125" y="60198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3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Being a miserly ant is not good either!</a:t>
            </a:r>
          </a:p>
        </p:txBody>
      </p:sp>
      <p:sp>
        <p:nvSpPr>
          <p:cNvPr id="4124" name="Text Box 4"/>
          <p:cNvSpPr txBox="1">
            <a:spLocks noChangeArrowheads="1"/>
          </p:cNvSpPr>
          <p:nvPr/>
        </p:nvSpPr>
        <p:spPr bwMode="auto">
          <a:xfrm>
            <a:off x="2524125" y="2290764"/>
            <a:ext cx="1981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>
                <a:latin typeface="+mn-lt"/>
              </a:rPr>
              <a:t>Investment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and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break-even investment</a:t>
            </a:r>
          </a:p>
        </p:txBody>
      </p:sp>
      <p:sp>
        <p:nvSpPr>
          <p:cNvPr id="4125" name="Line 5"/>
          <p:cNvSpPr>
            <a:spLocks noChangeShapeType="1"/>
          </p:cNvSpPr>
          <p:nvPr/>
        </p:nvSpPr>
        <p:spPr bwMode="auto">
          <a:xfrm>
            <a:off x="4429125" y="2671763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Text Box 7"/>
          <p:cNvSpPr txBox="1">
            <a:spLocks noChangeArrowheads="1"/>
          </p:cNvSpPr>
          <p:nvPr/>
        </p:nvSpPr>
        <p:spPr bwMode="auto">
          <a:xfrm>
            <a:off x="9305925" y="5872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/>
              <a:t>k</a:t>
            </a:r>
          </a:p>
        </p:txBody>
      </p: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4429126" y="2519363"/>
            <a:ext cx="6010275" cy="3505200"/>
            <a:chOff x="1392" y="1584"/>
            <a:chExt cx="3786" cy="2160"/>
          </a:xfrm>
        </p:grpSpPr>
        <p:sp>
          <p:nvSpPr>
            <p:cNvPr id="4122" name="Text Box 9"/>
            <p:cNvSpPr txBox="1">
              <a:spLocks noChangeArrowheads="1"/>
            </p:cNvSpPr>
            <p:nvPr/>
          </p:nvSpPr>
          <p:spPr bwMode="auto">
            <a:xfrm>
              <a:off x="4272" y="1584"/>
              <a:ext cx="90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l-GR" sz="2400" b="1" dirty="0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δ</a:t>
              </a:r>
              <a:r>
                <a:rPr kumimoji="1" lang="en-US" sz="2400" b="1" i="1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k</a:t>
              </a:r>
              <a:r>
                <a:rPr kumimoji="1" lang="en-US" sz="2400" b="1" baseline="-25000" dirty="0" err="1" smtClean="0">
                  <a:latin typeface="Calibri" pitchFamily="34" charset="0"/>
                  <a:cs typeface="Calibri" pitchFamily="34" charset="0"/>
                  <a:sym typeface="Symbol" pitchFamily="18" charset="2"/>
                </a:rPr>
                <a:t>t</a:t>
              </a:r>
              <a:endParaRPr kumimoji="1" lang="en-US" sz="2400" b="1" baseline="-250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4123" name="Line 10"/>
            <p:cNvSpPr>
              <a:spLocks noChangeShapeType="1"/>
            </p:cNvSpPr>
            <p:nvPr/>
          </p:nvSpPr>
          <p:spPr bwMode="auto">
            <a:xfrm flipV="1">
              <a:off x="1392" y="1728"/>
              <a:ext cx="288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5" name="Arc 20"/>
          <p:cNvSpPr>
            <a:spLocks/>
          </p:cNvSpPr>
          <p:nvPr/>
        </p:nvSpPr>
        <p:spPr bwMode="auto">
          <a:xfrm flipH="1">
            <a:off x="4429125" y="3221039"/>
            <a:ext cx="5334000" cy="2803525"/>
          </a:xfrm>
          <a:custGeom>
            <a:avLst/>
            <a:gdLst>
              <a:gd name="T0" fmla="*/ 0 w 21600"/>
              <a:gd name="T1" fmla="*/ 0 h 21424"/>
              <a:gd name="T2" fmla="*/ 2 w 21600"/>
              <a:gd name="T3" fmla="*/ 0 h 21424"/>
              <a:gd name="T4" fmla="*/ 0 w 21600"/>
              <a:gd name="T5" fmla="*/ 0 h 21424"/>
              <a:gd name="T6" fmla="*/ 0 60000 65536"/>
              <a:gd name="T7" fmla="*/ 0 60000 65536"/>
              <a:gd name="T8" fmla="*/ 0 60000 65536"/>
              <a:gd name="T9" fmla="*/ 0 w 21600"/>
              <a:gd name="T10" fmla="*/ 0 h 21424"/>
              <a:gd name="T11" fmla="*/ 21600 w 21600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4" fill="none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</a:path>
              <a:path w="21600" h="21424" stroke="0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lnTo>
                  <a:pt x="0" y="2142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9077325" y="2976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8224837" y="3352801"/>
            <a:ext cx="0" cy="26336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021750" y="609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30000" dirty="0"/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1371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What can we say about the steady state levels of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when </a:t>
            </a:r>
            <a:r>
              <a:rPr lang="en-US" i="1" dirty="0"/>
              <a:t>s</a:t>
            </a:r>
            <a:r>
              <a:rPr lang="en-US" dirty="0"/>
              <a:t> = 1?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13716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Recall that the saving rate is a fraction between 0 and 1.</a:t>
            </a:r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 flipH="1">
            <a:off x="4419598" y="3230089"/>
            <a:ext cx="5357752" cy="2773837"/>
          </a:xfrm>
          <a:custGeom>
            <a:avLst/>
            <a:gdLst>
              <a:gd name="T0" fmla="*/ 0 w 21600"/>
              <a:gd name="T1" fmla="*/ 0 h 21424"/>
              <a:gd name="T2" fmla="*/ 2 w 21600"/>
              <a:gd name="T3" fmla="*/ 0 h 21424"/>
              <a:gd name="T4" fmla="*/ 0 w 21600"/>
              <a:gd name="T5" fmla="*/ 0 h 21424"/>
              <a:gd name="T6" fmla="*/ 0 60000 65536"/>
              <a:gd name="T7" fmla="*/ 0 60000 65536"/>
              <a:gd name="T8" fmla="*/ 0 60000 65536"/>
              <a:gd name="T9" fmla="*/ 0 w 21600"/>
              <a:gd name="T10" fmla="*/ 0 h 21424"/>
              <a:gd name="T11" fmla="*/ 21600 w 21600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4" fill="none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</a:path>
              <a:path w="21600" h="21424" stroke="0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lnTo>
                  <a:pt x="0" y="21424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9583478" y="2987749"/>
            <a:ext cx="1063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= </a:t>
            </a:r>
            <a:r>
              <a:rPr lang="en-US" sz="2400" b="1" i="1" dirty="0" err="1">
                <a:solidFill>
                  <a:srgbClr val="0070C0"/>
                </a:solidFill>
                <a:latin typeface="+mn-lt"/>
              </a:rPr>
              <a:t>sf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k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21210" y="3713569"/>
            <a:ext cx="77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baseline="30000" dirty="0"/>
              <a:t>*</a:t>
            </a:r>
            <a:r>
              <a:rPr lang="en-US" dirty="0"/>
              <a:t>= 0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243777" y="3327992"/>
            <a:ext cx="230420" cy="265847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531742" y="4456814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6" name="Left Brace 5"/>
          <p:cNvSpPr/>
          <p:nvPr/>
        </p:nvSpPr>
        <p:spPr>
          <a:xfrm>
            <a:off x="7800753" y="3327992"/>
            <a:ext cx="304800" cy="2658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042297" y="4475570"/>
            <a:ext cx="72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  <a:latin typeface="+mn-lt"/>
              </a:rPr>
              <a:t>sf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0070C0"/>
                </a:solidFill>
                <a:latin typeface="+mn-lt"/>
              </a:rPr>
              <a:t>*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06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3" grpId="0" animBg="1"/>
      <p:bldP spid="35" grpId="0"/>
      <p:bldP spid="23" grpId="0"/>
      <p:bldP spid="5" grpId="0" animBg="1"/>
      <p:bldP spid="25" grpId="0"/>
      <p:bldP spid="6" grpId="0" animBg="1"/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get for thrift?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long run, </a:t>
            </a:r>
            <a:r>
              <a:rPr lang="en-US" dirty="0" smtClean="0">
                <a:solidFill>
                  <a:srgbClr val="0070C0"/>
                </a:solidFill>
              </a:rPr>
              <a:t>a higher rate of saving and investment gives us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higher per worker income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But </a:t>
            </a:r>
            <a:r>
              <a:rPr lang="en-US" i="1" dirty="0" smtClean="0">
                <a:solidFill>
                  <a:srgbClr val="0070C0"/>
                </a:solidFill>
              </a:rPr>
              <a:t>not</a:t>
            </a:r>
            <a:r>
              <a:rPr lang="en-US" dirty="0" smtClean="0">
                <a:solidFill>
                  <a:srgbClr val="0070C0"/>
                </a:solidFill>
              </a:rPr>
              <a:t> a faster rate of growth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consumption per worker, </a:t>
            </a:r>
            <a:r>
              <a:rPr lang="en-US" i="1" dirty="0" smtClean="0">
                <a:solidFill>
                  <a:srgbClr val="0070C0"/>
                </a:solidFill>
              </a:rPr>
              <a:t>c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 = (1 – </a:t>
            </a:r>
            <a:r>
              <a:rPr lang="en-US" i="1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, may increase or decrease or stay unchanged when </a:t>
            </a:r>
            <a:r>
              <a:rPr lang="en-US" i="1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 increases.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334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</a:t>
            </a:r>
            <a:r>
              <a:rPr lang="en-US" b="1" dirty="0"/>
              <a:t>should </a:t>
            </a:r>
            <a:r>
              <a:rPr lang="en-US" b="1" dirty="0" smtClean="0"/>
              <a:t>now be </a:t>
            </a:r>
            <a:r>
              <a:rPr lang="en-US" b="1" dirty="0"/>
              <a:t>able to do </a:t>
            </a:r>
            <a:r>
              <a:rPr lang="en-US" b="1" dirty="0" smtClean="0"/>
              <a:t>Problem </a:t>
            </a:r>
            <a:r>
              <a:rPr lang="en-US" b="1" dirty="0"/>
              <a:t>4 </a:t>
            </a:r>
            <a:r>
              <a:rPr lang="en-US" b="1" dirty="0" smtClean="0"/>
              <a:t>of </a:t>
            </a:r>
            <a:r>
              <a:rPr lang="en-US" b="1" dirty="0"/>
              <a:t>the textbook. Please try it.</a:t>
            </a:r>
          </a:p>
        </p:txBody>
      </p:sp>
    </p:spTree>
    <p:extLst>
      <p:ext uri="{BB962C8B-B14F-4D97-AF65-F5344CB8AC3E}">
        <p14:creationId xmlns:p14="http://schemas.microsoft.com/office/powerpoint/2010/main" val="37685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saving on steady state consumption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5715000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276600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278882" y="56906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573633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573633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5726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Saving rate, </a:t>
            </a:r>
            <a:r>
              <a:rPr lang="en-US" i="1" dirty="0"/>
              <a:t>s</a:t>
            </a:r>
          </a:p>
        </p:txBody>
      </p:sp>
      <p:sp>
        <p:nvSpPr>
          <p:cNvPr id="14" name="Freeform 13"/>
          <p:cNvSpPr/>
          <p:nvPr/>
        </p:nvSpPr>
        <p:spPr>
          <a:xfrm>
            <a:off x="3288792" y="4178808"/>
            <a:ext cx="3017520" cy="1536192"/>
          </a:xfrm>
          <a:custGeom>
            <a:avLst/>
            <a:gdLst>
              <a:gd name="connsiteX0" fmla="*/ 0 w 3017520"/>
              <a:gd name="connsiteY0" fmla="*/ 1536192 h 1536192"/>
              <a:gd name="connsiteX1" fmla="*/ 1088136 w 3017520"/>
              <a:gd name="connsiteY1" fmla="*/ 0 h 1536192"/>
              <a:gd name="connsiteX2" fmla="*/ 3017520 w 3017520"/>
              <a:gd name="connsiteY2" fmla="*/ 1536192 h 1536192"/>
              <a:gd name="connsiteX3" fmla="*/ 3017520 w 3017520"/>
              <a:gd name="connsiteY3" fmla="*/ 1536192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520" h="1536192">
                <a:moveTo>
                  <a:pt x="0" y="1536192"/>
                </a:moveTo>
                <a:cubicBezTo>
                  <a:pt x="292608" y="768096"/>
                  <a:pt x="585216" y="0"/>
                  <a:pt x="1088136" y="0"/>
                </a:cubicBezTo>
                <a:cubicBezTo>
                  <a:pt x="1591056" y="0"/>
                  <a:pt x="3017520" y="1536192"/>
                  <a:pt x="3017520" y="1536192"/>
                </a:cubicBezTo>
                <a:lnTo>
                  <a:pt x="3017520" y="1536192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4" idx="1"/>
          </p:cNvCxnSpPr>
          <p:nvPr/>
        </p:nvCxnSpPr>
        <p:spPr>
          <a:xfrm>
            <a:off x="3276600" y="4178808"/>
            <a:ext cx="11003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1"/>
          </p:cNvCxnSpPr>
          <p:nvPr/>
        </p:nvCxnSpPr>
        <p:spPr>
          <a:xfrm>
            <a:off x="4376928" y="4178808"/>
            <a:ext cx="0" cy="15478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2728174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Steady state consumption per worker, </a:t>
            </a:r>
            <a:r>
              <a:rPr lang="en-US" i="1" dirty="0"/>
              <a:t>c</a:t>
            </a:r>
            <a:r>
              <a:rPr lang="en-US" dirty="0"/>
              <a:t>* = (1 – 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baseline="30000" dirty="0"/>
              <a:t>*</a:t>
            </a:r>
            <a:r>
              <a:rPr lang="en-US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7600" y="57150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Golden Rule Saving rate</a:t>
            </a:r>
            <a:endParaRPr lang="en-US" sz="1600" i="1" dirty="0"/>
          </a:p>
        </p:txBody>
      </p:sp>
      <p:sp>
        <p:nvSpPr>
          <p:cNvPr id="22" name="Oval 21"/>
          <p:cNvSpPr/>
          <p:nvPr/>
        </p:nvSpPr>
        <p:spPr>
          <a:xfrm>
            <a:off x="4358641" y="56906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81200" y="37338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Golden Rule consumption per worker</a:t>
            </a:r>
          </a:p>
        </p:txBody>
      </p:sp>
      <p:sp>
        <p:nvSpPr>
          <p:cNvPr id="24" name="Oval 23"/>
          <p:cNvSpPr/>
          <p:nvPr/>
        </p:nvSpPr>
        <p:spPr>
          <a:xfrm>
            <a:off x="3230882" y="4145282"/>
            <a:ext cx="5791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599" y="1905000"/>
            <a:ext cx="433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Cobb-Douglas case, it can be shown that the Golden Rule saving rate is equal to capital’s share of all income, </a:t>
            </a:r>
            <a:r>
              <a:rPr lang="en-US" dirty="0" smtClean="0"/>
              <a:t>which, for the United States,  </a:t>
            </a:r>
            <a:r>
              <a:rPr lang="en-US" dirty="0"/>
              <a:t>is approximately 30% or 0.30.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5600" y="3475672"/>
            <a:ext cx="433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US saving rate is well below 0.30. So, according to the Solow-Swan model, if we save more we will, in the long run, consume more too!</a:t>
            </a:r>
          </a:p>
        </p:txBody>
      </p:sp>
    </p:spTree>
    <p:extLst>
      <p:ext uri="{BB962C8B-B14F-4D97-AF65-F5344CB8AC3E}">
        <p14:creationId xmlns:p14="http://schemas.microsoft.com/office/powerpoint/2010/main" val="37922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8.6, Page 200</a:t>
            </a:r>
          </a:p>
        </p:txBody>
      </p:sp>
      <p:pic>
        <p:nvPicPr>
          <p:cNvPr id="4" name="Picture Placeholder 3" descr="A graph depicts the steady-state consumption. The vertical axis is labeled Steady-state output and depreciation, and the horizontal axis is labeled Steady-state capital per worker, k superscript star and shows marking at k superscript star subscript gold. There are two lines on the graph labeled as Steady-state output, f (k superscript star) and Steady-state depreciation (and investment), delta k superscript star. The line Steady-state output, f (k superscript star) is an increasing concave down curve that starts at the origin. The Steady-state depreciation (and investment), delta k superscript star is a positive sloping straight line extending from the origin. A short tangent line is shown over the bulging curve of the line Steady-state depreciation (and investment), delta k superscript star. The point where the tangent line touches the Steady-state output, f (k superscript star) line corresponds to the point k superscript star subscript gold on the horizontal axis. The gap between line Steady-state output, f (k superscript star) and Steady-state depreciation (and investment), delta k superscript star corresponding to point k superscript star subscript gold is labeled c superscript star subscript gold. On the horizontal axis, the gap between the origin and k superscript star subscript gold is labeled Below the Golden Rule steady state, increases in steady-state capital raise steady-state consumption. The gap between the point k superscript star subscript gold and the point corresponding to the intersection of two lines is labeled Above the Golden Rule steady state, increases in steady-state capital reduce steady-state consumption.">
            <a:extLst>
              <a:ext uri="{FF2B5EF4-FFF2-40B4-BE49-F238E27FC236}">
                <a16:creationId xmlns:a16="http://schemas.microsoft.com/office/drawing/2014/main" id="{75D5CA54-EF4A-4DFD-B4F6-AFBE4620BF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64" y="951594"/>
            <a:ext cx="6063275" cy="4954815"/>
          </a:xfrm>
        </p:spPr>
      </p:pic>
    </p:spTree>
    <p:extLst>
      <p:ext uri="{BB962C8B-B14F-4D97-AF65-F5344CB8AC3E}">
        <p14:creationId xmlns:p14="http://schemas.microsoft.com/office/powerpoint/2010/main" val="13458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8.7, Page 202</a:t>
            </a:r>
          </a:p>
        </p:txBody>
      </p:sp>
      <p:pic>
        <p:nvPicPr>
          <p:cNvPr id="4" name="Picture Placeholder 3" descr="A graph is shown representing the saving rate and the golden rule. The vertical axis is labeled Steady-state output, depreciation, and investment per worker, and the horizontal axis is labeled Steady-state capital per worker, k superscript star and shows marking at k superscript star subscript gold. There are three lines on the graph labeled as s subscript gold times f (k superscript star), f (k superscript star), and delta k superscript star. The s subscript gold times f (k superscript star) is an increasing concave down curve that starts at the origin. The delta k superscript star is a positive sloping straight line, extending from the origin. The f (k superscript star) is an increasing concave down curve that starts at the origin.The s subscript gold times f (k superscript star) is flatter and lower than f (k superscript star). The point of intersection between delta k superscript star and s subscript gold times f (k superscript star) corresponds to k superscript star subscript gold. At the point k superscript star subscript gold, the vertical distance between f (k superscript star) and s subscript gold times f (k superscript star) is labeled c superscript star subscript gold, and the vertical distance between s subscript gold times f (k superscript star) and the horizontal axis is labeled i superscript star subscript gold. On the horizontal axis, k superscript star subscript gold is labeled 1. To reach the Golden Rule steady state ellipsis. s subscript gold times f (k superscript star) is labeled 2. ellipsis the economy needs the right saving rate.">
            <a:extLst>
              <a:ext uri="{FF2B5EF4-FFF2-40B4-BE49-F238E27FC236}">
                <a16:creationId xmlns:a16="http://schemas.microsoft.com/office/drawing/2014/main" id="{483F72CC-7A7B-43BB-BE81-A5CA8CBDCF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38" y="1190470"/>
            <a:ext cx="7275527" cy="4524531"/>
          </a:xfrm>
        </p:spPr>
      </p:pic>
    </p:spTree>
    <p:extLst>
      <p:ext uri="{BB962C8B-B14F-4D97-AF65-F5344CB8AC3E}">
        <p14:creationId xmlns:p14="http://schemas.microsoft.com/office/powerpoint/2010/main" val="15147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lecture in one slide!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1435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i="1" dirty="0"/>
                  <a:t>k</a:t>
                </a:r>
                <a:r>
                  <a:rPr lang="en-US" baseline="-25000" dirty="0"/>
                  <a:t>t+1</a:t>
                </a:r>
                <a:r>
                  <a:rPr lang="en-US" dirty="0"/>
                  <a:t> = </a:t>
                </a:r>
                <a:r>
                  <a:rPr lang="en-US" i="1" dirty="0" err="1"/>
                  <a:t>k</a:t>
                </a:r>
                <a:r>
                  <a:rPr lang="en-US" baseline="-25000" dirty="0" err="1"/>
                  <a:t>t</a:t>
                </a:r>
                <a:r>
                  <a:rPr lang="en-US" dirty="0"/>
                  <a:t> + </a:t>
                </a:r>
                <a:r>
                  <a:rPr lang="en-US" i="1" dirty="0" err="1"/>
                  <a:t>sAk</a:t>
                </a:r>
                <a:r>
                  <a:rPr lang="en-US" baseline="-25000" dirty="0" err="1"/>
                  <a:t>t</a:t>
                </a:r>
                <a:r>
                  <a:rPr lang="el-GR" baseline="30000" dirty="0"/>
                  <a:t>α</a:t>
                </a:r>
                <a:r>
                  <a:rPr lang="en-US" dirty="0"/>
                  <a:t> </a:t>
                </a:r>
                <a:r>
                  <a:rPr lang="en-US" dirty="0">
                    <a:cs typeface="Calibri"/>
                  </a:rPr>
                  <a:t>−</a:t>
                </a:r>
                <a:r>
                  <a:rPr lang="en-US" dirty="0"/>
                  <a:t> </a:t>
                </a:r>
                <a:r>
                  <a:rPr lang="el-GR" dirty="0"/>
                  <a:t>δ</a:t>
                </a:r>
                <a:r>
                  <a:rPr lang="en-US" i="1" dirty="0" err="1"/>
                  <a:t>k</a:t>
                </a:r>
                <a:r>
                  <a:rPr lang="en-US" baseline="-25000" dirty="0" err="1"/>
                  <a:t>t</a:t>
                </a:r>
                <a:endParaRPr lang="en-US" dirty="0"/>
              </a:p>
              <a:p>
                <a:r>
                  <a:rPr lang="en-US" i="1" dirty="0" err="1" smtClean="0"/>
                  <a:t>y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i="1" dirty="0" err="1" smtClean="0"/>
                  <a:t>Ak</a:t>
                </a:r>
                <a:r>
                  <a:rPr lang="en-US" baseline="-25000" dirty="0" err="1" smtClean="0"/>
                  <a:t>t</a:t>
                </a:r>
                <a:r>
                  <a:rPr lang="el-GR" baseline="30000" dirty="0"/>
                  <a:t>α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i="1" dirty="0" smtClean="0"/>
                  <a:t>i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i="1" dirty="0" err="1" smtClean="0"/>
                  <a:t>sy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i="1" dirty="0" err="1" smtClean="0"/>
                  <a:t>sAk</a:t>
                </a:r>
                <a:r>
                  <a:rPr lang="en-US" baseline="-25000" dirty="0" err="1" smtClean="0"/>
                  <a:t>t</a:t>
                </a:r>
                <a:r>
                  <a:rPr lang="el-GR" baseline="30000" dirty="0"/>
                  <a:t>α</a:t>
                </a:r>
                <a:r>
                  <a:rPr lang="en-US" dirty="0"/>
                  <a:t>.</a:t>
                </a:r>
              </a:p>
              <a:p>
                <a:r>
                  <a:rPr lang="en-US" i="1" dirty="0" err="1" smtClean="0"/>
                  <a:t>c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(1 –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)</a:t>
                </a:r>
                <a:r>
                  <a:rPr lang="en-US" i="1" dirty="0" err="1" smtClean="0"/>
                  <a:t>y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</a:t>
                </a:r>
                <a:r>
                  <a:rPr lang="en-US" dirty="0"/>
                  <a:t>= (1 – </a:t>
                </a:r>
                <a:r>
                  <a:rPr lang="en-US" i="1" dirty="0"/>
                  <a:t>s</a:t>
                </a:r>
                <a:r>
                  <a:rPr lang="en-US" dirty="0"/>
                  <a:t>)</a:t>
                </a:r>
                <a:r>
                  <a:rPr lang="en-US" i="1" dirty="0" err="1" smtClean="0"/>
                  <a:t>Ak</a:t>
                </a:r>
                <a:r>
                  <a:rPr lang="en-US" baseline="-25000" dirty="0" err="1" smtClean="0"/>
                  <a:t>t</a:t>
                </a:r>
                <a:r>
                  <a:rPr lang="el-GR" baseline="30000" dirty="0"/>
                  <a:t>α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𝑠𝐴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𝑠𝐴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14350" cy="4351338"/>
              </a:xfrm>
              <a:blipFill>
                <a:blip r:embed="rId2"/>
                <a:stretch>
                  <a:fillRect l="-1253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99776"/>
              </p:ext>
            </p:extLst>
          </p:nvPr>
        </p:nvGraphicFramePr>
        <p:xfrm>
          <a:off x="7652550" y="1587948"/>
          <a:ext cx="445960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Solow-Swan 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k</a:t>
                      </a:r>
                      <a:r>
                        <a:rPr lang="en-US" baseline="-25000" dirty="0" smtClean="0"/>
                        <a:t>t+1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i="1" dirty="0" smtClean="0"/>
                        <a:t> y</a:t>
                      </a:r>
                      <a:r>
                        <a:rPr lang="en-US" baseline="-25000" dirty="0" smtClean="0"/>
                        <a:t>t+1</a:t>
                      </a:r>
                      <a:r>
                        <a:rPr lang="en-US" baseline="0" dirty="0" smtClean="0"/>
                        <a:t>,</a:t>
                      </a:r>
                      <a:r>
                        <a:rPr lang="el-GR" dirty="0" smtClean="0"/>
                        <a:t> Δ</a:t>
                      </a:r>
                      <a:r>
                        <a:rPr lang="en-US" i="1" dirty="0" err="1" smtClean="0"/>
                        <a:t>k</a:t>
                      </a:r>
                      <a:r>
                        <a:rPr lang="en-US" baseline="-25000" dirty="0" err="1" smtClean="0"/>
                        <a:t>t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k</a:t>
                      </a:r>
                      <a:r>
                        <a:rPr lang="en-US" baseline="30000" dirty="0" smtClean="0"/>
                        <a:t>*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i="1" dirty="0" smtClean="0"/>
                        <a:t> y</a:t>
                      </a:r>
                      <a:r>
                        <a:rPr lang="en-US" baseline="30000" dirty="0" smtClean="0"/>
                        <a:t>*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i</a:t>
                      </a:r>
                      <a:r>
                        <a:rPr lang="en-US" baseline="30000" dirty="0" smtClean="0"/>
                        <a:t>*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i="1" baseline="0" dirty="0" err="1" smtClean="0"/>
                        <a:t>sy</a:t>
                      </a:r>
                      <a:r>
                        <a:rPr lang="en-US" baseline="30000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baseline="30000" dirty="0" smtClean="0"/>
                        <a:t>*</a:t>
                      </a:r>
                      <a:r>
                        <a:rPr lang="en-US" baseline="0" dirty="0" smtClean="0"/>
                        <a:t> = (1 – </a:t>
                      </a:r>
                      <a:r>
                        <a:rPr lang="en-US" i="1" baseline="0" dirty="0" smtClean="0"/>
                        <a:t>s</a:t>
                      </a:r>
                      <a:r>
                        <a:rPr lang="en-US" i="0" baseline="0" dirty="0" smtClean="0"/>
                        <a:t>)</a:t>
                      </a:r>
                      <a:r>
                        <a:rPr lang="en-US" i="1" baseline="0" dirty="0" smtClean="0"/>
                        <a:t>y</a:t>
                      </a:r>
                      <a:r>
                        <a:rPr lang="en-US" baseline="30000" dirty="0" smtClean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k</a:t>
                      </a:r>
                      <a:r>
                        <a:rPr lang="en-US" baseline="-25000" dirty="0" err="1" smtClean="0"/>
                        <a:t>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i="1" dirty="0" smtClean="0"/>
                        <a:t>δ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93" y="3899332"/>
            <a:ext cx="5118363" cy="28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Solow-Swan model of this chapter says that an economy will grow if its per-worker income is less than the steady-state</a:t>
            </a:r>
            <a:r>
              <a:rPr lang="en-US" dirty="0"/>
              <a:t> per-worker </a:t>
            </a:r>
            <a:r>
              <a:rPr lang="en-US" dirty="0" smtClean="0"/>
              <a:t>income.</a:t>
            </a:r>
          </a:p>
          <a:p>
            <a:r>
              <a:rPr lang="en-US" dirty="0" smtClean="0"/>
              <a:t>But in the long run </a:t>
            </a:r>
            <a:r>
              <a:rPr lang="en-US" dirty="0"/>
              <a:t>per-worker income </a:t>
            </a:r>
            <a:r>
              <a:rPr lang="en-US" dirty="0" smtClean="0"/>
              <a:t>cannot exceed the </a:t>
            </a:r>
            <a:r>
              <a:rPr lang="en-US" dirty="0"/>
              <a:t>steady-state per-worker </a:t>
            </a:r>
            <a:r>
              <a:rPr lang="en-US" dirty="0" smtClean="0"/>
              <a:t>income. Our standards of living are limited in the long run.</a:t>
            </a:r>
          </a:p>
          <a:p>
            <a:r>
              <a:rPr lang="en-US" dirty="0" smtClean="0"/>
              <a:t>We’ll next see if a modified </a:t>
            </a:r>
            <a:r>
              <a:rPr lang="en-US" dirty="0"/>
              <a:t>Solow-Swan model </a:t>
            </a:r>
            <a:r>
              <a:rPr lang="en-US" dirty="0" smtClean="0"/>
              <a:t>can predict perpetual growth.</a:t>
            </a:r>
          </a:p>
          <a:p>
            <a:r>
              <a:rPr lang="en-US" dirty="0" smtClean="0"/>
              <a:t>This chapter assumed zero population growth. </a:t>
            </a:r>
          </a:p>
          <a:p>
            <a:r>
              <a:rPr lang="en-US" dirty="0" smtClean="0"/>
              <a:t>We’ll next see what happens when there is population growth.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8.8, Page 204</a:t>
            </a:r>
          </a:p>
        </p:txBody>
      </p:sp>
      <p:pic>
        <p:nvPicPr>
          <p:cNvPr id="4" name="Picture Placeholder 3" descr="A graph depicts the impact of reducing saving when capital is more than in the golden rule steady state. The vertical axis shows markings labeled Investment, i, Consumption, c, and Output, y from bottom to top. The horizontal axis labeled Time shows marking at t subscript 0. There are three lines each starting from the three points on the vertical axis respectively. The three lines, starting from the points: Output, y, shows a dip starting at t subscript 0 before steadying out over time at a level lower than average; the Consumption, c, that rises at the point t subscript 0 before leveling to just above average; and the Investment, i, that drops at the point t subscript 0, before stabilizing lower than average. The points corresponding to t subscript 0 is labeled “The saving rate is reduced.”">
            <a:extLst>
              <a:ext uri="{FF2B5EF4-FFF2-40B4-BE49-F238E27FC236}">
                <a16:creationId xmlns:a16="http://schemas.microsoft.com/office/drawing/2014/main" id="{D702F8E5-B5F9-41A0-AF0E-C25BA382B8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66" y="990390"/>
            <a:ext cx="5512068" cy="4877223"/>
          </a:xfrm>
        </p:spPr>
      </p:pic>
    </p:spTree>
    <p:extLst>
      <p:ext uri="{BB962C8B-B14F-4D97-AF65-F5344CB8AC3E}">
        <p14:creationId xmlns:p14="http://schemas.microsoft.com/office/powerpoint/2010/main" val="19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8.9, Page 205</a:t>
            </a:r>
          </a:p>
        </p:txBody>
      </p:sp>
      <p:pic>
        <p:nvPicPr>
          <p:cNvPr id="6" name="Picture Placeholder 5" descr="A graph depicts the impact of reducing saving when capital is less than in the golden rule steady state. The vertical axis shows markings labeled Investment, i, Consumption, c, and Output, y from bottom to top. The horizontal axis labeled Time shows marking at t subscript 0. There are three lines each starting from the three points on the vertical axis respectively. The three lines, starting from the points: Output, y, shows a steady, higher than average rise after t subscript 0;  Consumption, c, that dips at the point t subscript 0, then rebounding before leveling out above average; Investment, i, that rises at point t subscript 0, before stabilizing much higher than average. The point t subscript 0 is labeled “The saving rate is increased.”">
            <a:extLst>
              <a:ext uri="{FF2B5EF4-FFF2-40B4-BE49-F238E27FC236}">
                <a16:creationId xmlns:a16="http://schemas.microsoft.com/office/drawing/2014/main" id="{CF1F6286-5506-4B6C-A0FB-DF1FECFDB5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66" y="1002986"/>
            <a:ext cx="5512068" cy="4852031"/>
          </a:xfrm>
        </p:spPr>
      </p:pic>
    </p:spTree>
    <p:extLst>
      <p:ext uri="{BB962C8B-B14F-4D97-AF65-F5344CB8AC3E}">
        <p14:creationId xmlns:p14="http://schemas.microsoft.com/office/powerpoint/2010/main" val="32840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7BDBD6-3644-478E-AA29-3A61853D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8.3, Finding the Golden Rule Steady State: A Numerical Example, Page 203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615DC4B4-2634-40D0-9202-EF55F0413EA7}"/>
              </a:ext>
            </a:extLst>
          </p:cNvPr>
          <p:cNvGraphicFramePr>
            <a:graphicFrameLocks noGrp="1"/>
          </p:cNvGraphicFramePr>
          <p:nvPr>
            <p:ph type="tbl" sz="quarter" idx="10"/>
            <p:extLst/>
          </p:nvPr>
        </p:nvGraphicFramePr>
        <p:xfrm>
          <a:off x="4092257" y="1783080"/>
          <a:ext cx="4007486" cy="3291840"/>
        </p:xfrm>
        <a:graphic>
          <a:graphicData uri="http://schemas.openxmlformats.org/drawingml/2006/table">
            <a:tbl>
              <a:tblPr firstRow="1"/>
              <a:tblGrid>
                <a:gridCol w="436880">
                  <a:extLst>
                    <a:ext uri="{9D8B030D-6E8A-4147-A177-3AD203B41FA5}">
                      <a16:colId xmlns:a16="http://schemas.microsoft.com/office/drawing/2014/main" val="2023580016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734634538"/>
                    </a:ext>
                  </a:extLst>
                </a:gridCol>
                <a:gridCol w="521018">
                  <a:extLst>
                    <a:ext uri="{9D8B030D-6E8A-4147-A177-3AD203B41FA5}">
                      <a16:colId xmlns:a16="http://schemas.microsoft.com/office/drawing/2014/main" val="1319695521"/>
                    </a:ext>
                  </a:extLst>
                </a:gridCol>
                <a:gridCol w="530543">
                  <a:extLst>
                    <a:ext uri="{9D8B030D-6E8A-4147-A177-3AD203B41FA5}">
                      <a16:colId xmlns:a16="http://schemas.microsoft.com/office/drawing/2014/main" val="439116296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670339156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151753086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662567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MPK − </a:t>
                      </a:r>
                      <a:r>
                        <a:rPr lang="el-G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012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∞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∞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340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728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136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692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62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87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−0.017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744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−0.029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243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−0.038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214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−0.044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904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−0.050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68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4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Production Function (or, Technology)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56804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production function is an equation that tells us how much of the final good is produced with specified amounts of capital and labor</a:t>
            </a:r>
          </a:p>
          <a:p>
            <a:r>
              <a:rPr lang="en-US" b="1" i="1" dirty="0" smtClean="0"/>
              <a:t>Y</a:t>
            </a:r>
            <a:r>
              <a:rPr lang="en-US" b="1" dirty="0" smtClean="0"/>
              <a:t> = </a:t>
            </a:r>
            <a:r>
              <a:rPr lang="en-US" b="1" i="1" dirty="0" smtClean="0"/>
              <a:t>F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, </a:t>
            </a:r>
            <a:r>
              <a:rPr lang="en-US" b="1" i="1" dirty="0" smtClean="0"/>
              <a:t>L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Y</a:t>
            </a:r>
            <a:r>
              <a:rPr lang="en-US" dirty="0" smtClean="0"/>
              <a:t> = 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</a:p>
          <a:p>
            <a:pPr lvl="1"/>
            <a:r>
              <a:rPr lang="en-US" dirty="0" smtClean="0"/>
              <a:t>Example in Textbook: 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30000" dirty="0" smtClean="0"/>
              <a:t>0.5</a:t>
            </a:r>
            <a:r>
              <a:rPr lang="en-US" i="1" dirty="0" smtClean="0"/>
              <a:t>L</a:t>
            </a:r>
            <a:r>
              <a:rPr lang="en-US" baseline="30000" dirty="0" smtClean="0"/>
              <a:t>0.5</a:t>
            </a:r>
          </a:p>
          <a:p>
            <a:endParaRPr lang="en-US" baseline="30000" dirty="0"/>
          </a:p>
          <a:p>
            <a:r>
              <a:rPr lang="en-US" dirty="0" smtClean="0"/>
              <a:t>If you plug numbers for capital (</a:t>
            </a:r>
            <a:r>
              <a:rPr lang="en-US" i="1" dirty="0" smtClean="0"/>
              <a:t>K</a:t>
            </a:r>
            <a:r>
              <a:rPr lang="en-US" dirty="0" smtClean="0"/>
              <a:t>) and labor (</a:t>
            </a:r>
            <a:r>
              <a:rPr lang="en-US" i="1" dirty="0" smtClean="0"/>
              <a:t>L</a:t>
            </a:r>
            <a:r>
              <a:rPr lang="en-US" dirty="0" smtClean="0"/>
              <a:t>) in the production function equation, you get the number for the resulting output of the final good (</a:t>
            </a:r>
            <a:r>
              <a:rPr lang="en-US" i="1" dirty="0" smtClean="0"/>
              <a:t>Y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32789"/>
              </p:ext>
            </p:extLst>
          </p:nvPr>
        </p:nvGraphicFramePr>
        <p:xfrm>
          <a:off x="7995004" y="1837358"/>
          <a:ext cx="41148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</a:rPr>
                        <a:t>Y</a:t>
                      </a:r>
                      <a:r>
                        <a:rPr lang="en-US" sz="1600" u="none" strike="noStrike" dirty="0">
                          <a:effectLst/>
                        </a:rPr>
                        <a:t> = 5</a:t>
                      </a:r>
                      <a:r>
                        <a:rPr lang="en-US" sz="1600" i="1" u="none" strike="noStrike" dirty="0">
                          <a:effectLst/>
                        </a:rPr>
                        <a:t>K</a:t>
                      </a:r>
                      <a:r>
                        <a:rPr lang="en-US" sz="1600" u="none" strike="noStrike" baseline="30000" dirty="0">
                          <a:effectLst/>
                        </a:rPr>
                        <a:t>0.3</a:t>
                      </a:r>
                      <a:r>
                        <a:rPr lang="en-US" sz="1600" i="1" u="none" strike="noStrike" dirty="0">
                          <a:effectLst/>
                        </a:rPr>
                        <a:t>L</a:t>
                      </a:r>
                      <a:r>
                        <a:rPr lang="en-US" sz="1600" u="none" strike="noStrike" baseline="30000" dirty="0">
                          <a:effectLst/>
                        </a:rPr>
                        <a:t>0.7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capital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25.06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40.71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54.07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30.85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50.12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66.57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34.84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56.60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75.18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37.98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61.70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81.95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4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returns to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Y</a:t>
            </a:r>
            <a:r>
              <a:rPr lang="en-US" b="1" dirty="0" smtClean="0"/>
              <a:t> = </a:t>
            </a:r>
            <a:r>
              <a:rPr lang="en-US" b="1" i="1" dirty="0" smtClean="0"/>
              <a:t>F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, </a:t>
            </a:r>
            <a:r>
              <a:rPr lang="en-US" b="1" i="1" dirty="0" smtClean="0"/>
              <a:t>L</a:t>
            </a:r>
            <a:r>
              <a:rPr lang="en-US" b="1" dirty="0" smtClean="0"/>
              <a:t>) = 5</a:t>
            </a:r>
            <a:r>
              <a:rPr lang="en-US" b="1" i="1" dirty="0" smtClean="0"/>
              <a:t>K</a:t>
            </a:r>
            <a:r>
              <a:rPr lang="en-US" b="1" baseline="30000" dirty="0" smtClean="0"/>
              <a:t>0.3</a:t>
            </a:r>
            <a:r>
              <a:rPr lang="en-US" b="1" i="1" dirty="0" smtClean="0"/>
              <a:t>L</a:t>
            </a:r>
            <a:r>
              <a:rPr lang="en-US" b="1" baseline="30000" dirty="0" smtClean="0"/>
              <a:t>0.7</a:t>
            </a:r>
          </a:p>
          <a:p>
            <a:pPr lvl="1"/>
            <a:r>
              <a:rPr lang="en-US" dirty="0" smtClean="0"/>
              <a:t>Note: </a:t>
            </a:r>
          </a:p>
          <a:p>
            <a:pPr lvl="2"/>
            <a:r>
              <a:rPr lang="en-US" dirty="0" smtClean="0"/>
              <a:t>if you </a:t>
            </a:r>
            <a:r>
              <a:rPr lang="en-US" i="1" dirty="0" smtClean="0"/>
              <a:t>double</a:t>
            </a:r>
            <a:r>
              <a:rPr lang="en-US" dirty="0" smtClean="0"/>
              <a:t> both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 will also </a:t>
            </a:r>
            <a:r>
              <a:rPr lang="en-US" i="1" dirty="0" smtClean="0"/>
              <a:t>double</a:t>
            </a:r>
          </a:p>
          <a:p>
            <a:pPr lvl="2"/>
            <a:r>
              <a:rPr lang="en-US" dirty="0" smtClean="0"/>
              <a:t>if you </a:t>
            </a:r>
            <a:r>
              <a:rPr lang="en-US" i="1" dirty="0" smtClean="0"/>
              <a:t>triple</a:t>
            </a:r>
            <a:r>
              <a:rPr lang="en-US" dirty="0" smtClean="0"/>
              <a:t> both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 will also </a:t>
            </a:r>
            <a:r>
              <a:rPr lang="en-US" i="1" dirty="0" smtClean="0"/>
              <a:t>triple</a:t>
            </a:r>
          </a:p>
          <a:p>
            <a:pPr lvl="2"/>
            <a:r>
              <a:rPr lang="en-US" dirty="0" smtClean="0"/>
              <a:t>… and so on</a:t>
            </a:r>
          </a:p>
          <a:p>
            <a:pPr lvl="1"/>
            <a:r>
              <a:rPr lang="en-US" dirty="0" smtClean="0"/>
              <a:t>This feature of the </a:t>
            </a:r>
            <a:r>
              <a:rPr lang="en-US" i="1" dirty="0" smtClean="0"/>
              <a:t>Y</a:t>
            </a:r>
            <a:r>
              <a:rPr lang="en-US" dirty="0" smtClean="0"/>
              <a:t> = 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  <a:r>
              <a:rPr lang="en-US" dirty="0" smtClean="0"/>
              <a:t> production function is called </a:t>
            </a:r>
            <a:r>
              <a:rPr lang="en-US" b="1" dirty="0" smtClean="0">
                <a:solidFill>
                  <a:srgbClr val="0070C0"/>
                </a:solidFill>
              </a:rPr>
              <a:t>constant returns to scale</a:t>
            </a:r>
          </a:p>
          <a:p>
            <a:r>
              <a:rPr lang="en-US" b="1" dirty="0">
                <a:solidFill>
                  <a:srgbClr val="0070C0"/>
                </a:solidFill>
              </a:rPr>
              <a:t>The Solow-Swan model assumes that production functions obey constant returns to scale.</a:t>
            </a:r>
            <a:endParaRPr lang="en-US" b="1" dirty="0"/>
          </a:p>
          <a:p>
            <a:pPr lvl="1"/>
            <a:r>
              <a:rPr lang="en-US" dirty="0"/>
              <a:t>(Do you think this is a reasonable assumption?)</a:t>
            </a:r>
            <a:endParaRPr lang="en-US" sz="14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59730" y="1417638"/>
          <a:ext cx="41148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</a:rPr>
                        <a:t>Y</a:t>
                      </a:r>
                      <a:r>
                        <a:rPr lang="en-US" sz="1600" u="none" strike="noStrike" dirty="0">
                          <a:effectLst/>
                        </a:rPr>
                        <a:t> = 5</a:t>
                      </a:r>
                      <a:r>
                        <a:rPr lang="en-US" sz="1600" i="1" u="none" strike="noStrike" dirty="0">
                          <a:effectLst/>
                        </a:rPr>
                        <a:t>K</a:t>
                      </a:r>
                      <a:r>
                        <a:rPr lang="en-US" sz="1600" u="none" strike="noStrike" baseline="30000" dirty="0">
                          <a:effectLst/>
                        </a:rPr>
                        <a:t>0.3</a:t>
                      </a:r>
                      <a:r>
                        <a:rPr lang="en-US" sz="1600" i="1" u="none" strike="noStrike" dirty="0">
                          <a:effectLst/>
                        </a:rPr>
                        <a:t>L</a:t>
                      </a:r>
                      <a:r>
                        <a:rPr lang="en-US" sz="1600" u="none" strike="noStrike" baseline="30000" dirty="0">
                          <a:effectLst/>
                        </a:rPr>
                        <a:t>0.7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capital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25.06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40.71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54.07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30.85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50.12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66.57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34.84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56.60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75.18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37.98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61.70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81.95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32342" y="5609690"/>
            <a:ext cx="348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try Problem 1(a) in the </a:t>
            </a:r>
            <a:r>
              <a:rPr lang="en-US" i="1" dirty="0" smtClean="0"/>
              <a:t>Problems and Applications</a:t>
            </a:r>
            <a:r>
              <a:rPr lang="en-US" dirty="0" smtClean="0"/>
              <a:t> section of the textbook.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Cobb-Douglas Production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Y</a:t>
            </a:r>
            <a:r>
              <a:rPr lang="en-US" b="1" dirty="0" smtClean="0"/>
              <a:t> = F(</a:t>
            </a:r>
            <a:r>
              <a:rPr lang="en-US" b="1" i="1" dirty="0" smtClean="0"/>
              <a:t>K</a:t>
            </a:r>
            <a:r>
              <a:rPr lang="en-US" b="1" dirty="0" smtClean="0"/>
              <a:t>, </a:t>
            </a:r>
            <a:r>
              <a:rPr lang="en-US" b="1" i="1" dirty="0" smtClean="0"/>
              <a:t>L</a:t>
            </a:r>
            <a:r>
              <a:rPr lang="en-US" b="1" dirty="0" smtClean="0"/>
              <a:t>) = 5</a:t>
            </a:r>
            <a:r>
              <a:rPr lang="en-US" b="1" i="1" dirty="0" smtClean="0"/>
              <a:t>K</a:t>
            </a:r>
            <a:r>
              <a:rPr lang="en-US" b="1" baseline="30000" dirty="0" smtClean="0"/>
              <a:t>0.3</a:t>
            </a:r>
            <a:r>
              <a:rPr lang="en-US" b="1" i="1" dirty="0" smtClean="0"/>
              <a:t>L</a:t>
            </a:r>
            <a:r>
              <a:rPr lang="en-US" b="1" baseline="30000" dirty="0" smtClean="0"/>
              <a:t>0.7</a:t>
            </a:r>
          </a:p>
          <a:p>
            <a:pPr lvl="1"/>
            <a:r>
              <a:rPr lang="en-US" dirty="0" smtClean="0"/>
              <a:t>The above production function is an instance of a more general production function called …</a:t>
            </a:r>
          </a:p>
          <a:p>
            <a:r>
              <a:rPr lang="en-US" dirty="0" smtClean="0"/>
              <a:t>The </a:t>
            </a:r>
            <a:r>
              <a:rPr lang="en-US" i="1" dirty="0"/>
              <a:t>Cobb-Douglas</a:t>
            </a:r>
            <a:r>
              <a:rPr lang="en-US" dirty="0"/>
              <a:t> Production </a:t>
            </a:r>
            <a:r>
              <a:rPr lang="en-US" dirty="0" smtClean="0"/>
              <a:t>Function: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Y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AK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b="1" i="1" dirty="0" smtClean="0">
                <a:solidFill>
                  <a:srgbClr val="0070C0"/>
                </a:solidFill>
              </a:rPr>
              <a:t>L</a:t>
            </a:r>
            <a:r>
              <a:rPr lang="en-US" b="1" baseline="30000" dirty="0" smtClean="0">
                <a:solidFill>
                  <a:srgbClr val="0070C0"/>
                </a:solidFill>
              </a:rPr>
              <a:t>1 </a:t>
            </a:r>
            <a:r>
              <a:rPr lang="en-US" b="1" baseline="30000" dirty="0" smtClean="0">
                <a:solidFill>
                  <a:srgbClr val="0070C0"/>
                </a:solidFill>
                <a:latin typeface="Calibri"/>
                <a:cs typeface="Calibri"/>
              </a:rPr>
              <a:t>− </a:t>
            </a:r>
            <a:r>
              <a:rPr lang="el-GR" b="1" baseline="30000" dirty="0" smtClean="0">
                <a:solidFill>
                  <a:srgbClr val="0070C0"/>
                </a:solidFill>
              </a:rPr>
              <a:t>α</a:t>
            </a:r>
            <a:r>
              <a:rPr lang="en-US" dirty="0" smtClean="0"/>
              <a:t> , </a:t>
            </a:r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A</a:t>
            </a:r>
            <a:r>
              <a:rPr lang="en-US" dirty="0" smtClean="0"/>
              <a:t> is any positive number (</a:t>
            </a:r>
            <a:r>
              <a:rPr lang="en-US" i="1" dirty="0" smtClean="0"/>
              <a:t>A</a:t>
            </a:r>
            <a:r>
              <a:rPr lang="en-US" dirty="0" smtClean="0"/>
              <a:t> &gt; 0) and </a:t>
            </a:r>
          </a:p>
          <a:p>
            <a:pPr lvl="1"/>
            <a:r>
              <a:rPr lang="el-GR" dirty="0" smtClean="0"/>
              <a:t>α </a:t>
            </a:r>
            <a:r>
              <a:rPr lang="en-US" dirty="0" smtClean="0"/>
              <a:t>is any positive fraction (1 &gt; </a:t>
            </a:r>
            <a:r>
              <a:rPr lang="el-GR" dirty="0" smtClean="0"/>
              <a:t>α</a:t>
            </a:r>
            <a:r>
              <a:rPr lang="en-US" dirty="0" smtClean="0"/>
              <a:t> &gt; 0)</a:t>
            </a:r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A</a:t>
            </a:r>
            <a:r>
              <a:rPr lang="en-US" dirty="0" smtClean="0"/>
              <a:t> represents the productivity of the technology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represents the importance of capital relative to labor in production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16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5213</Words>
  <Application>Microsoft Office PowerPoint</Application>
  <PresentationFormat>Widescreen</PresentationFormat>
  <Paragraphs>992</Paragraphs>
  <Slides>69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Symbol</vt:lpstr>
      <vt:lpstr>Office Theme</vt:lpstr>
      <vt:lpstr>Ch. 8: Capital Accumulation as a Source of Growth</vt:lpstr>
      <vt:lpstr>Table 8.1, International Differences in the Standard of Living, Page 190</vt:lpstr>
      <vt:lpstr>Robert Solow and Trevor Swan</vt:lpstr>
      <vt:lpstr>The Solow-Swan Model</vt:lpstr>
      <vt:lpstr>Two productive resources and one produced good</vt:lpstr>
      <vt:lpstr>Two productive resources and one produced good</vt:lpstr>
      <vt:lpstr>The Production Function (or, Technology)</vt:lpstr>
      <vt:lpstr>Constant returns to scale</vt:lpstr>
      <vt:lpstr>The Cobb-Douglas Production Function</vt:lpstr>
      <vt:lpstr>From the total production function to the per-worker production function</vt:lpstr>
      <vt:lpstr>From the total production function to the per-worker production function: Cobb-Douglas</vt:lpstr>
      <vt:lpstr>From the total production function to the per-worker production function: Cobb-Douglas</vt:lpstr>
      <vt:lpstr>From the total production function to the per-worker production function: Cobb-Douglas</vt:lpstr>
      <vt:lpstr>Per-worker production function: graph</vt:lpstr>
      <vt:lpstr>Income, consumption, saving, investment</vt:lpstr>
      <vt:lpstr>Income, consumption, saving, investment: graph</vt:lpstr>
      <vt:lpstr>Depreciation </vt:lpstr>
      <vt:lpstr>Depreciation</vt:lpstr>
      <vt:lpstr>Depreciation: graph</vt:lpstr>
      <vt:lpstr>Dynamics</vt:lpstr>
      <vt:lpstr>Dynamics: What time is it?</vt:lpstr>
      <vt:lpstr>How does per worker capital change?</vt:lpstr>
      <vt:lpstr>Dynamics</vt:lpstr>
      <vt:lpstr>Dynamics</vt:lpstr>
      <vt:lpstr>Dynamics: kt+1 = kt + sAktα − δkt</vt:lpstr>
      <vt:lpstr>Table 8.2, Approaching the Steady State: A Numerical Example, Page 196</vt:lpstr>
      <vt:lpstr>Dynamics: algebra to graphs</vt:lpstr>
      <vt:lpstr>Dynamics: algebra to graphs</vt:lpstr>
      <vt:lpstr>Dynamics: Δkt = sAktα − δkt</vt:lpstr>
      <vt:lpstr>Dynamics: Δkt = sAktα − δkt</vt:lpstr>
      <vt:lpstr>Dynamics: Δkt = sAktα − δkt</vt:lpstr>
      <vt:lpstr>All Roads Lead to the Steady State!</vt:lpstr>
      <vt:lpstr>Dynamics: Δkt = sAktα − δkt</vt:lpstr>
      <vt:lpstr>Dynamics: Δkt = sAktα − δkt</vt:lpstr>
      <vt:lpstr>Dynamics: Δkt = sAktα − δkt</vt:lpstr>
      <vt:lpstr>Dynamics: Δkt = sAktα − δkt</vt:lpstr>
      <vt:lpstr>Dynamics: Δkt = sAktα − δkt</vt:lpstr>
      <vt:lpstr>Dynamics: Δkt = sAktα − δkt</vt:lpstr>
      <vt:lpstr>Dynamics: Δkt = sAktα − δkt</vt:lpstr>
      <vt:lpstr>Figure 8.4, Page 194</vt:lpstr>
      <vt:lpstr>Solow-Swan predictions for the steady state</vt:lpstr>
      <vt:lpstr>There is no growth!</vt:lpstr>
      <vt:lpstr>There is no growth!</vt:lpstr>
      <vt:lpstr>The Steady State</vt:lpstr>
      <vt:lpstr>Steady state: algebra</vt:lpstr>
      <vt:lpstr>The Steady State: Algebra</vt:lpstr>
      <vt:lpstr>The Steady State: Capital per Worker</vt:lpstr>
      <vt:lpstr>The Steady State: Output per Worker</vt:lpstr>
      <vt:lpstr>The Steady State: Investment per Worker</vt:lpstr>
      <vt:lpstr>The Steady State: Consumption per Worker</vt:lpstr>
      <vt:lpstr>Solow-Swan predictions for changes to the steady state</vt:lpstr>
      <vt:lpstr>A sudden fall in capital per worker</vt:lpstr>
      <vt:lpstr>A sudden fall in capital per worker</vt:lpstr>
      <vt:lpstr>An increase in the saving rate</vt:lpstr>
      <vt:lpstr>Figure 8.5, Page 198</vt:lpstr>
      <vt:lpstr>Effect of saving: evidence</vt:lpstr>
      <vt:lpstr>How does an increase in the saving rate affect steady-state consumption per worker?</vt:lpstr>
      <vt:lpstr>An increase in the saving rate</vt:lpstr>
      <vt:lpstr>Being the grasshopper is not good!</vt:lpstr>
      <vt:lpstr>Being a miserly ant is not good either!</vt:lpstr>
      <vt:lpstr>What do we get for thrift?</vt:lpstr>
      <vt:lpstr>Effect of saving on steady state consumption</vt:lpstr>
      <vt:lpstr>Figure 8.6, Page 200</vt:lpstr>
      <vt:lpstr>Figure 8.7, Page 202</vt:lpstr>
      <vt:lpstr>Whole lecture in one slide!</vt:lpstr>
      <vt:lpstr>What’s Next?</vt:lpstr>
      <vt:lpstr>Figure 8.8, Page 204</vt:lpstr>
      <vt:lpstr>Figure 8.9, Page 205</vt:lpstr>
      <vt:lpstr>Table 8.3, Finding the Golden Rule Steady State: A Numerical Example, Page 203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8: Capital Accumulation as a Source of Growth</dc:title>
  <dc:creator>Udayan Roy</dc:creator>
  <cp:lastModifiedBy>Udayan Roy</cp:lastModifiedBy>
  <cp:revision>70</cp:revision>
  <dcterms:created xsi:type="dcterms:W3CDTF">2022-02-15T04:04:25Z</dcterms:created>
  <dcterms:modified xsi:type="dcterms:W3CDTF">2023-02-28T12:45:46Z</dcterms:modified>
</cp:coreProperties>
</file>