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365" r:id="rId9"/>
    <p:sldId id="375" r:id="rId10"/>
    <p:sldId id="366" r:id="rId11"/>
    <p:sldId id="369" r:id="rId12"/>
    <p:sldId id="370" r:id="rId13"/>
    <p:sldId id="371" r:id="rId14"/>
    <p:sldId id="372" r:id="rId15"/>
    <p:sldId id="367" r:id="rId16"/>
    <p:sldId id="374" r:id="rId17"/>
    <p:sldId id="373" r:id="rId18"/>
    <p:sldId id="262" r:id="rId19"/>
    <p:sldId id="368" r:id="rId20"/>
    <p:sldId id="361" r:id="rId21"/>
    <p:sldId id="327" r:id="rId22"/>
    <p:sldId id="328" r:id="rId23"/>
    <p:sldId id="329" r:id="rId24"/>
    <p:sldId id="330" r:id="rId25"/>
    <p:sldId id="360" r:id="rId26"/>
    <p:sldId id="331" r:id="rId27"/>
    <p:sldId id="332" r:id="rId28"/>
    <p:sldId id="36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63" r:id="rId45"/>
    <p:sldId id="348" r:id="rId46"/>
    <p:sldId id="349" r:id="rId47"/>
    <p:sldId id="350" r:id="rId48"/>
    <p:sldId id="351" r:id="rId49"/>
    <p:sldId id="352" r:id="rId50"/>
    <p:sldId id="353" r:id="rId51"/>
    <p:sldId id="354" r:id="rId52"/>
    <p:sldId id="356" r:id="rId53"/>
    <p:sldId id="357" r:id="rId54"/>
    <p:sldId id="358" r:id="rId55"/>
    <p:sldId id="359" r:id="rId56"/>
    <p:sldId id="364" r:id="rId57"/>
    <p:sldId id="277" r:id="rId58"/>
    <p:sldId id="278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86790" autoAdjust="0"/>
  </p:normalViewPr>
  <p:slideViewPr>
    <p:cSldViewPr>
      <p:cViewPr varScale="1">
        <p:scale>
          <a:sx n="60" d="100"/>
          <a:sy n="60" d="100"/>
        </p:scale>
        <p:origin x="82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BB57D-9785-4A60-80BD-49F39DE5ED9C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C6E44-AF44-4018-B558-E1872EBD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7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C6E44-AF44-4018-B558-E1872EBD86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51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Article source: https://piie.com/blogs/realtime-economic-issues-watch/everything-you-know-about-cross-country-convergence-now-wrong and https://voxeu.org/content/everything-you-know-about-cross-country-convergence-now-wrong.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C6E44-AF44-4018-B558-E1872EBD860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30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Table  9.2  </a:t>
            </a:r>
            <a:r>
              <a:rPr lang="en-US" sz="1200" dirty="0" smtClean="0"/>
              <a:t>Growth Around the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C6E44-AF44-4018-B558-E1872EBD860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1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605B-2E63-4F72-A59E-947D3B23D7B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FA1A-F419-4630-B3F1-D16656B3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7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605B-2E63-4F72-A59E-947D3B23D7B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FA1A-F419-4630-B3F1-D16656B3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605B-2E63-4F72-A59E-947D3B23D7B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FA1A-F419-4630-B3F1-D16656B3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8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605B-2E63-4F72-A59E-947D3B23D7B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FA1A-F419-4630-B3F1-D16656B3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3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605B-2E63-4F72-A59E-947D3B23D7B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FA1A-F419-4630-B3F1-D16656B3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5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605B-2E63-4F72-A59E-947D3B23D7B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FA1A-F419-4630-B3F1-D16656B3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5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605B-2E63-4F72-A59E-947D3B23D7B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FA1A-F419-4630-B3F1-D16656B3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8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605B-2E63-4F72-A59E-947D3B23D7B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FA1A-F419-4630-B3F1-D16656B3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6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605B-2E63-4F72-A59E-947D3B23D7B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FA1A-F419-4630-B3F1-D16656B3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605B-2E63-4F72-A59E-947D3B23D7B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FA1A-F419-4630-B3F1-D16656B3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2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605B-2E63-4F72-A59E-947D3B23D7B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FA1A-F419-4630-B3F1-D16656B3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8605B-2E63-4F72-A59E-947D3B23D7B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6FA1A-F419-4630-B3F1-D16656B3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0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yweb.liu.edu/~uroy/eco62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yweb.liu.edu/~uroy/index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6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jpg"/><Relationship Id="rId5" Type="http://schemas.openxmlformats.org/officeDocument/2006/relationships/image" Target="../media/image5.w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iie.com/blogs/realtime-economic-issues-watch/everything-you-know-about-cross-country-convergence-now-wro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Economic Growth II: Technology, Empirics, and Policy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Chapter </a:t>
            </a:r>
            <a:r>
              <a:rPr lang="en-US" dirty="0" smtClean="0"/>
              <a:t>9 </a:t>
            </a:r>
            <a:r>
              <a:rPr lang="en-US" dirty="0"/>
              <a:t>of </a:t>
            </a:r>
            <a:r>
              <a:rPr lang="en-US" i="1" dirty="0"/>
              <a:t>Macroeconomics</a:t>
            </a:r>
            <a:r>
              <a:rPr lang="en-US" dirty="0"/>
              <a:t>, </a:t>
            </a: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edition, by N. Gregory </a:t>
            </a:r>
            <a:r>
              <a:rPr lang="en-US" dirty="0" err="1"/>
              <a:t>Mankiw</a:t>
            </a:r>
            <a:endParaRPr lang="en-US" dirty="0"/>
          </a:p>
          <a:p>
            <a:pPr>
              <a:defRPr/>
            </a:pPr>
            <a:r>
              <a:rPr lang="en-US" dirty="0">
                <a:hlinkClick r:id="rId3"/>
              </a:rPr>
              <a:t>ECO62</a:t>
            </a:r>
            <a:r>
              <a:rPr lang="en-US" dirty="0"/>
              <a:t> </a:t>
            </a:r>
            <a:r>
              <a:rPr lang="en-US" dirty="0" err="1">
                <a:hlinkClick r:id="rId4"/>
              </a:rPr>
              <a:t>Udayan</a:t>
            </a:r>
            <a:r>
              <a:rPr lang="en-US" dirty="0">
                <a:hlinkClick r:id="rId4"/>
              </a:rPr>
              <a:t> </a:t>
            </a:r>
            <a:r>
              <a:rPr lang="en-US" dirty="0" smtClean="0">
                <a:hlinkClick r:id="rId4"/>
              </a:rPr>
              <a:t>Roy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8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Solow-Swan With Technological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analysis of the Solow-Swan model of Ch. 8 can now be repeated exactly as before but with just one change: </a:t>
            </a:r>
            <a:br>
              <a:rPr lang="en-US" dirty="0" smtClean="0"/>
            </a:br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 becomes </a:t>
            </a:r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 + </a:t>
            </a:r>
            <a:r>
              <a:rPr lang="en-US" b="1" i="1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96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Dynamics: Ch. 8 and Ch. 9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Ch. 8 No technological change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Ch. 9 Technological Progress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/>
          </p:nvPr>
        </p:nvGraphicFramePr>
        <p:xfrm>
          <a:off x="609600" y="2801937"/>
          <a:ext cx="480762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3" imgW="2070000" imgH="393480" progId="Equation.3">
                  <p:embed/>
                </p:oleObj>
              </mc:Choice>
              <mc:Fallback>
                <p:oleObj name="Equation" r:id="rId3" imgW="2070000" imgH="393480" progId="Equation.3">
                  <p:embed/>
                  <p:pic>
                    <p:nvPicPr>
                      <p:cNvPr id="8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801937"/>
                        <a:ext cx="4807629" cy="914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Grp="1" noChangeAspect="1"/>
          </p:cNvGraphicFramePr>
          <p:nvPr>
            <p:extLst/>
          </p:nvPr>
        </p:nvGraphicFramePr>
        <p:xfrm>
          <a:off x="6111953" y="4343400"/>
          <a:ext cx="547044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5" imgW="2311200" imgH="419040" progId="Equation.3">
                  <p:embed/>
                </p:oleObj>
              </mc:Choice>
              <mc:Fallback>
                <p:oleObj name="Equation" r:id="rId5" imgW="2311200" imgH="419040" progId="Equation.3">
                  <p:embed/>
                  <p:pic>
                    <p:nvPicPr>
                      <p:cNvPr id="9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953" y="4343400"/>
                        <a:ext cx="547044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9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Dynamics: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As in Ch. 8, in the long run, </a:t>
            </a:r>
            <a:r>
              <a:rPr lang="en-US" b="1" i="1" dirty="0" smtClean="0">
                <a:solidFill>
                  <a:srgbClr val="0070C0"/>
                </a:solidFill>
              </a:rPr>
              <a:t>k</a:t>
            </a:r>
            <a:r>
              <a:rPr lang="en-US" b="1" dirty="0" smtClean="0">
                <a:solidFill>
                  <a:srgbClr val="0070C0"/>
                </a:solidFill>
              </a:rPr>
              <a:t> and </a:t>
            </a:r>
            <a:r>
              <a:rPr lang="en-US" b="1" i="1" dirty="0" smtClean="0">
                <a:solidFill>
                  <a:srgbClr val="0070C0"/>
                </a:solidFill>
              </a:rPr>
              <a:t>y</a:t>
            </a:r>
            <a:r>
              <a:rPr lang="en-US" b="1" dirty="0" smtClean="0">
                <a:solidFill>
                  <a:srgbClr val="0070C0"/>
                </a:solidFill>
              </a:rPr>
              <a:t> reach a steady state at </a:t>
            </a:r>
            <a:r>
              <a:rPr lang="en-US" b="1" i="1" dirty="0" smtClean="0">
                <a:solidFill>
                  <a:srgbClr val="0070C0"/>
                </a:solidFill>
              </a:rPr>
              <a:t>k</a:t>
            </a:r>
            <a:r>
              <a:rPr lang="en-US" b="1" dirty="0" smtClean="0">
                <a:solidFill>
                  <a:srgbClr val="0070C0"/>
                </a:solidFill>
              </a:rPr>
              <a:t> = </a:t>
            </a:r>
            <a:r>
              <a:rPr lang="en-US" b="1" i="1" dirty="0" smtClean="0">
                <a:solidFill>
                  <a:srgbClr val="0070C0"/>
                </a:solidFill>
              </a:rPr>
              <a:t>k</a:t>
            </a:r>
            <a:r>
              <a:rPr lang="en-US" b="1" dirty="0" smtClean="0">
                <a:solidFill>
                  <a:srgbClr val="0070C0"/>
                </a:solidFill>
              </a:rPr>
              <a:t>* and </a:t>
            </a:r>
            <a:r>
              <a:rPr lang="en-US" b="1" i="1" dirty="0" smtClean="0">
                <a:solidFill>
                  <a:srgbClr val="0070C0"/>
                </a:solidFill>
              </a:rPr>
              <a:t>y</a:t>
            </a:r>
            <a:r>
              <a:rPr lang="en-US" b="1" dirty="0" smtClean="0">
                <a:solidFill>
                  <a:srgbClr val="0070C0"/>
                </a:solidFill>
              </a:rPr>
              <a:t> = </a:t>
            </a:r>
            <a:r>
              <a:rPr lang="en-US" b="1" i="1" dirty="0" smtClean="0">
                <a:solidFill>
                  <a:srgbClr val="0070C0"/>
                </a:solidFill>
              </a:rPr>
              <a:t>y</a:t>
            </a:r>
            <a:r>
              <a:rPr lang="en-US" b="1" dirty="0" smtClean="0">
                <a:solidFill>
                  <a:srgbClr val="0070C0"/>
                </a:solidFill>
              </a:rPr>
              <a:t>* = </a:t>
            </a:r>
            <a:r>
              <a:rPr lang="en-US" b="1" i="1" dirty="0" smtClean="0">
                <a:solidFill>
                  <a:srgbClr val="0070C0"/>
                </a:solidFill>
              </a:rPr>
              <a:t>f</a:t>
            </a:r>
            <a:r>
              <a:rPr lang="en-US" b="1" dirty="0" smtClean="0">
                <a:solidFill>
                  <a:srgbClr val="0070C0"/>
                </a:solidFill>
              </a:rPr>
              <a:t>(</a:t>
            </a:r>
            <a:r>
              <a:rPr lang="en-US" b="1" i="1" dirty="0" smtClean="0">
                <a:solidFill>
                  <a:srgbClr val="0070C0"/>
                </a:solidFill>
              </a:rPr>
              <a:t>k</a:t>
            </a:r>
            <a:r>
              <a:rPr lang="en-US" b="1" dirty="0" smtClean="0">
                <a:solidFill>
                  <a:srgbClr val="0070C0"/>
                </a:solidFill>
              </a:rPr>
              <a:t>*)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Udayan Roy\Documents\courses\eco62\text-books\Mankiw7e\images-hi-res\CH08\CH08\MankiwMacroEcon7e_fig_08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24138"/>
            <a:ext cx="6096000" cy="40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Grp="1" noChangeAspect="1"/>
          </p:cNvGraphicFramePr>
          <p:nvPr>
            <p:extLst/>
          </p:nvPr>
        </p:nvGraphicFramePr>
        <p:xfrm>
          <a:off x="76200" y="3962400"/>
          <a:ext cx="40274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4" imgW="1701720" imgH="419040" progId="Equation.3">
                  <p:embed/>
                </p:oleObj>
              </mc:Choice>
              <mc:Fallback>
                <p:oleObj name="Equation" r:id="rId4" imgW="1701720" imgH="419040" progId="Equation.3">
                  <p:embed/>
                  <p:pic>
                    <p:nvPicPr>
                      <p:cNvPr id="4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962400"/>
                        <a:ext cx="402748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28600" y="5105399"/>
                <a:ext cx="3200400" cy="1125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105399"/>
                <a:ext cx="3200400" cy="1125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1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Dynamics: Ch. 8 and Ch. 9</a:t>
            </a:r>
            <a:endParaRPr lang="en-US" dirty="0"/>
          </a:p>
        </p:txBody>
      </p:sp>
      <p:pic>
        <p:nvPicPr>
          <p:cNvPr id="3074" name="Picture 2" descr="C:\Users\Udayan Roy\Documents\courses\eco62\text-books\Mankiw7e\images-hi-res\CH08\CH08\MankiwMacroEcon7e_fig_08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24139"/>
            <a:ext cx="5791200" cy="38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Grp="1" noChangeAspect="1"/>
          </p:cNvGraphicFramePr>
          <p:nvPr>
            <p:extLst/>
          </p:nvPr>
        </p:nvGraphicFramePr>
        <p:xfrm>
          <a:off x="6781800" y="1295400"/>
          <a:ext cx="40274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Equation" r:id="rId4" imgW="1701720" imgH="419040" progId="Equation.3">
                  <p:embed/>
                </p:oleObj>
              </mc:Choice>
              <mc:Fallback>
                <p:oleObj name="Equation" r:id="rId4" imgW="1701720" imgH="419040" progId="Equation.3">
                  <p:embed/>
                  <p:pic>
                    <p:nvPicPr>
                      <p:cNvPr id="4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295400"/>
                        <a:ext cx="402748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24138"/>
            <a:ext cx="5584446" cy="369131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Grp="1" noChangeAspect="1"/>
          </p:cNvGraphicFramePr>
          <p:nvPr>
            <p:extLst/>
          </p:nvPr>
        </p:nvGraphicFramePr>
        <p:xfrm>
          <a:off x="990600" y="1445403"/>
          <a:ext cx="4419599" cy="840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tion" r:id="rId7" imgW="2070000" imgH="393480" progId="Equation.3">
                  <p:embed/>
                </p:oleObj>
              </mc:Choice>
              <mc:Fallback>
                <p:oleObj name="Equation" r:id="rId7" imgW="2070000" imgH="393480" progId="Equation.3">
                  <p:embed/>
                  <p:pic>
                    <p:nvPicPr>
                      <p:cNvPr id="7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5403"/>
                        <a:ext cx="4419599" cy="84059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781800" y="2895600"/>
                <a:ext cx="3200400" cy="1125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2895600"/>
                <a:ext cx="3200400" cy="1125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90600" y="2209800"/>
                <a:ext cx="3200400" cy="1125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209800"/>
                <a:ext cx="3200400" cy="1125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1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Solow-Swan With Technological Progress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203805"/>
              </p:ext>
            </p:extLst>
          </p:nvPr>
        </p:nvGraphicFramePr>
        <p:xfrm>
          <a:off x="1981201" y="1447800"/>
          <a:ext cx="739825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Symbol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Steady state behavior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Capital per worker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k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Constant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Income per worker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r>
                        <a:rPr lang="en-US" dirty="0" smtClean="0"/>
                        <a:t> = </a:t>
                      </a:r>
                      <a:r>
                        <a:rPr lang="en-US" i="1" dirty="0" smtClean="0"/>
                        <a:t>f</a:t>
                      </a:r>
                      <a:r>
                        <a:rPr lang="en-US" dirty="0" smtClean="0"/>
                        <a:t>(</a:t>
                      </a:r>
                      <a:r>
                        <a:rPr lang="en-US" i="1" dirty="0" smtClean="0"/>
                        <a:t>k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Constant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Saving and investment per worker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sy</a:t>
                      </a:r>
                      <a:r>
                        <a:rPr lang="en-US" i="1" dirty="0" smtClean="0"/>
                        <a:t> 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Constant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Consumption per worker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 </a:t>
                      </a:r>
                      <a:r>
                        <a:rPr lang="en-US" i="0" dirty="0" smtClean="0"/>
                        <a:t>= (1</a:t>
                      </a:r>
                      <a:r>
                        <a:rPr lang="en-US" i="0" baseline="0" dirty="0" smtClean="0"/>
                        <a:t> – </a:t>
                      </a:r>
                      <a:r>
                        <a:rPr lang="en-US" i="1" baseline="0" dirty="0" smtClean="0"/>
                        <a:t>s</a:t>
                      </a:r>
                      <a:r>
                        <a:rPr lang="en-US" i="0" baseline="0" dirty="0" smtClean="0"/>
                        <a:t>)</a:t>
                      </a:r>
                      <a:r>
                        <a:rPr lang="en-US" i="1" baseline="0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Constant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Effective Labor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L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Grows at rate </a:t>
                      </a:r>
                      <a:r>
                        <a:rPr lang="en-US" i="1" dirty="0" smtClean="0"/>
                        <a:t>n </a:t>
                      </a:r>
                      <a:r>
                        <a:rPr lang="en-US" i="0" dirty="0" smtClean="0"/>
                        <a:t>+</a:t>
                      </a:r>
                      <a:r>
                        <a:rPr lang="en-US" i="1" dirty="0" smtClean="0"/>
                        <a:t> g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K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Grows at rate </a:t>
                      </a:r>
                      <a:r>
                        <a:rPr lang="en-US" i="1" dirty="0" smtClean="0"/>
                        <a:t>n </a:t>
                      </a:r>
                      <a:r>
                        <a:rPr lang="en-US" i="0" dirty="0" smtClean="0"/>
                        <a:t>+</a:t>
                      </a:r>
                      <a:r>
                        <a:rPr lang="en-US" i="1" dirty="0" smtClean="0"/>
                        <a:t> g</a:t>
                      </a:r>
                      <a:endParaRPr lang="en-US" i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r>
                        <a:rPr lang="en-US" dirty="0" smtClean="0"/>
                        <a:t> = </a:t>
                      </a:r>
                      <a:r>
                        <a:rPr lang="en-US" i="1" dirty="0" smtClean="0"/>
                        <a:t>F</a:t>
                      </a:r>
                      <a:r>
                        <a:rPr lang="en-US" dirty="0" smtClean="0"/>
                        <a:t>(</a:t>
                      </a:r>
                      <a:r>
                        <a:rPr lang="en-US" i="1" dirty="0" smtClean="0"/>
                        <a:t>K</a:t>
                      </a:r>
                      <a:r>
                        <a:rPr lang="en-US" dirty="0" smtClean="0"/>
                        <a:t>, </a:t>
                      </a:r>
                      <a:r>
                        <a:rPr lang="en-US" i="1" dirty="0" smtClean="0"/>
                        <a:t>L</a:t>
                      </a:r>
                      <a:r>
                        <a:rPr lang="en-US" i="0" dirty="0" smtClean="0"/>
                        <a:t>)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Grows at rate </a:t>
                      </a:r>
                      <a:r>
                        <a:rPr lang="en-US" i="1" dirty="0" smtClean="0"/>
                        <a:t>n </a:t>
                      </a:r>
                      <a:r>
                        <a:rPr lang="en-US" i="0" dirty="0" smtClean="0"/>
                        <a:t>+</a:t>
                      </a:r>
                      <a:r>
                        <a:rPr lang="en-US" i="1" dirty="0" smtClean="0"/>
                        <a:t> g</a:t>
                      </a:r>
                      <a:endParaRPr lang="en-US" i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Saving and investment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sY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Grows at rate </a:t>
                      </a:r>
                      <a:r>
                        <a:rPr lang="en-US" i="1" dirty="0" smtClean="0"/>
                        <a:t>n </a:t>
                      </a:r>
                      <a:r>
                        <a:rPr lang="en-US" i="0" dirty="0" smtClean="0"/>
                        <a:t>+</a:t>
                      </a:r>
                      <a:r>
                        <a:rPr lang="en-US" i="1" dirty="0" smtClean="0"/>
                        <a:t> g</a:t>
                      </a:r>
                      <a:endParaRPr lang="en-US" i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Consumption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C </a:t>
                      </a:r>
                      <a:r>
                        <a:rPr lang="en-US" i="0" dirty="0" smtClean="0"/>
                        <a:t>= (1</a:t>
                      </a:r>
                      <a:r>
                        <a:rPr lang="en-US" i="0" baseline="0" dirty="0" smtClean="0"/>
                        <a:t> – </a:t>
                      </a:r>
                      <a:r>
                        <a:rPr lang="en-US" i="1" baseline="0" dirty="0" smtClean="0"/>
                        <a:t>s</a:t>
                      </a:r>
                      <a:r>
                        <a:rPr lang="en-US" i="0" baseline="0" dirty="0" smtClean="0"/>
                        <a:t>)</a:t>
                      </a:r>
                      <a:r>
                        <a:rPr lang="en-US" i="1" baseline="0" dirty="0" smtClean="0"/>
                        <a:t>Y</a:t>
                      </a:r>
                      <a:endParaRPr lang="en-US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Grows at rate </a:t>
                      </a:r>
                      <a:r>
                        <a:rPr lang="en-US" i="1" dirty="0" smtClean="0"/>
                        <a:t>n </a:t>
                      </a:r>
                      <a:r>
                        <a:rPr lang="en-US" i="0" dirty="0" smtClean="0"/>
                        <a:t>+</a:t>
                      </a:r>
                      <a:r>
                        <a:rPr lang="en-US" i="1" dirty="0" smtClean="0"/>
                        <a:t>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585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89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Solow-Swan With Technological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that the (effective) labor force consists of humans, who eat, and non-humans, who do not eat</a:t>
            </a:r>
          </a:p>
          <a:p>
            <a:r>
              <a:rPr lang="en-US" dirty="0" smtClean="0"/>
              <a:t>Output per human = total </a:t>
            </a:r>
            <a:r>
              <a:rPr lang="en-US" dirty="0"/>
              <a:t>output </a:t>
            </a:r>
            <a:r>
              <a:rPr lang="en-US" dirty="0" smtClean="0"/>
              <a:t>/ number of humans</a:t>
            </a:r>
          </a:p>
          <a:p>
            <a:r>
              <a:rPr lang="en-US" dirty="0" smtClean="0"/>
              <a:t>Recall that if </a:t>
            </a:r>
            <a:r>
              <a:rPr lang="en-US" i="1" dirty="0" smtClean="0"/>
              <a:t>z</a:t>
            </a:r>
            <a:r>
              <a:rPr lang="en-US" dirty="0" smtClean="0"/>
              <a:t> = </a:t>
            </a:r>
            <a:r>
              <a:rPr lang="en-US" i="1" dirty="0" smtClean="0"/>
              <a:t>x</a:t>
            </a:r>
            <a:r>
              <a:rPr lang="en-US" dirty="0" smtClean="0"/>
              <a:t>/</a:t>
            </a:r>
            <a:r>
              <a:rPr lang="en-US" i="1" dirty="0" smtClean="0"/>
              <a:t>y</a:t>
            </a:r>
            <a:r>
              <a:rPr lang="en-US" dirty="0" smtClean="0"/>
              <a:t> then, then growth rates follow </a:t>
            </a:r>
            <a:r>
              <a:rPr lang="en-US" i="1" dirty="0" err="1" smtClean="0"/>
              <a:t>z</a:t>
            </a:r>
            <a:r>
              <a:rPr lang="en-US" baseline="-25000" dirty="0" err="1" smtClean="0"/>
              <a:t>g</a:t>
            </a:r>
            <a:r>
              <a:rPr lang="en-US" dirty="0" smtClean="0"/>
              <a:t> = </a:t>
            </a:r>
            <a:r>
              <a:rPr lang="en-US" i="1" dirty="0" err="1" smtClean="0"/>
              <a:t>x</a:t>
            </a:r>
            <a:r>
              <a:rPr lang="en-US" baseline="-25000" dirty="0" err="1" smtClean="0"/>
              <a:t>g</a:t>
            </a:r>
            <a:r>
              <a:rPr lang="en-US" dirty="0" smtClean="0"/>
              <a:t> – </a:t>
            </a:r>
            <a:r>
              <a:rPr lang="en-US" i="1" dirty="0" err="1" smtClean="0"/>
              <a:t>y</a:t>
            </a:r>
            <a:r>
              <a:rPr lang="en-US" baseline="-25000" dirty="0" err="1" smtClean="0"/>
              <a:t>g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Therefore, the growth rate of </a:t>
            </a:r>
            <a:r>
              <a:rPr lang="en-US" dirty="0"/>
              <a:t>output</a:t>
            </a:r>
            <a:r>
              <a:rPr lang="en-US" dirty="0" smtClean="0"/>
              <a:t> </a:t>
            </a:r>
            <a:r>
              <a:rPr lang="en-US" dirty="0"/>
              <a:t>per human = growth rate of </a:t>
            </a:r>
            <a:r>
              <a:rPr lang="en-US" dirty="0" smtClean="0"/>
              <a:t>total </a:t>
            </a:r>
            <a:r>
              <a:rPr lang="en-US" dirty="0"/>
              <a:t>output</a:t>
            </a:r>
            <a:r>
              <a:rPr lang="en-US" dirty="0" smtClean="0"/>
              <a:t> </a:t>
            </a:r>
            <a:r>
              <a:rPr lang="en-US" dirty="0"/>
              <a:t>–</a:t>
            </a:r>
            <a:r>
              <a:rPr lang="en-US" dirty="0" smtClean="0"/>
              <a:t> </a:t>
            </a:r>
            <a:r>
              <a:rPr lang="en-US" dirty="0"/>
              <a:t>growth rate of </a:t>
            </a:r>
            <a:r>
              <a:rPr lang="en-US" dirty="0" smtClean="0"/>
              <a:t>the number </a:t>
            </a:r>
            <a:r>
              <a:rPr lang="en-US" dirty="0"/>
              <a:t>of humans</a:t>
            </a:r>
            <a:r>
              <a:rPr lang="en-US" dirty="0" smtClean="0"/>
              <a:t> = </a:t>
            </a:r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 + </a:t>
            </a:r>
            <a:r>
              <a:rPr lang="en-US" b="1" i="1" dirty="0" smtClean="0">
                <a:solidFill>
                  <a:srgbClr val="FF0000"/>
                </a:solidFill>
              </a:rPr>
              <a:t>g</a:t>
            </a:r>
            <a:r>
              <a:rPr lang="en-US" b="1" dirty="0" smtClean="0">
                <a:solidFill>
                  <a:srgbClr val="FF0000"/>
                </a:solidFill>
              </a:rPr>
              <a:t> – </a:t>
            </a:r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 = </a:t>
            </a:r>
            <a:r>
              <a:rPr lang="en-US" b="1" i="1" dirty="0" smtClean="0">
                <a:solidFill>
                  <a:srgbClr val="FF0000"/>
                </a:solidFill>
              </a:rPr>
              <a:t>g</a:t>
            </a:r>
            <a:r>
              <a:rPr lang="en-US" b="1" dirty="0" smtClean="0">
                <a:solidFill>
                  <a:srgbClr val="FF0000"/>
                </a:solidFill>
              </a:rPr>
              <a:t> &gt; 0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48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Solow-Swan With Technological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Similarly, consumption per human = total </a:t>
            </a:r>
            <a:r>
              <a:rPr lang="en-US" dirty="0"/>
              <a:t>consumption</a:t>
            </a:r>
            <a:r>
              <a:rPr lang="en-US" dirty="0" smtClean="0"/>
              <a:t> / number of humans</a:t>
            </a:r>
          </a:p>
          <a:p>
            <a:r>
              <a:rPr lang="en-US" dirty="0" smtClean="0"/>
              <a:t>As before, if </a:t>
            </a:r>
            <a:r>
              <a:rPr lang="en-US" i="1" dirty="0" smtClean="0"/>
              <a:t>z</a:t>
            </a:r>
            <a:r>
              <a:rPr lang="en-US" dirty="0" smtClean="0"/>
              <a:t> = </a:t>
            </a:r>
            <a:r>
              <a:rPr lang="en-US" i="1" dirty="0" smtClean="0"/>
              <a:t>x</a:t>
            </a:r>
            <a:r>
              <a:rPr lang="en-US" dirty="0" smtClean="0"/>
              <a:t>/</a:t>
            </a:r>
            <a:r>
              <a:rPr lang="en-US" i="1" dirty="0" smtClean="0"/>
              <a:t>y</a:t>
            </a:r>
            <a:r>
              <a:rPr lang="en-US" dirty="0" smtClean="0"/>
              <a:t> then, then </a:t>
            </a:r>
            <a:r>
              <a:rPr lang="en-US" i="1" dirty="0" err="1" smtClean="0"/>
              <a:t>z</a:t>
            </a:r>
            <a:r>
              <a:rPr lang="en-US" baseline="-25000" dirty="0" err="1" smtClean="0"/>
              <a:t>g</a:t>
            </a:r>
            <a:r>
              <a:rPr lang="en-US" dirty="0" smtClean="0"/>
              <a:t> = </a:t>
            </a:r>
            <a:r>
              <a:rPr lang="en-US" i="1" dirty="0" err="1" smtClean="0"/>
              <a:t>x</a:t>
            </a:r>
            <a:r>
              <a:rPr lang="en-US" baseline="-25000" dirty="0" err="1" smtClean="0"/>
              <a:t>g</a:t>
            </a:r>
            <a:r>
              <a:rPr lang="en-US" dirty="0" smtClean="0"/>
              <a:t> – </a:t>
            </a:r>
            <a:r>
              <a:rPr lang="en-US" i="1" dirty="0" err="1" smtClean="0"/>
              <a:t>y</a:t>
            </a:r>
            <a:r>
              <a:rPr lang="en-US" baseline="-25000" dirty="0" err="1" smtClean="0"/>
              <a:t>g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Therefore, the growth rate of </a:t>
            </a:r>
            <a:r>
              <a:rPr lang="en-US" dirty="0"/>
              <a:t>consumption</a:t>
            </a:r>
            <a:r>
              <a:rPr lang="en-US" dirty="0" smtClean="0"/>
              <a:t> </a:t>
            </a:r>
            <a:r>
              <a:rPr lang="en-US" dirty="0"/>
              <a:t>per human = growth rate of </a:t>
            </a:r>
            <a:r>
              <a:rPr lang="en-US" dirty="0" smtClean="0"/>
              <a:t>total </a:t>
            </a:r>
            <a:r>
              <a:rPr lang="en-US" dirty="0"/>
              <a:t>consumption</a:t>
            </a:r>
            <a:r>
              <a:rPr lang="en-US" dirty="0" smtClean="0"/>
              <a:t> </a:t>
            </a:r>
            <a:r>
              <a:rPr lang="en-US" dirty="0"/>
              <a:t>–</a:t>
            </a:r>
            <a:r>
              <a:rPr lang="en-US" dirty="0" smtClean="0"/>
              <a:t> </a:t>
            </a:r>
            <a:r>
              <a:rPr lang="en-US" dirty="0"/>
              <a:t>growth rate of </a:t>
            </a:r>
            <a:r>
              <a:rPr lang="en-US" dirty="0" smtClean="0"/>
              <a:t>the number </a:t>
            </a:r>
            <a:r>
              <a:rPr lang="en-US" dirty="0"/>
              <a:t>of humans</a:t>
            </a:r>
            <a:r>
              <a:rPr lang="en-US" dirty="0" smtClean="0"/>
              <a:t> = </a:t>
            </a:r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 + </a:t>
            </a:r>
            <a:r>
              <a:rPr lang="en-US" b="1" i="1" dirty="0" smtClean="0">
                <a:solidFill>
                  <a:srgbClr val="FF0000"/>
                </a:solidFill>
              </a:rPr>
              <a:t>g</a:t>
            </a:r>
            <a:r>
              <a:rPr lang="en-US" b="1" dirty="0" smtClean="0">
                <a:solidFill>
                  <a:srgbClr val="FF0000"/>
                </a:solidFill>
              </a:rPr>
              <a:t> – </a:t>
            </a:r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 = </a:t>
            </a:r>
            <a:r>
              <a:rPr lang="en-US" b="1" i="1" dirty="0" smtClean="0">
                <a:solidFill>
                  <a:srgbClr val="FF0000"/>
                </a:solidFill>
              </a:rPr>
              <a:t>g</a:t>
            </a:r>
            <a:r>
              <a:rPr lang="en-US" b="1" dirty="0" smtClean="0">
                <a:solidFill>
                  <a:srgbClr val="FF0000"/>
                </a:solidFill>
              </a:rPr>
              <a:t> &gt; 0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27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Progress, finally!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822007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 have just seen that if we introduce technological progress in the Solow-Swan theory of long-run growth, then in the economy’s steady state</a:t>
            </a:r>
          </a:p>
          <a:p>
            <a:pPr lvl="1"/>
            <a:r>
              <a:rPr lang="en-US" dirty="0" smtClean="0"/>
              <a:t>Per-human </a:t>
            </a:r>
            <a:r>
              <a:rPr lang="en-US" dirty="0" smtClean="0"/>
              <a:t>output </a:t>
            </a:r>
            <a:r>
              <a:rPr lang="en-US" dirty="0" smtClean="0"/>
              <a:t>and consumption both increase </a:t>
            </a:r>
            <a:r>
              <a:rPr lang="en-US" dirty="0" smtClean="0"/>
              <a:t>at the rate </a:t>
            </a:r>
            <a:r>
              <a:rPr lang="en-US" i="1" dirty="0" smtClean="0"/>
              <a:t>g</a:t>
            </a:r>
            <a:r>
              <a:rPr lang="en-US" dirty="0" smtClean="0"/>
              <a:t>, which is the rate of technological progress</a:t>
            </a:r>
            <a:endParaRPr lang="en-US" dirty="0"/>
          </a:p>
          <a:p>
            <a:r>
              <a:rPr lang="en-US" dirty="0" smtClean="0"/>
              <a:t>This is a major triumph for the Solow-Swan theory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5" y="1600200"/>
            <a:ext cx="32099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3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we see that </a:t>
            </a:r>
            <a:r>
              <a:rPr lang="en-US" dirty="0" smtClean="0"/>
              <a:t>a simple re-interpretation of the Solow-Swan economy gives us what we were looking for—steadily increasing income </a:t>
            </a:r>
            <a:r>
              <a:rPr lang="en-US" dirty="0" smtClean="0"/>
              <a:t>and consumption per human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8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5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Solow-Swan, Ch.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L</a:t>
            </a:r>
            <a:r>
              <a:rPr lang="en-US" dirty="0" smtClean="0"/>
              <a:t> and </a:t>
            </a:r>
            <a:r>
              <a:rPr lang="en-US" i="1" dirty="0" smtClean="0"/>
              <a:t>K</a:t>
            </a:r>
            <a:r>
              <a:rPr lang="en-US" dirty="0" smtClean="0"/>
              <a:t> are used to produce a final good </a:t>
            </a: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dirty="0" smtClean="0"/>
              <a:t>, </a:t>
            </a:r>
            <a:r>
              <a:rPr lang="en-US" i="1" dirty="0" smtClean="0"/>
              <a:t>L</a:t>
            </a:r>
            <a:r>
              <a:rPr lang="en-US" dirty="0" smtClean="0"/>
              <a:t>)</a:t>
            </a:r>
          </a:p>
          <a:p>
            <a:r>
              <a:rPr lang="en-US" i="1" dirty="0" smtClean="0"/>
              <a:t>k</a:t>
            </a:r>
            <a:r>
              <a:rPr lang="en-US" dirty="0" smtClean="0"/>
              <a:t> = </a:t>
            </a:r>
            <a:r>
              <a:rPr lang="en-US" i="1" dirty="0" smtClean="0"/>
              <a:t>K</a:t>
            </a:r>
            <a:r>
              <a:rPr lang="en-US" dirty="0" smtClean="0"/>
              <a:t>/</a:t>
            </a:r>
            <a:r>
              <a:rPr lang="en-US" i="1" dirty="0" smtClean="0"/>
              <a:t>L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Y</a:t>
            </a:r>
            <a:r>
              <a:rPr lang="en-US" dirty="0" smtClean="0"/>
              <a:t>/</a:t>
            </a:r>
            <a:r>
              <a:rPr lang="en-US" i="1" dirty="0" smtClean="0"/>
              <a:t>L</a:t>
            </a:r>
            <a:r>
              <a:rPr lang="en-US" dirty="0" smtClean="0"/>
              <a:t> =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dirty="0" smtClean="0"/>
              <a:t>) are </a:t>
            </a:r>
            <a:r>
              <a:rPr lang="en-US" i="1" dirty="0" smtClean="0"/>
              <a:t>per worker </a:t>
            </a:r>
            <a:r>
              <a:rPr lang="en-US" dirty="0" smtClean="0"/>
              <a:t>capital and output</a:t>
            </a:r>
          </a:p>
          <a:p>
            <a:r>
              <a:rPr lang="en-US" i="1" dirty="0" smtClean="0"/>
              <a:t>L </a:t>
            </a:r>
            <a:r>
              <a:rPr lang="en-US" dirty="0" smtClean="0"/>
              <a:t>grows </a:t>
            </a:r>
            <a:r>
              <a:rPr lang="en-US" dirty="0" smtClean="0"/>
              <a:t>at the rate </a:t>
            </a:r>
            <a:r>
              <a:rPr lang="en-US" i="1" dirty="0" smtClean="0"/>
              <a:t>n</a:t>
            </a:r>
            <a:r>
              <a:rPr lang="en-US" dirty="0"/>
              <a:t> </a:t>
            </a:r>
            <a:r>
              <a:rPr lang="en-US" dirty="0" smtClean="0"/>
              <a:t>every period.</a:t>
            </a:r>
          </a:p>
          <a:p>
            <a:r>
              <a:rPr lang="en-US" dirty="0" smtClean="0"/>
              <a:t>A fraction </a:t>
            </a:r>
            <a:r>
              <a:rPr lang="en-US" i="1" dirty="0" smtClean="0"/>
              <a:t>s</a:t>
            </a:r>
            <a:r>
              <a:rPr lang="en-US" dirty="0" smtClean="0"/>
              <a:t> of </a:t>
            </a:r>
            <a:r>
              <a:rPr lang="en-US" i="1" dirty="0" smtClean="0"/>
              <a:t>Y</a:t>
            </a:r>
            <a:r>
              <a:rPr lang="en-US" dirty="0" smtClean="0"/>
              <a:t> is saved and added to </a:t>
            </a:r>
            <a:r>
              <a:rPr lang="en-US" dirty="0"/>
              <a:t>capital every </a:t>
            </a:r>
            <a:r>
              <a:rPr lang="en-US" dirty="0" smtClean="0"/>
              <a:t>period.</a:t>
            </a:r>
          </a:p>
          <a:p>
            <a:r>
              <a:rPr lang="en-US" dirty="0" smtClean="0"/>
              <a:t>A fraction </a:t>
            </a:r>
            <a:r>
              <a:rPr lang="el-GR" dirty="0" smtClean="0"/>
              <a:t>δ</a:t>
            </a:r>
            <a:r>
              <a:rPr lang="en-US" dirty="0" smtClean="0"/>
              <a:t> of </a:t>
            </a:r>
            <a:r>
              <a:rPr lang="en-US" i="1" dirty="0" smtClean="0"/>
              <a:t>K</a:t>
            </a:r>
            <a:r>
              <a:rPr lang="en-US" dirty="0" smtClean="0"/>
              <a:t> depreciates (wears out</a:t>
            </a:r>
            <a:r>
              <a:rPr lang="en-US" dirty="0"/>
              <a:t>) every </a:t>
            </a:r>
            <a:r>
              <a:rPr lang="en-US" dirty="0" smtClean="0"/>
              <a:t>period.</a:t>
            </a:r>
          </a:p>
        </p:txBody>
      </p:sp>
    </p:spTree>
    <p:extLst>
      <p:ext uri="{BB962C8B-B14F-4D97-AF65-F5344CB8AC3E}">
        <p14:creationId xmlns:p14="http://schemas.microsoft.com/office/powerpoint/2010/main" val="15171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empirics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85232"/>
                </a:solidFill>
              </a:rPr>
              <a:t>Growth empirics: Balanced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The Solow model’s steady state exhibits </a:t>
            </a:r>
            <a:r>
              <a:rPr lang="en-US" b="1" dirty="0">
                <a:solidFill>
                  <a:srgbClr val="CC0000"/>
                </a:solidFill>
                <a:cs typeface="Arial" panose="020B0604020202020204" pitchFamily="34" charset="0"/>
              </a:rPr>
              <a:t>balanced growth</a:t>
            </a:r>
            <a:r>
              <a:rPr lang="en-US" dirty="0">
                <a:cs typeface="Arial" panose="020B0604020202020204" pitchFamily="34" charset="0"/>
              </a:rPr>
              <a:t>: many variables grow at the same rate.</a:t>
            </a:r>
          </a:p>
          <a:p>
            <a:pPr marL="800100" lvl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The Solow model predicts that </a:t>
            </a:r>
            <a:r>
              <a:rPr lang="en-US" b="1" i="1" dirty="0">
                <a:cs typeface="Arial" panose="020B0604020202020204" pitchFamily="34" charset="0"/>
              </a:rPr>
              <a:t>Y</a:t>
            </a:r>
            <a:r>
              <a:rPr lang="en-US" dirty="0">
                <a:cs typeface="Arial" panose="020B0604020202020204" pitchFamily="34" charset="0"/>
              </a:rPr>
              <a:t>/</a:t>
            </a:r>
            <a:r>
              <a:rPr lang="en-US" b="1" i="1" dirty="0">
                <a:cs typeface="Arial" panose="020B0604020202020204" pitchFamily="34" charset="0"/>
              </a:rPr>
              <a:t>L</a:t>
            </a:r>
            <a:r>
              <a:rPr lang="en-US" dirty="0">
                <a:cs typeface="Arial" panose="020B0604020202020204" pitchFamily="34" charset="0"/>
              </a:rPr>
              <a:t> and </a:t>
            </a:r>
            <a:r>
              <a:rPr lang="en-US" b="1" i="1" dirty="0">
                <a:cs typeface="Arial" panose="020B0604020202020204" pitchFamily="34" charset="0"/>
              </a:rPr>
              <a:t>K</a:t>
            </a:r>
            <a:r>
              <a:rPr lang="en-US" dirty="0">
                <a:cs typeface="Arial" panose="020B0604020202020204" pitchFamily="34" charset="0"/>
              </a:rPr>
              <a:t>/</a:t>
            </a:r>
            <a:r>
              <a:rPr lang="en-US" b="1" i="1" dirty="0">
                <a:cs typeface="Arial" panose="020B0604020202020204" pitchFamily="34" charset="0"/>
              </a:rPr>
              <a:t>L</a:t>
            </a:r>
            <a:r>
              <a:rPr lang="en-US" dirty="0">
                <a:cs typeface="Arial" panose="020B0604020202020204" pitchFamily="34" charset="0"/>
              </a:rPr>
              <a:t> grow at the same rate (</a:t>
            </a:r>
            <a:r>
              <a:rPr lang="en-US" b="1" i="1" dirty="0">
                <a:cs typeface="Arial" panose="020B0604020202020204" pitchFamily="34" charset="0"/>
              </a:rPr>
              <a:t>g</a:t>
            </a:r>
            <a:r>
              <a:rPr lang="en-US" dirty="0">
                <a:cs typeface="Arial" panose="020B0604020202020204" pitchFamily="34" charset="0"/>
              </a:rPr>
              <a:t>), so </a:t>
            </a:r>
            <a:r>
              <a:rPr lang="en-US" b="1" i="1" dirty="0">
                <a:cs typeface="Arial" panose="020B0604020202020204" pitchFamily="34" charset="0"/>
              </a:rPr>
              <a:t>K</a:t>
            </a:r>
            <a:r>
              <a:rPr lang="en-US" dirty="0">
                <a:cs typeface="Arial" panose="020B0604020202020204" pitchFamily="34" charset="0"/>
              </a:rPr>
              <a:t>/</a:t>
            </a:r>
            <a:r>
              <a:rPr lang="en-US" b="1" i="1" dirty="0">
                <a:cs typeface="Arial" panose="020B0604020202020204" pitchFamily="34" charset="0"/>
              </a:rPr>
              <a:t>Y</a:t>
            </a:r>
            <a:r>
              <a:rPr lang="en-US" dirty="0">
                <a:cs typeface="Arial" panose="020B0604020202020204" pitchFamily="34" charset="0"/>
              </a:rPr>
              <a:t> should be constant. 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This is true in the real world.</a:t>
            </a:r>
          </a:p>
          <a:p>
            <a:pPr marL="800100" lvl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The Solow model predicts that real wage grows at the same rate as </a:t>
            </a:r>
            <a:r>
              <a:rPr lang="en-US" b="1" i="1" dirty="0">
                <a:cs typeface="Arial" panose="020B0604020202020204" pitchFamily="34" charset="0"/>
              </a:rPr>
              <a:t>Y</a:t>
            </a:r>
            <a:r>
              <a:rPr lang="en-US" dirty="0">
                <a:cs typeface="Arial" panose="020B0604020202020204" pitchFamily="34" charset="0"/>
              </a:rPr>
              <a:t>/</a:t>
            </a:r>
            <a:r>
              <a:rPr lang="en-US" b="1" i="1" dirty="0">
                <a:cs typeface="Arial" panose="020B0604020202020204" pitchFamily="34" charset="0"/>
              </a:rPr>
              <a:t>L</a:t>
            </a:r>
            <a:r>
              <a:rPr lang="en-US" dirty="0">
                <a:cs typeface="Arial" panose="020B0604020202020204" pitchFamily="34" charset="0"/>
              </a:rPr>
              <a:t>, while real rental price </a:t>
            </a:r>
            <a:r>
              <a:rPr lang="en-US" dirty="0" smtClean="0">
                <a:cs typeface="Arial" panose="020B0604020202020204" pitchFamily="34" charset="0"/>
              </a:rPr>
              <a:t>of capital is </a:t>
            </a:r>
            <a:r>
              <a:rPr lang="en-US" dirty="0">
                <a:cs typeface="Arial" panose="020B0604020202020204" pitchFamily="34" charset="0"/>
              </a:rPr>
              <a:t>constant. 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Also true in the real world.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3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85232"/>
                </a:solidFill>
              </a:rPr>
              <a:t>Growth empirics: Convergence,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Solow model predicts that, other things equal, </a:t>
            </a:r>
            <a:r>
              <a:rPr lang="en-US" i="1" dirty="0" smtClean="0">
                <a:cs typeface="Arial" panose="020B0604020202020204" pitchFamily="34" charset="0"/>
              </a:rPr>
              <a:t>poorer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countries (with </a:t>
            </a:r>
            <a:r>
              <a:rPr lang="en-US" i="1" dirty="0">
                <a:cs typeface="Arial" panose="020B0604020202020204" pitchFamily="34" charset="0"/>
              </a:rPr>
              <a:t>lower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b="1" i="1" dirty="0">
                <a:cs typeface="Arial" panose="020B0604020202020204" pitchFamily="34" charset="0"/>
              </a:rPr>
              <a:t>Y</a:t>
            </a:r>
            <a:r>
              <a:rPr lang="en-US" dirty="0">
                <a:cs typeface="Arial" panose="020B0604020202020204" pitchFamily="34" charset="0"/>
              </a:rPr>
              <a:t>/</a:t>
            </a:r>
            <a:r>
              <a:rPr lang="en-US" b="1" i="1" dirty="0">
                <a:cs typeface="Arial" panose="020B0604020202020204" pitchFamily="34" charset="0"/>
              </a:rPr>
              <a:t>L</a:t>
            </a:r>
            <a:r>
              <a:rPr lang="en-US" dirty="0">
                <a:cs typeface="Arial" panose="020B0604020202020204" pitchFamily="34" charset="0"/>
              </a:rPr>
              <a:t>  and </a:t>
            </a:r>
            <a:r>
              <a:rPr lang="en-US" b="1" i="1" dirty="0">
                <a:cs typeface="Arial" panose="020B0604020202020204" pitchFamily="34" charset="0"/>
              </a:rPr>
              <a:t>K</a:t>
            </a:r>
            <a:r>
              <a:rPr lang="en-US" dirty="0">
                <a:cs typeface="Arial" panose="020B0604020202020204" pitchFamily="34" charset="0"/>
              </a:rPr>
              <a:t>/</a:t>
            </a:r>
            <a:r>
              <a:rPr lang="en-US" b="1" i="1" dirty="0">
                <a:cs typeface="Arial" panose="020B0604020202020204" pitchFamily="34" charset="0"/>
              </a:rPr>
              <a:t>L</a:t>
            </a:r>
            <a:r>
              <a:rPr lang="en-US" dirty="0">
                <a:cs typeface="Arial" panose="020B0604020202020204" pitchFamily="34" charset="0"/>
              </a:rPr>
              <a:t>) should grow </a:t>
            </a:r>
            <a:r>
              <a:rPr lang="en-US" i="1" dirty="0">
                <a:cs typeface="Arial" panose="020B0604020202020204" pitchFamily="34" charset="0"/>
              </a:rPr>
              <a:t>faster</a:t>
            </a:r>
            <a:r>
              <a:rPr lang="en-US" dirty="0">
                <a:cs typeface="Arial" panose="020B0604020202020204" pitchFamily="34" charset="0"/>
              </a:rPr>
              <a:t> than rich ones.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If true, then the income gap between rich and poor countries would shrink over time, causing living standards to </a:t>
            </a:r>
            <a:r>
              <a:rPr lang="en-US" i="1" dirty="0">
                <a:cs typeface="Arial" panose="020B0604020202020204" pitchFamily="34" charset="0"/>
              </a:rPr>
              <a:t>converge</a:t>
            </a:r>
            <a:r>
              <a:rPr lang="en-US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In the real world, many poor countries do NOT grow faster than rich ones. Does this mean the Solow model fails?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85232"/>
                </a:solidFill>
              </a:rPr>
              <a:t>Growth empirics: Convergence,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No, the Solow model does not fail because it predicts that, 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other things equal</a:t>
            </a:r>
            <a:r>
              <a:rPr lang="en-US" dirty="0">
                <a:cs typeface="Arial" panose="020B0604020202020204" pitchFamily="34" charset="0"/>
              </a:rPr>
              <a:t>, poor countries (with lower </a:t>
            </a:r>
            <a:r>
              <a:rPr lang="en-US" b="1" i="1" dirty="0">
                <a:cs typeface="Arial" panose="020B0604020202020204" pitchFamily="34" charset="0"/>
              </a:rPr>
              <a:t>Y</a:t>
            </a:r>
            <a:r>
              <a:rPr lang="en-US" dirty="0">
                <a:cs typeface="Arial" panose="020B0604020202020204" pitchFamily="34" charset="0"/>
              </a:rPr>
              <a:t>/</a:t>
            </a:r>
            <a:r>
              <a:rPr lang="en-US" b="1" i="1" dirty="0">
                <a:cs typeface="Arial" panose="020B0604020202020204" pitchFamily="34" charset="0"/>
              </a:rPr>
              <a:t>L</a:t>
            </a:r>
            <a:r>
              <a:rPr lang="en-US" dirty="0">
                <a:cs typeface="Arial" panose="020B0604020202020204" pitchFamily="34" charset="0"/>
              </a:rPr>
              <a:t> and </a:t>
            </a:r>
            <a:r>
              <a:rPr lang="en-US" b="1" i="1" dirty="0">
                <a:cs typeface="Arial" panose="020B0604020202020204" pitchFamily="34" charset="0"/>
              </a:rPr>
              <a:t>K</a:t>
            </a:r>
            <a:r>
              <a:rPr lang="en-US" dirty="0">
                <a:cs typeface="Arial" panose="020B0604020202020204" pitchFamily="34" charset="0"/>
              </a:rPr>
              <a:t>/</a:t>
            </a:r>
            <a:r>
              <a:rPr lang="en-US" b="1" i="1" dirty="0">
                <a:cs typeface="Arial" panose="020B0604020202020204" pitchFamily="34" charset="0"/>
              </a:rPr>
              <a:t>L</a:t>
            </a:r>
            <a:r>
              <a:rPr lang="en-US" dirty="0">
                <a:cs typeface="Arial" panose="020B0604020202020204" pitchFamily="34" charset="0"/>
              </a:rPr>
              <a:t>) should grow faster than rich ones.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In samples of countries with similar savings and population growth rates, income gaps shrink about 2% per year.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In larger samples, after controlling for differences in saving, population growth, and human capital, incomes converge by about 2% per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85232"/>
                </a:solidFill>
              </a:rPr>
              <a:t>Growth empirics: Convergence, part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What the Solow model really predicts is </a:t>
            </a:r>
            <a:r>
              <a:rPr lang="en-US" b="1" dirty="0">
                <a:solidFill>
                  <a:srgbClr val="CC0000"/>
                </a:solidFill>
                <a:cs typeface="Arial" panose="020B0604020202020204" pitchFamily="34" charset="0"/>
              </a:rPr>
              <a:t>conditional convergence</a:t>
            </a:r>
            <a:r>
              <a:rPr lang="en-US" dirty="0">
                <a:cs typeface="Arial" panose="020B0604020202020204" pitchFamily="34" charset="0"/>
              </a:rPr>
              <a:t>: countries converge to their own steady states, which are determined by saving, population growth, and education.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This prediction comes true in the real world</a:t>
            </a:r>
            <a:r>
              <a:rPr lang="en-US" dirty="0">
                <a:cs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0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Convergence: After 1990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While unconditional convergence was singularly absent in the past, there has been unconditional convergence, beginning (weakly) around 1990 and emphatically for the last two decades</a:t>
            </a:r>
            <a:r>
              <a:rPr lang="en-US" dirty="0" smtClean="0"/>
              <a:t>.”</a:t>
            </a:r>
          </a:p>
          <a:p>
            <a:pPr lvl="1" fontAlgn="base"/>
            <a:r>
              <a:rPr lang="en-US" i="1" dirty="0">
                <a:hlinkClick r:id="rId3"/>
              </a:rPr>
              <a:t>Everything You Know about Cross-Country Convergence Is (Now) </a:t>
            </a:r>
            <a:r>
              <a:rPr lang="en-US" i="1" dirty="0" smtClean="0">
                <a:hlinkClick r:id="rId3"/>
              </a:rPr>
              <a:t>Wrong</a:t>
            </a:r>
            <a:r>
              <a:rPr lang="en-US" dirty="0" smtClean="0"/>
              <a:t>, by Dev </a:t>
            </a:r>
            <a:r>
              <a:rPr lang="en-US" dirty="0"/>
              <a:t>Patel (Harvard University), Justin </a:t>
            </a:r>
            <a:r>
              <a:rPr lang="en-US" dirty="0" err="1"/>
              <a:t>Sandefur</a:t>
            </a:r>
            <a:r>
              <a:rPr lang="en-US" dirty="0"/>
              <a:t> (Center for Global Development) and Arvind Subramanian(PIIE</a:t>
            </a:r>
            <a:r>
              <a:rPr lang="en-US" dirty="0" smtClean="0"/>
              <a:t>), October </a:t>
            </a:r>
            <a:r>
              <a:rPr lang="en-US" dirty="0"/>
              <a:t>15,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A85232"/>
                </a:solidFill>
              </a:rPr>
              <a:t>Growth empirics: Factor accumulation vs. production efficiency,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Differences in income per capita among countries can be due to differences in:</a:t>
            </a:r>
          </a:p>
          <a:p>
            <a:pPr marL="914400" lvl="1" indent="-4572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dirty="0">
                <a:cs typeface="Arial" panose="020B0604020202020204" pitchFamily="34" charset="0"/>
              </a:rPr>
              <a:t>capital—physical or human—per worker</a:t>
            </a:r>
          </a:p>
          <a:p>
            <a:pPr marL="914400" lvl="1" indent="-4572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dirty="0">
                <a:cs typeface="Arial" panose="020B0604020202020204" pitchFamily="34" charset="0"/>
              </a:rPr>
              <a:t>the efficiency of production (the height of the production function)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Studies:</a:t>
            </a:r>
          </a:p>
          <a:p>
            <a:pPr marL="862013" lvl="1" indent="-4048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Both factors are important.</a:t>
            </a:r>
          </a:p>
          <a:p>
            <a:pPr marL="862013" lvl="1" indent="-4048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The two factors are correlated: countries with higher physical or human capital per worker also tend to have higher production efficiency.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7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A85232"/>
                </a:solidFill>
              </a:rPr>
              <a:t>Growth empirics: Factor accumulation vs. production efficiency,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Possible explanations for the correlation between capital per worker and production efficiency:</a:t>
            </a:r>
          </a:p>
          <a:p>
            <a:pPr marL="862013" lvl="1" indent="-404813">
              <a:lnSpc>
                <a:spcPct val="10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Production efficiency encourages capital accumulation.</a:t>
            </a:r>
          </a:p>
          <a:p>
            <a:pPr marL="862013" lvl="1" indent="-404813">
              <a:lnSpc>
                <a:spcPct val="10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Capital accumulation has externalities that raise efficiency.</a:t>
            </a:r>
          </a:p>
          <a:p>
            <a:pPr marL="862013" lvl="1" indent="-404813">
              <a:lnSpc>
                <a:spcPct val="10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A third, unknown variable </a:t>
            </a:r>
            <a:r>
              <a:rPr lang="en-US" dirty="0" smtClean="0">
                <a:cs typeface="Arial" panose="020B0604020202020204" pitchFamily="34" charset="0"/>
              </a:rPr>
              <a:t>causes capital </a:t>
            </a:r>
            <a:r>
              <a:rPr lang="en-US" dirty="0">
                <a:cs typeface="Arial" panose="020B0604020202020204" pitchFamily="34" charset="0"/>
              </a:rPr>
              <a:t>accumulation and efficiency to be higher in some countries than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8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issues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85232"/>
                </a:solidFill>
              </a:rPr>
              <a:t>Policy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Are we saving enough? Too much?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What policies might change the saving rate?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How should we allocate our investment between privately owned physical capital, public infrastructure, and human capital?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How do a country’s institutions affect production efficiency and capital accumulation?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What policies might encourage faster technological progress?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Solow-Swan, Ch.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long run, the economy reaches a steady state, with constant </a:t>
            </a:r>
            <a:r>
              <a:rPr lang="en-US" i="1" dirty="0" smtClean="0"/>
              <a:t>k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752344"/>
            <a:ext cx="6096000" cy="4029456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8590021"/>
              </p:ext>
            </p:extLst>
          </p:nvPr>
        </p:nvGraphicFramePr>
        <p:xfrm>
          <a:off x="5562601" y="3276600"/>
          <a:ext cx="3244683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4" imgW="1459866" imgH="393529" progId="Equation.3">
                  <p:embed/>
                </p:oleObj>
              </mc:Choice>
              <mc:Fallback>
                <p:oleObj name="Equation" r:id="rId4" imgW="1459866" imgH="393529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1" y="3276600"/>
                        <a:ext cx="3244683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56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A85232"/>
                </a:solidFill>
              </a:rPr>
              <a:t>Policy issues: Evaluating the rate of saving,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50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Use the Golden Rule to determine whether the U.S. saving rate and capital stock are too high, too low, or about right.</a:t>
            </a:r>
          </a:p>
          <a:p>
            <a:pPr marL="800100" lvl="1">
              <a:lnSpc>
                <a:spcPct val="105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If (</a:t>
            </a:r>
            <a:r>
              <a:rPr lang="en-US" i="1" dirty="0">
                <a:cs typeface="Arial" panose="020B0604020202020204" pitchFamily="34" charset="0"/>
              </a:rPr>
              <a:t>MPK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−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b="1" i="1" dirty="0">
                <a:cs typeface="Arial" panose="020B0604020202020204" pitchFamily="34" charset="0"/>
                <a:sym typeface="Symbol" pitchFamily="18" charset="2"/>
              </a:rPr>
              <a:t>δ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)</a:t>
            </a:r>
            <a:r>
              <a:rPr lang="en-US" dirty="0">
                <a:cs typeface="Arial" panose="020B0604020202020204" pitchFamily="34" charset="0"/>
              </a:rPr>
              <a:t> &gt; (</a:t>
            </a:r>
            <a:r>
              <a:rPr lang="en-US" b="1" i="1" dirty="0">
                <a:cs typeface="Arial" panose="020B0604020202020204" pitchFamily="34" charset="0"/>
                <a:sym typeface="Symbol" pitchFamily="18" charset="2"/>
              </a:rPr>
              <a:t>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+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b="1" i="1" dirty="0">
                <a:cs typeface="Arial" panose="020B0604020202020204" pitchFamily="34" charset="0"/>
                <a:sym typeface="Symbol" pitchFamily="18" charset="2"/>
              </a:rPr>
              <a:t>g</a:t>
            </a:r>
            <a:r>
              <a:rPr lang="en-US" dirty="0">
                <a:cs typeface="Arial" panose="020B0604020202020204" pitchFamily="34" charset="0"/>
              </a:rPr>
              <a:t>), the U.S. economy is below the Golden Rule steady state and should increase </a:t>
            </a:r>
            <a:r>
              <a:rPr lang="en-US" b="1" i="1" dirty="0">
                <a:cs typeface="Arial" panose="020B0604020202020204" pitchFamily="34" charset="0"/>
              </a:rPr>
              <a:t>s</a:t>
            </a:r>
            <a:r>
              <a:rPr lang="en-US" dirty="0">
                <a:cs typeface="Arial" panose="020B0604020202020204" pitchFamily="34" charset="0"/>
              </a:rPr>
              <a:t>.</a:t>
            </a:r>
          </a:p>
          <a:p>
            <a:pPr marL="800100" lvl="1">
              <a:lnSpc>
                <a:spcPct val="105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If (</a:t>
            </a:r>
            <a:r>
              <a:rPr lang="en-US" i="1" dirty="0">
                <a:cs typeface="Arial" panose="020B0604020202020204" pitchFamily="34" charset="0"/>
              </a:rPr>
              <a:t>MPK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−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b="1" i="1" dirty="0">
                <a:cs typeface="Arial" panose="020B0604020202020204" pitchFamily="34" charset="0"/>
                <a:sym typeface="Symbol" pitchFamily="18" charset="2"/>
              </a:rPr>
              <a:t>δ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)</a:t>
            </a:r>
            <a:r>
              <a:rPr lang="en-US" dirty="0">
                <a:cs typeface="Arial" panose="020B0604020202020204" pitchFamily="34" charset="0"/>
              </a:rPr>
              <a:t> &lt; (</a:t>
            </a:r>
            <a:r>
              <a:rPr lang="en-US" b="1" i="1" dirty="0">
                <a:cs typeface="Arial" panose="020B0604020202020204" pitchFamily="34" charset="0"/>
                <a:sym typeface="Symbol" pitchFamily="18" charset="2"/>
              </a:rPr>
              <a:t>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+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b="1" i="1" dirty="0">
                <a:cs typeface="Arial" panose="020B0604020202020204" pitchFamily="34" charset="0"/>
                <a:sym typeface="Symbol" pitchFamily="18" charset="2"/>
              </a:rPr>
              <a:t>g</a:t>
            </a:r>
            <a:r>
              <a:rPr lang="en-US" dirty="0">
                <a:cs typeface="Arial" panose="020B0604020202020204" pitchFamily="34" charset="0"/>
              </a:rPr>
              <a:t>), the U.S. economy is above the Golden Rule steady state and should reduce </a:t>
            </a:r>
            <a:r>
              <a:rPr lang="en-US" b="1" i="1" dirty="0">
                <a:cs typeface="Arial" panose="020B0604020202020204" pitchFamily="34" charset="0"/>
              </a:rPr>
              <a:t>s</a:t>
            </a:r>
            <a:r>
              <a:rPr lang="en-US" dirty="0">
                <a:cs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A85232"/>
                </a:solidFill>
              </a:rPr>
              <a:t>Policy issues: Evaluating the rate of saving,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166688">
              <a:spcBef>
                <a:spcPct val="35000"/>
              </a:spcBef>
            </a:pPr>
            <a:r>
              <a:rPr lang="en-US" dirty="0">
                <a:cs typeface="Arial" panose="020B0604020202020204" pitchFamily="34" charset="0"/>
              </a:rPr>
              <a:t>To estimate (</a:t>
            </a:r>
            <a:r>
              <a:rPr lang="en-US" i="1" dirty="0">
                <a:cs typeface="Arial" panose="020B0604020202020204" pitchFamily="34" charset="0"/>
              </a:rPr>
              <a:t>MPK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−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b="1" i="1" dirty="0">
                <a:cs typeface="Arial" panose="020B0604020202020204" pitchFamily="34" charset="0"/>
                <a:sym typeface="Symbol" pitchFamily="18" charset="2"/>
              </a:rPr>
              <a:t>δ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)</a:t>
            </a:r>
            <a:r>
              <a:rPr lang="en-US" dirty="0">
                <a:cs typeface="Arial" panose="020B0604020202020204" pitchFamily="34" charset="0"/>
              </a:rPr>
              <a:t>, use three facts about the U.S. economy:</a:t>
            </a:r>
          </a:p>
          <a:p>
            <a:pPr marL="571500" lvl="1" indent="-457200" defTabSz="166688">
              <a:spcBef>
                <a:spcPct val="35000"/>
              </a:spcBef>
              <a:buClr>
                <a:srgbClr val="CC6600"/>
              </a:buClr>
              <a:buFont typeface="+mj-lt"/>
              <a:buAutoNum type="arabicPeriod"/>
            </a:pPr>
            <a:r>
              <a:rPr lang="en-US" b="1" i="1" dirty="0">
                <a:cs typeface="Arial" panose="020B0604020202020204" pitchFamily="34" charset="0"/>
              </a:rPr>
              <a:t>k</a:t>
            </a:r>
            <a:r>
              <a:rPr lang="en-US" dirty="0">
                <a:cs typeface="Arial" panose="020B0604020202020204" pitchFamily="34" charset="0"/>
              </a:rPr>
              <a:t> = 2.5 </a:t>
            </a:r>
            <a:r>
              <a:rPr lang="en-US" b="1" i="1" dirty="0">
                <a:cs typeface="Arial" panose="020B0604020202020204" pitchFamily="34" charset="0"/>
              </a:rPr>
              <a:t>y</a:t>
            </a:r>
            <a:r>
              <a:rPr lang="en-US" dirty="0">
                <a:cs typeface="Arial" panose="020B0604020202020204" pitchFamily="34" charset="0"/>
              </a:rPr>
              <a:t/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The capital stock is about 2.5 times one year’s GDP.</a:t>
            </a:r>
          </a:p>
          <a:p>
            <a:pPr marL="571500" lvl="1" indent="-457200" defTabSz="166688">
              <a:spcBef>
                <a:spcPct val="35000"/>
              </a:spcBef>
              <a:buClr>
                <a:srgbClr val="CC6600"/>
              </a:buClr>
              <a:buFont typeface="+mj-lt"/>
              <a:buAutoNum type="arabicPeriod"/>
            </a:pPr>
            <a:r>
              <a:rPr lang="en-US" b="1" i="1" dirty="0" err="1">
                <a:cs typeface="Arial" panose="020B0604020202020204" pitchFamily="34" charset="0"/>
                <a:sym typeface="Symbol" pitchFamily="18" charset="2"/>
              </a:rPr>
              <a:t>δ</a:t>
            </a:r>
            <a:r>
              <a:rPr lang="en-US" b="1" i="1" dirty="0" err="1">
                <a:cs typeface="Arial" panose="020B0604020202020204" pitchFamily="34" charset="0"/>
              </a:rPr>
              <a:t>k</a:t>
            </a:r>
            <a:r>
              <a:rPr lang="en-US" dirty="0">
                <a:cs typeface="Arial" panose="020B0604020202020204" pitchFamily="34" charset="0"/>
              </a:rPr>
              <a:t> = 0.1 </a:t>
            </a:r>
            <a:r>
              <a:rPr lang="en-US" b="1" i="1" dirty="0">
                <a:cs typeface="Arial" panose="020B0604020202020204" pitchFamily="34" charset="0"/>
              </a:rPr>
              <a:t>y</a:t>
            </a:r>
            <a:br>
              <a:rPr lang="en-US" b="1" i="1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About 10% of GDP is used to replace depreciating capital.</a:t>
            </a:r>
          </a:p>
          <a:p>
            <a:pPr marL="571500" lvl="1" indent="-457200" defTabSz="166688">
              <a:spcBef>
                <a:spcPct val="35000"/>
              </a:spcBef>
              <a:buClr>
                <a:srgbClr val="CC6600"/>
              </a:buClr>
              <a:buFont typeface="+mj-lt"/>
              <a:buAutoNum type="arabicPeriod"/>
            </a:pPr>
            <a:r>
              <a:rPr lang="en-US" i="1" dirty="0">
                <a:cs typeface="Arial" panose="020B0604020202020204" pitchFamily="34" charset="0"/>
              </a:rPr>
              <a:t>MPK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×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b="1" i="1" dirty="0">
                <a:cs typeface="Arial" panose="020B0604020202020204" pitchFamily="34" charset="0"/>
              </a:rPr>
              <a:t>k</a:t>
            </a:r>
            <a:r>
              <a:rPr lang="en-US" dirty="0">
                <a:cs typeface="Arial" panose="020B0604020202020204" pitchFamily="34" charset="0"/>
              </a:rPr>
              <a:t> = 0.3 </a:t>
            </a:r>
            <a:r>
              <a:rPr lang="en-US" b="1" i="1" dirty="0">
                <a:cs typeface="Arial" panose="020B0604020202020204" pitchFamily="34" charset="0"/>
              </a:rPr>
              <a:t>y</a:t>
            </a:r>
            <a:br>
              <a:rPr lang="en-US" b="1" i="1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Capital income is about 30% of GDP.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3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A85232"/>
                </a:solidFill>
                <a:latin typeface="+mn-lt"/>
              </a:rPr>
              <a:t>Policy issues: Evaluating the rate of saving, part 3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600"/>
              </a:spcBef>
              <a:buClr>
                <a:srgbClr val="CC6600"/>
              </a:buClr>
              <a:buSzPct val="100000"/>
              <a:buFont typeface="+mj-lt"/>
              <a:buAutoNum type="arabicPeriod"/>
            </a:pPr>
            <a:r>
              <a:rPr lang="en-US" b="1" i="1" dirty="0">
                <a:cs typeface="Arial" panose="020B0604020202020204" pitchFamily="34" charset="0"/>
              </a:rPr>
              <a:t>k</a:t>
            </a:r>
            <a:r>
              <a:rPr lang="en-US" dirty="0">
                <a:cs typeface="Arial" panose="020B0604020202020204" pitchFamily="34" charset="0"/>
              </a:rPr>
              <a:t> = 2.5 </a:t>
            </a:r>
            <a:r>
              <a:rPr lang="en-US" b="1" i="1" dirty="0">
                <a:cs typeface="Arial" panose="020B0604020202020204" pitchFamily="34" charset="0"/>
              </a:rPr>
              <a:t>y</a:t>
            </a:r>
            <a:endParaRPr lang="en-US" dirty="0"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Clr>
                <a:srgbClr val="CC6600"/>
              </a:buClr>
              <a:buSzPct val="100000"/>
              <a:buFont typeface="+mj-lt"/>
              <a:buAutoNum type="arabicPeriod"/>
            </a:pPr>
            <a:r>
              <a:rPr lang="en-US" b="1" i="1" dirty="0" err="1">
                <a:cs typeface="Arial" panose="020B0604020202020204" pitchFamily="34" charset="0"/>
                <a:sym typeface="Symbol" pitchFamily="18" charset="2"/>
              </a:rPr>
              <a:t>δ</a:t>
            </a:r>
            <a:r>
              <a:rPr lang="en-US" b="1" i="1" dirty="0" err="1">
                <a:cs typeface="Arial" panose="020B0604020202020204" pitchFamily="34" charset="0"/>
              </a:rPr>
              <a:t>k</a:t>
            </a:r>
            <a:r>
              <a:rPr lang="en-US" dirty="0">
                <a:cs typeface="Arial" panose="020B0604020202020204" pitchFamily="34" charset="0"/>
              </a:rPr>
              <a:t> = 0.1 </a:t>
            </a:r>
            <a:r>
              <a:rPr lang="en-US" b="1" i="1" dirty="0">
                <a:cs typeface="Arial" panose="020B0604020202020204" pitchFamily="34" charset="0"/>
              </a:rPr>
              <a:t>y</a:t>
            </a:r>
            <a:endParaRPr lang="en-US" dirty="0"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2400"/>
              </a:spcAft>
              <a:buClr>
                <a:srgbClr val="CC6600"/>
              </a:buClr>
              <a:buSzPct val="100000"/>
              <a:buFont typeface="+mj-lt"/>
              <a:buAutoNum type="arabicPeriod"/>
            </a:pPr>
            <a:r>
              <a:rPr lang="en-US" i="1" dirty="0">
                <a:cs typeface="Arial" panose="020B0604020202020204" pitchFamily="34" charset="0"/>
              </a:rPr>
              <a:t>MPK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×</a:t>
            </a:r>
            <a:r>
              <a:rPr lang="en-US" b="1" i="1" dirty="0"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b="1" i="1" dirty="0">
                <a:cs typeface="Arial" panose="020B0604020202020204" pitchFamily="34" charset="0"/>
              </a:rPr>
              <a:t>k</a:t>
            </a:r>
            <a:r>
              <a:rPr lang="en-US" dirty="0">
                <a:cs typeface="Arial" panose="020B0604020202020204" pitchFamily="34" charset="0"/>
              </a:rPr>
              <a:t> = 0.3 </a:t>
            </a:r>
            <a:r>
              <a:rPr lang="en-US" b="1" i="1" dirty="0">
                <a:cs typeface="Arial" panose="020B0604020202020204" pitchFamily="34" charset="0"/>
              </a:rPr>
              <a:t>y</a:t>
            </a:r>
          </a:p>
          <a:p>
            <a:pPr indent="914400"/>
            <a:r>
              <a:rPr lang="en-US" dirty="0">
                <a:cs typeface="Arial" panose="020B0604020202020204" pitchFamily="34" charset="0"/>
              </a:rPr>
              <a:t>To determine </a:t>
            </a:r>
            <a:r>
              <a:rPr lang="en-US" b="1" i="1" dirty="0">
                <a:cs typeface="Arial" panose="020B0604020202020204" pitchFamily="34" charset="0"/>
                <a:sym typeface="Symbol" pitchFamily="18" charset="2"/>
              </a:rPr>
              <a:t>δ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, divide</a:t>
            </a:r>
            <a:r>
              <a:rPr lang="en-US" dirty="0">
                <a:solidFill>
                  <a:srgbClr val="CC6600"/>
                </a:solidFill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b="1" dirty="0">
                <a:solidFill>
                  <a:srgbClr val="CC6600"/>
                </a:solidFill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en-US" dirty="0">
                <a:solidFill>
                  <a:srgbClr val="CC6600"/>
                </a:solidFill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by </a:t>
            </a:r>
            <a:r>
              <a:rPr lang="en-US" b="1" dirty="0">
                <a:solidFill>
                  <a:srgbClr val="CC6600"/>
                </a:solidFill>
                <a:cs typeface="Arial" panose="020B0604020202020204" pitchFamily="34" charset="0"/>
                <a:sym typeface="Symbol" pitchFamily="18" charset="2"/>
              </a:rPr>
              <a:t>1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:</a:t>
            </a:r>
            <a:endParaRPr lang="en-US" b="1" i="1" dirty="0">
              <a:cs typeface="Arial" panose="020B0604020202020204" pitchFamily="34" charset="0"/>
              <a:sym typeface="Symbol" pitchFamily="18" charset="2"/>
            </a:endParaRPr>
          </a:p>
          <a:p>
            <a:endParaRPr lang="en-US" dirty="0"/>
          </a:p>
        </p:txBody>
      </p:sp>
      <p:graphicFrame>
        <p:nvGraphicFramePr>
          <p:cNvPr id="4" name="Object 2" descr="An equation reads, delta k over k equals 0.1 y over 2.5 y which leads to delta equals 0.1 over 2.5 which equals 0.04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486088"/>
              </p:ext>
            </p:extLst>
          </p:nvPr>
        </p:nvGraphicFramePr>
        <p:xfrm>
          <a:off x="3775076" y="4038601"/>
          <a:ext cx="464026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3" imgW="2070000" imgH="431640" progId="Equation.DSMT4">
                  <p:embed/>
                </p:oleObj>
              </mc:Choice>
              <mc:Fallback>
                <p:oleObj name="Equation" r:id="rId3" imgW="2070000" imgH="431640" progId="Equation.DSMT4">
                  <p:embed/>
                  <p:pic>
                    <p:nvPicPr>
                      <p:cNvPr id="59396" name="Object 2" descr="An equation reads, delta k over k equals 0.1 y over 2.5 y which leads to delta equals 0.1 over 2.5 which equals 0.04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6" y="4038601"/>
                        <a:ext cx="4640263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541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A85232"/>
                </a:solidFill>
              </a:rPr>
              <a:t>Policy issues: Evaluating the rate of saving, part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600"/>
              </a:spcBef>
              <a:buClr>
                <a:srgbClr val="CC6600"/>
              </a:buClr>
              <a:buSzPct val="100000"/>
              <a:buFont typeface="+mj-lt"/>
              <a:buAutoNum type="arabicPeriod"/>
            </a:pPr>
            <a:r>
              <a:rPr lang="en-US" b="1" i="1" dirty="0">
                <a:cs typeface="Arial" panose="020B0604020202020204" pitchFamily="34" charset="0"/>
              </a:rPr>
              <a:t>k</a:t>
            </a:r>
            <a:r>
              <a:rPr lang="en-US" dirty="0">
                <a:cs typeface="Arial" panose="020B0604020202020204" pitchFamily="34" charset="0"/>
              </a:rPr>
              <a:t> = 2.5 </a:t>
            </a:r>
            <a:r>
              <a:rPr lang="en-US" b="1" i="1" dirty="0">
                <a:cs typeface="Arial" panose="020B0604020202020204" pitchFamily="34" charset="0"/>
              </a:rPr>
              <a:t>y</a:t>
            </a:r>
            <a:endParaRPr lang="en-US" dirty="0">
              <a:cs typeface="Arial" panose="020B0604020202020204" pitchFamily="34" charset="0"/>
            </a:endParaRPr>
          </a:p>
          <a:p>
            <a:pPr marL="460375" indent="-460375">
              <a:spcBef>
                <a:spcPts val="600"/>
              </a:spcBef>
              <a:buClr>
                <a:srgbClr val="CC6600"/>
              </a:buClr>
              <a:buSzPct val="100000"/>
              <a:buFont typeface="+mj-lt"/>
              <a:buAutoNum type="arabicPeriod"/>
            </a:pPr>
            <a:r>
              <a:rPr lang="en-US" b="1" i="1" dirty="0" err="1">
                <a:cs typeface="Arial" panose="020B0604020202020204" pitchFamily="34" charset="0"/>
                <a:sym typeface="Symbol" pitchFamily="18" charset="2"/>
              </a:rPr>
              <a:t>δ</a:t>
            </a:r>
            <a:r>
              <a:rPr lang="en-US" b="1" i="1" dirty="0" err="1">
                <a:cs typeface="Arial" panose="020B0604020202020204" pitchFamily="34" charset="0"/>
              </a:rPr>
              <a:t>k</a:t>
            </a:r>
            <a:r>
              <a:rPr lang="en-US" dirty="0">
                <a:cs typeface="Arial" panose="020B0604020202020204" pitchFamily="34" charset="0"/>
              </a:rPr>
              <a:t> = 0.1 </a:t>
            </a:r>
            <a:r>
              <a:rPr lang="en-US" b="1" i="1" dirty="0">
                <a:cs typeface="Arial" panose="020B0604020202020204" pitchFamily="34" charset="0"/>
              </a:rPr>
              <a:t>y</a:t>
            </a:r>
            <a:endParaRPr lang="en-US" dirty="0">
              <a:cs typeface="Arial" panose="020B0604020202020204" pitchFamily="34" charset="0"/>
            </a:endParaRPr>
          </a:p>
          <a:p>
            <a:pPr marL="460375" indent="-460375">
              <a:spcBef>
                <a:spcPts val="600"/>
              </a:spcBef>
              <a:spcAft>
                <a:spcPts val="2400"/>
              </a:spcAft>
              <a:buClr>
                <a:srgbClr val="CC6600"/>
              </a:buClr>
              <a:buSzPct val="100000"/>
              <a:buFont typeface="+mj-lt"/>
              <a:buAutoNum type="arabicPeriod"/>
            </a:pPr>
            <a:r>
              <a:rPr lang="en-US" i="1" dirty="0">
                <a:cs typeface="Arial" panose="020B0604020202020204" pitchFamily="34" charset="0"/>
              </a:rPr>
              <a:t>MPK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×</a:t>
            </a:r>
            <a:r>
              <a:rPr lang="en-US" b="1" i="1" dirty="0"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b="1" i="1" dirty="0">
                <a:cs typeface="Arial" panose="020B0604020202020204" pitchFamily="34" charset="0"/>
              </a:rPr>
              <a:t>k</a:t>
            </a:r>
            <a:r>
              <a:rPr lang="en-US" dirty="0">
                <a:cs typeface="Arial" panose="020B0604020202020204" pitchFamily="34" charset="0"/>
              </a:rPr>
              <a:t> = 0.3 </a:t>
            </a:r>
            <a:r>
              <a:rPr lang="en-US" b="1" i="1" dirty="0">
                <a:cs typeface="Arial" panose="020B0604020202020204" pitchFamily="34" charset="0"/>
              </a:rPr>
              <a:t>y</a:t>
            </a:r>
          </a:p>
          <a:p>
            <a:pPr>
              <a:spcBef>
                <a:spcPts val="600"/>
              </a:spcBef>
            </a:pPr>
            <a:r>
              <a:rPr lang="en-US" dirty="0">
                <a:cs typeface="Arial" panose="020B0604020202020204" pitchFamily="34" charset="0"/>
              </a:rPr>
              <a:t>To determine </a:t>
            </a:r>
            <a:r>
              <a:rPr lang="en-US" i="1" dirty="0">
                <a:cs typeface="Arial" panose="020B0604020202020204" pitchFamily="34" charset="0"/>
                <a:sym typeface="Symbol" pitchFamily="18" charset="2"/>
              </a:rPr>
              <a:t>MPK,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 divide </a:t>
            </a:r>
            <a:r>
              <a:rPr lang="en-US" b="1" dirty="0">
                <a:solidFill>
                  <a:srgbClr val="CC6600"/>
                </a:solidFill>
                <a:cs typeface="Arial" panose="020B0604020202020204" pitchFamily="34" charset="0"/>
                <a:sym typeface="Symbol" pitchFamily="18" charset="2"/>
              </a:rPr>
              <a:t>3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 by </a:t>
            </a:r>
            <a:r>
              <a:rPr lang="en-US" b="1" dirty="0">
                <a:solidFill>
                  <a:srgbClr val="CC6600"/>
                </a:solidFill>
                <a:cs typeface="Arial" panose="020B0604020202020204" pitchFamily="34" charset="0"/>
                <a:sym typeface="Symbol" pitchFamily="18" charset="2"/>
              </a:rPr>
              <a:t>1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:</a:t>
            </a:r>
            <a:endParaRPr lang="en-US" b="1" i="1" dirty="0">
              <a:cs typeface="Arial" panose="020B0604020202020204" pitchFamily="34" charset="0"/>
              <a:sym typeface="Symbol" pitchFamily="18" charset="2"/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cs typeface="Arial" panose="020B0604020202020204" pitchFamily="34" charset="0"/>
              </a:rPr>
              <a:t>Hence,</a:t>
            </a:r>
            <a:r>
              <a:rPr lang="en-US" i="1" dirty="0">
                <a:cs typeface="Arial" panose="020B0604020202020204" pitchFamily="34" charset="0"/>
              </a:rPr>
              <a:t> MPK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−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b="1" i="1" dirty="0">
                <a:cs typeface="Arial" panose="020B0604020202020204" pitchFamily="34" charset="0"/>
                <a:sym typeface="Symbol" pitchFamily="18" charset="2"/>
              </a:rPr>
              <a:t>δ 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= 0.12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−</a:t>
            </a:r>
            <a:r>
              <a:rPr lang="en-US" dirty="0">
                <a:cs typeface="Arial" panose="020B0604020202020204" pitchFamily="34" charset="0"/>
              </a:rPr>
              <a:t> 0.04 = </a:t>
            </a:r>
            <a:r>
              <a:rPr lang="en-US" u="sng" dirty="0">
                <a:cs typeface="Arial" panose="020B0604020202020204" pitchFamily="34" charset="0"/>
              </a:rPr>
              <a:t>0.08</a:t>
            </a:r>
            <a:endParaRPr lang="en-US" dirty="0"/>
          </a:p>
        </p:txBody>
      </p:sp>
      <p:graphicFrame>
        <p:nvGraphicFramePr>
          <p:cNvPr id="4" name="Object 2" descr="An equation reads, MPK times k over k equals 0.3 y over 2.5 y which leads to MPK equals 0.3 over 2.5 which equals 0.12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514340"/>
              </p:ext>
            </p:extLst>
          </p:nvPr>
        </p:nvGraphicFramePr>
        <p:xfrm>
          <a:off x="3124200" y="4191000"/>
          <a:ext cx="5780087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3" imgW="2590560" imgH="431640" progId="Equation.DSMT4">
                  <p:embed/>
                </p:oleObj>
              </mc:Choice>
              <mc:Fallback>
                <p:oleObj name="Equation" r:id="rId3" imgW="2590560" imgH="431640" progId="Equation.DSMT4">
                  <p:embed/>
                  <p:pic>
                    <p:nvPicPr>
                      <p:cNvPr id="61444" name="Object 2" descr="An equation reads, MPK times k over k equals 0.3 y over 2.5 y which leads to MPK equals 0.3 over 2.5 which equals 0.12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191000"/>
                        <a:ext cx="5780087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62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A85232"/>
                </a:solidFill>
              </a:rPr>
              <a:t>Policy issues: Evaluating the rate of saving, part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24"/>
              </a:spcBef>
              <a:buClr>
                <a:schemeClr val="tx1"/>
              </a:buClr>
              <a:buSzPct val="100000"/>
            </a:pPr>
            <a:r>
              <a:rPr lang="en-US" dirty="0">
                <a:cs typeface="Arial" panose="020B0604020202020204" pitchFamily="34" charset="0"/>
              </a:rPr>
              <a:t>From the last slide: </a:t>
            </a:r>
            <a:r>
              <a:rPr lang="en-US" i="1" dirty="0">
                <a:cs typeface="Arial" panose="020B0604020202020204" pitchFamily="34" charset="0"/>
              </a:rPr>
              <a:t>MPK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b="1" i="1" dirty="0">
                <a:cs typeface="Arial" panose="020B0604020202020204" pitchFamily="34" charset="0"/>
                <a:sym typeface="Symbol" pitchFamily="18" charset="2"/>
              </a:rPr>
              <a:t>−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b="1" i="1" dirty="0">
                <a:cs typeface="Arial" panose="020B0604020202020204" pitchFamily="34" charset="0"/>
                <a:sym typeface="Symbol" pitchFamily="18" charset="2"/>
              </a:rPr>
              <a:t>δ 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= </a:t>
            </a:r>
            <a:r>
              <a:rPr lang="en-US" dirty="0">
                <a:cs typeface="Arial" panose="020B0604020202020204" pitchFamily="34" charset="0"/>
              </a:rPr>
              <a:t>0.08</a:t>
            </a:r>
          </a:p>
          <a:p>
            <a:pPr>
              <a:spcBef>
                <a:spcPts val="624"/>
              </a:spcBef>
              <a:buClr>
                <a:schemeClr val="tx1"/>
              </a:buClr>
              <a:buSzPct val="100000"/>
            </a:pPr>
            <a:r>
              <a:rPr lang="en-US" dirty="0">
                <a:cs typeface="Arial" panose="020B0604020202020204" pitchFamily="34" charset="0"/>
              </a:rPr>
              <a:t>U.S. real GDP grows an average of 3% per year, so </a:t>
            </a:r>
            <a:r>
              <a:rPr lang="en-US" b="1" i="1" dirty="0">
                <a:cs typeface="Arial" panose="020B0604020202020204" pitchFamily="34" charset="0"/>
                <a:sym typeface="Symbol" pitchFamily="18" charset="2"/>
              </a:rPr>
              <a:t>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+ </a:t>
            </a:r>
            <a:r>
              <a:rPr lang="en-US" b="1" i="1" dirty="0">
                <a:cs typeface="Arial" panose="020B0604020202020204" pitchFamily="34" charset="0"/>
                <a:sym typeface="Symbol" pitchFamily="18" charset="2"/>
              </a:rPr>
              <a:t>g</a:t>
            </a:r>
            <a:r>
              <a:rPr lang="en-US" dirty="0">
                <a:cs typeface="Arial" panose="020B0604020202020204" pitchFamily="34" charset="0"/>
              </a:rPr>
              <a:t> = 0.03</a:t>
            </a:r>
          </a:p>
          <a:p>
            <a:pPr>
              <a:spcBef>
                <a:spcPts val="624"/>
              </a:spcBef>
              <a:buClr>
                <a:schemeClr val="tx1"/>
              </a:buClr>
              <a:buSzPct val="100000"/>
            </a:pPr>
            <a:r>
              <a:rPr lang="en-US" dirty="0">
                <a:cs typeface="Arial" panose="020B0604020202020204" pitchFamily="34" charset="0"/>
              </a:rPr>
              <a:t>Thus,</a:t>
            </a:r>
          </a:p>
          <a:p>
            <a:pPr indent="914400">
              <a:spcBef>
                <a:spcPts val="624"/>
              </a:spcBef>
            </a:pPr>
            <a:r>
              <a:rPr lang="en-US" i="1" dirty="0">
                <a:cs typeface="Arial" panose="020B0604020202020204" pitchFamily="34" charset="0"/>
              </a:rPr>
              <a:t>MPK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b="1" i="1" dirty="0">
                <a:cs typeface="Arial" panose="020B0604020202020204" pitchFamily="34" charset="0"/>
                <a:sym typeface="Symbol" pitchFamily="18" charset="2"/>
              </a:rPr>
              <a:t>−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b="1" i="1" dirty="0">
                <a:cs typeface="Arial" panose="020B0604020202020204" pitchFamily="34" charset="0"/>
                <a:sym typeface="Symbol" pitchFamily="18" charset="2"/>
              </a:rPr>
              <a:t>δ 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= 0.08 &gt; 0.03 = </a:t>
            </a:r>
            <a:r>
              <a:rPr lang="en-US" b="1" i="1" dirty="0">
                <a:cs typeface="Arial" panose="020B0604020202020204" pitchFamily="34" charset="0"/>
                <a:sym typeface="Symbol" pitchFamily="18" charset="2"/>
              </a:rPr>
              <a:t>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+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b="1" i="1" dirty="0">
                <a:cs typeface="Arial" panose="020B0604020202020204" pitchFamily="34" charset="0"/>
                <a:sym typeface="Symbol" pitchFamily="18" charset="2"/>
              </a:rPr>
              <a:t>g</a:t>
            </a:r>
            <a:endParaRPr lang="en-US" dirty="0">
              <a:cs typeface="Arial" panose="020B0604020202020204" pitchFamily="34" charset="0"/>
            </a:endParaRPr>
          </a:p>
          <a:p>
            <a:pPr>
              <a:spcBef>
                <a:spcPts val="624"/>
              </a:spcBef>
              <a:buClr>
                <a:schemeClr val="tx1"/>
              </a:buClr>
              <a:buSzPct val="100000"/>
            </a:pPr>
            <a:r>
              <a:rPr lang="en-US" dirty="0">
                <a:cs typeface="Arial" panose="020B0604020202020204" pitchFamily="34" charset="0"/>
              </a:rPr>
              <a:t>Conclusion:</a:t>
            </a:r>
          </a:p>
          <a:p>
            <a:pPr lvl="1"/>
            <a:r>
              <a:rPr lang="en-US" i="1" dirty="0"/>
              <a:t>The U.S. is below the Golden Rule steady state:</a:t>
            </a:r>
            <a:br>
              <a:rPr lang="en-US" i="1" dirty="0"/>
            </a:br>
            <a:r>
              <a:rPr lang="en-US" i="1" dirty="0"/>
              <a:t>Increasing the U.S. saving rate would increase consumption per capita in the long run.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85232"/>
                </a:solidFill>
              </a:rPr>
              <a:t>Policy issues: How to increase the saving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Reduce the government budget deficit (or increase the budget surplus).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Increase incentives for private saving: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Reduce capital gains tax, corporate income tax, and estate tax, as they discourage saving.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Replace federal income tax with a consumption tax.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Expand tax incentives for IRAs (individual retirement accounts) and other retirement savings accounts.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A85232"/>
                </a:solidFill>
              </a:rPr>
              <a:t>Policy issues: Allocating the economy’s investment,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In the Solow model, there’s one type of capital.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In the real world, there are many types, which we can divide into three categories: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private capital stock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public infrastructure</a:t>
            </a:r>
          </a:p>
          <a:p>
            <a:pPr marL="800100" lvl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human capital: the knowledge and skills that workers acquire through education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How should we allocate investment among these types?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7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A85232"/>
                </a:solidFill>
              </a:rPr>
              <a:t>Policy issues: Allocating the economy’s investment,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4813" indent="-404813">
              <a:spcBef>
                <a:spcPts val="600"/>
              </a:spcBef>
            </a:pPr>
            <a:r>
              <a:rPr lang="en-US" dirty="0">
                <a:cs typeface="Arial" panose="020B0604020202020204" pitchFamily="34" charset="0"/>
              </a:rPr>
              <a:t>Two viewpoints:</a:t>
            </a:r>
          </a:p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dirty="0">
                <a:cs typeface="Arial" panose="020B0604020202020204" pitchFamily="34" charset="0"/>
              </a:rPr>
              <a:t>Equalize tax treatment of all types of capital in all industries and let the market allocate investment to the type with the highest marginal product.</a:t>
            </a:r>
          </a:p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dirty="0">
                <a:cs typeface="Arial" panose="020B0604020202020204" pitchFamily="34" charset="0"/>
              </a:rPr>
              <a:t>Industrial policy</a:t>
            </a:r>
            <a:r>
              <a:rPr lang="en-US" dirty="0" smtClean="0">
                <a:cs typeface="Arial" panose="020B0604020202020204" pitchFamily="34" charset="0"/>
              </a:rPr>
              <a:t>: Government </a:t>
            </a:r>
            <a:r>
              <a:rPr lang="en-US" dirty="0">
                <a:cs typeface="Arial" panose="020B0604020202020204" pitchFamily="34" charset="0"/>
              </a:rPr>
              <a:t>should actively encourage investment in capital of certain types or in certain industries because it may have positive externalities that private investors don’t consider.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85232"/>
                </a:solidFill>
              </a:rPr>
              <a:t>Possible problems with industrial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The government may not have the ability to “pick winners” (choose industries with the highest return to capital or biggest externalities).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Politics (e.g., campaign contributions) rather than economics may influence which industries get preferential treatment.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85232"/>
                </a:solidFill>
              </a:rPr>
              <a:t>Policy issues: Establishing the right 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24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Creating the right institutions is important for ensuring that resources are allocated to their best use. Examples:</a:t>
            </a:r>
          </a:p>
          <a:p>
            <a:pPr marL="800100" lvl="1">
              <a:spcBef>
                <a:spcPts val="624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Legal institutions, to protect property rights.</a:t>
            </a:r>
          </a:p>
          <a:p>
            <a:pPr marL="800100" lvl="1">
              <a:spcBef>
                <a:spcPts val="624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Capital markets, to help financial capital flow to the best investment projects.</a:t>
            </a:r>
          </a:p>
          <a:p>
            <a:pPr marL="800100" lvl="1">
              <a:spcBef>
                <a:spcPts val="624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A corruption-free government, to promote competition, enforce contracts,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Solow-Swan, Ch. </a:t>
            </a:r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long run, the economy reaches a steady state, with constant </a:t>
            </a:r>
            <a:r>
              <a:rPr lang="en-US" i="1" dirty="0"/>
              <a:t>k</a:t>
            </a:r>
            <a:r>
              <a:rPr lang="en-US" dirty="0"/>
              <a:t> and </a:t>
            </a:r>
            <a:r>
              <a:rPr lang="en-US" i="1" dirty="0"/>
              <a:t>y</a:t>
            </a:r>
          </a:p>
          <a:p>
            <a:r>
              <a:rPr lang="en-US" dirty="0" smtClean="0"/>
              <a:t>Total </a:t>
            </a:r>
            <a:r>
              <a:rPr lang="en-US" dirty="0" smtClean="0"/>
              <a:t>capital (</a:t>
            </a:r>
            <a:r>
              <a:rPr lang="en-US" i="1" dirty="0" smtClean="0"/>
              <a:t>K</a:t>
            </a:r>
            <a:r>
              <a:rPr lang="en-US" dirty="0" smtClean="0"/>
              <a:t>) and total output (</a:t>
            </a:r>
            <a:r>
              <a:rPr lang="en-US" i="1" dirty="0" smtClean="0"/>
              <a:t>Y</a:t>
            </a:r>
            <a:r>
              <a:rPr lang="en-US" dirty="0" smtClean="0"/>
              <a:t>) </a:t>
            </a:r>
            <a:r>
              <a:rPr lang="en-US" dirty="0"/>
              <a:t>both increase at the rate </a:t>
            </a:r>
            <a:r>
              <a:rPr lang="en-US" i="1" dirty="0" smtClean="0"/>
              <a:t>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6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A85232"/>
                </a:solidFill>
              </a:rPr>
              <a:t>Establishing the right institutions: North versus South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816967" cy="4525963"/>
          </a:xfrm>
        </p:spPr>
        <p:txBody>
          <a:bodyPr/>
          <a:lstStyle/>
          <a:p>
            <a:pPr>
              <a:spcBef>
                <a:spcPts val="624"/>
              </a:spcBef>
            </a:pPr>
            <a:r>
              <a:rPr lang="en-US" dirty="0">
                <a:cs typeface="Arial" panose="020B0604020202020204" pitchFamily="34" charset="0"/>
              </a:rPr>
              <a:t>After WW2, Korea split into:</a:t>
            </a:r>
          </a:p>
          <a:p>
            <a:pPr>
              <a:spcBef>
                <a:spcPts val="624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North Korea with institutions based on authoritarian communism</a:t>
            </a:r>
          </a:p>
          <a:p>
            <a:pPr>
              <a:spcBef>
                <a:spcPts val="624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South Korea with Western-style democratic capitalism</a:t>
            </a:r>
          </a:p>
          <a:p>
            <a:pPr>
              <a:spcBef>
                <a:spcPts val="624"/>
              </a:spcBef>
            </a:pPr>
            <a:r>
              <a:rPr lang="en-US" dirty="0">
                <a:cs typeface="Arial" panose="020B0604020202020204" pitchFamily="34" charset="0"/>
              </a:rPr>
              <a:t>Today, GDP per capita is over 10 times higher in S. Korea than in N. Korea.</a:t>
            </a:r>
            <a:endParaRPr lang="en-US" dirty="0"/>
          </a:p>
        </p:txBody>
      </p:sp>
      <p:pic>
        <p:nvPicPr>
          <p:cNvPr id="4" name="Picture 2" descr="This is an image of North Korea and South Korea from space. North Korea is virtually dark while South Korea has many areas that are depicted by ligh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6567" y="1275844"/>
            <a:ext cx="3689233" cy="50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5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A85232"/>
                </a:solidFill>
              </a:rPr>
              <a:t>Policy issues: Encouraging technological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Patent laws: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encourage innovation by granting temporary monopolies to inventors of new products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Tax incentives for </a:t>
            </a:r>
            <a:r>
              <a:rPr lang="en-US" dirty="0" smtClean="0">
                <a:cs typeface="Arial" panose="020B0604020202020204" pitchFamily="34" charset="0"/>
              </a:rPr>
              <a:t>research</a:t>
            </a:r>
            <a:endParaRPr lang="en-US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Grants to fund basic research at universities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Industrial policy: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encourages specific industries that are key for rapid technological progress </a:t>
            </a:r>
            <a:r>
              <a:rPr lang="en-US" i="1" dirty="0">
                <a:cs typeface="Arial" panose="020B0604020202020204" pitchFamily="34" charset="0"/>
              </a:rPr>
              <a:t>(subject to the </a:t>
            </a:r>
            <a:r>
              <a:rPr lang="en-US" i="1" dirty="0" smtClean="0">
                <a:cs typeface="Arial" panose="020B0604020202020204" pitchFamily="34" charset="0"/>
              </a:rPr>
              <a:t>concerns discussed earlier).</a:t>
            </a:r>
            <a:endParaRPr lang="en-US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2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A85232"/>
                </a:solidFill>
              </a:rPr>
              <a:t>CASE STUDY: Is free trade good for economic growth?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dirty="0">
                <a:cs typeface="Arial" panose="020B0604020202020204" pitchFamily="34" charset="0"/>
              </a:rPr>
              <a:t>Since Adam Smith, economists have argued that free trade can increase production efficiency and living standards.</a:t>
            </a:r>
          </a:p>
          <a:p>
            <a:pPr>
              <a:spcBef>
                <a:spcPts val="600"/>
              </a:spcBef>
              <a:spcAft>
                <a:spcPts val="3600"/>
              </a:spcAft>
              <a:buSzPct val="100000"/>
            </a:pPr>
            <a:r>
              <a:rPr lang="en-US" dirty="0">
                <a:cs typeface="Arial" panose="020B0604020202020204" pitchFamily="34" charset="0"/>
              </a:rPr>
              <a:t>Research by Sachs </a:t>
            </a:r>
            <a:r>
              <a:rPr lang="en-US" dirty="0" smtClean="0">
                <a:cs typeface="Arial" panose="020B0604020202020204" pitchFamily="34" charset="0"/>
              </a:rPr>
              <a:t>and Warner</a:t>
            </a:r>
            <a:endParaRPr lang="en-US" dirty="0"/>
          </a:p>
        </p:txBody>
      </p:sp>
      <p:graphicFrame>
        <p:nvGraphicFramePr>
          <p:cNvPr id="4" name="Table Placeholder 11">
            <a:extLst>
              <a:ext uri="{FF2B5EF4-FFF2-40B4-BE49-F238E27FC236}">
                <a16:creationId xmlns:a16="http://schemas.microsoft.com/office/drawing/2014/main" id="{8BD20023-CF1E-4756-BCCB-CAFAF7B0C2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782651"/>
              </p:ext>
            </p:extLst>
          </p:nvPr>
        </p:nvGraphicFramePr>
        <p:xfrm>
          <a:off x="2259981" y="4724400"/>
          <a:ext cx="7672038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56877">
                  <a:extLst>
                    <a:ext uri="{9D8B030D-6E8A-4147-A177-3AD203B41FA5}">
                      <a16:colId xmlns:a16="http://schemas.microsoft.com/office/drawing/2014/main" val="254051280"/>
                    </a:ext>
                  </a:extLst>
                </a:gridCol>
                <a:gridCol w="2141034">
                  <a:extLst>
                    <a:ext uri="{9D8B030D-6E8A-4147-A177-3AD203B41FA5}">
                      <a16:colId xmlns:a16="http://schemas.microsoft.com/office/drawing/2014/main" val="992721105"/>
                    </a:ext>
                  </a:extLst>
                </a:gridCol>
                <a:gridCol w="2074127">
                  <a:extLst>
                    <a:ext uri="{9D8B030D-6E8A-4147-A177-3AD203B41FA5}">
                      <a16:colId xmlns:a16="http://schemas.microsoft.com/office/drawing/2014/main" val="202517561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cs typeface="Arial" panose="020B0604020202020204" pitchFamily="34" charset="0"/>
                        </a:rPr>
                        <a:t>Average annual growth rates, 1970–89</a:t>
                      </a:r>
                      <a:endParaRPr lang="en-US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25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Closed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984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Developed nations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2.3%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0.7%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127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Developing nations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4.5%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0.7%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59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5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A85232"/>
                </a:solidFill>
              </a:rPr>
              <a:t>CASE STUDY: Is free trade good for economic growth?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To determine causation, Frankel and </a:t>
            </a:r>
            <a:r>
              <a:rPr lang="en-US" dirty="0" err="1">
                <a:cs typeface="Arial" panose="020B0604020202020204" pitchFamily="34" charset="0"/>
              </a:rPr>
              <a:t>Romer</a:t>
            </a:r>
            <a:r>
              <a:rPr lang="en-US" dirty="0">
                <a:cs typeface="Arial" panose="020B0604020202020204" pitchFamily="34" charset="0"/>
              </a:rPr>
              <a:t> exploit geographic differences among countries: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Some nations trade less because they are farther from other nations or landlocked.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Such geographic differences are correlated with trade but not with other determinants of income.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Hence, they can be used to isolate the impact of trade on income.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Findings: increasing trade/GDP by 2% causes GDP per capita to rise 1%, other things equal.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Endogenous growth theory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85232"/>
                </a:solidFill>
              </a:rPr>
              <a:t>Endogenous growth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Solow model: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Sustained growth in living standards is due to technological progress.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The rate of technological progress is exogenous.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Endogenous growth theory: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In this set of models, the growth rate of productivity and living standards is endogenous.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85232"/>
                </a:solidFill>
              </a:rPr>
              <a:t>The basic model,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Production function: </a:t>
            </a:r>
            <a:r>
              <a:rPr lang="en-US" b="1" i="1" dirty="0">
                <a:cs typeface="Arial" panose="020B0604020202020204" pitchFamily="34" charset="0"/>
              </a:rPr>
              <a:t>Y</a:t>
            </a:r>
            <a:r>
              <a:rPr lang="en-US" dirty="0">
                <a:cs typeface="Arial" panose="020B0604020202020204" pitchFamily="34" charset="0"/>
              </a:rPr>
              <a:t> = </a:t>
            </a:r>
            <a:r>
              <a:rPr lang="en-US" b="1" i="1" dirty="0">
                <a:cs typeface="Arial" panose="020B0604020202020204" pitchFamily="34" charset="0"/>
              </a:rPr>
              <a:t>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b="1" i="1" dirty="0">
                <a:cs typeface="Arial" panose="020B0604020202020204" pitchFamily="34" charset="0"/>
              </a:rPr>
              <a:t>K</a:t>
            </a:r>
            <a:r>
              <a:rPr lang="en-US" dirty="0">
                <a:cs typeface="Arial" panose="020B0604020202020204" pitchFamily="34" charset="0"/>
              </a:rPr>
              <a:t/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where </a:t>
            </a:r>
            <a:r>
              <a:rPr lang="en-US" b="1" i="1" dirty="0">
                <a:cs typeface="Arial" panose="020B0604020202020204" pitchFamily="34" charset="0"/>
              </a:rPr>
              <a:t>A</a:t>
            </a:r>
            <a:r>
              <a:rPr lang="en-US" dirty="0">
                <a:cs typeface="Arial" panose="020B0604020202020204" pitchFamily="34" charset="0"/>
              </a:rPr>
              <a:t> is the amount of output for each unit of capital (</a:t>
            </a:r>
            <a:r>
              <a:rPr lang="en-US" b="1" i="1" dirty="0">
                <a:cs typeface="Arial" panose="020B0604020202020204" pitchFamily="34" charset="0"/>
              </a:rPr>
              <a:t>A</a:t>
            </a:r>
            <a:r>
              <a:rPr lang="en-US" dirty="0">
                <a:cs typeface="Arial" panose="020B0604020202020204" pitchFamily="34" charset="0"/>
              </a:rPr>
              <a:t> is exogenous and constant)</a:t>
            </a:r>
          </a:p>
          <a:p>
            <a:pPr marL="457200" indent="-457200"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Key difference between this model and Solow: </a:t>
            </a:r>
            <a:r>
              <a:rPr lang="en-US" i="1" dirty="0">
                <a:cs typeface="Arial" panose="020B0604020202020204" pitchFamily="34" charset="0"/>
              </a:rPr>
              <a:t>MPK</a:t>
            </a:r>
            <a:r>
              <a:rPr lang="en-US" dirty="0">
                <a:cs typeface="Arial" panose="020B0604020202020204" pitchFamily="34" charset="0"/>
              </a:rPr>
              <a:t> is constant here, diminishes in Solow</a:t>
            </a:r>
          </a:p>
          <a:p>
            <a:pPr marL="457200" indent="-457200"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Investment: </a:t>
            </a:r>
            <a:r>
              <a:rPr lang="en-US" b="1" i="1" dirty="0" err="1">
                <a:cs typeface="Arial" panose="020B0604020202020204" pitchFamily="34" charset="0"/>
              </a:rPr>
              <a:t>sY</a:t>
            </a:r>
            <a:endParaRPr lang="en-US" b="1" i="1" dirty="0"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Depreciation: </a:t>
            </a:r>
            <a:r>
              <a:rPr lang="en-US" b="1" i="1" dirty="0" err="1">
                <a:cs typeface="Arial" panose="020B0604020202020204" pitchFamily="34" charset="0"/>
                <a:sym typeface="Symbol" pitchFamily="18" charset="2"/>
              </a:rPr>
              <a:t>δ</a:t>
            </a:r>
            <a:r>
              <a:rPr lang="en-US" b="1" i="1" dirty="0" err="1">
                <a:cs typeface="Arial" panose="020B0604020202020204" pitchFamily="34" charset="0"/>
              </a:rPr>
              <a:t>K</a:t>
            </a:r>
            <a:endParaRPr lang="en-US" dirty="0"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Equation of motion for total capital:</a:t>
            </a:r>
          </a:p>
          <a:p>
            <a:pPr lvl="2">
              <a:spcBef>
                <a:spcPts val="600"/>
              </a:spcBef>
              <a:buClrTx/>
            </a:pPr>
            <a:r>
              <a:rPr lang="en-US" dirty="0"/>
              <a:t>Δ</a:t>
            </a:r>
            <a:r>
              <a:rPr lang="en-US" b="1" i="1" dirty="0"/>
              <a:t>K</a:t>
            </a:r>
            <a:r>
              <a:rPr lang="en-US" dirty="0"/>
              <a:t> = </a:t>
            </a:r>
            <a:r>
              <a:rPr lang="en-US" b="1" i="1" dirty="0" err="1"/>
              <a:t>sY</a:t>
            </a:r>
            <a:r>
              <a:rPr lang="en-US" b="1" i="1" dirty="0"/>
              <a:t> </a:t>
            </a:r>
            <a:r>
              <a:rPr lang="en-US" dirty="0">
                <a:sym typeface="Symbol" pitchFamily="18" charset="2"/>
              </a:rPr>
              <a:t>− </a:t>
            </a:r>
            <a:r>
              <a:rPr lang="en-US" b="1" i="1" dirty="0" err="1">
                <a:sym typeface="Symbol" pitchFamily="18" charset="2"/>
              </a:rPr>
              <a:t>δ</a:t>
            </a:r>
            <a:r>
              <a:rPr lang="en-US" b="1" i="1" dirty="0" err="1"/>
              <a:t>K</a:t>
            </a:r>
            <a:endParaRPr lang="en-US" dirty="0">
              <a:sym typeface="Symbol" pitchFamily="18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1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85232"/>
                </a:solidFill>
              </a:rPr>
              <a:t>The basic model,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dirty="0">
                <a:cs typeface="Arial" panose="020B0604020202020204" pitchFamily="34" charset="0"/>
              </a:rPr>
              <a:t> Δ</a:t>
            </a:r>
            <a:r>
              <a:rPr lang="en-US" b="1" i="1" dirty="0">
                <a:cs typeface="Arial" panose="020B0604020202020204" pitchFamily="34" charset="0"/>
              </a:rPr>
              <a:t>K</a:t>
            </a:r>
            <a:r>
              <a:rPr lang="en-US" dirty="0">
                <a:cs typeface="Arial" panose="020B0604020202020204" pitchFamily="34" charset="0"/>
              </a:rPr>
              <a:t> = </a:t>
            </a:r>
            <a:r>
              <a:rPr lang="en-US" b="1" i="1" dirty="0" err="1">
                <a:cs typeface="Arial" panose="020B0604020202020204" pitchFamily="34" charset="0"/>
              </a:rPr>
              <a:t>sY</a:t>
            </a:r>
            <a:r>
              <a:rPr lang="en-US" b="1" i="1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− </a:t>
            </a:r>
            <a:r>
              <a:rPr lang="en-US" b="1" i="1" dirty="0" err="1">
                <a:cs typeface="Arial" panose="020B0604020202020204" pitchFamily="34" charset="0"/>
                <a:sym typeface="Symbol" pitchFamily="18" charset="2"/>
              </a:rPr>
              <a:t>δ</a:t>
            </a:r>
            <a:r>
              <a:rPr lang="en-US" b="1" i="1" dirty="0" err="1">
                <a:cs typeface="Arial" panose="020B0604020202020204" pitchFamily="34" charset="0"/>
              </a:rPr>
              <a:t>K</a:t>
            </a:r>
            <a:endParaRPr lang="en-US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dirty="0">
                <a:cs typeface="Arial" panose="020B0604020202020204" pitchFamily="34" charset="0"/>
              </a:rPr>
              <a:t>Divide through by </a:t>
            </a:r>
            <a:r>
              <a:rPr lang="en-US" b="1" i="1" dirty="0">
                <a:cs typeface="Arial" panose="020B0604020202020204" pitchFamily="34" charset="0"/>
              </a:rPr>
              <a:t>K</a:t>
            </a:r>
            <a:r>
              <a:rPr lang="en-US" dirty="0">
                <a:cs typeface="Arial" panose="020B0604020202020204" pitchFamily="34" charset="0"/>
              </a:rPr>
              <a:t> and use </a:t>
            </a:r>
            <a:r>
              <a:rPr lang="en-US" b="1" i="1" dirty="0">
                <a:cs typeface="Arial" panose="020B0604020202020204" pitchFamily="34" charset="0"/>
              </a:rPr>
              <a:t>Y</a:t>
            </a:r>
            <a:r>
              <a:rPr lang="en-US" dirty="0">
                <a:cs typeface="Arial" panose="020B0604020202020204" pitchFamily="34" charset="0"/>
              </a:rPr>
              <a:t> = </a:t>
            </a:r>
            <a:r>
              <a:rPr lang="en-US" b="1" i="1" dirty="0">
                <a:cs typeface="Arial" panose="020B0604020202020204" pitchFamily="34" charset="0"/>
              </a:rPr>
              <a:t>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b="1" i="1" dirty="0">
                <a:cs typeface="Arial" panose="020B0604020202020204" pitchFamily="34" charset="0"/>
              </a:rPr>
              <a:t>K</a:t>
            </a:r>
            <a:r>
              <a:rPr lang="en-US" dirty="0">
                <a:cs typeface="Arial" panose="020B0604020202020204" pitchFamily="34" charset="0"/>
              </a:rPr>
              <a:t> to get: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20000"/>
            </a:pPr>
            <a:endParaRPr lang="en-US" dirty="0" smtClean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20000"/>
            </a:pPr>
            <a:r>
              <a:rPr lang="en-US" dirty="0" smtClean="0">
                <a:cs typeface="Arial" panose="020B0604020202020204" pitchFamily="34" charset="0"/>
              </a:rPr>
              <a:t>If </a:t>
            </a:r>
            <a:r>
              <a:rPr lang="en-US" b="1" i="1" dirty="0">
                <a:cs typeface="Arial" panose="020B0604020202020204" pitchFamily="34" charset="0"/>
              </a:rPr>
              <a:t>s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b="1" i="1" dirty="0">
                <a:cs typeface="Arial" panose="020B0604020202020204" pitchFamily="34" charset="0"/>
              </a:rPr>
              <a:t>A</a:t>
            </a:r>
            <a:r>
              <a:rPr lang="en-US" dirty="0">
                <a:cs typeface="Arial" panose="020B0604020202020204" pitchFamily="34" charset="0"/>
              </a:rPr>
              <a:t> &gt; </a:t>
            </a:r>
            <a:r>
              <a:rPr lang="en-US" b="1" i="1" dirty="0">
                <a:cs typeface="Arial" panose="020B0604020202020204" pitchFamily="34" charset="0"/>
                <a:sym typeface="Symbol" pitchFamily="18" charset="2"/>
              </a:rPr>
              <a:t>δ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, then income will grow forever, and investment is the “engine of growth.”</a:t>
            </a:r>
            <a:endParaRPr lang="en-US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120000"/>
            </a:pPr>
            <a:r>
              <a:rPr lang="en-US" dirty="0">
                <a:cs typeface="Arial" panose="020B0604020202020204" pitchFamily="34" charset="0"/>
              </a:rPr>
              <a:t>Here, the permanent growth rate depends on </a:t>
            </a:r>
            <a:r>
              <a:rPr lang="en-US" b="1" i="1" dirty="0">
                <a:cs typeface="Arial" panose="020B0604020202020204" pitchFamily="34" charset="0"/>
              </a:rPr>
              <a:t>s</a:t>
            </a:r>
            <a:r>
              <a:rPr lang="en-US" dirty="0">
                <a:cs typeface="Arial" panose="020B0604020202020204" pitchFamily="34" charset="0"/>
              </a:rPr>
              <a:t>. In Solow model, it does not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graphicFrame>
        <p:nvGraphicFramePr>
          <p:cNvPr id="4" name="Object 2" descr="An equation reads, delta Y over Y equals delta k over k which equals sA minus delta."/>
          <p:cNvGraphicFramePr>
            <a:graphicFrameLocks noChangeAspect="1"/>
          </p:cNvGraphicFramePr>
          <p:nvPr>
            <p:extLst/>
          </p:nvPr>
        </p:nvGraphicFramePr>
        <p:xfrm>
          <a:off x="4244975" y="2794000"/>
          <a:ext cx="324008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3" imgW="1346040" imgH="406080" progId="Equation.DSMT4">
                  <p:embed/>
                </p:oleObj>
              </mc:Choice>
              <mc:Fallback>
                <p:oleObj name="Equation" r:id="rId3" imgW="1346040" imgH="406080" progId="Equation.DSMT4">
                  <p:embed/>
                  <p:pic>
                    <p:nvPicPr>
                      <p:cNvPr id="102404" name="Object 2" descr="An equation reads, delta Y over Y equals delta k over k which equals sA minus delta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975" y="2794000"/>
                        <a:ext cx="3240088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129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85232"/>
                </a:solidFill>
              </a:rPr>
              <a:t>Does capital have diminishing returns or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It depends on the definition of capital.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If capital is narrowly defined (only plant and equipment), then yes.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Advocates of endogenous growth theory argue that knowledge is a type of capital.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If so, then constant returns to capital is more plausible, and this model may be a good description of economic growth.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85232"/>
                </a:solidFill>
              </a:rPr>
              <a:t>Does capital have diminishing returns or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It depends on the definition of capital.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If capital is narrowly defined (only plant and equipment), then yes.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Advocates of endogenous growth theory argue that knowledge is a type of capital.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If so, then constant returns to capital is more plausible, and this model may be a good description of economic growth.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1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Solow-Swan, Ch. </a:t>
            </a:r>
            <a:r>
              <a:rPr lang="en-US" dirty="0" smtClean="0"/>
              <a:t>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188393"/>
              </p:ext>
            </p:extLst>
          </p:nvPr>
        </p:nvGraphicFramePr>
        <p:xfrm>
          <a:off x="1981201" y="1447800"/>
          <a:ext cx="739825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Symbol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Steady state behavior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Capital per worker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k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Constant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Income per worker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r>
                        <a:rPr lang="en-US" dirty="0" smtClean="0"/>
                        <a:t> = </a:t>
                      </a:r>
                      <a:r>
                        <a:rPr lang="en-US" i="1" dirty="0" smtClean="0"/>
                        <a:t>f</a:t>
                      </a:r>
                      <a:r>
                        <a:rPr lang="en-US" dirty="0" smtClean="0"/>
                        <a:t>(</a:t>
                      </a:r>
                      <a:r>
                        <a:rPr lang="en-US" i="1" dirty="0" smtClean="0"/>
                        <a:t>k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Constant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Saving and investment per worker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sy</a:t>
                      </a:r>
                      <a:r>
                        <a:rPr lang="en-US" i="1" dirty="0" smtClean="0"/>
                        <a:t> 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Constant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Consumption per worker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 </a:t>
                      </a:r>
                      <a:r>
                        <a:rPr lang="en-US" i="0" dirty="0" smtClean="0"/>
                        <a:t>= (1</a:t>
                      </a:r>
                      <a:r>
                        <a:rPr lang="en-US" i="0" baseline="0" dirty="0" smtClean="0"/>
                        <a:t> – </a:t>
                      </a:r>
                      <a:r>
                        <a:rPr lang="en-US" i="1" baseline="0" dirty="0" smtClean="0"/>
                        <a:t>s</a:t>
                      </a:r>
                      <a:r>
                        <a:rPr lang="en-US" i="0" baseline="0" dirty="0" smtClean="0"/>
                        <a:t>)</a:t>
                      </a:r>
                      <a:r>
                        <a:rPr lang="en-US" i="1" baseline="0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Constant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L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Grows at rate </a:t>
                      </a:r>
                      <a:r>
                        <a:rPr lang="en-US" i="1" dirty="0" smtClean="0"/>
                        <a:t>n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K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Grows at rate </a:t>
                      </a:r>
                      <a:r>
                        <a:rPr lang="en-US" i="1" dirty="0" smtClean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r>
                        <a:rPr lang="en-US" dirty="0" smtClean="0"/>
                        <a:t> = </a:t>
                      </a:r>
                      <a:r>
                        <a:rPr lang="en-US" i="1" dirty="0" smtClean="0"/>
                        <a:t>F</a:t>
                      </a:r>
                      <a:r>
                        <a:rPr lang="en-US" dirty="0" smtClean="0"/>
                        <a:t>(</a:t>
                      </a:r>
                      <a:r>
                        <a:rPr lang="en-US" i="1" dirty="0" smtClean="0"/>
                        <a:t>K</a:t>
                      </a:r>
                      <a:r>
                        <a:rPr lang="en-US" dirty="0" smtClean="0"/>
                        <a:t>, </a:t>
                      </a:r>
                      <a:r>
                        <a:rPr lang="en-US" i="1" dirty="0" smtClean="0"/>
                        <a:t>L</a:t>
                      </a:r>
                      <a:r>
                        <a:rPr lang="en-US" i="0" dirty="0" smtClean="0"/>
                        <a:t>)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Grows at rate </a:t>
                      </a:r>
                      <a:r>
                        <a:rPr lang="en-US" i="1" dirty="0" smtClean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Saving and investment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sY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Grows at rate </a:t>
                      </a:r>
                      <a:r>
                        <a:rPr lang="en-US" i="1" dirty="0" smtClean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9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85232"/>
                </a:solidFill>
              </a:rPr>
              <a:t>A two-sector model,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Two sectors: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manufacturing firms produce goods.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research universities produce knowledge that increases labor efficiency in manufacturing.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b="1" i="1" dirty="0">
                <a:cs typeface="Arial" panose="020B0604020202020204" pitchFamily="34" charset="0"/>
              </a:rPr>
              <a:t>u</a:t>
            </a:r>
            <a:r>
              <a:rPr lang="en-US" dirty="0">
                <a:cs typeface="Arial" panose="020B0604020202020204" pitchFamily="34" charset="0"/>
              </a:rPr>
              <a:t> = fraction of labor in research (</a:t>
            </a:r>
            <a:r>
              <a:rPr lang="en-US" b="1" i="1" dirty="0">
                <a:cs typeface="Arial" panose="020B0604020202020204" pitchFamily="34" charset="0"/>
              </a:rPr>
              <a:t>u</a:t>
            </a:r>
            <a:r>
              <a:rPr lang="en-US" dirty="0">
                <a:cs typeface="Arial" panose="020B0604020202020204" pitchFamily="34" charset="0"/>
              </a:rPr>
              <a:t>  is exogenous)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Manufacturing production function: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cs typeface="Arial" panose="020B0604020202020204" pitchFamily="34" charset="0"/>
              </a:rPr>
              <a:t>Y</a:t>
            </a:r>
            <a:r>
              <a:rPr lang="en-US" dirty="0">
                <a:cs typeface="Arial" panose="020B0604020202020204" pitchFamily="34" charset="0"/>
              </a:rPr>
              <a:t> = </a:t>
            </a:r>
            <a:r>
              <a:rPr lang="en-US" b="1" i="1" dirty="0">
                <a:cs typeface="Arial" panose="020B0604020202020204" pitchFamily="34" charset="0"/>
              </a:rPr>
              <a:t>F </a:t>
            </a:r>
            <a:r>
              <a:rPr lang="en-US" dirty="0">
                <a:cs typeface="Arial" panose="020B0604020202020204" pitchFamily="34" charset="0"/>
              </a:rPr>
              <a:t>[</a:t>
            </a:r>
            <a:r>
              <a:rPr lang="en-US" b="1" i="1" dirty="0">
                <a:cs typeface="Arial" panose="020B0604020202020204" pitchFamily="34" charset="0"/>
              </a:rPr>
              <a:t>K</a:t>
            </a:r>
            <a:r>
              <a:rPr lang="en-US" dirty="0">
                <a:cs typeface="Arial" panose="020B0604020202020204" pitchFamily="34" charset="0"/>
              </a:rPr>
              <a:t>, (1 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− </a:t>
            </a:r>
            <a:r>
              <a:rPr lang="en-US" b="1" i="1" dirty="0">
                <a:cs typeface="Arial" panose="020B0604020202020204" pitchFamily="34" charset="0"/>
              </a:rPr>
              <a:t>u </a:t>
            </a:r>
            <a:r>
              <a:rPr lang="en-US" dirty="0">
                <a:cs typeface="Arial" panose="020B0604020202020204" pitchFamily="34" charset="0"/>
              </a:rPr>
              <a:t>)</a:t>
            </a:r>
            <a:r>
              <a:rPr lang="en-US" b="1" i="1" dirty="0">
                <a:cs typeface="Arial" panose="020B0604020202020204" pitchFamily="34" charset="0"/>
              </a:rPr>
              <a:t>E L</a:t>
            </a:r>
            <a:r>
              <a:rPr lang="en-US" dirty="0">
                <a:cs typeface="Arial" panose="020B0604020202020204" pitchFamily="34" charset="0"/>
              </a:rPr>
              <a:t>]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Research production function: Δ</a:t>
            </a:r>
            <a:r>
              <a:rPr lang="en-US" b="1" i="1" dirty="0">
                <a:cs typeface="Arial" panose="020B0604020202020204" pitchFamily="34" charset="0"/>
              </a:rPr>
              <a:t>E</a:t>
            </a:r>
            <a:r>
              <a:rPr lang="en-US" dirty="0">
                <a:cs typeface="Arial" panose="020B0604020202020204" pitchFamily="34" charset="0"/>
              </a:rPr>
              <a:t> = </a:t>
            </a:r>
            <a:r>
              <a:rPr lang="en-US" b="1" i="1" dirty="0">
                <a:cs typeface="Arial" panose="020B0604020202020204" pitchFamily="34" charset="0"/>
              </a:rPr>
              <a:t>g </a:t>
            </a:r>
            <a:r>
              <a:rPr lang="en-US" dirty="0">
                <a:cs typeface="Arial" panose="020B0604020202020204" pitchFamily="34" charset="0"/>
              </a:rPr>
              <a:t>(</a:t>
            </a:r>
            <a:r>
              <a:rPr lang="en-US" b="1" i="1" dirty="0">
                <a:cs typeface="Arial" panose="020B0604020202020204" pitchFamily="34" charset="0"/>
              </a:rPr>
              <a:t>u</a:t>
            </a:r>
            <a:r>
              <a:rPr lang="en-US" dirty="0">
                <a:cs typeface="Arial" panose="020B0604020202020204" pitchFamily="34" charset="0"/>
              </a:rPr>
              <a:t>)</a:t>
            </a:r>
            <a:r>
              <a:rPr lang="en-US" b="1" i="1" dirty="0">
                <a:cs typeface="Arial" panose="020B0604020202020204" pitchFamily="34" charset="0"/>
              </a:rPr>
              <a:t>E</a:t>
            </a:r>
            <a:endParaRPr lang="en-US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Capital accumulation: Δ</a:t>
            </a:r>
            <a:r>
              <a:rPr lang="en-US" b="1" i="1" dirty="0">
                <a:cs typeface="Arial" panose="020B0604020202020204" pitchFamily="34" charset="0"/>
              </a:rPr>
              <a:t>K</a:t>
            </a:r>
            <a:r>
              <a:rPr lang="en-US" dirty="0">
                <a:cs typeface="Arial" panose="020B0604020202020204" pitchFamily="34" charset="0"/>
              </a:rPr>
              <a:t> = </a:t>
            </a:r>
            <a:r>
              <a:rPr lang="en-US" b="1" i="1" dirty="0">
                <a:cs typeface="Arial" panose="020B0604020202020204" pitchFamily="34" charset="0"/>
              </a:rPr>
              <a:t>s Y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− </a:t>
            </a:r>
            <a:r>
              <a:rPr lang="en-US" b="1" i="1" dirty="0" err="1">
                <a:cs typeface="Arial" panose="020B0604020202020204" pitchFamily="34" charset="0"/>
                <a:sym typeface="Symbol" pitchFamily="18" charset="2"/>
              </a:rPr>
              <a:t>δ</a:t>
            </a:r>
            <a:r>
              <a:rPr lang="en-US" b="1" i="1" dirty="0" err="1">
                <a:cs typeface="Arial" panose="020B0604020202020204" pitchFamily="34" charset="0"/>
              </a:rPr>
              <a:t>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6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85232"/>
                </a:solidFill>
              </a:rPr>
              <a:t>A two-sector model,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In the steady state, manufacturing output per worker and the standard of living grow at rate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Δ</a:t>
            </a:r>
            <a:r>
              <a:rPr lang="en-US" b="1" i="1" dirty="0">
                <a:cs typeface="Arial" panose="020B0604020202020204" pitchFamily="34" charset="0"/>
                <a:sym typeface="Symbol" pitchFamily="18" charset="2"/>
              </a:rPr>
              <a:t>E </a:t>
            </a:r>
            <a:r>
              <a:rPr lang="en-US" i="1" dirty="0">
                <a:cs typeface="Arial" panose="020B0604020202020204" pitchFamily="34" charset="0"/>
                <a:sym typeface="Symbol" pitchFamily="18" charset="2"/>
              </a:rPr>
              <a:t>/ </a:t>
            </a:r>
            <a:r>
              <a:rPr lang="en-US" b="1" i="1" dirty="0">
                <a:cs typeface="Arial" panose="020B0604020202020204" pitchFamily="34" charset="0"/>
                <a:sym typeface="Symbol" pitchFamily="18" charset="2"/>
              </a:rPr>
              <a:t>E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 = </a:t>
            </a:r>
            <a:r>
              <a:rPr lang="en-US" b="1" i="1" dirty="0">
                <a:cs typeface="Arial" panose="020B0604020202020204" pitchFamily="34" charset="0"/>
                <a:sym typeface="Symbol" pitchFamily="18" charset="2"/>
              </a:rPr>
              <a:t>g 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(</a:t>
            </a:r>
            <a:r>
              <a:rPr lang="en-US" b="1" i="1" dirty="0">
                <a:cs typeface="Arial" panose="020B0604020202020204" pitchFamily="34" charset="0"/>
                <a:sym typeface="Symbol" pitchFamily="18" charset="2"/>
              </a:rPr>
              <a:t>u</a:t>
            </a: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).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  <a:sym typeface="Symbol" pitchFamily="18" charset="2"/>
              </a:rPr>
              <a:t>Key variables:</a:t>
            </a:r>
          </a:p>
          <a:p>
            <a:pPr marL="1206500" lvl="1" indent="-5667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cs typeface="Arial" panose="020B0604020202020204" pitchFamily="34" charset="0"/>
              </a:rPr>
              <a:t>s</a:t>
            </a:r>
            <a:r>
              <a:rPr lang="en-US" i="1" dirty="0">
                <a:cs typeface="Arial" panose="020B0604020202020204" pitchFamily="34" charset="0"/>
              </a:rPr>
              <a:t>:</a:t>
            </a:r>
            <a:r>
              <a:rPr lang="en-US" dirty="0">
                <a:cs typeface="Arial" panose="020B0604020202020204" pitchFamily="34" charset="0"/>
              </a:rPr>
              <a:t> affects the level of income but not its growth rate (same as in the Solow model)</a:t>
            </a:r>
          </a:p>
          <a:p>
            <a:pPr marL="1206500" lvl="1" indent="-5667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cs typeface="Arial" panose="020B0604020202020204" pitchFamily="34" charset="0"/>
              </a:rPr>
              <a:t>u</a:t>
            </a:r>
            <a:r>
              <a:rPr lang="en-US" i="1" dirty="0">
                <a:cs typeface="Arial" panose="020B0604020202020204" pitchFamily="34" charset="0"/>
              </a:rPr>
              <a:t>:</a:t>
            </a:r>
            <a:r>
              <a:rPr lang="en-US" dirty="0">
                <a:cs typeface="Arial" panose="020B0604020202020204" pitchFamily="34" charset="0"/>
              </a:rPr>
              <a:t> affects level and growth rate of income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 The merits of raising </a:t>
            </a:r>
            <a:r>
              <a:rPr lang="en-US" i="1" dirty="0"/>
              <a:t>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0" indent="-457200">
              <a:spcBef>
                <a:spcPts val="624"/>
              </a:spcBef>
              <a:buClr>
                <a:schemeClr val="accent2"/>
              </a:buClr>
              <a:buSzPct val="85000"/>
            </a:pPr>
            <a:r>
              <a:rPr lang="en-US" dirty="0" smtClean="0"/>
              <a:t>In </a:t>
            </a:r>
            <a:r>
              <a:rPr lang="en-US" dirty="0"/>
              <a:t>what ways would raising </a:t>
            </a:r>
            <a:r>
              <a:rPr lang="en-US" b="1" i="1" dirty="0"/>
              <a:t>u</a:t>
            </a:r>
            <a:r>
              <a:rPr lang="en-US" dirty="0"/>
              <a:t> (that is, devoting more labor to research) benefit the economy? </a:t>
            </a:r>
            <a:endParaRPr lang="en-US" dirty="0" smtClean="0"/>
          </a:p>
          <a:p>
            <a:pPr marL="640080" indent="-457200">
              <a:spcBef>
                <a:spcPts val="624"/>
              </a:spcBef>
              <a:buClr>
                <a:schemeClr val="accent2"/>
              </a:buClr>
              <a:buSzPct val="85000"/>
            </a:pPr>
            <a:r>
              <a:rPr lang="en-US" dirty="0" smtClean="0"/>
              <a:t>What </a:t>
            </a:r>
            <a:r>
              <a:rPr lang="en-US" dirty="0"/>
              <a:t>are the costs of raising </a:t>
            </a:r>
            <a:r>
              <a:rPr lang="en-US" b="1" i="1" dirty="0"/>
              <a:t>u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85232"/>
                </a:solidFill>
              </a:rPr>
              <a:t>Facts about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dirty="0">
                <a:cs typeface="Arial" panose="020B0604020202020204" pitchFamily="34" charset="0"/>
              </a:rPr>
              <a:t>Much research is done by firms seeking profits.</a:t>
            </a:r>
          </a:p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dirty="0">
                <a:cs typeface="Arial" panose="020B0604020202020204" pitchFamily="34" charset="0"/>
              </a:rPr>
              <a:t>Firms profit from research:</a:t>
            </a:r>
          </a:p>
          <a:p>
            <a:pPr marL="458788" lvl="1" indent="0">
              <a:spcBef>
                <a:spcPts val="600"/>
              </a:spcBef>
              <a:buNone/>
            </a:pPr>
            <a:r>
              <a:rPr lang="en-US" dirty="0">
                <a:cs typeface="Arial" panose="020B0604020202020204" pitchFamily="34" charset="0"/>
              </a:rPr>
              <a:t>Patents create a stream of monopoly profits.</a:t>
            </a:r>
          </a:p>
          <a:p>
            <a:pPr marL="458788" lvl="1" indent="0">
              <a:spcBef>
                <a:spcPts val="600"/>
              </a:spcBef>
              <a:buNone/>
            </a:pPr>
            <a:r>
              <a:rPr lang="en-US" dirty="0">
                <a:cs typeface="Arial" panose="020B0604020202020204" pitchFamily="34" charset="0"/>
              </a:rPr>
              <a:t>There is extra profit in being first on the market with a new product.</a:t>
            </a:r>
          </a:p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dirty="0">
                <a:cs typeface="Arial" panose="020B0604020202020204" pitchFamily="34" charset="0"/>
              </a:rPr>
              <a:t>Innovation produces externalities that reduce the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cost of subsequent innovation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SzPct val="100000"/>
              <a:buNone/>
            </a:pPr>
            <a:r>
              <a:rPr lang="en-US" i="1" dirty="0">
                <a:solidFill>
                  <a:srgbClr val="FF0000"/>
                </a:solidFill>
                <a:cs typeface="Arial" panose="020B0604020202020204" pitchFamily="34" charset="0"/>
              </a:rPr>
              <a:t>Much of the new endogenous growth theory attempts to incorporate these facts into models to better understand technological progress.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85232"/>
                </a:solidFill>
              </a:rPr>
              <a:t>Is the private sector doing enough R&amp;D?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The existence of positive externalities in the creation of knowledge suggests that the private sector is not doing enough </a:t>
            </a:r>
            <a:r>
              <a:rPr lang="en-US" dirty="0" smtClean="0">
                <a:cs typeface="Arial" panose="020B0604020202020204" pitchFamily="34" charset="0"/>
              </a:rPr>
              <a:t>research.</a:t>
            </a:r>
            <a:endParaRPr lang="en-US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But there is </a:t>
            </a:r>
            <a:r>
              <a:rPr lang="en-US" dirty="0" smtClean="0">
                <a:cs typeface="Arial" panose="020B0604020202020204" pitchFamily="34" charset="0"/>
              </a:rPr>
              <a:t>also much </a:t>
            </a:r>
            <a:r>
              <a:rPr lang="en-US" dirty="0">
                <a:cs typeface="Arial" panose="020B0604020202020204" pitchFamily="34" charset="0"/>
              </a:rPr>
              <a:t>duplication of research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effort among competing firms.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Estimates: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social return to research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≥ 40% per year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Thus, many believe the government should encourage research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85232"/>
                </a:solidFill>
              </a:rPr>
              <a:t>Economic growth as “creative destruction”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Schumpeter (1942) coined term “creative destruction” to describe displacements resulting from technological progress: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The introduction of a new product is good for consumers but often bad for incumbent producers, who may be forced out of the market.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>
                <a:cs typeface="Arial" panose="020B0604020202020204" pitchFamily="34" charset="0"/>
              </a:rPr>
              <a:t>Examples: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Luddites (1811–1812) destroyed machines that displaced skilled mill workers in England.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Walmart displaces many mom-and-pop stores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Appendix: Accounting for the Sources of Economic Growth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5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Productivity Slowdown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was a worldwide slowdown in economic growth during 1972-1995. Why?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81264"/>
            <a:ext cx="8534400" cy="43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70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Accounting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Table  9.3  </a:t>
            </a:r>
            <a:r>
              <a:rPr lang="en-US" dirty="0"/>
              <a:t>Accounting for Economic Growth in the United States</a:t>
            </a:r>
          </a:p>
        </p:txBody>
      </p:sp>
      <p:pic>
        <p:nvPicPr>
          <p:cNvPr id="5" name="Picture 3" descr="ManBal1e_tab_9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8534400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44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Sad </a:t>
            </a:r>
            <a:r>
              <a:rPr lang="en-US" dirty="0"/>
              <a:t>L</a:t>
            </a:r>
            <a:r>
              <a:rPr lang="en-US" dirty="0" smtClean="0"/>
              <a:t>esson </a:t>
            </a:r>
            <a:r>
              <a:rPr lang="en-US" dirty="0" smtClean="0"/>
              <a:t>of Solow-Swan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an undeniable fact that our standards of living increase over time</a:t>
            </a:r>
          </a:p>
          <a:p>
            <a:r>
              <a:rPr lang="en-US" dirty="0" smtClean="0"/>
              <a:t>Yet, Solow-Swan cannot explain this! </a:t>
            </a:r>
          </a:p>
          <a:p>
            <a:r>
              <a:rPr lang="en-US" dirty="0" smtClean="0"/>
              <a:t>Why?</a:t>
            </a:r>
          </a:p>
          <a:p>
            <a:r>
              <a:rPr lang="en-US" dirty="0" smtClean="0"/>
              <a:t>Solow-Swan relies on capital accumulation as the only means of progress</a:t>
            </a:r>
          </a:p>
          <a:p>
            <a:r>
              <a:rPr lang="en-US" dirty="0" smtClean="0"/>
              <a:t>We must introduce some means of progress </a:t>
            </a:r>
            <a:r>
              <a:rPr lang="en-US" i="1" dirty="0" smtClean="0"/>
              <a:t>other than </a:t>
            </a:r>
            <a:r>
              <a:rPr lang="en-US" dirty="0" smtClean="0"/>
              <a:t>capital accumulation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Technological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Maybe Solow-Swan fails to show economic progress because there is no technological progress in it</a:t>
            </a:r>
          </a:p>
          <a:p>
            <a:r>
              <a:rPr lang="en-US" dirty="0" smtClean="0"/>
              <a:t>We need to create a theory with technological progress in it</a:t>
            </a:r>
          </a:p>
          <a:p>
            <a:r>
              <a:rPr lang="en-US" dirty="0" smtClean="0"/>
              <a:t>But how?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Think of technological progress as each adult having </a:t>
            </a:r>
            <a:r>
              <a:rPr lang="en-US" i="1" dirty="0" smtClean="0"/>
              <a:t>n </a:t>
            </a:r>
            <a:r>
              <a:rPr lang="en-US" dirty="0" smtClean="0"/>
              <a:t>human children who eat and </a:t>
            </a:r>
            <a:r>
              <a:rPr lang="en-US" i="1" dirty="0" smtClean="0"/>
              <a:t>g</a:t>
            </a:r>
            <a:r>
              <a:rPr lang="en-US" dirty="0" smtClean="0"/>
              <a:t> non-human children who don’t eat</a:t>
            </a:r>
          </a:p>
          <a:p>
            <a:r>
              <a:rPr lang="en-US" dirty="0" smtClean="0"/>
              <a:t>All children born at time </a:t>
            </a:r>
            <a:r>
              <a:rPr lang="en-US" i="1" dirty="0" smtClean="0"/>
              <a:t>t</a:t>
            </a:r>
            <a:r>
              <a:rPr lang="en-US" dirty="0" smtClean="0"/>
              <a:t> become adults at time </a:t>
            </a:r>
            <a:r>
              <a:rPr lang="en-US" i="1" dirty="0" smtClean="0"/>
              <a:t>t</a:t>
            </a:r>
            <a:r>
              <a:rPr lang="en-US" dirty="0" smtClean="0"/>
              <a:t> + 1, go to work, and have children of their own (</a:t>
            </a:r>
            <a:r>
              <a:rPr lang="en-US" i="1" dirty="0" smtClean="0"/>
              <a:t>n</a:t>
            </a:r>
            <a:r>
              <a:rPr lang="en-US" dirty="0" smtClean="0"/>
              <a:t> human and </a:t>
            </a:r>
            <a:r>
              <a:rPr lang="en-US" i="1" dirty="0" smtClean="0"/>
              <a:t>g</a:t>
            </a:r>
            <a:r>
              <a:rPr lang="en-US" dirty="0" smtClean="0"/>
              <a:t> non-human), and so on and on</a:t>
            </a:r>
          </a:p>
          <a:p>
            <a:endParaRPr lang="en-US" dirty="0"/>
          </a:p>
          <a:p>
            <a:r>
              <a:rPr lang="en-US" dirty="0" smtClean="0"/>
              <a:t>This is a </a:t>
            </a:r>
            <a:r>
              <a:rPr lang="en-US" i="1" dirty="0" smtClean="0"/>
              <a:t>model</a:t>
            </a:r>
            <a:r>
              <a:rPr lang="en-US" dirty="0" smtClean="0"/>
              <a:t> or </a:t>
            </a:r>
            <a:r>
              <a:rPr lang="en-US" i="1" dirty="0" smtClean="0"/>
              <a:t>metaphor</a:t>
            </a:r>
            <a:r>
              <a:rPr lang="en-US" dirty="0" smtClean="0"/>
              <a:t> for technological progress. </a:t>
            </a:r>
          </a:p>
          <a:p>
            <a:r>
              <a:rPr lang="en-US" dirty="0" smtClean="0"/>
              <a:t>It represents the idea that technological progress helps humans get more work done.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48369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Think of technological progress as each adult having </a:t>
            </a:r>
            <a:r>
              <a:rPr lang="en-US" i="1" dirty="0" smtClean="0"/>
              <a:t>n </a:t>
            </a:r>
            <a:r>
              <a:rPr lang="en-US" dirty="0" smtClean="0"/>
              <a:t>human children who eat and </a:t>
            </a:r>
            <a:r>
              <a:rPr lang="en-US" i="1" dirty="0" smtClean="0"/>
              <a:t>g</a:t>
            </a:r>
            <a:r>
              <a:rPr lang="en-US" dirty="0" smtClean="0"/>
              <a:t> non-human children who don’t eat</a:t>
            </a:r>
          </a:p>
          <a:p>
            <a:r>
              <a:rPr lang="en-US" dirty="0" smtClean="0"/>
              <a:t>All children born at time </a:t>
            </a:r>
            <a:r>
              <a:rPr lang="en-US" i="1" dirty="0" smtClean="0"/>
              <a:t>t</a:t>
            </a:r>
            <a:r>
              <a:rPr lang="en-US" dirty="0" smtClean="0"/>
              <a:t> become adults at time </a:t>
            </a:r>
            <a:r>
              <a:rPr lang="en-US" i="1" dirty="0" smtClean="0"/>
              <a:t>t</a:t>
            </a:r>
            <a:r>
              <a:rPr lang="en-US" dirty="0" smtClean="0"/>
              <a:t> + 1, go to work, and have children of their own (</a:t>
            </a:r>
            <a:r>
              <a:rPr lang="en-US" i="1" dirty="0" smtClean="0"/>
              <a:t>n</a:t>
            </a:r>
            <a:r>
              <a:rPr lang="en-US" dirty="0" smtClean="0"/>
              <a:t> human and </a:t>
            </a:r>
            <a:r>
              <a:rPr lang="en-US" i="1" dirty="0" smtClean="0"/>
              <a:t>g</a:t>
            </a:r>
            <a:r>
              <a:rPr lang="en-US" dirty="0" smtClean="0"/>
              <a:t> non-human), and so on and on</a:t>
            </a:r>
          </a:p>
          <a:p>
            <a:endParaRPr lang="en-US" dirty="0"/>
          </a:p>
          <a:p>
            <a:r>
              <a:rPr lang="en-US" dirty="0" smtClean="0"/>
              <a:t>So, labor (</a:t>
            </a:r>
            <a:r>
              <a:rPr lang="en-US" i="1" dirty="0" smtClean="0"/>
              <a:t>L</a:t>
            </a:r>
            <a:r>
              <a:rPr lang="en-US" dirty="0" smtClean="0"/>
              <a:t>) now grows at the rate </a:t>
            </a:r>
            <a:r>
              <a:rPr lang="en-US" i="1" dirty="0" smtClean="0"/>
              <a:t>n</a:t>
            </a:r>
            <a:r>
              <a:rPr lang="en-US" dirty="0" smtClean="0"/>
              <a:t> + </a:t>
            </a:r>
            <a:r>
              <a:rPr lang="en-US" i="1" dirty="0" smtClean="0"/>
              <a:t>g</a:t>
            </a:r>
          </a:p>
          <a:p>
            <a:pPr lvl="1"/>
            <a:r>
              <a:rPr lang="en-US" dirty="0" smtClean="0"/>
              <a:t>The number of humans, who eat, grows at the rate </a:t>
            </a:r>
            <a:r>
              <a:rPr lang="en-US" i="1" dirty="0" smtClean="0"/>
              <a:t>n</a:t>
            </a:r>
          </a:p>
          <a:p>
            <a:pPr lvl="1"/>
            <a:r>
              <a:rPr lang="en-US" dirty="0" smtClean="0"/>
              <a:t>The number of non-humans, who do </a:t>
            </a:r>
            <a:r>
              <a:rPr lang="en-US" i="1" dirty="0" smtClean="0"/>
              <a:t>not</a:t>
            </a:r>
            <a:r>
              <a:rPr lang="en-US" dirty="0" smtClean="0"/>
              <a:t> eat, </a:t>
            </a:r>
            <a:r>
              <a:rPr lang="en-US" dirty="0"/>
              <a:t>grows at the rate </a:t>
            </a:r>
            <a:r>
              <a:rPr lang="en-US" i="1" dirty="0" smtClean="0"/>
              <a:t>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77986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</TotalTime>
  <Words>2866</Words>
  <Application>Microsoft Office PowerPoint</Application>
  <PresentationFormat>Widescreen</PresentationFormat>
  <Paragraphs>318</Paragraphs>
  <Slides>58</Slides>
  <Notes>3</Notes>
  <HiddenSlides>3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Cambria Math</vt:lpstr>
      <vt:lpstr>Symbol</vt:lpstr>
      <vt:lpstr>Office Theme</vt:lpstr>
      <vt:lpstr>Equation</vt:lpstr>
      <vt:lpstr>Economic Growth II: Technology, Empirics, and Policy</vt:lpstr>
      <vt:lpstr>Recap: Solow-Swan, Ch. 8</vt:lpstr>
      <vt:lpstr>Recap: Solow-Swan, Ch. 8</vt:lpstr>
      <vt:lpstr>Recap: Solow-Swan, Ch. 8</vt:lpstr>
      <vt:lpstr>Recap: Solow-Swan, Ch. 8</vt:lpstr>
      <vt:lpstr>The Sad Lesson of Solow-Swan</vt:lpstr>
      <vt:lpstr>Technological Progress</vt:lpstr>
      <vt:lpstr>Technological Progress</vt:lpstr>
      <vt:lpstr>Technological Progress</vt:lpstr>
      <vt:lpstr>Solow-Swan With Technological Progress</vt:lpstr>
      <vt:lpstr>Dynamics: Ch. 8 and Ch. 9</vt:lpstr>
      <vt:lpstr>Dynamics: graph</vt:lpstr>
      <vt:lpstr>Dynamics: Ch. 8 and Ch. 9</vt:lpstr>
      <vt:lpstr>Solow-Swan With Technological Progress</vt:lpstr>
      <vt:lpstr>Solow-Swan With Technological Progress</vt:lpstr>
      <vt:lpstr>Solow-Swan With Technological Progress</vt:lpstr>
      <vt:lpstr>Progress, finally!</vt:lpstr>
      <vt:lpstr>Technological Progress</vt:lpstr>
      <vt:lpstr>PowerPoint Presentation</vt:lpstr>
      <vt:lpstr>Growth empirics</vt:lpstr>
      <vt:lpstr>Growth empirics: Balanced growth</vt:lpstr>
      <vt:lpstr>Growth empirics: Convergence, part 1</vt:lpstr>
      <vt:lpstr>Growth empirics: Convergence, part 2</vt:lpstr>
      <vt:lpstr>Growth empirics: Convergence, part 3</vt:lpstr>
      <vt:lpstr>Growth Convergence: After 1990</vt:lpstr>
      <vt:lpstr>Growth empirics: Factor accumulation vs. production efficiency, part 1</vt:lpstr>
      <vt:lpstr>Growth empirics: Factor accumulation vs. production efficiency, part 2</vt:lpstr>
      <vt:lpstr>Policy issues</vt:lpstr>
      <vt:lpstr>Policy issues</vt:lpstr>
      <vt:lpstr>Policy issues: Evaluating the rate of saving, part 1</vt:lpstr>
      <vt:lpstr>Policy issues: Evaluating the rate of saving, part 2</vt:lpstr>
      <vt:lpstr>Policy issues: Evaluating the rate of saving, part 3</vt:lpstr>
      <vt:lpstr>Policy issues: Evaluating the rate of saving, part 4</vt:lpstr>
      <vt:lpstr>Policy issues: Evaluating the rate of saving, part 5</vt:lpstr>
      <vt:lpstr>Policy issues: How to increase the saving rate</vt:lpstr>
      <vt:lpstr>Policy issues: Allocating the economy’s investment, part 1</vt:lpstr>
      <vt:lpstr>Policy issues: Allocating the economy’s investment, part 2</vt:lpstr>
      <vt:lpstr>Possible problems with industrial policy</vt:lpstr>
      <vt:lpstr>Policy issues: Establishing the right institutions</vt:lpstr>
      <vt:lpstr>Establishing the right institutions: North versus South Korea</vt:lpstr>
      <vt:lpstr>Policy issues: Encouraging technological progress</vt:lpstr>
      <vt:lpstr>CASE STUDY: Is free trade good for economic growth? Part 1</vt:lpstr>
      <vt:lpstr>CASE STUDY: Is free trade good for economic growth? Part 2</vt:lpstr>
      <vt:lpstr>Endogenous growth theory</vt:lpstr>
      <vt:lpstr>Endogenous growth theory</vt:lpstr>
      <vt:lpstr>The basic model, part 1</vt:lpstr>
      <vt:lpstr>The basic model, part 2</vt:lpstr>
      <vt:lpstr>Does capital have diminishing returns or not?</vt:lpstr>
      <vt:lpstr>Does capital have diminishing returns or not?</vt:lpstr>
      <vt:lpstr>A two-sector model, part 1</vt:lpstr>
      <vt:lpstr>A two-sector model, part 2</vt:lpstr>
      <vt:lpstr>DISCUSSION QUESTION The merits of raising u</vt:lpstr>
      <vt:lpstr>Facts about R&amp;D</vt:lpstr>
      <vt:lpstr>Is the private sector doing enough R&amp;D?</vt:lpstr>
      <vt:lpstr>Economic growth as “creative destruction”</vt:lpstr>
      <vt:lpstr>Appendix: Accounting for the Sources of Economic Growth</vt:lpstr>
      <vt:lpstr>Productivity Slowdown</vt:lpstr>
      <vt:lpstr>Growth Accounting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Growth II:</dc:title>
  <dc:creator>FTRC</dc:creator>
  <cp:lastModifiedBy>Udayan Roy</cp:lastModifiedBy>
  <cp:revision>71</cp:revision>
  <dcterms:created xsi:type="dcterms:W3CDTF">2011-01-11T15:53:29Z</dcterms:created>
  <dcterms:modified xsi:type="dcterms:W3CDTF">2020-03-02T01:24:17Z</dcterms:modified>
</cp:coreProperties>
</file>