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86" r:id="rId4"/>
    <p:sldId id="287" r:id="rId5"/>
    <p:sldId id="289" r:id="rId6"/>
    <p:sldId id="290" r:id="rId7"/>
    <p:sldId id="291" r:id="rId8"/>
    <p:sldId id="292" r:id="rId9"/>
    <p:sldId id="293" r:id="rId10"/>
    <p:sldId id="294" r:id="rId11"/>
    <p:sldId id="295" r:id="rId12"/>
    <p:sldId id="298" r:id="rId13"/>
    <p:sldId id="299" r:id="rId14"/>
    <p:sldId id="259" r:id="rId15"/>
    <p:sldId id="261" r:id="rId16"/>
    <p:sldId id="262" r:id="rId17"/>
    <p:sldId id="263" r:id="rId18"/>
    <p:sldId id="330" r:id="rId19"/>
    <p:sldId id="264" r:id="rId20"/>
    <p:sldId id="266" r:id="rId21"/>
    <p:sldId id="267" r:id="rId22"/>
    <p:sldId id="310" r:id="rId23"/>
    <p:sldId id="301" r:id="rId24"/>
    <p:sldId id="303" r:id="rId25"/>
    <p:sldId id="304" r:id="rId26"/>
    <p:sldId id="305" r:id="rId27"/>
    <p:sldId id="306" r:id="rId28"/>
    <p:sldId id="307" r:id="rId29"/>
    <p:sldId id="300" r:id="rId30"/>
    <p:sldId id="268" r:id="rId31"/>
    <p:sldId id="314" r:id="rId32"/>
    <p:sldId id="315" r:id="rId33"/>
    <p:sldId id="316" r:id="rId34"/>
    <p:sldId id="317" r:id="rId35"/>
    <p:sldId id="331" r:id="rId36"/>
    <p:sldId id="332" r:id="rId37"/>
    <p:sldId id="345" r:id="rId38"/>
    <p:sldId id="318" r:id="rId39"/>
    <p:sldId id="333" r:id="rId40"/>
    <p:sldId id="319" r:id="rId41"/>
    <p:sldId id="320" r:id="rId42"/>
    <p:sldId id="321" r:id="rId43"/>
    <p:sldId id="322" r:id="rId44"/>
    <p:sldId id="334" r:id="rId45"/>
    <p:sldId id="335" r:id="rId46"/>
    <p:sldId id="336" r:id="rId47"/>
    <p:sldId id="337" r:id="rId48"/>
    <p:sldId id="338" r:id="rId49"/>
    <p:sldId id="323" r:id="rId50"/>
    <p:sldId id="326" r:id="rId51"/>
    <p:sldId id="329" r:id="rId52"/>
    <p:sldId id="276" r:id="rId53"/>
    <p:sldId id="277" r:id="rId54"/>
    <p:sldId id="278" r:id="rId55"/>
    <p:sldId id="346" r:id="rId56"/>
    <p:sldId id="279" r:id="rId57"/>
    <p:sldId id="339" r:id="rId58"/>
    <p:sldId id="340" r:id="rId59"/>
    <p:sldId id="341" r:id="rId60"/>
    <p:sldId id="342" r:id="rId61"/>
    <p:sldId id="343" r:id="rId62"/>
    <p:sldId id="344" r:id="rId63"/>
    <p:sldId id="347" r:id="rId64"/>
    <p:sldId id="283" r:id="rId65"/>
    <p:sldId id="284" r:id="rId66"/>
    <p:sldId id="285" r:id="rId67"/>
    <p:sldId id="311" r:id="rId68"/>
    <p:sldId id="312" r:id="rId69"/>
    <p:sldId id="31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0052" autoAdjust="0"/>
  </p:normalViewPr>
  <p:slideViewPr>
    <p:cSldViewPr snapToGrid="0">
      <p:cViewPr varScale="1">
        <p:scale>
          <a:sx n="62" d="100"/>
          <a:sy n="62" d="100"/>
        </p:scale>
        <p:origin x="628" y="40"/>
      </p:cViewPr>
      <p:guideLst/>
    </p:cSldViewPr>
  </p:slideViewPr>
  <p:notesTextViewPr>
    <p:cViewPr>
      <p:scale>
        <a:sx n="1" d="1"/>
        <a:sy n="1" d="1"/>
      </p:scale>
      <p:origin x="0" y="0"/>
    </p:cViewPr>
  </p:notesTextViewPr>
  <p:sorterViewPr>
    <p:cViewPr varScale="1">
      <p:scale>
        <a:sx n="100" d="100"/>
        <a:sy n="100" d="100"/>
      </p:scale>
      <p:origin x="0" y="-278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CCF4D-E9F3-4B52-B61C-6074917F1B6F}"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D96F5-7D39-468D-9F9F-5F27B349A8B3}" type="slidenum">
              <a:rPr lang="en-US" smtClean="0"/>
              <a:t>‹#›</a:t>
            </a:fld>
            <a:endParaRPr lang="en-US"/>
          </a:p>
        </p:txBody>
      </p:sp>
    </p:spTree>
    <p:extLst>
      <p:ext uri="{BB962C8B-B14F-4D97-AF65-F5344CB8AC3E}">
        <p14:creationId xmlns:p14="http://schemas.microsoft.com/office/powerpoint/2010/main" val="178704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a:t>
            </a:fld>
            <a:endParaRPr lang="en-US" dirty="0"/>
          </a:p>
        </p:txBody>
      </p:sp>
    </p:spTree>
    <p:extLst>
      <p:ext uri="{BB962C8B-B14F-4D97-AF65-F5344CB8AC3E}">
        <p14:creationId xmlns:p14="http://schemas.microsoft.com/office/powerpoint/2010/main" val="76531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48739E2-805E-4C2C-BBC7-DBB893A0E402}" type="slidenum">
              <a:rPr lang="en-US"/>
              <a:pPr>
                <a:defRPr/>
              </a:pPr>
              <a:t>37</a:t>
            </a:fld>
            <a:endParaRPr lang="en-US"/>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4157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4D8C8F-E162-4E47-82FE-0E737DD70621}" type="slidenum">
              <a:rPr lang="en-US"/>
              <a:pPr>
                <a:defRPr/>
              </a:pPr>
              <a:t>52</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the </a:t>
            </a:r>
            <a:r>
              <a:rPr lang="en-US" dirty="0" smtClean="0"/>
              <a:t>Solow-Swan </a:t>
            </a:r>
            <a:r>
              <a:rPr lang="en-US" dirty="0"/>
              <a:t>model, the long-run economic growth rate equals the rate of technological progress, which is exogenous in the model. Hence, the </a:t>
            </a:r>
            <a:r>
              <a:rPr lang="en-US" dirty="0" smtClean="0"/>
              <a:t>Solow-Swan </a:t>
            </a:r>
            <a:r>
              <a:rPr lang="en-US" dirty="0"/>
              <a:t>model is basically saying, “all I can tell you is that growth in living standards depends on technological progress.  I have no idea what drives technological progress.”  </a:t>
            </a:r>
          </a:p>
          <a:p>
            <a:endParaRPr lang="en-US" dirty="0"/>
          </a:p>
          <a:p>
            <a:r>
              <a:rPr lang="en-US" dirty="0"/>
              <a:t>Endogenous growth theory tries to explain the behavior of the rates of technological progress and/or productivity growth rather than merely taking these rates as given.  </a:t>
            </a:r>
          </a:p>
        </p:txBody>
      </p:sp>
    </p:spTree>
    <p:extLst>
      <p:ext uri="{BB962C8B-B14F-4D97-AF65-F5344CB8AC3E}">
        <p14:creationId xmlns:p14="http://schemas.microsoft.com/office/powerpoint/2010/main" val="356692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ADF592-AEA8-414B-AB34-F6D257CF71D8}" type="slidenum">
              <a:rPr lang="en-US"/>
              <a:pPr>
                <a:defRPr/>
              </a:pPr>
              <a:t>53</a:t>
            </a:fld>
            <a:endParaRPr lang="en-US" dirty="0"/>
          </a:p>
        </p:txBody>
      </p:sp>
      <p:sp>
        <p:nvSpPr>
          <p:cNvPr id="106499" name="Rectangle 2"/>
          <p:cNvSpPr>
            <a:spLocks noGrp="1" noRot="1" noChangeAspect="1" noChangeArrowheads="1" noTextEdit="1"/>
          </p:cNvSpPr>
          <p:nvPr>
            <p:ph type="sldImg"/>
          </p:nvPr>
        </p:nvSpPr>
        <p:spPr>
          <a:xfrm>
            <a:off x="935038" y="650875"/>
            <a:ext cx="4995862" cy="2811463"/>
          </a:xfrm>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an extremely simple model yet has a powerful implication (to be developed below). </a:t>
            </a:r>
          </a:p>
        </p:txBody>
      </p:sp>
    </p:spTree>
    <p:extLst>
      <p:ext uri="{BB962C8B-B14F-4D97-AF65-F5344CB8AC3E}">
        <p14:creationId xmlns:p14="http://schemas.microsoft.com/office/powerpoint/2010/main" val="402835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992323-1B27-405D-B812-EF782D6DBD64}" type="slidenum">
              <a:rPr lang="en-US"/>
              <a:pPr>
                <a:defRPr/>
              </a:pPr>
              <a:t>54</a:t>
            </a:fld>
            <a:endParaRPr lang="en-US" dirty="0"/>
          </a:p>
        </p:txBody>
      </p:sp>
      <p:sp>
        <p:nvSpPr>
          <p:cNvPr id="107523" name="Rectangle 2"/>
          <p:cNvSpPr>
            <a:spLocks noGrp="1" noRot="1" noChangeAspect="1" noChangeArrowheads="1" noTextEdit="1"/>
          </p:cNvSpPr>
          <p:nvPr>
            <p:ph type="sldImg"/>
          </p:nvPr>
        </p:nvSpPr>
        <p:spPr>
          <a:xfrm>
            <a:off x="935038" y="650875"/>
            <a:ext cx="4995862" cy="2811463"/>
          </a:xfrm>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Y</a:t>
            </a:r>
            <a:r>
              <a:rPr lang="en-US" dirty="0"/>
              <a:t> and </a:t>
            </a:r>
            <a:r>
              <a:rPr lang="en-US" i="1" dirty="0"/>
              <a:t>K</a:t>
            </a:r>
            <a:r>
              <a:rPr lang="en-US" dirty="0"/>
              <a:t> grow at the same rate because </a:t>
            </a:r>
            <a:r>
              <a:rPr lang="en-US" i="1" dirty="0"/>
              <a:t>A</a:t>
            </a:r>
            <a:r>
              <a:rPr lang="en-US" dirty="0"/>
              <a:t> is constant.  </a:t>
            </a:r>
          </a:p>
          <a:p>
            <a:endParaRPr lang="en-US" dirty="0"/>
          </a:p>
          <a:p>
            <a:r>
              <a:rPr lang="en-US" dirty="0"/>
              <a:t>Discussion:</a:t>
            </a:r>
          </a:p>
          <a:p>
            <a:r>
              <a:rPr lang="en-US" dirty="0"/>
              <a:t>The return to capital is the incentive to invest. If capital exhibits diminishing returns, then the incentive to invest decreases as the economy grows. Hence, investment cannot be a source of sustained growth.  </a:t>
            </a:r>
          </a:p>
          <a:p>
            <a:r>
              <a:rPr lang="en-US" dirty="0"/>
              <a:t>However, in this model, </a:t>
            </a:r>
            <a:r>
              <a:rPr lang="en-US" i="1" dirty="0"/>
              <a:t>MPK</a:t>
            </a:r>
            <a:r>
              <a:rPr lang="en-US" dirty="0"/>
              <a:t> does </a:t>
            </a:r>
            <a:r>
              <a:rPr lang="en-US" u="sng" dirty="0"/>
              <a:t>not</a:t>
            </a:r>
            <a:r>
              <a:rPr lang="en-US" dirty="0"/>
              <a:t> fall as </a:t>
            </a:r>
            <a:r>
              <a:rPr lang="en-US" i="1" dirty="0"/>
              <a:t>K</a:t>
            </a:r>
            <a:r>
              <a:rPr lang="en-US" dirty="0"/>
              <a:t> rises, so the incentive to invest never declines; people will always find it worthwhile to save and invest over and above depreciation, so investment becomes an engine of growth.  </a:t>
            </a:r>
          </a:p>
          <a:p>
            <a:endParaRPr lang="en-US" dirty="0"/>
          </a:p>
          <a:p>
            <a:r>
              <a:rPr lang="en-US" dirty="0"/>
              <a:t>The $64,000 question:</a:t>
            </a:r>
          </a:p>
          <a:p>
            <a:r>
              <a:rPr lang="en-US" dirty="0"/>
              <a:t>Does capital exhibit diminishing or constant marginal returns?  The answer is critical, for it determines whether investment explains sustained (i.e. steady-state) growth in productivity and living standards.  See the next slide for discussion. </a:t>
            </a:r>
          </a:p>
          <a:p>
            <a:endParaRPr lang="en-US" dirty="0"/>
          </a:p>
        </p:txBody>
      </p:sp>
    </p:spTree>
    <p:extLst>
      <p:ext uri="{BB962C8B-B14F-4D97-AF65-F5344CB8AC3E}">
        <p14:creationId xmlns:p14="http://schemas.microsoft.com/office/powerpoint/2010/main" val="368801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48739E2-805E-4C2C-BBC7-DBB893A0E402}" type="slidenum">
              <a:rPr lang="en-US"/>
              <a:pPr>
                <a:defRPr/>
              </a:pPr>
              <a:t>55</a:t>
            </a:fld>
            <a:endParaRPr lang="en-US"/>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3281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6527EE-2651-40BF-B6F4-1E84E2B3385C}" type="slidenum">
              <a:rPr lang="en-US"/>
              <a:pPr>
                <a:defRPr/>
              </a:pPr>
              <a:t>56</a:t>
            </a:fld>
            <a:endParaRPr lang="en-US" dirty="0"/>
          </a:p>
        </p:txBody>
      </p:sp>
      <p:sp>
        <p:nvSpPr>
          <p:cNvPr id="108547" name="Rectangle 2"/>
          <p:cNvSpPr>
            <a:spLocks noGrp="1" noRot="1" noChangeAspect="1" noChangeArrowheads="1" noTextEdit="1"/>
          </p:cNvSpPr>
          <p:nvPr>
            <p:ph type="sldImg"/>
          </p:nvPr>
        </p:nvSpPr>
        <p:spPr>
          <a:xfrm>
            <a:off x="935038" y="650875"/>
            <a:ext cx="4995862" cy="2811463"/>
          </a:xfrm>
          <a:ln/>
        </p:spPr>
      </p:sp>
      <p:sp>
        <p:nvSpPr>
          <p:cNvPr id="1085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4146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48739E2-805E-4C2C-BBC7-DBB893A0E402}" type="slidenum">
              <a:rPr lang="en-US"/>
              <a:pPr>
                <a:defRPr/>
              </a:pPr>
              <a:t>61</a:t>
            </a:fld>
            <a:endParaRPr lang="en-US"/>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17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48739E2-805E-4C2C-BBC7-DBB893A0E402}" type="slidenum">
              <a:rPr lang="en-US"/>
              <a:pPr>
                <a:defRPr/>
              </a:pPr>
              <a:t>63</a:t>
            </a:fld>
            <a:endParaRPr lang="en-US"/>
          </a:p>
        </p:txBody>
      </p:sp>
      <p:sp>
        <p:nvSpPr>
          <p:cNvPr id="89091" name="Rectangle 2"/>
          <p:cNvSpPr>
            <a:spLocks noGrp="1" noRot="1" noChangeAspect="1" noChangeArrowheads="1" noTextEdit="1"/>
          </p:cNvSpPr>
          <p:nvPr>
            <p:ph type="sldImg"/>
          </p:nvPr>
        </p:nvSpPr>
        <p:spPr>
          <a:xfrm>
            <a:off x="381000" y="685800"/>
            <a:ext cx="6096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9012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470B60-8DAD-423F-9852-0A862A31ABBE}" type="slidenum">
              <a:rPr lang="en-US"/>
              <a:pPr>
                <a:defRPr/>
              </a:pPr>
              <a:t>64</a:t>
            </a:fld>
            <a:endParaRPr lang="en-US" dirty="0"/>
          </a:p>
        </p:txBody>
      </p:sp>
      <p:sp>
        <p:nvSpPr>
          <p:cNvPr id="112643" name="Rectangle 2"/>
          <p:cNvSpPr>
            <a:spLocks noGrp="1" noRot="1" noChangeAspect="1" noChangeArrowheads="1" noTextEdit="1"/>
          </p:cNvSpPr>
          <p:nvPr>
            <p:ph type="sldImg"/>
          </p:nvPr>
        </p:nvSpPr>
        <p:spPr>
          <a:xfrm>
            <a:off x="935038" y="650875"/>
            <a:ext cx="4995862" cy="2811463"/>
          </a:xfrm>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 excellent quote on </a:t>
            </a:r>
            <a:r>
              <a:rPr lang="en-US" i="0" dirty="0"/>
              <a:t>p. 222 </a:t>
            </a:r>
            <a:r>
              <a:rPr lang="en-US" dirty="0"/>
              <a:t>is relevant to fact #3:  </a:t>
            </a:r>
            <a:br>
              <a:rPr lang="en-US" dirty="0"/>
            </a:br>
            <a:r>
              <a:rPr lang="en-US" dirty="0"/>
              <a:t>Isaac Newton once said, “</a:t>
            </a:r>
            <a:r>
              <a:rPr lang="en-US" sz="1200" b="0" i="0" u="none" strike="noStrike" kern="1200" baseline="0" dirty="0">
                <a:solidFill>
                  <a:schemeClr val="tx1"/>
                </a:solidFill>
                <a:latin typeface="Arial" charset="0"/>
                <a:ea typeface="+mn-ea"/>
                <a:cs typeface="+mn-cs"/>
              </a:rPr>
              <a:t>If I have seen further, it is by standing on the shoulders of giants</a:t>
            </a:r>
            <a:r>
              <a:rPr lang="en-US" dirty="0"/>
              <a:t>.” </a:t>
            </a:r>
          </a:p>
        </p:txBody>
      </p:sp>
    </p:spTree>
    <p:extLst>
      <p:ext uri="{BB962C8B-B14F-4D97-AF65-F5344CB8AC3E}">
        <p14:creationId xmlns:p14="http://schemas.microsoft.com/office/powerpoint/2010/main" val="389112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70FF39-E060-4C29-9886-4AC7000AACE7}" type="slidenum">
              <a:rPr lang="en-US"/>
              <a:pPr>
                <a:defRPr/>
              </a:pPr>
              <a:t>65</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9880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B48AB07B-9ECA-4C11-910A-689EEB630B97}" type="slidenum">
              <a:rPr lang="en-US"/>
              <a:pPr>
                <a:defRPr/>
              </a:pPr>
              <a:t>14</a:t>
            </a:fld>
            <a:endParaRPr lang="en-US" dirty="0"/>
          </a:p>
        </p:txBody>
      </p:sp>
      <p:sp>
        <p:nvSpPr>
          <p:cNvPr id="112643" name="Rectangle 2"/>
          <p:cNvSpPr>
            <a:spLocks noGrp="1" noRot="1" noChangeAspect="1" noChangeArrowheads="1" noTextEdit="1"/>
          </p:cNvSpPr>
          <p:nvPr>
            <p:ph type="sldImg"/>
          </p:nvPr>
        </p:nvSpPr>
        <p:spPr>
          <a:xfrm>
            <a:off x="935038" y="650875"/>
            <a:ext cx="4995862" cy="2811463"/>
          </a:xfrm>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70599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C737B6-04BC-463B-ABC6-4A5721956E98}" type="slidenum">
              <a:rPr lang="en-US"/>
              <a:pPr>
                <a:defRPr/>
              </a:pPr>
              <a:t>66</a:t>
            </a:fld>
            <a:endParaRPr lang="en-US" dirty="0"/>
          </a:p>
        </p:txBody>
      </p:sp>
      <p:sp>
        <p:nvSpPr>
          <p:cNvPr id="114691" name="Rectangle 2"/>
          <p:cNvSpPr>
            <a:spLocks noGrp="1" noRot="1" noChangeAspect="1" noChangeArrowheads="1" noTextEdit="1"/>
          </p:cNvSpPr>
          <p:nvPr>
            <p:ph type="sldImg"/>
          </p:nvPr>
        </p:nvSpPr>
        <p:spPr>
          <a:xfrm>
            <a:off x="935038" y="650875"/>
            <a:ext cx="4995862" cy="2811463"/>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7926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4556AC58-1F68-4CF3-B6E5-1962E97238D5}" type="slidenum">
              <a:rPr lang="en-US"/>
              <a:pPr>
                <a:defRPr/>
              </a:pPr>
              <a:t>15</a:t>
            </a:fld>
            <a:endParaRPr lang="en-US" dirty="0"/>
          </a:p>
        </p:txBody>
      </p:sp>
      <p:sp>
        <p:nvSpPr>
          <p:cNvPr id="115715" name="Rectangle 2"/>
          <p:cNvSpPr>
            <a:spLocks noGrp="1" noRot="1" noChangeAspect="1" noChangeArrowheads="1" noTextEdit="1"/>
          </p:cNvSpPr>
          <p:nvPr>
            <p:ph type="sldImg"/>
          </p:nvPr>
        </p:nvSpPr>
        <p:spPr>
          <a:xfrm>
            <a:off x="935038" y="650875"/>
            <a:ext cx="4995862" cy="2811463"/>
          </a:xfrm>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7409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7C111B18-7666-4F23-A8C6-33FF8E82C7E2}" type="slidenum">
              <a:rPr lang="en-US"/>
              <a:pPr>
                <a:defRPr/>
              </a:pPr>
              <a:t>16</a:t>
            </a:fld>
            <a:endParaRPr lang="en-US" dirty="0"/>
          </a:p>
        </p:txBody>
      </p:sp>
      <p:sp>
        <p:nvSpPr>
          <p:cNvPr id="95235" name="Rectangle 2"/>
          <p:cNvSpPr>
            <a:spLocks noGrp="1" noRot="1" noChangeAspect="1" noChangeArrowheads="1" noTextEdit="1"/>
          </p:cNvSpPr>
          <p:nvPr>
            <p:ph type="sldImg"/>
          </p:nvPr>
        </p:nvSpPr>
        <p:spPr>
          <a:xfrm>
            <a:off x="935038" y="650875"/>
            <a:ext cx="4995862" cy="2811463"/>
          </a:xfrm>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7815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4E1280F5-2452-4ADC-9860-CA434108F50E}" type="slidenum">
              <a:rPr lang="en-US"/>
              <a:pPr>
                <a:defRPr/>
              </a:pPr>
              <a:t>17</a:t>
            </a:fld>
            <a:endParaRPr lang="en-US" dirty="0"/>
          </a:p>
        </p:txBody>
      </p:sp>
      <p:sp>
        <p:nvSpPr>
          <p:cNvPr id="117763" name="Rectangle 2"/>
          <p:cNvSpPr>
            <a:spLocks noGrp="1" noRot="1" noChangeAspect="1" noChangeArrowheads="1" noTextEdit="1"/>
          </p:cNvSpPr>
          <p:nvPr>
            <p:ph type="sldImg"/>
          </p:nvPr>
        </p:nvSpPr>
        <p:spPr>
          <a:xfrm>
            <a:off x="935038" y="650875"/>
            <a:ext cx="4995862" cy="2811463"/>
          </a:xfrm>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and the preceding slide establish an implication of the model.</a:t>
            </a:r>
          </a:p>
        </p:txBody>
      </p:sp>
    </p:spTree>
    <p:extLst>
      <p:ext uri="{BB962C8B-B14F-4D97-AF65-F5344CB8AC3E}">
        <p14:creationId xmlns:p14="http://schemas.microsoft.com/office/powerpoint/2010/main" val="413477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935038" y="650875"/>
            <a:ext cx="4995862" cy="2811463"/>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Note:</a:t>
            </a:r>
            <a:r>
              <a:rPr lang="en-US" baseline="0" dirty="0"/>
              <a:t> This is looking at effective investment rate; not savings and population growth separately.  In a few slides, the argument will be made that population growth causes economic growth. </a:t>
            </a:r>
            <a:endParaRPr lang="en-US" dirty="0"/>
          </a:p>
        </p:txBody>
      </p:sp>
      <p:sp>
        <p:nvSpPr>
          <p:cNvPr id="4" name="Slide Number Placeholder 3"/>
          <p:cNvSpPr>
            <a:spLocks noGrp="1"/>
          </p:cNvSpPr>
          <p:nvPr>
            <p:ph type="sldNum" sz="quarter" idx="5"/>
          </p:nvPr>
        </p:nvSpPr>
        <p:spPr/>
        <p:txBody>
          <a:bodyPr/>
          <a:lstStyle/>
          <a:p>
            <a:pPr>
              <a:defRPr/>
            </a:pPr>
            <a:fld id="{EC150C22-D723-4435-AD27-81DE65C37499}" type="slidenum">
              <a:rPr lang="en-US">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641356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90CF8B29-9641-4C72-A59F-1936F44EA5C6}" type="slidenum">
              <a:rPr lang="en-US"/>
              <a:pPr>
                <a:defRPr/>
              </a:pPr>
              <a:t>20</a:t>
            </a:fld>
            <a:endParaRPr lang="en-US" dirty="0"/>
          </a:p>
        </p:txBody>
      </p:sp>
      <p:sp>
        <p:nvSpPr>
          <p:cNvPr id="120835" name="Rectangle 2"/>
          <p:cNvSpPr>
            <a:spLocks noGrp="1" noRot="1" noChangeAspect="1" noChangeArrowheads="1" noTextEdit="1"/>
          </p:cNvSpPr>
          <p:nvPr>
            <p:ph type="sldImg"/>
          </p:nvPr>
        </p:nvSpPr>
        <p:spPr>
          <a:xfrm>
            <a:off x="935038" y="650875"/>
            <a:ext cx="4995862" cy="2811463"/>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6970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90CF8B29-9641-4C72-A59F-1936F44EA5C6}" type="slidenum">
              <a:rPr lang="en-US"/>
              <a:pPr>
                <a:defRPr/>
              </a:pPr>
              <a:t>21</a:t>
            </a:fld>
            <a:endParaRPr lang="en-US" dirty="0"/>
          </a:p>
        </p:txBody>
      </p:sp>
      <p:sp>
        <p:nvSpPr>
          <p:cNvPr id="120835" name="Rectangle 2"/>
          <p:cNvSpPr>
            <a:spLocks noGrp="1" noRot="1" noChangeAspect="1" noChangeArrowheads="1" noTextEdit="1"/>
          </p:cNvSpPr>
          <p:nvPr>
            <p:ph type="sldImg"/>
          </p:nvPr>
        </p:nvSpPr>
        <p:spPr>
          <a:xfrm>
            <a:off x="935038" y="650875"/>
            <a:ext cx="4995862" cy="2811463"/>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Michael Kremer, “Population Growth and Technological Change:  One Million B.S. to 1990,” </a:t>
            </a:r>
            <a:r>
              <a:rPr lang="en-US" i="1" dirty="0"/>
              <a:t>Quarterly Journal of Economics </a:t>
            </a:r>
            <a:r>
              <a:rPr lang="en-US" i="0" dirty="0"/>
              <a:t>108</a:t>
            </a:r>
            <a:r>
              <a:rPr lang="en-US" i="1" dirty="0"/>
              <a:t> </a:t>
            </a:r>
            <a:r>
              <a:rPr lang="en-US" dirty="0"/>
              <a:t>(August 1993): 681–716. </a:t>
            </a:r>
          </a:p>
          <a:p>
            <a:pPr eaLnBrk="1" hangingPunct="1"/>
            <a:endParaRPr lang="en-US" dirty="0"/>
          </a:p>
          <a:p>
            <a:pPr eaLnBrk="1" hangingPunct="1"/>
            <a:r>
              <a:rPr lang="en-US" dirty="0"/>
              <a:t>Charles Jones has a new paper on declining population: “The End of Economic Growth? Unintended Consequences of a Declining Population”</a:t>
            </a:r>
          </a:p>
        </p:txBody>
      </p:sp>
    </p:spTree>
    <p:extLst>
      <p:ext uri="{BB962C8B-B14F-4D97-AF65-F5344CB8AC3E}">
        <p14:creationId xmlns:p14="http://schemas.microsoft.com/office/powerpoint/2010/main" val="169124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7A7CBF-7241-418E-A66C-168759E358B4}" type="slidenum">
              <a:rPr lang="en-US"/>
              <a:pPr>
                <a:defRPr/>
              </a:pPr>
              <a:t>30</a:t>
            </a:fld>
            <a:endParaRPr lang="en-US" dirty="0"/>
          </a:p>
        </p:txBody>
      </p:sp>
      <p:sp>
        <p:nvSpPr>
          <p:cNvPr id="69635" name="Rectangle 2"/>
          <p:cNvSpPr>
            <a:spLocks noGrp="1" noRot="1" noChangeAspect="1" noChangeArrowheads="1" noTextEdit="1"/>
          </p:cNvSpPr>
          <p:nvPr>
            <p:ph type="sldImg"/>
          </p:nvPr>
        </p:nvSpPr>
        <p:spPr>
          <a:xfrm>
            <a:off x="935038" y="650875"/>
            <a:ext cx="4995862" cy="2811463"/>
          </a:xfrm>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Source: Data used to construct Figure 1-1 and some simple calculations.  </a:t>
            </a:r>
          </a:p>
        </p:txBody>
      </p:sp>
    </p:spTree>
    <p:extLst>
      <p:ext uri="{BB962C8B-B14F-4D97-AF65-F5344CB8AC3E}">
        <p14:creationId xmlns:p14="http://schemas.microsoft.com/office/powerpoint/2010/main" val="220229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72E96-C10D-4A1A-AC5E-69AB9C3981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178134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72E96-C10D-4A1A-AC5E-69AB9C3981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61510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72E96-C10D-4A1A-AC5E-69AB9C3981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121944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Chapter Outline</a:t>
            </a:r>
          </a:p>
        </p:txBody>
      </p:sp>
      <p:sp>
        <p:nvSpPr>
          <p:cNvPr id="6" name="Text Placeholder 5"/>
          <p:cNvSpPr>
            <a:spLocks noGrp="1"/>
          </p:cNvSpPr>
          <p:nvPr>
            <p:ph type="body" sz="quarter" idx="10"/>
          </p:nvPr>
        </p:nvSpPr>
        <p:spPr>
          <a:xfrm>
            <a:off x="711201" y="1219200"/>
            <a:ext cx="10882488" cy="4876800"/>
          </a:xfrm>
        </p:spPr>
        <p:txBody>
          <a:bodyPr/>
          <a:lstStyle>
            <a:lvl1pPr marL="0" indent="0" algn="ctr">
              <a:spcBef>
                <a:spcPts val="600"/>
              </a:spcBef>
              <a:spcAft>
                <a:spcPts val="1200"/>
              </a:spcAft>
              <a:defRPr sz="2800">
                <a:solidFill>
                  <a:srgbClr val="0067B3"/>
                </a:solidFill>
                <a:latin typeface="+mn-lt"/>
              </a:defRPr>
            </a:lvl1pPr>
          </a:lstStyle>
          <a:p>
            <a:pPr lvl="0"/>
            <a:r>
              <a:rPr lang="en-US" dirty="0"/>
              <a:t>Edit Master text styles</a:t>
            </a:r>
          </a:p>
        </p:txBody>
      </p:sp>
      <p:sp>
        <p:nvSpPr>
          <p:cNvPr id="7" name="Content Placeholder 10"/>
          <p:cNvSpPr>
            <a:spLocks noGrp="1"/>
          </p:cNvSpPr>
          <p:nvPr>
            <p:ph sz="quarter" idx="11" hasCustomPrompt="1"/>
          </p:nvPr>
        </p:nvSpPr>
        <p:spPr>
          <a:xfrm>
            <a:off x="5991635" y="1000897"/>
            <a:ext cx="5327155"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mn-lt"/>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1684867" y="2447926"/>
            <a:ext cx="2116667" cy="2608263"/>
          </a:xfrm>
        </p:spPr>
        <p:txBody>
          <a:bodyPr/>
          <a:lstStyle>
            <a:lvl1pPr>
              <a:defRPr>
                <a:latin typeface="+mn-lt"/>
              </a:defRPr>
            </a:lvl1pPr>
          </a:lstStyle>
          <a:p>
            <a:endParaRPr lang="en-US" dirty="0"/>
          </a:p>
        </p:txBody>
      </p:sp>
    </p:spTree>
    <p:extLst>
      <p:ext uri="{BB962C8B-B14F-4D97-AF65-F5344CB8AC3E}">
        <p14:creationId xmlns:p14="http://schemas.microsoft.com/office/powerpoint/2010/main" val="971073726"/>
      </p:ext>
    </p:extLst>
  </p:cSld>
  <p:clrMapOvr>
    <a:masterClrMapping/>
  </p:clrMapOvr>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Text Placeholder 2"/>
          <p:cNvSpPr>
            <a:spLocks noGrp="1"/>
          </p:cNvSpPr>
          <p:nvPr>
            <p:ph type="body" sz="quarter" idx="11"/>
          </p:nvPr>
        </p:nvSpPr>
        <p:spPr>
          <a:xfrm>
            <a:off x="1972734" y="4060825"/>
            <a:ext cx="2760133"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8534400" y="6000750"/>
            <a:ext cx="19558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2"/>
          <p:cNvSpPr/>
          <p:nvPr userDrawn="1"/>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able Placeholder 6"/>
          <p:cNvSpPr>
            <a:spLocks noGrp="1"/>
          </p:cNvSpPr>
          <p:nvPr>
            <p:ph type="tbl" sz="quarter" idx="12"/>
          </p:nvPr>
        </p:nvSpPr>
        <p:spPr>
          <a:xfrm>
            <a:off x="5522385" y="3913188"/>
            <a:ext cx="2491316" cy="1452562"/>
          </a:xfrm>
        </p:spPr>
        <p:txBody>
          <a:bodyPr/>
          <a:lstStyle/>
          <a:p>
            <a:endParaRPr lang="en-US" dirty="0"/>
          </a:p>
        </p:txBody>
      </p:sp>
      <p:sp>
        <p:nvSpPr>
          <p:cNvPr id="11" name="Picture Placeholder 10"/>
          <p:cNvSpPr>
            <a:spLocks noGrp="1"/>
          </p:cNvSpPr>
          <p:nvPr>
            <p:ph type="pic" sz="quarter" idx="13"/>
          </p:nvPr>
        </p:nvSpPr>
        <p:spPr>
          <a:xfrm>
            <a:off x="9933517" y="4181476"/>
            <a:ext cx="1524000" cy="1452563"/>
          </a:xfrm>
        </p:spPr>
        <p:txBody>
          <a:bodyPr/>
          <a:lstStyle/>
          <a:p>
            <a:endParaRPr lang="en-US" dirty="0"/>
          </a:p>
        </p:txBody>
      </p:sp>
    </p:spTree>
    <p:extLst>
      <p:ext uri="{BB962C8B-B14F-4D97-AF65-F5344CB8AC3E}">
        <p14:creationId xmlns:p14="http://schemas.microsoft.com/office/powerpoint/2010/main" val="1397655781"/>
      </p:ext>
    </p:extLst>
  </p:cSld>
  <p:clrMapOvr>
    <a:masterClrMapping/>
  </p:clrMapOvr>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1"/>
          </p:nvPr>
        </p:nvSpPr>
        <p:spPr>
          <a:xfrm>
            <a:off x="1972734" y="4060825"/>
            <a:ext cx="2760133"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8534400" y="6000750"/>
            <a:ext cx="19558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2"/>
          <p:cNvSpPr/>
          <p:nvPr userDrawn="1"/>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able Placeholder 6"/>
          <p:cNvSpPr>
            <a:spLocks noGrp="1"/>
          </p:cNvSpPr>
          <p:nvPr>
            <p:ph type="tbl" sz="quarter" idx="12"/>
          </p:nvPr>
        </p:nvSpPr>
        <p:spPr>
          <a:xfrm>
            <a:off x="5522385" y="3913188"/>
            <a:ext cx="2491316" cy="1452562"/>
          </a:xfrm>
        </p:spPr>
        <p:txBody>
          <a:bodyPr/>
          <a:lstStyle/>
          <a:p>
            <a:endParaRPr lang="en-US" dirty="0"/>
          </a:p>
        </p:txBody>
      </p:sp>
      <p:sp>
        <p:nvSpPr>
          <p:cNvPr id="11" name="Picture Placeholder 10"/>
          <p:cNvSpPr>
            <a:spLocks noGrp="1"/>
          </p:cNvSpPr>
          <p:nvPr>
            <p:ph type="pic" sz="quarter" idx="13"/>
          </p:nvPr>
        </p:nvSpPr>
        <p:spPr>
          <a:xfrm>
            <a:off x="9933517" y="4181476"/>
            <a:ext cx="1524000" cy="1452563"/>
          </a:xfrm>
        </p:spPr>
        <p:txBody>
          <a:bodyPr/>
          <a:lstStyle/>
          <a:p>
            <a:endParaRPr lang="en-US" dirty="0"/>
          </a:p>
        </p:txBody>
      </p:sp>
    </p:spTree>
    <p:extLst>
      <p:ext uri="{BB962C8B-B14F-4D97-AF65-F5344CB8AC3E}">
        <p14:creationId xmlns:p14="http://schemas.microsoft.com/office/powerpoint/2010/main" val="2462649739"/>
      </p:ext>
    </p:extLst>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73" y="148046"/>
            <a:ext cx="10845073"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967318" y="2689226"/>
            <a:ext cx="1900767" cy="3509963"/>
          </a:xfrm>
        </p:spPr>
        <p:txBody>
          <a:bodyPr/>
          <a:lstStyle/>
          <a:p>
            <a:endParaRPr lang="en-US" dirty="0"/>
          </a:p>
        </p:txBody>
      </p:sp>
      <p:sp>
        <p:nvSpPr>
          <p:cNvPr id="7" name="Text Placeholder 6"/>
          <p:cNvSpPr>
            <a:spLocks noGrp="1"/>
          </p:cNvSpPr>
          <p:nvPr>
            <p:ph type="body" sz="quarter" idx="11"/>
          </p:nvPr>
        </p:nvSpPr>
        <p:spPr>
          <a:xfrm>
            <a:off x="1739901" y="1263651"/>
            <a:ext cx="3602567" cy="87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8464681"/>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73" y="148046"/>
            <a:ext cx="10845073"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967318" y="2689226"/>
            <a:ext cx="1900767" cy="3509963"/>
          </a:xfrm>
        </p:spPr>
        <p:txBody>
          <a:bodyPr/>
          <a:lstStyle/>
          <a:p>
            <a:endParaRPr lang="en-US" dirty="0"/>
          </a:p>
        </p:txBody>
      </p:sp>
      <p:sp>
        <p:nvSpPr>
          <p:cNvPr id="7" name="Text Placeholder 6"/>
          <p:cNvSpPr>
            <a:spLocks noGrp="1"/>
          </p:cNvSpPr>
          <p:nvPr>
            <p:ph type="body" sz="quarter" idx="11"/>
          </p:nvPr>
        </p:nvSpPr>
        <p:spPr>
          <a:xfrm>
            <a:off x="1739901" y="1263651"/>
            <a:ext cx="3602567" cy="87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5588000" y="2057400"/>
            <a:ext cx="2438400" cy="1143000"/>
          </a:xfrm>
        </p:spPr>
        <p:txBody>
          <a:bodyPr/>
          <a:lstStyle/>
          <a:p>
            <a:endParaRPr lang="en-US"/>
          </a:p>
        </p:txBody>
      </p:sp>
      <p:sp>
        <p:nvSpPr>
          <p:cNvPr id="10" name="Picture Placeholder 9"/>
          <p:cNvSpPr>
            <a:spLocks noGrp="1"/>
          </p:cNvSpPr>
          <p:nvPr>
            <p:ph type="pic" sz="quarter" idx="13"/>
          </p:nvPr>
        </p:nvSpPr>
        <p:spPr>
          <a:xfrm>
            <a:off x="8636000" y="2057400"/>
            <a:ext cx="2438400" cy="990600"/>
          </a:xfrm>
        </p:spPr>
        <p:txBody>
          <a:bodyPr/>
          <a:lstStyle/>
          <a:p>
            <a:endParaRPr lang="en-US"/>
          </a:p>
        </p:txBody>
      </p:sp>
      <p:sp>
        <p:nvSpPr>
          <p:cNvPr id="12" name="Picture Placeholder 11"/>
          <p:cNvSpPr>
            <a:spLocks noGrp="1"/>
          </p:cNvSpPr>
          <p:nvPr>
            <p:ph type="pic" sz="quarter" idx="14"/>
          </p:nvPr>
        </p:nvSpPr>
        <p:spPr>
          <a:xfrm>
            <a:off x="5791200" y="3657600"/>
            <a:ext cx="2641600" cy="1828800"/>
          </a:xfrm>
        </p:spPr>
        <p:txBody>
          <a:bodyPr/>
          <a:lstStyle/>
          <a:p>
            <a:endParaRPr lang="en-US"/>
          </a:p>
        </p:txBody>
      </p:sp>
    </p:spTree>
    <p:extLst>
      <p:ext uri="{BB962C8B-B14F-4D97-AF65-F5344CB8AC3E}">
        <p14:creationId xmlns:p14="http://schemas.microsoft.com/office/powerpoint/2010/main" val="1504450405"/>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1"/>
          </p:nvPr>
        </p:nvSpPr>
        <p:spPr>
          <a:xfrm>
            <a:off x="1972734" y="4060825"/>
            <a:ext cx="2760133" cy="160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8534400" y="5511650"/>
            <a:ext cx="19558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2"/>
          <p:cNvSpPr/>
          <p:nvPr userDrawn="1"/>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606613"/>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7"/>
          <p:cNvCxnSpPr/>
          <p:nvPr/>
        </p:nvCxnSpPr>
        <p:spPr>
          <a:xfrm flipH="1">
            <a:off x="11884987" y="1104327"/>
            <a:ext cx="2213" cy="5608368"/>
          </a:xfrm>
          <a:prstGeom prst="line">
            <a:avLst/>
          </a:prstGeom>
          <a:ln w="57150">
            <a:no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11648266" y="57664"/>
            <a:ext cx="236721" cy="1054445"/>
          </a:xfrm>
          <a:prstGeom prst="line">
            <a:avLst/>
          </a:prstGeom>
          <a:ln w="57150">
            <a:no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383971" y="1091971"/>
            <a:ext cx="2213" cy="5620725"/>
          </a:xfrm>
          <a:prstGeom prst="line">
            <a:avLst/>
          </a:prstGeom>
          <a:ln w="57150">
            <a:no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321731" y="1104326"/>
            <a:ext cx="11639572" cy="0"/>
          </a:xfrm>
          <a:prstGeom prst="line">
            <a:avLst/>
          </a:prstGeom>
          <a:ln w="57150">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able Placeholder 6"/>
          <p:cNvSpPr>
            <a:spLocks noGrp="1"/>
          </p:cNvSpPr>
          <p:nvPr>
            <p:ph type="tbl" sz="quarter" idx="12"/>
          </p:nvPr>
        </p:nvSpPr>
        <p:spPr>
          <a:xfrm>
            <a:off x="5522385" y="3913188"/>
            <a:ext cx="2491316" cy="1452562"/>
          </a:xfrm>
        </p:spPr>
        <p:txBody>
          <a:bodyPr/>
          <a:lstStyle/>
          <a:p>
            <a:endParaRPr lang="en-US" dirty="0"/>
          </a:p>
        </p:txBody>
      </p:sp>
      <p:sp>
        <p:nvSpPr>
          <p:cNvPr id="11" name="Picture Placeholder 10"/>
          <p:cNvSpPr>
            <a:spLocks noGrp="1"/>
          </p:cNvSpPr>
          <p:nvPr>
            <p:ph type="pic" sz="quarter" idx="13"/>
          </p:nvPr>
        </p:nvSpPr>
        <p:spPr>
          <a:xfrm>
            <a:off x="9933517" y="4181476"/>
            <a:ext cx="1524000" cy="1452563"/>
          </a:xfrm>
        </p:spPr>
        <p:txBody>
          <a:bodyPr/>
          <a:lstStyle/>
          <a:p>
            <a:endParaRPr lang="en-US" dirty="0"/>
          </a:p>
        </p:txBody>
      </p:sp>
    </p:spTree>
    <p:extLst>
      <p:ext uri="{BB962C8B-B14F-4D97-AF65-F5344CB8AC3E}">
        <p14:creationId xmlns:p14="http://schemas.microsoft.com/office/powerpoint/2010/main" val="3742177182"/>
      </p:ext>
    </p:extLst>
  </p:cSld>
  <p:clrMapOvr>
    <a:masterClrMapping/>
  </p:clrMapOvr>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73" y="148046"/>
            <a:ext cx="10845073"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967318" y="2689226"/>
            <a:ext cx="1900767" cy="3509963"/>
          </a:xfrm>
        </p:spPr>
        <p:txBody>
          <a:bodyPr/>
          <a:lstStyle/>
          <a:p>
            <a:endParaRPr lang="en-US" dirty="0"/>
          </a:p>
        </p:txBody>
      </p:sp>
      <p:sp>
        <p:nvSpPr>
          <p:cNvPr id="7" name="Text Placeholder 6"/>
          <p:cNvSpPr>
            <a:spLocks noGrp="1"/>
          </p:cNvSpPr>
          <p:nvPr>
            <p:ph type="body" sz="quarter" idx="11"/>
          </p:nvPr>
        </p:nvSpPr>
        <p:spPr>
          <a:xfrm>
            <a:off x="1739901" y="1263651"/>
            <a:ext cx="3602567" cy="87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344755"/>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73" y="148046"/>
            <a:ext cx="10845073"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967318" y="2689226"/>
            <a:ext cx="1900767" cy="3509963"/>
          </a:xfrm>
        </p:spPr>
        <p:txBody>
          <a:bodyPr/>
          <a:lstStyle/>
          <a:p>
            <a:endParaRPr lang="en-US" dirty="0"/>
          </a:p>
        </p:txBody>
      </p:sp>
      <p:sp>
        <p:nvSpPr>
          <p:cNvPr id="7" name="Text Placeholder 6"/>
          <p:cNvSpPr>
            <a:spLocks noGrp="1"/>
          </p:cNvSpPr>
          <p:nvPr>
            <p:ph type="body" sz="quarter" idx="11"/>
          </p:nvPr>
        </p:nvSpPr>
        <p:spPr>
          <a:xfrm>
            <a:off x="1739901" y="1263651"/>
            <a:ext cx="3602567" cy="87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7049"/>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72E96-C10D-4A1A-AC5E-69AB9C3981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17613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1"/>
          </p:nvPr>
        </p:nvSpPr>
        <p:spPr>
          <a:xfrm>
            <a:off x="1972734" y="4060825"/>
            <a:ext cx="2760133"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8534400" y="6000750"/>
            <a:ext cx="19558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2"/>
          <p:cNvSpPr/>
          <p:nvPr userDrawn="1"/>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able Placeholder 6"/>
          <p:cNvSpPr>
            <a:spLocks noGrp="1"/>
          </p:cNvSpPr>
          <p:nvPr>
            <p:ph type="tbl" sz="quarter" idx="12"/>
          </p:nvPr>
        </p:nvSpPr>
        <p:spPr>
          <a:xfrm>
            <a:off x="5522385" y="3913188"/>
            <a:ext cx="2491316" cy="1452562"/>
          </a:xfrm>
        </p:spPr>
        <p:txBody>
          <a:bodyPr/>
          <a:lstStyle/>
          <a:p>
            <a:endParaRPr lang="en-US" dirty="0"/>
          </a:p>
        </p:txBody>
      </p:sp>
      <p:sp>
        <p:nvSpPr>
          <p:cNvPr id="11" name="Picture Placeholder 10"/>
          <p:cNvSpPr>
            <a:spLocks noGrp="1"/>
          </p:cNvSpPr>
          <p:nvPr>
            <p:ph type="pic" sz="quarter" idx="13"/>
          </p:nvPr>
        </p:nvSpPr>
        <p:spPr>
          <a:xfrm>
            <a:off x="9933517" y="4181476"/>
            <a:ext cx="1524000" cy="1452563"/>
          </a:xfrm>
        </p:spPr>
        <p:txBody>
          <a:bodyPr/>
          <a:lstStyle/>
          <a:p>
            <a:endParaRPr lang="en-US" dirty="0"/>
          </a:p>
        </p:txBody>
      </p:sp>
    </p:spTree>
    <p:extLst>
      <p:ext uri="{BB962C8B-B14F-4D97-AF65-F5344CB8AC3E}">
        <p14:creationId xmlns:p14="http://schemas.microsoft.com/office/powerpoint/2010/main" val="63043148"/>
      </p:ext>
    </p:extLst>
  </p:cSld>
  <p:clrMapOvr>
    <a:masterClrMapping/>
  </p:clrMapOvr>
  <p:timing>
    <p:tnLst>
      <p:par>
        <p:cTn id="1" dur="indefinite" restart="never" nodeType="tmRoot"/>
      </p:par>
    </p:tn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1"/>
          </p:nvPr>
        </p:nvSpPr>
        <p:spPr>
          <a:xfrm>
            <a:off x="1972734" y="4060825"/>
            <a:ext cx="2760133"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8534400" y="6000750"/>
            <a:ext cx="19558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2"/>
          <p:cNvSpPr/>
          <p:nvPr userDrawn="1"/>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able Placeholder 6"/>
          <p:cNvSpPr>
            <a:spLocks noGrp="1"/>
          </p:cNvSpPr>
          <p:nvPr>
            <p:ph type="tbl" sz="quarter" idx="12"/>
          </p:nvPr>
        </p:nvSpPr>
        <p:spPr>
          <a:xfrm>
            <a:off x="5522385" y="3913188"/>
            <a:ext cx="2491316" cy="1452562"/>
          </a:xfrm>
        </p:spPr>
        <p:txBody>
          <a:bodyPr/>
          <a:lstStyle/>
          <a:p>
            <a:endParaRPr lang="en-US" dirty="0"/>
          </a:p>
        </p:txBody>
      </p:sp>
      <p:sp>
        <p:nvSpPr>
          <p:cNvPr id="11" name="Picture Placeholder 10"/>
          <p:cNvSpPr>
            <a:spLocks noGrp="1"/>
          </p:cNvSpPr>
          <p:nvPr>
            <p:ph type="pic" sz="quarter" idx="13"/>
          </p:nvPr>
        </p:nvSpPr>
        <p:spPr>
          <a:xfrm>
            <a:off x="9933517" y="4181476"/>
            <a:ext cx="1524000" cy="1452563"/>
          </a:xfrm>
        </p:spPr>
        <p:txBody>
          <a:bodyPr/>
          <a:lstStyle/>
          <a:p>
            <a:endParaRPr lang="en-US" dirty="0"/>
          </a:p>
        </p:txBody>
      </p:sp>
    </p:spTree>
    <p:extLst>
      <p:ext uri="{BB962C8B-B14F-4D97-AF65-F5344CB8AC3E}">
        <p14:creationId xmlns:p14="http://schemas.microsoft.com/office/powerpoint/2010/main" val="2056428421"/>
      </p:ext>
    </p:extLst>
  </p:cSld>
  <p:clrMapOvr>
    <a:masterClrMapping/>
  </p:clrMapOvr>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861772502"/>
      </p:ext>
    </p:extLst>
  </p:cSld>
  <p:clrMapOvr>
    <a:masterClrMapping/>
  </p:clrMapOvr>
  <p:timing>
    <p:tnLst>
      <p:par>
        <p:cTn id="1" dur="indefinite" restart="never" nodeType="tmRoot"/>
      </p:par>
    </p:tnLst>
  </p:timing>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userDrawn="1"/>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1031164642"/>
      </p:ext>
    </p:extLst>
  </p:cSld>
  <p:clrMapOvr>
    <a:masterClrMapping/>
  </p:clrMapOvr>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2760722525"/>
      </p:ext>
    </p:extLst>
  </p:cSld>
  <p:clrMapOvr>
    <a:masterClrMapping/>
  </p:clrMapOvr>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1245128278"/>
      </p:ext>
    </p:extLst>
  </p:cSld>
  <p:clrMapOvr>
    <a:masterClrMapping/>
  </p:clrMapOvr>
  <p:timing>
    <p:tnLst>
      <p:par>
        <p:cTn id="1" dur="indefinite" restart="never" nodeType="tmRoot"/>
      </p:par>
    </p:tn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906949215"/>
      </p:ext>
    </p:extLst>
  </p:cSld>
  <p:clrMapOvr>
    <a:masterClrMapping/>
  </p:clrMapOvr>
  <p:timing>
    <p:tnLst>
      <p:par>
        <p:cTn id="1" dur="indefinite" restart="never" nodeType="tmRoot"/>
      </p:par>
    </p:tnLst>
  </p:timing>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73" y="148046"/>
            <a:ext cx="10845073"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645584" y="1143000"/>
            <a:ext cx="10828867" cy="157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nvPr>
        </p:nvSpPr>
        <p:spPr>
          <a:xfrm>
            <a:off x="662518" y="5270501"/>
            <a:ext cx="10902949" cy="98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931334" y="2890838"/>
            <a:ext cx="5361517" cy="1828800"/>
          </a:xfrm>
        </p:spPr>
        <p:txBody>
          <a:bodyPr/>
          <a:lstStyle/>
          <a:p>
            <a:endParaRPr lang="en-US" dirty="0"/>
          </a:p>
        </p:txBody>
      </p:sp>
      <p:sp>
        <p:nvSpPr>
          <p:cNvPr id="11" name="Picture Placeholder 10"/>
          <p:cNvSpPr>
            <a:spLocks noGrp="1"/>
          </p:cNvSpPr>
          <p:nvPr>
            <p:ph type="pic" sz="quarter" idx="13"/>
          </p:nvPr>
        </p:nvSpPr>
        <p:spPr>
          <a:xfrm>
            <a:off x="6866467" y="2959101"/>
            <a:ext cx="4250267" cy="658813"/>
          </a:xfrm>
        </p:spPr>
        <p:txBody>
          <a:bodyPr/>
          <a:lstStyle/>
          <a:p>
            <a:endParaRPr lang="en-US" dirty="0"/>
          </a:p>
        </p:txBody>
      </p:sp>
      <p:sp>
        <p:nvSpPr>
          <p:cNvPr id="13" name="Table Placeholder 12"/>
          <p:cNvSpPr>
            <a:spLocks noGrp="1"/>
          </p:cNvSpPr>
          <p:nvPr>
            <p:ph type="tbl" sz="quarter" idx="14"/>
          </p:nvPr>
        </p:nvSpPr>
        <p:spPr>
          <a:xfrm>
            <a:off x="6705601" y="3819525"/>
            <a:ext cx="4984751" cy="941388"/>
          </a:xfrm>
        </p:spPr>
        <p:txBody>
          <a:bodyPr/>
          <a:lstStyle/>
          <a:p>
            <a:endParaRPr lang="en-US" dirty="0"/>
          </a:p>
        </p:txBody>
      </p:sp>
    </p:spTree>
    <p:extLst>
      <p:ext uri="{BB962C8B-B14F-4D97-AF65-F5344CB8AC3E}">
        <p14:creationId xmlns:p14="http://schemas.microsoft.com/office/powerpoint/2010/main" val="3744383029"/>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073" y="148046"/>
            <a:ext cx="10845073"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645584" y="1143000"/>
            <a:ext cx="10828867" cy="157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1"/>
          </p:nvPr>
        </p:nvSpPr>
        <p:spPr>
          <a:xfrm>
            <a:off x="662518" y="5270501"/>
            <a:ext cx="10902949" cy="98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931334" y="2890838"/>
            <a:ext cx="5361517" cy="1828800"/>
          </a:xfrm>
        </p:spPr>
        <p:txBody>
          <a:bodyPr/>
          <a:lstStyle/>
          <a:p>
            <a:endParaRPr lang="en-US" dirty="0"/>
          </a:p>
        </p:txBody>
      </p:sp>
      <p:sp>
        <p:nvSpPr>
          <p:cNvPr id="11" name="Picture Placeholder 10"/>
          <p:cNvSpPr>
            <a:spLocks noGrp="1"/>
          </p:cNvSpPr>
          <p:nvPr>
            <p:ph type="pic" sz="quarter" idx="13"/>
          </p:nvPr>
        </p:nvSpPr>
        <p:spPr>
          <a:xfrm>
            <a:off x="6866467" y="2959101"/>
            <a:ext cx="4250267" cy="658813"/>
          </a:xfrm>
        </p:spPr>
        <p:txBody>
          <a:bodyPr/>
          <a:lstStyle/>
          <a:p>
            <a:endParaRPr lang="en-US" dirty="0"/>
          </a:p>
        </p:txBody>
      </p:sp>
      <p:sp>
        <p:nvSpPr>
          <p:cNvPr id="13" name="Table Placeholder 12"/>
          <p:cNvSpPr>
            <a:spLocks noGrp="1"/>
          </p:cNvSpPr>
          <p:nvPr>
            <p:ph type="tbl" sz="quarter" idx="14"/>
          </p:nvPr>
        </p:nvSpPr>
        <p:spPr>
          <a:xfrm>
            <a:off x="6705601" y="3819525"/>
            <a:ext cx="4984751" cy="941388"/>
          </a:xfrm>
        </p:spPr>
        <p:txBody>
          <a:bodyPr/>
          <a:lstStyle/>
          <a:p>
            <a:endParaRPr lang="en-US" dirty="0"/>
          </a:p>
        </p:txBody>
      </p:sp>
    </p:spTree>
    <p:extLst>
      <p:ext uri="{BB962C8B-B14F-4D97-AF65-F5344CB8AC3E}">
        <p14:creationId xmlns:p14="http://schemas.microsoft.com/office/powerpoint/2010/main" val="412165186"/>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629249805"/>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872E96-C10D-4A1A-AC5E-69AB9C39810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3836178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3650873895"/>
      </p:ext>
    </p:extLst>
  </p:cSld>
  <p:clrMapOvr>
    <a:masterClrMapping/>
  </p:clrMapOvr>
  <p:timing>
    <p:tnLst>
      <p:par>
        <p:cTn id="1" dur="indefinite" restart="never" nodeType="tmRoot"/>
      </p:par>
    </p:tnLst>
  </p:timing>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2153180749"/>
      </p:ext>
    </p:extLst>
  </p:cSld>
  <p:clrMapOvr>
    <a:masterClrMapping/>
  </p:clrMapOvr>
  <p:timing>
    <p:tnLst>
      <p:par>
        <p:cTn id="1" dur="indefinite" restart="never" nodeType="tmRoot"/>
      </p:par>
    </p:tnLst>
  </p:timing>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1815997987"/>
      </p:ext>
    </p:extLst>
  </p:cSld>
  <p:clrMapOvr>
    <a:masterClrMapping/>
  </p:clrMapOvr>
  <p:timing>
    <p:tnLst>
      <p:par>
        <p:cTn id="1" dur="indefinite" restart="never" nodeType="tmRoot"/>
      </p:par>
    </p:tnLst>
  </p:timing>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3258220424"/>
      </p:ext>
    </p:extLst>
  </p:cSld>
  <p:clrMapOvr>
    <a:masterClrMapping/>
  </p:clrMapOvr>
  <p:timing>
    <p:tnLst>
      <p:par>
        <p:cTn id="1" dur="indefinite" restart="never" nodeType="tmRoot"/>
      </p:par>
    </p:tnLst>
  </p:timing>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1867164776"/>
      </p:ext>
    </p:extLst>
  </p:cSld>
  <p:clrMapOvr>
    <a:masterClrMapping/>
  </p:clrMapOvr>
  <p:timing>
    <p:tnLst>
      <p:par>
        <p:cTn id="1" dur="indefinite" restart="never" nodeType="tmRoot"/>
      </p:par>
    </p:tnLst>
  </p:timing>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663122551"/>
      </p:ext>
    </p:extLst>
  </p:cSld>
  <p:clrMapOvr>
    <a:masterClrMapping/>
  </p:clrMapOvr>
  <p:timing>
    <p:tnLst>
      <p:par>
        <p:cTn id="1" dur="indefinite" restart="never" nodeType="tmRoot"/>
      </p:par>
    </p:tnLst>
  </p:timing>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licker Question">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50513557"/>
      </p:ext>
    </p:extLst>
  </p:cSld>
  <p:clrMapOvr>
    <a:masterClrMapping/>
  </p:clrMapOvr>
  <p:timing>
    <p:tnLst>
      <p:par>
        <p:cTn id="1" dur="indefinite" restart="never" nodeType="tmRoot"/>
      </p:par>
    </p:tnLst>
  </p:timing>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328352915"/>
      </p:ext>
    </p:extLst>
  </p:cSld>
  <p:clrMapOvr>
    <a:masterClrMapping/>
  </p:clrMapOvr>
  <p:timing>
    <p:tnLst>
      <p:par>
        <p:cTn id="1" dur="indefinite" restart="never" nodeType="tmRoot"/>
      </p:par>
    </p:tnLst>
  </p:timing>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4202825615"/>
      </p:ext>
    </p:extLst>
  </p:cSld>
  <p:clrMapOvr>
    <a:masterClrMapping/>
  </p:clrMapOvr>
  <p:timing>
    <p:tnLst>
      <p:par>
        <p:cTn id="1" dur="indefinite" restart="never" nodeType="tmRoot"/>
      </p:par>
    </p:tnLst>
  </p:timing>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641025" y="177112"/>
            <a:ext cx="10802811"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107547" y="57664"/>
            <a:ext cx="11853756"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p:nvSpPr>
        <p:spPr>
          <a:xfrm>
            <a:off x="386183" y="1112109"/>
            <a:ext cx="11498804"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7"/>
          <p:cNvCxnSpPr/>
          <p:nvPr/>
        </p:nvCxnSpPr>
        <p:spPr>
          <a:xfrm flipH="1">
            <a:off x="11884987" y="1104327"/>
            <a:ext cx="2213" cy="5608368"/>
          </a:xfrm>
          <a:prstGeom prst="line">
            <a:avLst/>
          </a:prstGeom>
          <a:ln w="57150">
            <a:no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107547" y="107090"/>
            <a:ext cx="276424" cy="1005018"/>
          </a:xfrm>
          <a:prstGeom prst="line">
            <a:avLst/>
          </a:prstGeom>
          <a:ln w="57150">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11648266" y="57664"/>
            <a:ext cx="236721" cy="1054445"/>
          </a:xfrm>
          <a:prstGeom prst="line">
            <a:avLst/>
          </a:prstGeom>
          <a:ln w="57150">
            <a:no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637815" y="1219686"/>
            <a:ext cx="11101341"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a:stCxn id="18" idx="3"/>
            <a:endCxn id="18" idx="2"/>
          </p:cNvCxnSpPr>
          <p:nvPr/>
        </p:nvCxnSpPr>
        <p:spPr>
          <a:xfrm>
            <a:off x="321731" y="1104326"/>
            <a:ext cx="11639572" cy="0"/>
          </a:xfrm>
          <a:prstGeom prst="line">
            <a:avLst/>
          </a:prstGeom>
          <a:ln w="57150">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652530" y="154547"/>
            <a:ext cx="10972204"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p:cNvSpPr>
            <a:spLocks noGrp="1"/>
          </p:cNvSpPr>
          <p:nvPr>
            <p:ph sz="quarter" idx="12"/>
          </p:nvPr>
        </p:nvSpPr>
        <p:spPr>
          <a:xfrm>
            <a:off x="662518" y="4154489"/>
            <a:ext cx="11104033"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7118351" y="1774825"/>
            <a:ext cx="3926416" cy="1290638"/>
          </a:xfrm>
        </p:spPr>
        <p:txBody>
          <a:bodyPr/>
          <a:lstStyle/>
          <a:p>
            <a:endParaRPr lang="en-US" dirty="0"/>
          </a:p>
        </p:txBody>
      </p:sp>
      <p:sp>
        <p:nvSpPr>
          <p:cNvPr id="11" name="Table Placeholder 10"/>
          <p:cNvSpPr>
            <a:spLocks noGrp="1"/>
          </p:cNvSpPr>
          <p:nvPr>
            <p:ph type="tbl" sz="quarter" idx="14"/>
          </p:nvPr>
        </p:nvSpPr>
        <p:spPr>
          <a:xfrm>
            <a:off x="6938433" y="3362325"/>
            <a:ext cx="4250267" cy="1182688"/>
          </a:xfrm>
        </p:spPr>
        <p:txBody>
          <a:bodyPr/>
          <a:lstStyle/>
          <a:p>
            <a:endParaRPr lang="en-US" dirty="0"/>
          </a:p>
        </p:txBody>
      </p:sp>
    </p:spTree>
    <p:extLst>
      <p:ext uri="{BB962C8B-B14F-4D97-AF65-F5344CB8AC3E}">
        <p14:creationId xmlns:p14="http://schemas.microsoft.com/office/powerpoint/2010/main" val="224874448"/>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872E96-C10D-4A1A-AC5E-69AB9C3981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35303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872E96-C10D-4A1A-AC5E-69AB9C39810C}"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38653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872E96-C10D-4A1A-AC5E-69AB9C39810C}"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44371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72E96-C10D-4A1A-AC5E-69AB9C39810C}"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96236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872E96-C10D-4A1A-AC5E-69AB9C3981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341012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872E96-C10D-4A1A-AC5E-69AB9C39810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D59B1-79EC-47BE-8FC6-825737913083}" type="slidenum">
              <a:rPr lang="en-US" smtClean="0"/>
              <a:t>‹#›</a:t>
            </a:fld>
            <a:endParaRPr lang="en-US"/>
          </a:p>
        </p:txBody>
      </p:sp>
    </p:spTree>
    <p:extLst>
      <p:ext uri="{BB962C8B-B14F-4D97-AF65-F5344CB8AC3E}">
        <p14:creationId xmlns:p14="http://schemas.microsoft.com/office/powerpoint/2010/main" val="1225041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72E96-C10D-4A1A-AC5E-69AB9C39810C}" type="datetimeFigureOut">
              <a:rPr lang="en-US" smtClean="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D59B1-79EC-47BE-8FC6-825737913083}" type="slidenum">
              <a:rPr lang="en-US" smtClean="0"/>
              <a:t>‹#›</a:t>
            </a:fld>
            <a:endParaRPr lang="en-US"/>
          </a:p>
        </p:txBody>
      </p:sp>
    </p:spTree>
    <p:extLst>
      <p:ext uri="{BB962C8B-B14F-4D97-AF65-F5344CB8AC3E}">
        <p14:creationId xmlns:p14="http://schemas.microsoft.com/office/powerpoint/2010/main" val="23663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web.liu.edu/~uroy/" TargetMode="External"/><Relationship Id="rId2" Type="http://schemas.openxmlformats.org/officeDocument/2006/relationships/hyperlink" Target="https://myweb.liu.edu/~uroy/eco62/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Thomas_Robert_Malth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Michael_Krem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0.png"/><Relationship Id="rId5" Type="http://schemas.openxmlformats.org/officeDocument/2006/relationships/image" Target="../media/image16.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7.jpeg"/><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6.jpg"/><Relationship Id="rId5" Type="http://schemas.openxmlformats.org/officeDocument/2006/relationships/image" Target="../media/image16.wmf"/><Relationship Id="rId10" Type="http://schemas.openxmlformats.org/officeDocument/2006/relationships/image" Target="../media/image100.png"/><Relationship Id="rId4" Type="http://schemas.openxmlformats.org/officeDocument/2006/relationships/oleObject" Target="../embeddings/oleObject6.bin"/><Relationship Id="rId9" Type="http://schemas.openxmlformats.org/officeDocument/2006/relationships/image" Target="../media/image9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en.wikipedia.org/wiki/Joseph_Schumpet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hyperlink" Target="https://youtu.be/SljsIacQDbc" TargetMode="External"/><Relationship Id="rId2" Type="http://schemas.openxmlformats.org/officeDocument/2006/relationships/hyperlink" Target="https://youtu.be/eVAS-t83Tx0" TargetMode="External"/><Relationship Id="rId1" Type="http://schemas.openxmlformats.org/officeDocument/2006/relationships/slideLayout" Target="../slideLayouts/slideLayout2.xml"/><Relationship Id="rId5" Type="http://schemas.openxmlformats.org/officeDocument/2006/relationships/hyperlink" Target="https://youtu.be/SVWX4Xjl4Os" TargetMode="External"/><Relationship Id="rId4" Type="http://schemas.openxmlformats.org/officeDocument/2006/relationships/hyperlink" Target="https://youtu.be/LQR7rO-I96A"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youtu.be/1mXBg-BVrJ0" TargetMode="External"/><Relationship Id="rId2" Type="http://schemas.openxmlformats.org/officeDocument/2006/relationships/hyperlink" Target="https://youtu.be/-yPDlowSL1w" TargetMode="External"/><Relationship Id="rId1" Type="http://schemas.openxmlformats.org/officeDocument/2006/relationships/slideLayout" Target="../slideLayouts/slideLayout2.xml"/><Relationship Id="rId6" Type="http://schemas.openxmlformats.org/officeDocument/2006/relationships/hyperlink" Target="https://youtu.be/4zhPbYYaV5Y" TargetMode="External"/><Relationship Id="rId5" Type="http://schemas.openxmlformats.org/officeDocument/2006/relationships/hyperlink" Target="https://youtu.be/Ip2-Qa50uBI" TargetMode="External"/><Relationship Id="rId4" Type="http://schemas.openxmlformats.org/officeDocument/2006/relationships/hyperlink" Target="https://youtu.be/Jz0VXPPZOiU"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youtu.be/MmsSIoGtyh4" TargetMode="External"/><Relationship Id="rId2" Type="http://schemas.openxmlformats.org/officeDocument/2006/relationships/hyperlink" Target="https://youtu.be/IqUuxEQUt4I" TargetMode="External"/><Relationship Id="rId1" Type="http://schemas.openxmlformats.org/officeDocument/2006/relationships/slideLayout" Target="../slideLayouts/slideLayout2.xml"/><Relationship Id="rId5" Type="http://schemas.openxmlformats.org/officeDocument/2006/relationships/hyperlink" Target="https://youtu.be/S1xRi5JPDaM" TargetMode="External"/><Relationship Id="rId4" Type="http://schemas.openxmlformats.org/officeDocument/2006/relationships/hyperlink" Target="https://youtu.be/lG4m_4uhZI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 9: Population Growth and Technological Progress</a:t>
            </a:r>
            <a:endParaRPr lang="en-US" dirty="0"/>
          </a:p>
        </p:txBody>
      </p:sp>
      <p:sp>
        <p:nvSpPr>
          <p:cNvPr id="3" name="Subtitle 2"/>
          <p:cNvSpPr>
            <a:spLocks noGrp="1"/>
          </p:cNvSpPr>
          <p:nvPr>
            <p:ph type="subTitle" idx="1"/>
          </p:nvPr>
        </p:nvSpPr>
        <p:spPr/>
        <p:txBody>
          <a:bodyPr/>
          <a:lstStyle/>
          <a:p>
            <a:r>
              <a:rPr lang="en-US" dirty="0" smtClean="0"/>
              <a:t>Part III </a:t>
            </a:r>
            <a:r>
              <a:rPr lang="en-US" i="1" dirty="0" smtClean="0"/>
              <a:t>Growth Theory: The Economy in the Very Long Run</a:t>
            </a:r>
          </a:p>
          <a:p>
            <a:r>
              <a:rPr lang="en-US" i="1" dirty="0" smtClean="0"/>
              <a:t>Macroeconomics</a:t>
            </a:r>
            <a:r>
              <a:rPr lang="en-US" dirty="0" smtClean="0"/>
              <a:t>, 11</a:t>
            </a:r>
            <a:r>
              <a:rPr lang="en-US" baseline="30000" dirty="0" smtClean="0"/>
              <a:t>th</a:t>
            </a:r>
            <a:r>
              <a:rPr lang="en-US" dirty="0" smtClean="0"/>
              <a:t> Edition, by N. Gregory </a:t>
            </a:r>
            <a:r>
              <a:rPr lang="en-US" dirty="0" err="1" smtClean="0"/>
              <a:t>Mankiw</a:t>
            </a:r>
            <a:endParaRPr lang="en-US" dirty="0" smtClean="0"/>
          </a:p>
          <a:p>
            <a:r>
              <a:rPr lang="en-US" dirty="0" smtClean="0">
                <a:hlinkClick r:id="rId2"/>
              </a:rPr>
              <a:t>ECO 62</a:t>
            </a:r>
            <a:r>
              <a:rPr lang="en-US" dirty="0" smtClean="0"/>
              <a:t> Instructor: </a:t>
            </a:r>
            <a:r>
              <a:rPr lang="en-US" dirty="0" smtClean="0">
                <a:hlinkClick r:id="rId3"/>
              </a:rPr>
              <a:t>Udayan Roy</a:t>
            </a:r>
            <a:endParaRPr lang="en-US" dirty="0"/>
          </a:p>
        </p:txBody>
      </p:sp>
    </p:spTree>
    <p:extLst>
      <p:ext uri="{BB962C8B-B14F-4D97-AF65-F5344CB8AC3E}">
        <p14:creationId xmlns:p14="http://schemas.microsoft.com/office/powerpoint/2010/main" val="233881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Dynamics: algebra</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p:txBody>
              <a:bodyPr/>
              <a:lstStyle/>
              <a:p>
                <a14:m>
                  <m:oMath xmlns:m="http://schemas.openxmlformats.org/officeDocument/2006/math">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r>
                          <a:rPr lang="en-US" b="1" i="1">
                            <a:solidFill>
                              <a:srgbClr val="0070C0"/>
                            </a:solidFill>
                            <a:latin typeface="Cambria Math"/>
                          </a:rPr>
                          <m:t>+</m:t>
                        </m:r>
                        <m:r>
                          <a:rPr lang="en-US" b="1" i="1">
                            <a:solidFill>
                              <a:srgbClr val="0070C0"/>
                            </a:solidFill>
                            <a:latin typeface="Cambria Math"/>
                          </a:rPr>
                          <m:t>𝟏</m:t>
                        </m:r>
                      </m:sub>
                    </m:sSub>
                    <m:r>
                      <a:rPr lang="en-US" b="1" i="1">
                        <a:solidFill>
                          <a:srgbClr val="0070C0"/>
                        </a:solidFill>
                        <a:latin typeface="Cambria Math"/>
                      </a:rPr>
                      <m:t>=</m:t>
                    </m:r>
                    <m:f>
                      <m:fPr>
                        <m:ctrlPr>
                          <a:rPr lang="en-US" b="1" i="1">
                            <a:solidFill>
                              <a:srgbClr val="0070C0"/>
                            </a:solidFill>
                            <a:latin typeface="Cambria Math" panose="02040503050406030204" pitchFamily="18" charset="0"/>
                          </a:rPr>
                        </m:ctrlPr>
                      </m:fPr>
                      <m:num>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rPr>
                          <m:t>𝒔</m:t>
                        </m:r>
                        <m:r>
                          <a:rPr lang="en-US" b="1" i="1">
                            <a:solidFill>
                              <a:srgbClr val="0070C0"/>
                            </a:solidFill>
                            <a:latin typeface="Cambria Math"/>
                            <a:ea typeface="Cambria Math"/>
                          </a:rPr>
                          <m:t>∙</m:t>
                        </m:r>
                        <m:sSub>
                          <m:sSubPr>
                            <m:ctrlPr>
                              <a:rPr lang="en-US" b="1" i="1">
                                <a:solidFill>
                                  <a:srgbClr val="0070C0"/>
                                </a:solidFill>
                                <a:latin typeface="Cambria Math" panose="02040503050406030204" pitchFamily="18" charset="0"/>
                                <a:ea typeface="Cambria Math"/>
                              </a:rPr>
                            </m:ctrlPr>
                          </m:sSubPr>
                          <m:e>
                            <m:r>
                              <a:rPr lang="en-US" b="1" i="1">
                                <a:solidFill>
                                  <a:srgbClr val="0070C0"/>
                                </a:solidFill>
                                <a:latin typeface="Cambria Math"/>
                                <a:ea typeface="Cambria Math"/>
                              </a:rPr>
                              <m:t>𝒚</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r>
                          <a:rPr lang="en-US" b="1" i="1">
                            <a:solidFill>
                              <a:srgbClr val="0070C0"/>
                            </a:solidFill>
                            <a:latin typeface="Cambria Math"/>
                            <a:ea typeface="Cambria Math"/>
                          </a:rPr>
                          <m:t>𝜹</m:t>
                        </m:r>
                        <m:r>
                          <a:rPr lang="en-US" b="1" i="1">
                            <a:solidFill>
                              <a:srgbClr val="0070C0"/>
                            </a:solidFill>
                            <a:latin typeface="Cambria Math"/>
                            <a:ea typeface="Cambria Math"/>
                          </a:rPr>
                          <m:t>∙</m:t>
                        </m:r>
                        <m:sSub>
                          <m:sSubPr>
                            <m:ctrlPr>
                              <a:rPr lang="en-US" b="1" i="1">
                                <a:solidFill>
                                  <a:srgbClr val="0070C0"/>
                                </a:solidFill>
                                <a:latin typeface="Cambria Math" panose="02040503050406030204" pitchFamily="18" charset="0"/>
                                <a:ea typeface="Cambria Math"/>
                              </a:rPr>
                            </m:ctrlPr>
                          </m:sSubPr>
                          <m:e>
                            <m:r>
                              <a:rPr lang="en-US" b="1" i="1">
                                <a:solidFill>
                                  <a:srgbClr val="0070C0"/>
                                </a:solidFill>
                                <a:latin typeface="Cambria Math"/>
                                <a:ea typeface="Cambria Math"/>
                              </a:rPr>
                              <m:t>𝒌</m:t>
                            </m:r>
                          </m:e>
                          <m:sub>
                            <m:r>
                              <a:rPr lang="en-US" b="1" i="1">
                                <a:solidFill>
                                  <a:srgbClr val="0070C0"/>
                                </a:solidFill>
                                <a:latin typeface="Cambria Math"/>
                                <a:ea typeface="Cambria Math"/>
                              </a:rPr>
                              <m:t>𝒕</m:t>
                            </m:r>
                          </m:sub>
                        </m:sSub>
                      </m:num>
                      <m:den>
                        <m:r>
                          <a:rPr lang="en-US" b="1" i="1">
                            <a:solidFill>
                              <a:srgbClr val="0070C0"/>
                            </a:solidFill>
                            <a:latin typeface="Cambria Math"/>
                          </a:rPr>
                          <m:t>𝟏</m:t>
                        </m:r>
                        <m:r>
                          <a:rPr lang="en-US" b="1" i="1">
                            <a:solidFill>
                              <a:srgbClr val="0070C0"/>
                            </a:solidFill>
                            <a:latin typeface="Cambria Math"/>
                          </a:rPr>
                          <m:t>+</m:t>
                        </m:r>
                        <m:r>
                          <a:rPr lang="en-US" b="1" i="1">
                            <a:solidFill>
                              <a:srgbClr val="0070C0"/>
                            </a:solidFill>
                            <a:latin typeface="Cambria Math"/>
                          </a:rPr>
                          <m:t>𝒏</m:t>
                        </m:r>
                      </m:den>
                    </m:f>
                  </m:oMath>
                </a14:m>
                <a:endParaRPr lang="en-US" b="1" dirty="0" smtClean="0">
                  <a:solidFill>
                    <a:srgbClr val="0070C0"/>
                  </a:solidFill>
                </a:endParaRPr>
              </a:p>
              <a:p>
                <a:r>
                  <a:rPr lang="en-US" dirty="0"/>
                  <a:t>Using this equation and other information about the production function, population growth and depreciation, we would be able to use information about the current level of </a:t>
                </a:r>
                <a:r>
                  <a:rPr lang="en-US" i="1" dirty="0"/>
                  <a:t>k</a:t>
                </a:r>
                <a:r>
                  <a:rPr lang="en-US" dirty="0"/>
                  <a:t> to predict the entire future of the economy</a:t>
                </a:r>
                <a:r>
                  <a:rPr lang="en-US" dirty="0" smtClean="0"/>
                  <a:t>!</a:t>
                </a:r>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09363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Dynamics: algebra</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838200" y="1825625"/>
                <a:ext cx="10515600" cy="4351338"/>
              </a:xfrm>
            </p:spPr>
            <p:txBody>
              <a:bodyPr>
                <a:normAutofit/>
              </a:bodyPr>
              <a:lstStyle/>
              <a:p>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r>
                          <a:rPr lang="en-US" b="1" i="1">
                            <a:solidFill>
                              <a:srgbClr val="0070C0"/>
                            </a:solidFill>
                            <a:latin typeface="Cambria Math"/>
                          </a:rPr>
                          <m:t>+</m:t>
                        </m:r>
                        <m:r>
                          <a:rPr lang="en-US" b="1" i="1">
                            <a:solidFill>
                              <a:srgbClr val="0070C0"/>
                            </a:solidFill>
                            <a:latin typeface="Cambria Math"/>
                          </a:rPr>
                          <m:t>𝟏</m:t>
                        </m:r>
                      </m:sub>
                    </m:sSub>
                    <m:r>
                      <a:rPr lang="en-US" b="1" i="1">
                        <a:solidFill>
                          <a:srgbClr val="0070C0"/>
                        </a:solidFill>
                        <a:latin typeface="Cambria Math"/>
                      </a:rPr>
                      <m:t>=</m:t>
                    </m:r>
                    <m:f>
                      <m:fPr>
                        <m:ctrlPr>
                          <a:rPr lang="en-US" b="1" i="1">
                            <a:solidFill>
                              <a:srgbClr val="0070C0"/>
                            </a:solidFill>
                            <a:latin typeface="Cambria Math" panose="02040503050406030204" pitchFamily="18" charset="0"/>
                          </a:rPr>
                        </m:ctrlPr>
                      </m:fPr>
                      <m:num>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rPr>
                          <m:t>𝒔</m:t>
                        </m:r>
                        <m:r>
                          <a:rPr lang="en-US" b="1" i="1">
                            <a:solidFill>
                              <a:srgbClr val="0070C0"/>
                            </a:solidFill>
                            <a:latin typeface="Cambria Math"/>
                            <a:ea typeface="Cambria Math"/>
                          </a:rPr>
                          <m:t>∙</m:t>
                        </m:r>
                        <m:sSub>
                          <m:sSubPr>
                            <m:ctrlPr>
                              <a:rPr lang="en-US" b="1" i="1">
                                <a:solidFill>
                                  <a:srgbClr val="0070C0"/>
                                </a:solidFill>
                                <a:latin typeface="Cambria Math" panose="02040503050406030204" pitchFamily="18" charset="0"/>
                                <a:ea typeface="Cambria Math"/>
                              </a:rPr>
                            </m:ctrlPr>
                          </m:sSubPr>
                          <m:e>
                            <m:r>
                              <a:rPr lang="en-US" b="1" i="1">
                                <a:solidFill>
                                  <a:srgbClr val="0070C0"/>
                                </a:solidFill>
                                <a:latin typeface="Cambria Math"/>
                                <a:ea typeface="Cambria Math"/>
                              </a:rPr>
                              <m:t>𝒚</m:t>
                            </m:r>
                          </m:e>
                          <m:sub>
                            <m:r>
                              <a:rPr lang="en-US" b="1" i="1">
                                <a:solidFill>
                                  <a:srgbClr val="0070C0"/>
                                </a:solidFill>
                                <a:latin typeface="Cambria Math"/>
                                <a:ea typeface="Cambria Math"/>
                              </a:rPr>
                              <m:t>𝒕</m:t>
                            </m:r>
                          </m:sub>
                        </m:sSub>
                        <m:r>
                          <a:rPr lang="en-US" b="1" i="1">
                            <a:solidFill>
                              <a:srgbClr val="0070C0"/>
                            </a:solidFill>
                            <a:latin typeface="Cambria Math"/>
                            <a:ea typeface="Cambria Math"/>
                          </a:rPr>
                          <m:t>−</m:t>
                        </m:r>
                        <m:r>
                          <a:rPr lang="en-US" b="1" i="1">
                            <a:solidFill>
                              <a:srgbClr val="0070C0"/>
                            </a:solidFill>
                            <a:latin typeface="Cambria Math"/>
                            <a:ea typeface="Cambria Math"/>
                          </a:rPr>
                          <m:t>𝜹</m:t>
                        </m:r>
                        <m:r>
                          <a:rPr lang="en-US" b="1" i="1">
                            <a:solidFill>
                              <a:srgbClr val="0070C0"/>
                            </a:solidFill>
                            <a:latin typeface="Cambria Math"/>
                            <a:ea typeface="Cambria Math"/>
                          </a:rPr>
                          <m:t>∙</m:t>
                        </m:r>
                        <m:sSub>
                          <m:sSubPr>
                            <m:ctrlPr>
                              <a:rPr lang="en-US" b="1" i="1">
                                <a:solidFill>
                                  <a:srgbClr val="0070C0"/>
                                </a:solidFill>
                                <a:latin typeface="Cambria Math" panose="02040503050406030204" pitchFamily="18" charset="0"/>
                                <a:ea typeface="Cambria Math"/>
                              </a:rPr>
                            </m:ctrlPr>
                          </m:sSubPr>
                          <m:e>
                            <m:r>
                              <a:rPr lang="en-US" b="1" i="1">
                                <a:solidFill>
                                  <a:srgbClr val="0070C0"/>
                                </a:solidFill>
                                <a:latin typeface="Cambria Math"/>
                                <a:ea typeface="Cambria Math"/>
                              </a:rPr>
                              <m:t>𝒌</m:t>
                            </m:r>
                          </m:e>
                          <m:sub>
                            <m:r>
                              <a:rPr lang="en-US" b="1" i="1">
                                <a:solidFill>
                                  <a:srgbClr val="0070C0"/>
                                </a:solidFill>
                                <a:latin typeface="Cambria Math"/>
                                <a:ea typeface="Cambria Math"/>
                              </a:rPr>
                              <m:t>𝒕</m:t>
                            </m:r>
                          </m:sub>
                        </m:sSub>
                      </m:num>
                      <m:den>
                        <m:r>
                          <a:rPr lang="en-US" b="1" i="1">
                            <a:solidFill>
                              <a:srgbClr val="0070C0"/>
                            </a:solidFill>
                            <a:latin typeface="Cambria Math"/>
                          </a:rPr>
                          <m:t>𝟏</m:t>
                        </m:r>
                        <m:r>
                          <a:rPr lang="en-US" b="1" i="1">
                            <a:solidFill>
                              <a:srgbClr val="0070C0"/>
                            </a:solidFill>
                            <a:latin typeface="Cambria Math"/>
                          </a:rPr>
                          <m:t>+</m:t>
                        </m:r>
                        <m:r>
                          <a:rPr lang="en-US" b="1" i="1">
                            <a:solidFill>
                              <a:srgbClr val="0070C0"/>
                            </a:solidFill>
                            <a:latin typeface="Cambria Math"/>
                          </a:rPr>
                          <m:t>𝒏</m:t>
                        </m:r>
                      </m:den>
                    </m:f>
                  </m:oMath>
                </a14:m>
                <a:endParaRPr lang="en-US" b="1" dirty="0">
                  <a:solidFill>
                    <a:srgbClr val="0070C0"/>
                  </a:solidFill>
                </a:endParaRPr>
              </a:p>
              <a:p>
                <a:r>
                  <a:rPr lang="en-US" dirty="0"/>
                  <a:t>We </a:t>
                </a:r>
                <a:r>
                  <a:rPr lang="en-US" dirty="0" smtClean="0"/>
                  <a:t>also saw </a:t>
                </a:r>
                <a:r>
                  <a:rPr lang="en-US" dirty="0"/>
                  <a:t>earlier that in the Cobb-Douglas case, </a:t>
                </a:r>
                <a:r>
                  <a:rPr lang="en-US" i="1" dirty="0" smtClean="0"/>
                  <a:t>y</a:t>
                </a:r>
                <a:r>
                  <a:rPr lang="en-US" dirty="0" smtClean="0"/>
                  <a:t> = </a:t>
                </a:r>
                <a:r>
                  <a:rPr lang="en-US" i="1" dirty="0" smtClean="0"/>
                  <a:t>f</a:t>
                </a:r>
                <a:r>
                  <a:rPr lang="en-US" dirty="0" smtClean="0"/>
                  <a:t>(</a:t>
                </a:r>
                <a:r>
                  <a:rPr lang="en-US" i="1" dirty="0" smtClean="0"/>
                  <a:t>k</a:t>
                </a:r>
                <a:r>
                  <a:rPr lang="en-US" dirty="0"/>
                  <a:t>) = </a:t>
                </a:r>
                <a:r>
                  <a:rPr lang="en-US" i="1" dirty="0" err="1"/>
                  <a:t>Ak</a:t>
                </a:r>
                <a:r>
                  <a:rPr lang="el-GR" baseline="30000" dirty="0"/>
                  <a:t>α</a:t>
                </a:r>
                <a:r>
                  <a:rPr lang="en-US" dirty="0"/>
                  <a:t>.</a:t>
                </a:r>
              </a:p>
              <a:p>
                <a:r>
                  <a:rPr lang="en-US" dirty="0" smtClean="0"/>
                  <a:t>Therefore, we get:</a:t>
                </a:r>
              </a:p>
              <a:p>
                <a14:m>
                  <m:oMath xmlns:m="http://schemas.openxmlformats.org/officeDocument/2006/math">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r>
                          <a:rPr lang="en-US" b="1" i="1">
                            <a:solidFill>
                              <a:srgbClr val="0070C0"/>
                            </a:solidFill>
                            <a:latin typeface="Cambria Math"/>
                          </a:rPr>
                          <m:t>+</m:t>
                        </m:r>
                        <m:r>
                          <a:rPr lang="en-US" b="1" i="1">
                            <a:solidFill>
                              <a:srgbClr val="0070C0"/>
                            </a:solidFill>
                            <a:latin typeface="Cambria Math"/>
                          </a:rPr>
                          <m:t>𝟏</m:t>
                        </m:r>
                      </m:sub>
                    </m:sSub>
                    <m:r>
                      <a:rPr lang="en-US" b="1" i="1">
                        <a:solidFill>
                          <a:srgbClr val="0070C0"/>
                        </a:solidFill>
                        <a:latin typeface="Cambria Math"/>
                      </a:rPr>
                      <m:t>=</m:t>
                    </m:r>
                    <m:f>
                      <m:fPr>
                        <m:ctrlPr>
                          <a:rPr lang="en-US" b="1" i="1">
                            <a:solidFill>
                              <a:srgbClr val="0070C0"/>
                            </a:solidFill>
                            <a:latin typeface="Cambria Math" panose="02040503050406030204" pitchFamily="18" charset="0"/>
                          </a:rPr>
                        </m:ctrlPr>
                      </m:fPr>
                      <m:num>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rPr>
                          <m:t>𝒔</m:t>
                        </m:r>
                        <m:r>
                          <a:rPr lang="en-US" b="1" i="1">
                            <a:solidFill>
                              <a:srgbClr val="0070C0"/>
                            </a:solidFill>
                            <a:latin typeface="Cambria Math"/>
                            <a:ea typeface="Cambria Math"/>
                          </a:rPr>
                          <m:t>∙</m:t>
                        </m:r>
                        <m:r>
                          <a:rPr lang="en-US" b="1" i="1" smtClean="0">
                            <a:solidFill>
                              <a:srgbClr val="0070C0"/>
                            </a:solidFill>
                            <a:latin typeface="Cambria Math" panose="02040503050406030204" pitchFamily="18" charset="0"/>
                            <a:ea typeface="Cambria Math"/>
                          </a:rPr>
                          <m:t>𝑨</m:t>
                        </m:r>
                        <m:r>
                          <a:rPr lang="en-US" b="1" i="1" smtClean="0">
                            <a:solidFill>
                              <a:srgbClr val="0070C0"/>
                            </a:solidFill>
                            <a:latin typeface="Cambria Math" panose="02040503050406030204" pitchFamily="18" charset="0"/>
                            <a:ea typeface="Cambria Math" panose="02040503050406030204" pitchFamily="18" charset="0"/>
                          </a:rPr>
                          <m:t>∙</m:t>
                        </m:r>
                        <m:sSubSup>
                          <m:sSubSupPr>
                            <m:ctrlPr>
                              <a:rPr lang="en-US" b="1" i="1" smtClean="0">
                                <a:solidFill>
                                  <a:srgbClr val="0070C0"/>
                                </a:solidFill>
                                <a:latin typeface="Cambria Math" panose="02040503050406030204" pitchFamily="18" charset="0"/>
                                <a:ea typeface="Cambria Math" panose="02040503050406030204" pitchFamily="18" charset="0"/>
                              </a:rPr>
                            </m:ctrlPr>
                          </m:sSubSupPr>
                          <m:e>
                            <m:r>
                              <a:rPr lang="en-US" b="1" i="1" smtClean="0">
                                <a:solidFill>
                                  <a:srgbClr val="0070C0"/>
                                </a:solidFill>
                                <a:latin typeface="Cambria Math" panose="02040503050406030204" pitchFamily="18" charset="0"/>
                                <a:ea typeface="Cambria Math" panose="02040503050406030204" pitchFamily="18" charset="0"/>
                              </a:rPr>
                              <m:t>𝒌</m:t>
                            </m:r>
                          </m:e>
                          <m:sub>
                            <m:r>
                              <a:rPr lang="en-US" b="1" i="1" smtClean="0">
                                <a:solidFill>
                                  <a:srgbClr val="0070C0"/>
                                </a:solidFill>
                                <a:latin typeface="Cambria Math" panose="02040503050406030204" pitchFamily="18" charset="0"/>
                                <a:ea typeface="Cambria Math" panose="02040503050406030204" pitchFamily="18" charset="0"/>
                              </a:rPr>
                              <m:t>𝒕</m:t>
                            </m:r>
                          </m:sub>
                          <m:sup>
                            <m:r>
                              <a:rPr lang="en-US" b="1" i="1" smtClean="0">
                                <a:solidFill>
                                  <a:srgbClr val="0070C0"/>
                                </a:solidFill>
                                <a:latin typeface="Cambria Math" panose="02040503050406030204" pitchFamily="18" charset="0"/>
                                <a:ea typeface="Cambria Math" panose="02040503050406030204" pitchFamily="18" charset="0"/>
                              </a:rPr>
                              <m:t>𝜶</m:t>
                            </m:r>
                          </m:sup>
                        </m:sSubSup>
                        <m:r>
                          <a:rPr lang="en-US" b="1" i="1">
                            <a:solidFill>
                              <a:srgbClr val="0070C0"/>
                            </a:solidFill>
                            <a:latin typeface="Cambria Math"/>
                            <a:ea typeface="Cambria Math"/>
                          </a:rPr>
                          <m:t>−</m:t>
                        </m:r>
                        <m:r>
                          <a:rPr lang="en-US" b="1" i="1">
                            <a:solidFill>
                              <a:srgbClr val="0070C0"/>
                            </a:solidFill>
                            <a:latin typeface="Cambria Math"/>
                            <a:ea typeface="Cambria Math"/>
                          </a:rPr>
                          <m:t>𝜹</m:t>
                        </m:r>
                        <m:r>
                          <a:rPr lang="en-US" b="1" i="1">
                            <a:solidFill>
                              <a:srgbClr val="0070C0"/>
                            </a:solidFill>
                            <a:latin typeface="Cambria Math"/>
                            <a:ea typeface="Cambria Math"/>
                          </a:rPr>
                          <m:t>∙</m:t>
                        </m:r>
                        <m:sSub>
                          <m:sSubPr>
                            <m:ctrlPr>
                              <a:rPr lang="en-US" b="1" i="1">
                                <a:solidFill>
                                  <a:srgbClr val="0070C0"/>
                                </a:solidFill>
                                <a:latin typeface="Cambria Math" panose="02040503050406030204" pitchFamily="18" charset="0"/>
                                <a:ea typeface="Cambria Math"/>
                              </a:rPr>
                            </m:ctrlPr>
                          </m:sSubPr>
                          <m:e>
                            <m:r>
                              <a:rPr lang="en-US" b="1" i="1">
                                <a:solidFill>
                                  <a:srgbClr val="0070C0"/>
                                </a:solidFill>
                                <a:latin typeface="Cambria Math"/>
                                <a:ea typeface="Cambria Math"/>
                              </a:rPr>
                              <m:t>𝒌</m:t>
                            </m:r>
                          </m:e>
                          <m:sub>
                            <m:r>
                              <a:rPr lang="en-US" b="1" i="1">
                                <a:solidFill>
                                  <a:srgbClr val="0070C0"/>
                                </a:solidFill>
                                <a:latin typeface="Cambria Math"/>
                                <a:ea typeface="Cambria Math"/>
                              </a:rPr>
                              <m:t>𝒕</m:t>
                            </m:r>
                          </m:sub>
                        </m:sSub>
                      </m:num>
                      <m:den>
                        <m:r>
                          <a:rPr lang="en-US" b="1" i="1">
                            <a:solidFill>
                              <a:srgbClr val="0070C0"/>
                            </a:solidFill>
                            <a:latin typeface="Cambria Math"/>
                          </a:rPr>
                          <m:t>𝟏</m:t>
                        </m:r>
                        <m:r>
                          <a:rPr lang="en-US" b="1" i="1">
                            <a:solidFill>
                              <a:srgbClr val="0070C0"/>
                            </a:solidFill>
                            <a:latin typeface="Cambria Math"/>
                          </a:rPr>
                          <m:t>+</m:t>
                        </m:r>
                        <m:r>
                          <a:rPr lang="en-US" b="1" i="1">
                            <a:solidFill>
                              <a:srgbClr val="0070C0"/>
                            </a:solidFill>
                            <a:latin typeface="Cambria Math"/>
                          </a:rPr>
                          <m:t>𝒏</m:t>
                        </m:r>
                      </m:den>
                    </m:f>
                  </m:oMath>
                </a14:m>
                <a:endParaRPr lang="en-US" b="1" dirty="0">
                  <a:solidFill>
                    <a:srgbClr val="0070C0"/>
                  </a:solidFill>
                </a:endParaRPr>
              </a:p>
              <a:p>
                <a:r>
                  <a:rPr lang="en-US" dirty="0"/>
                  <a:t>As in Ch. 8, if we know </a:t>
                </a:r>
                <a:r>
                  <a:rPr lang="en-US" i="1" dirty="0"/>
                  <a:t>k</a:t>
                </a:r>
                <a:r>
                  <a:rPr lang="en-US" baseline="-25000" dirty="0"/>
                  <a:t>1</a:t>
                </a:r>
                <a:r>
                  <a:rPr lang="en-US" dirty="0"/>
                  <a:t>, we can use the above equation to calculate </a:t>
                </a:r>
                <a:r>
                  <a:rPr lang="en-US" i="1" dirty="0"/>
                  <a:t>k</a:t>
                </a:r>
                <a:r>
                  <a:rPr lang="en-US" baseline="-25000" dirty="0"/>
                  <a:t>2</a:t>
                </a:r>
                <a:r>
                  <a:rPr lang="en-US" dirty="0"/>
                  <a:t>. We can then use the calculated value of </a:t>
                </a:r>
                <a:r>
                  <a:rPr lang="en-US" i="1" dirty="0"/>
                  <a:t>k</a:t>
                </a:r>
                <a:r>
                  <a:rPr lang="en-US" baseline="-25000" dirty="0"/>
                  <a:t>2</a:t>
                </a:r>
                <a:r>
                  <a:rPr lang="en-US" dirty="0"/>
                  <a:t> to calculate </a:t>
                </a:r>
                <a:r>
                  <a:rPr lang="en-US" i="1" dirty="0"/>
                  <a:t>k</a:t>
                </a:r>
                <a:r>
                  <a:rPr lang="en-US" baseline="-25000" dirty="0"/>
                  <a:t>3</a:t>
                </a:r>
                <a:r>
                  <a:rPr lang="en-US" dirty="0"/>
                  <a:t>.</a:t>
                </a:r>
              </a:p>
              <a:p>
                <a:r>
                  <a:rPr lang="en-US" dirty="0"/>
                  <a:t>And so on and on, for ever and ever!</a:t>
                </a:r>
              </a:p>
              <a:p>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r="-1043"/>
                </a:stretch>
              </a:blipFill>
            </p:spPr>
            <p:txBody>
              <a:bodyPr/>
              <a:lstStyle/>
              <a:p>
                <a:r>
                  <a:rPr lang="en-US">
                    <a:noFill/>
                  </a:rPr>
                  <a:t> </a:t>
                </a:r>
              </a:p>
            </p:txBody>
          </p:sp>
        </mc:Fallback>
      </mc:AlternateContent>
    </p:spTree>
    <p:extLst>
      <p:ext uri="{BB962C8B-B14F-4D97-AF65-F5344CB8AC3E}">
        <p14:creationId xmlns:p14="http://schemas.microsoft.com/office/powerpoint/2010/main" val="2478626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Dynamics: </a:t>
            </a:r>
            <a:r>
              <a:rPr lang="en-US" dirty="0" smtClean="0"/>
              <a:t>algebra to graphs</a:t>
            </a:r>
            <a:endParaRPr lang="en-US" dirty="0"/>
          </a:p>
        </p:txBody>
      </p:sp>
      <p:graphicFrame>
        <p:nvGraphicFramePr>
          <p:cNvPr id="4" name="Content Placeholder 3"/>
          <p:cNvGraphicFramePr>
            <a:graphicFrameLocks noGrp="1" noChangeAspect="1"/>
          </p:cNvGraphicFramePr>
          <p:nvPr>
            <p:ph idx="1"/>
            <p:extLst/>
          </p:nvPr>
        </p:nvGraphicFramePr>
        <p:xfrm>
          <a:off x="1938572" y="1600200"/>
          <a:ext cx="8348429" cy="4800600"/>
        </p:xfrm>
        <a:graphic>
          <a:graphicData uri="http://schemas.openxmlformats.org/presentationml/2006/ole">
            <mc:AlternateContent xmlns:mc="http://schemas.openxmlformats.org/markup-compatibility/2006">
              <mc:Choice xmlns:v="urn:schemas-microsoft-com:vml" Requires="v">
                <p:oleObj spid="_x0000_s9246" name="Equation" r:id="rId3" imgW="3555720" imgH="2044440" progId="Equation.3">
                  <p:embed/>
                </p:oleObj>
              </mc:Choice>
              <mc:Fallback>
                <p:oleObj name="Equation" r:id="rId3" imgW="3555720" imgH="2044440" progId="Equation.3">
                  <p:embed/>
                  <p:pic>
                    <p:nvPicPr>
                      <p:cNvPr id="4" name="Content Placeholder 3"/>
                      <p:cNvPicPr/>
                      <p:nvPr/>
                    </p:nvPicPr>
                    <p:blipFill>
                      <a:blip r:embed="rId4"/>
                      <a:stretch>
                        <a:fillRect/>
                      </a:stretch>
                    </p:blipFill>
                    <p:spPr>
                      <a:xfrm>
                        <a:off x="1938572" y="1600200"/>
                        <a:ext cx="8348429" cy="4800600"/>
                      </a:xfrm>
                      <a:prstGeom prst="rect">
                        <a:avLst/>
                      </a:prstGeom>
                    </p:spPr>
                  </p:pic>
                </p:oleObj>
              </mc:Fallback>
            </mc:AlternateContent>
          </a:graphicData>
        </a:graphic>
      </p:graphicFrame>
      <p:sp>
        <p:nvSpPr>
          <p:cNvPr id="3" name="TextBox 2"/>
          <p:cNvSpPr txBox="1"/>
          <p:nvPr/>
        </p:nvSpPr>
        <p:spPr>
          <a:xfrm>
            <a:off x="5105400" y="1524000"/>
            <a:ext cx="5105400" cy="923330"/>
          </a:xfrm>
          <a:prstGeom prst="rect">
            <a:avLst/>
          </a:prstGeom>
          <a:solidFill>
            <a:schemeClr val="accent3">
              <a:lumMod val="40000"/>
              <a:lumOff val="60000"/>
            </a:schemeClr>
          </a:solidFill>
        </p:spPr>
        <p:txBody>
          <a:bodyPr wrap="square" rtlCol="0">
            <a:spAutoFit/>
          </a:bodyPr>
          <a:lstStyle/>
          <a:p>
            <a:r>
              <a:rPr lang="en-US" b="1" dirty="0"/>
              <a:t>Although this is the basic Solow-Swan dynamic equation, a simple modification will help us analyze the theory graphically.</a:t>
            </a:r>
          </a:p>
        </p:txBody>
      </p:sp>
      <p:sp>
        <p:nvSpPr>
          <p:cNvPr id="5" name="TextBox 4"/>
          <p:cNvSpPr txBox="1"/>
          <p:nvPr/>
        </p:nvSpPr>
        <p:spPr>
          <a:xfrm>
            <a:off x="5867400" y="5650468"/>
            <a:ext cx="4038600" cy="369332"/>
          </a:xfrm>
          <a:prstGeom prst="rect">
            <a:avLst/>
          </a:prstGeom>
          <a:solidFill>
            <a:schemeClr val="accent3">
              <a:lumMod val="40000"/>
              <a:lumOff val="60000"/>
            </a:schemeClr>
          </a:solidFill>
        </p:spPr>
        <p:txBody>
          <a:bodyPr wrap="square" rtlCol="0">
            <a:spAutoFit/>
          </a:bodyPr>
          <a:lstStyle/>
          <a:p>
            <a:r>
              <a:rPr lang="en-US" b="1" dirty="0"/>
              <a:t>Now we are ready for graphical analysis.</a:t>
            </a:r>
          </a:p>
        </p:txBody>
      </p:sp>
    </p:spTree>
    <p:extLst>
      <p:ext uri="{BB962C8B-B14F-4D97-AF65-F5344CB8AC3E}">
        <p14:creationId xmlns:p14="http://schemas.microsoft.com/office/powerpoint/2010/main" val="232268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Dynamics: </a:t>
            </a:r>
            <a:r>
              <a:rPr lang="en-US" dirty="0" smtClean="0"/>
              <a:t>graph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848453"/>
            <a:ext cx="6096000" cy="4029456"/>
          </a:xfrm>
        </p:spPr>
      </p:pic>
      <p:graphicFrame>
        <p:nvGraphicFramePr>
          <p:cNvPr id="3" name="Object 2"/>
          <p:cNvGraphicFramePr>
            <a:graphicFrameLocks noGrp="1" noChangeAspect="1"/>
          </p:cNvGraphicFramePr>
          <p:nvPr>
            <p:extLst/>
          </p:nvPr>
        </p:nvGraphicFramePr>
        <p:xfrm>
          <a:off x="1600202" y="5914217"/>
          <a:ext cx="4419599" cy="840597"/>
        </p:xfrm>
        <a:graphic>
          <a:graphicData uri="http://schemas.openxmlformats.org/presentationml/2006/ole">
            <mc:AlternateContent xmlns:mc="http://schemas.openxmlformats.org/markup-compatibility/2006">
              <mc:Choice xmlns:v="urn:schemas-microsoft-com:vml" Requires="v">
                <p:oleObj spid="_x0000_s10271" name="Equation" r:id="rId4" imgW="2070000" imgH="393480" progId="Equation.3">
                  <p:embed/>
                </p:oleObj>
              </mc:Choice>
              <mc:Fallback>
                <p:oleObj name="Equation" r:id="rId4" imgW="2070000" imgH="393480" progId="Equation.3">
                  <p:embed/>
                  <p:pic>
                    <p:nvPicPr>
                      <p:cNvPr id="3"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2" y="5914217"/>
                        <a:ext cx="4419599" cy="840597"/>
                      </a:xfrm>
                      <a:prstGeom prst="rect">
                        <a:avLst/>
                      </a:prstGeom>
                      <a:noFill/>
                      <a:ln w="38100">
                        <a:solidFill>
                          <a:srgbClr val="C00000"/>
                        </a:solidFill>
                        <a:miter lim="800000"/>
                        <a:headEnd/>
                        <a:tailEnd/>
                      </a:ln>
                    </p:spPr>
                  </p:pic>
                </p:oleObj>
              </mc:Fallback>
            </mc:AlternateContent>
          </a:graphicData>
        </a:graphic>
      </p:graphicFrame>
      <p:sp>
        <p:nvSpPr>
          <p:cNvPr id="5" name="TextBox 4"/>
          <p:cNvSpPr txBox="1"/>
          <p:nvPr/>
        </p:nvSpPr>
        <p:spPr>
          <a:xfrm>
            <a:off x="9226193" y="2537717"/>
            <a:ext cx="2702104" cy="2677656"/>
          </a:xfrm>
          <a:prstGeom prst="rect">
            <a:avLst/>
          </a:prstGeom>
          <a:noFill/>
        </p:spPr>
        <p:txBody>
          <a:bodyPr wrap="square" rtlCol="0">
            <a:spAutoFit/>
          </a:bodyPr>
          <a:lstStyle/>
          <a:p>
            <a:r>
              <a:rPr lang="en-US" sz="2400" dirty="0" smtClean="0"/>
              <a:t>This graph is the same as the graph we saw in Ch. 8 except that break-even investment was </a:t>
            </a:r>
            <a:r>
              <a:rPr lang="el-GR" sz="2400" i="1" dirty="0" smtClean="0"/>
              <a:t>δ</a:t>
            </a:r>
            <a:r>
              <a:rPr lang="en-US" sz="2400" i="1" dirty="0" smtClean="0"/>
              <a:t>k</a:t>
            </a:r>
            <a:r>
              <a:rPr lang="en-US" sz="2400" dirty="0" smtClean="0"/>
              <a:t> in Ch. 8 but is (</a:t>
            </a:r>
            <a:r>
              <a:rPr lang="el-GR" sz="2400" i="1" dirty="0" smtClean="0"/>
              <a:t>δ</a:t>
            </a:r>
            <a:r>
              <a:rPr lang="en-US" sz="2400" dirty="0" smtClean="0"/>
              <a:t> + </a:t>
            </a:r>
            <a:r>
              <a:rPr lang="en-US" sz="2400" i="1" dirty="0" smtClean="0"/>
              <a:t>n</a:t>
            </a:r>
            <a:r>
              <a:rPr lang="en-US" sz="2400" dirty="0" smtClean="0"/>
              <a:t>)</a:t>
            </a:r>
            <a:r>
              <a:rPr lang="en-US" sz="2400" i="1" dirty="0" smtClean="0"/>
              <a:t>k</a:t>
            </a:r>
            <a:r>
              <a:rPr lang="en-US" sz="2400" dirty="0" smtClean="0"/>
              <a:t> now.</a:t>
            </a:r>
            <a:endParaRPr lang="en-US" sz="2400" dirty="0"/>
          </a:p>
        </p:txBody>
      </p:sp>
    </p:spTree>
    <p:extLst>
      <p:ext uri="{BB962C8B-B14F-4D97-AF65-F5344CB8AC3E}">
        <p14:creationId xmlns:p14="http://schemas.microsoft.com/office/powerpoint/2010/main" val="27014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DD8F5-D08A-4A8E-A6D3-671C20D906A7}"/>
              </a:ext>
            </a:extLst>
          </p:cNvPr>
          <p:cNvSpPr>
            <a:spLocks noGrp="1"/>
          </p:cNvSpPr>
          <p:nvPr>
            <p:ph type="title"/>
          </p:nvPr>
        </p:nvSpPr>
        <p:spPr>
          <a:solidFill>
            <a:schemeClr val="bg1"/>
          </a:solidFill>
          <a:ln>
            <a:noFill/>
          </a:ln>
        </p:spPr>
        <p:txBody>
          <a:bodyPr vert="horz" wrap="square" lIns="91440" tIns="45720" rIns="457200" bIns="45720" numCol="1" rtlCol="0" anchor="ctr" anchorCtr="0" compatLnSpc="1">
            <a:prstTxWarp prst="textNoShape">
              <a:avLst/>
            </a:prstTxWarp>
            <a:normAutofit/>
          </a:bodyPr>
          <a:lstStyle/>
          <a:p>
            <a:r>
              <a:rPr lang="en-US" sz="2800" b="1" dirty="0">
                <a:solidFill>
                  <a:srgbClr val="A85232"/>
                </a:solidFill>
                <a:latin typeface="+mn-lt"/>
              </a:rPr>
              <a:t>Break-even investment</a:t>
            </a:r>
          </a:p>
        </p:txBody>
      </p:sp>
      <p:sp>
        <p:nvSpPr>
          <p:cNvPr id="3" name="Content Placeholder 2"/>
          <p:cNvSpPr>
            <a:spLocks noGrp="1"/>
          </p:cNvSpPr>
          <p:nvPr>
            <p:ph idx="1"/>
          </p:nvPr>
        </p:nvSpPr>
        <p:spPr/>
        <p:txBody>
          <a:bodyPr/>
          <a:lstStyle/>
          <a:p>
            <a:pPr marL="342900" indent="-342900">
              <a:spcBef>
                <a:spcPts val="600"/>
              </a:spcBef>
              <a:buClr>
                <a:schemeClr val="tx1"/>
              </a:buClr>
              <a:buSzPct val="100000"/>
            </a:pPr>
            <a:r>
              <a:rPr lang="en-US" sz="2400" dirty="0">
                <a:cs typeface="Arial" panose="020B0604020202020204" pitchFamily="34" charset="0"/>
              </a:rPr>
              <a:t>(</a:t>
            </a:r>
            <a:r>
              <a:rPr lang="en-US" sz="2400" b="1" i="1" dirty="0">
                <a:cs typeface="Arial" panose="020B0604020202020204" pitchFamily="34" charset="0"/>
                <a:sym typeface="Symbol" pitchFamily="18" charset="2"/>
              </a:rPr>
              <a:t>δ </a:t>
            </a:r>
            <a:r>
              <a:rPr lang="en-US" sz="2400" dirty="0">
                <a:cs typeface="Arial" panose="020B0604020202020204" pitchFamily="34" charset="0"/>
                <a:sym typeface="Symbol" pitchFamily="18" charset="2"/>
              </a:rPr>
              <a:t>+ </a:t>
            </a:r>
            <a:r>
              <a:rPr lang="en-US" sz="2400" b="1" i="1" dirty="0">
                <a:cs typeface="Arial" panose="020B0604020202020204" pitchFamily="34" charset="0"/>
                <a:sym typeface="Symbol" pitchFamily="18" charset="2"/>
              </a:rPr>
              <a:t>n</a:t>
            </a:r>
            <a:r>
              <a:rPr lang="en-US" sz="2400" dirty="0">
                <a:cs typeface="Arial" panose="020B0604020202020204" pitchFamily="34" charset="0"/>
                <a:sym typeface="Symbol" pitchFamily="18" charset="2"/>
              </a:rPr>
              <a:t>)</a:t>
            </a:r>
            <a:r>
              <a:rPr lang="en-US" sz="2400" b="1" i="1" dirty="0">
                <a:cs typeface="Arial" panose="020B0604020202020204" pitchFamily="34" charset="0"/>
              </a:rPr>
              <a:t>k</a:t>
            </a:r>
            <a:r>
              <a:rPr lang="en-US" sz="2400" dirty="0">
                <a:cs typeface="Arial" panose="020B0604020202020204" pitchFamily="34" charset="0"/>
              </a:rPr>
              <a:t> = </a:t>
            </a:r>
            <a:r>
              <a:rPr lang="en-US" sz="2400" b="1" dirty="0">
                <a:solidFill>
                  <a:srgbClr val="CC0000"/>
                </a:solidFill>
                <a:cs typeface="Arial" panose="020B0604020202020204" pitchFamily="34" charset="0"/>
              </a:rPr>
              <a:t>break-even investment</a:t>
            </a:r>
            <a:r>
              <a:rPr lang="en-US" sz="2400" dirty="0">
                <a:cs typeface="Arial" panose="020B0604020202020204" pitchFamily="34" charset="0"/>
              </a:rPr>
              <a:t>, the amount of investment necessary to keep </a:t>
            </a:r>
            <a:r>
              <a:rPr lang="en-US" sz="2400" b="1" i="1" dirty="0">
                <a:cs typeface="Arial" panose="020B0604020202020204" pitchFamily="34" charset="0"/>
              </a:rPr>
              <a:t>k</a:t>
            </a:r>
            <a:r>
              <a:rPr lang="en-US" sz="2400" dirty="0">
                <a:cs typeface="Arial" panose="020B0604020202020204" pitchFamily="34" charset="0"/>
              </a:rPr>
              <a:t> constant</a:t>
            </a:r>
          </a:p>
          <a:p>
            <a:pPr marL="342900" indent="-342900">
              <a:spcBef>
                <a:spcPts val="600"/>
              </a:spcBef>
              <a:buClr>
                <a:schemeClr val="tx1"/>
              </a:buClr>
              <a:buSzPct val="100000"/>
            </a:pPr>
            <a:r>
              <a:rPr lang="en-US" sz="2400" dirty="0">
                <a:cs typeface="Arial" panose="020B0604020202020204" pitchFamily="34" charset="0"/>
              </a:rPr>
              <a:t>Break-even investment includes:</a:t>
            </a:r>
          </a:p>
          <a:p>
            <a:pPr marL="800100" lvl="1">
              <a:lnSpc>
                <a:spcPct val="105000"/>
              </a:lnSpc>
              <a:spcBef>
                <a:spcPts val="600"/>
              </a:spcBef>
              <a:buClr>
                <a:schemeClr val="tx1"/>
              </a:buClr>
            </a:pPr>
            <a:r>
              <a:rPr lang="en-US" b="1" i="1" dirty="0">
                <a:cs typeface="Arial" panose="020B0604020202020204" pitchFamily="34" charset="0"/>
                <a:sym typeface="Symbol" pitchFamily="18" charset="2"/>
              </a:rPr>
              <a:t>δ </a:t>
            </a:r>
            <a:r>
              <a:rPr lang="en-US" b="1" i="1" dirty="0">
                <a:cs typeface="Arial" panose="020B0604020202020204" pitchFamily="34" charset="0"/>
              </a:rPr>
              <a:t>k </a:t>
            </a:r>
            <a:r>
              <a:rPr lang="en-US" dirty="0">
                <a:cs typeface="Arial" panose="020B0604020202020204" pitchFamily="34" charset="0"/>
              </a:rPr>
              <a:t>to replace capital as it wears out</a:t>
            </a:r>
          </a:p>
          <a:p>
            <a:pPr marL="800100" lvl="1">
              <a:lnSpc>
                <a:spcPct val="105000"/>
              </a:lnSpc>
              <a:spcBef>
                <a:spcPts val="600"/>
              </a:spcBef>
              <a:buClr>
                <a:schemeClr val="tx1"/>
              </a:buClr>
            </a:pPr>
            <a:r>
              <a:rPr lang="en-US" b="1" i="1" dirty="0">
                <a:cs typeface="Arial" panose="020B0604020202020204" pitchFamily="34" charset="0"/>
                <a:sym typeface="Symbol" pitchFamily="18" charset="2"/>
              </a:rPr>
              <a:t>n </a:t>
            </a:r>
            <a:r>
              <a:rPr lang="en-US" b="1" i="1" dirty="0">
                <a:cs typeface="Arial" panose="020B0604020202020204" pitchFamily="34" charset="0"/>
              </a:rPr>
              <a:t>k </a:t>
            </a:r>
            <a:r>
              <a:rPr lang="en-US" dirty="0">
                <a:cs typeface="Arial" panose="020B0604020202020204" pitchFamily="34" charset="0"/>
              </a:rPr>
              <a:t>to equip new workers with capital</a:t>
            </a:r>
          </a:p>
          <a:p>
            <a:pPr marL="800100" lvl="2" indent="0">
              <a:lnSpc>
                <a:spcPct val="105000"/>
              </a:lnSpc>
              <a:spcBef>
                <a:spcPts val="600"/>
              </a:spcBef>
              <a:buClr>
                <a:schemeClr val="tx1"/>
              </a:buClr>
              <a:buNone/>
            </a:pPr>
            <a:r>
              <a:rPr lang="en-US" dirty="0">
                <a:cs typeface="Arial" panose="020B0604020202020204" pitchFamily="34" charset="0"/>
              </a:rPr>
              <a:t>(Otherwise, </a:t>
            </a:r>
            <a:r>
              <a:rPr lang="en-US" b="1" i="1" dirty="0">
                <a:cs typeface="Arial" panose="020B0604020202020204" pitchFamily="34" charset="0"/>
              </a:rPr>
              <a:t>k</a:t>
            </a:r>
            <a:r>
              <a:rPr lang="en-US" dirty="0">
                <a:cs typeface="Arial" panose="020B0604020202020204" pitchFamily="34" charset="0"/>
              </a:rPr>
              <a:t> would fall as the existing capital stock is spread more thinly over a larger population of workers.)</a:t>
            </a:r>
          </a:p>
          <a:p>
            <a:endParaRPr lang="en-US" dirty="0"/>
          </a:p>
        </p:txBody>
      </p:sp>
    </p:spTree>
    <p:extLst>
      <p:ext uri="{BB962C8B-B14F-4D97-AF65-F5344CB8AC3E}">
        <p14:creationId xmlns:p14="http://schemas.microsoft.com/office/powerpoint/2010/main" val="981648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93E2F-CF66-42CC-8D8F-EDC37F036A97}"/>
              </a:ext>
            </a:extLst>
          </p:cNvPr>
          <p:cNvSpPr>
            <a:spLocks noGrp="1"/>
          </p:cNvSpPr>
          <p:nvPr>
            <p:ph type="title"/>
          </p:nvPr>
        </p:nvSpPr>
        <p:spPr/>
        <p:txBody>
          <a:bodyPr/>
          <a:lstStyle/>
          <a:p>
            <a:r>
              <a:rPr lang="en-US" dirty="0"/>
              <a:t>The </a:t>
            </a:r>
            <a:r>
              <a:rPr lang="en-US" dirty="0" smtClean="0"/>
              <a:t>Solow-Swan </a:t>
            </a:r>
            <a:r>
              <a:rPr lang="en-US" dirty="0"/>
              <a:t>model diagram</a:t>
            </a:r>
          </a:p>
        </p:txBody>
      </p:sp>
      <p:sp>
        <p:nvSpPr>
          <p:cNvPr id="2" name="Content Placeholder 1"/>
          <p:cNvSpPr>
            <a:spLocks noGrp="1"/>
          </p:cNvSpPr>
          <p:nvPr>
            <p:ph idx="1"/>
          </p:nvPr>
        </p:nvSpPr>
        <p:spPr>
          <a:xfrm>
            <a:off x="838200" y="1825625"/>
            <a:ext cx="4573728" cy="4351338"/>
          </a:xfrm>
        </p:spPr>
        <p:txBody>
          <a:bodyPr/>
          <a:lstStyle/>
          <a:p>
            <a:r>
              <a:rPr lang="en-US" dirty="0" smtClean="0"/>
              <a:t>So, we once again end up with the prediction that there will be </a:t>
            </a:r>
            <a:r>
              <a:rPr lang="en-US" dirty="0" smtClean="0">
                <a:solidFill>
                  <a:srgbClr val="0070C0"/>
                </a:solidFill>
              </a:rPr>
              <a:t>no economic growth in the long run</a:t>
            </a:r>
          </a:p>
          <a:p>
            <a:r>
              <a:rPr lang="en-US" dirty="0" smtClean="0"/>
              <a:t>Regardless of the initial level of capital per worker, </a:t>
            </a:r>
            <a:r>
              <a:rPr lang="en-US" dirty="0" smtClean="0">
                <a:solidFill>
                  <a:srgbClr val="0070C0"/>
                </a:solidFill>
              </a:rPr>
              <a:t>the economy will end up at the steady-state capital per worker</a:t>
            </a:r>
            <a:r>
              <a:rPr lang="en-US" dirty="0" smtClean="0"/>
              <a:t>.</a:t>
            </a:r>
          </a:p>
          <a:p>
            <a:r>
              <a:rPr lang="en-US" dirty="0" smtClean="0"/>
              <a:t>Very disappointing.</a:t>
            </a:r>
            <a:endParaRPr lang="en-US" dirty="0"/>
          </a:p>
        </p:txBody>
      </p:sp>
      <p:pic>
        <p:nvPicPr>
          <p:cNvPr id="5" name="Picture Placeholder 5" descr="A graph shows population growth in the Solow model. &#10;The vertical axis is labeled “Investment, break-even investment.” The horizontal axis is labeled “Capital per effective worker, k” and shows a marking at k asterisk. A positive sloped line labeled “Break-even investment (delta plus n plus n) times k” starts from the origin. An increasing concave-down curve labeled “Investment s times f of k” starts from the origin and intersects the line at a point corresponding to the point k asterisk on the horizontal axis and is labeled &quot;The steady state.&quot;">
            <a:extLst>
              <a:ext uri="{FF2B5EF4-FFF2-40B4-BE49-F238E27FC236}">
                <a16:creationId xmlns:a16="http://schemas.microsoft.com/office/drawing/2014/main" id="{754BDC36-7B06-467F-9818-DD0A949AB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928" y="1825625"/>
            <a:ext cx="6669602" cy="4334632"/>
          </a:xfrm>
          <a:prstGeom prst="rect">
            <a:avLst/>
          </a:prstGeom>
        </p:spPr>
      </p:pic>
    </p:spTree>
    <p:extLst>
      <p:ext uri="{BB962C8B-B14F-4D97-AF65-F5344CB8AC3E}">
        <p14:creationId xmlns:p14="http://schemas.microsoft.com/office/powerpoint/2010/main" val="59866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The impact of population growth</a:t>
            </a:r>
          </a:p>
        </p:txBody>
      </p:sp>
      <p:pic>
        <p:nvPicPr>
          <p:cNvPr id="18" name="Picture Placeholder 17" descr="A graph shows the investment and depreciation curves with a shift in depreciation caused by population growth.&#10;The vertical axis is labeled “Investment, break-even investment.” The horizontal axis is labeled “Capital per worker, k” and shows markings at k asterisk subscript 2 and k asterisk subscript 1 from left to right. A positive sloped line labeled “(delta plus n subscript 2) times k” starts from the origin and rises upward steeply. An increasing concave-down curve labeled “s times f of k” starts from the origin and intersects the line near the midpoint. The point of intersection between (delta plus n subscript 2) times k and s times f of k corresponds to the point k asterisk subscript 2. A long-dotted positive sloped line labeled “(delta plus n subscript 1) times k” starts from the origin and rises upward intersecting the curve s times f of k. The point of intersection between (delta plus n subscript 1) times k and s times f of k corresponds to the point k asterisk subscript 1. An arrow is shown pointing upward from the line (delta plus n subscript 1) times k to (delta plus n subscript 2) times k, and a callout pointing to the arrow reads, “1. An increase in the rate of population growth (ellipsis)”">
            <a:extLst>
              <a:ext uri="{FF2B5EF4-FFF2-40B4-BE49-F238E27FC236}">
                <a16:creationId xmlns:a16="http://schemas.microsoft.com/office/drawing/2014/main" id="{6BA49370-44D1-43BC-83F9-BCB37EF1676A}"/>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7068747" y="1825625"/>
            <a:ext cx="5030787" cy="3554412"/>
          </a:xfrm>
          <a:prstGeom prst="rect">
            <a:avLst/>
          </a:prstGeom>
        </p:spPr>
      </p:pic>
      <p:sp>
        <p:nvSpPr>
          <p:cNvPr id="3" name="Content Placeholder 2"/>
          <p:cNvSpPr>
            <a:spLocks noGrp="1"/>
          </p:cNvSpPr>
          <p:nvPr>
            <p:ph idx="1"/>
          </p:nvPr>
        </p:nvSpPr>
        <p:spPr>
          <a:xfrm>
            <a:off x="838200" y="1825625"/>
            <a:ext cx="6323013" cy="4351338"/>
          </a:xfrm>
        </p:spPr>
        <p:txBody>
          <a:bodyPr/>
          <a:lstStyle/>
          <a:p>
            <a:r>
              <a:rPr lang="en-US" dirty="0" smtClean="0">
                <a:cs typeface="Arial" panose="020B0604020202020204" pitchFamily="34" charset="0"/>
              </a:rPr>
              <a:t>But one advantage of introducing population growth is that we can use the model to make a testable prediction of the effect of population growth on capital per worker.</a:t>
            </a:r>
          </a:p>
          <a:p>
            <a:r>
              <a:rPr lang="en-US" dirty="0" smtClean="0">
                <a:cs typeface="Arial" panose="020B0604020202020204" pitchFamily="34" charset="0"/>
              </a:rPr>
              <a:t>An </a:t>
            </a:r>
            <a:r>
              <a:rPr lang="en-US" dirty="0">
                <a:solidFill>
                  <a:srgbClr val="0070C0"/>
                </a:solidFill>
                <a:cs typeface="Arial" panose="020B0604020202020204" pitchFamily="34" charset="0"/>
              </a:rPr>
              <a:t>increase in </a:t>
            </a:r>
            <a:r>
              <a:rPr lang="en-US" b="1" i="1" dirty="0">
                <a:solidFill>
                  <a:srgbClr val="0070C0"/>
                </a:solidFill>
                <a:cs typeface="Arial" panose="020B0604020202020204" pitchFamily="34" charset="0"/>
              </a:rPr>
              <a:t>n</a:t>
            </a:r>
            <a:r>
              <a:rPr lang="en-US" dirty="0">
                <a:solidFill>
                  <a:srgbClr val="0070C0"/>
                </a:solidFill>
                <a:cs typeface="Arial" panose="020B0604020202020204" pitchFamily="34" charset="0"/>
              </a:rPr>
              <a:t> causes an increase in break-even investment, </a:t>
            </a:r>
            <a:r>
              <a:rPr lang="en-US" dirty="0">
                <a:solidFill>
                  <a:srgbClr val="0070C0"/>
                </a:solidFill>
              </a:rPr>
              <a:t>leading to a lower steady-state level of </a:t>
            </a:r>
            <a:r>
              <a:rPr lang="en-US" b="1" i="1" dirty="0">
                <a:solidFill>
                  <a:srgbClr val="0070C0"/>
                </a:solidFill>
              </a:rPr>
              <a:t>k</a:t>
            </a:r>
            <a:r>
              <a:rPr lang="en-US" dirty="0"/>
              <a:t>.</a:t>
            </a:r>
          </a:p>
          <a:p>
            <a:endParaRPr lang="en-US" dirty="0"/>
          </a:p>
        </p:txBody>
      </p:sp>
    </p:spTree>
    <p:extLst>
      <p:ext uri="{BB962C8B-B14F-4D97-AF65-F5344CB8AC3E}">
        <p14:creationId xmlns:p14="http://schemas.microsoft.com/office/powerpoint/2010/main" val="351848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a:solidFill>
                  <a:srgbClr val="A85232"/>
                </a:solidFill>
                <a:latin typeface="+mn-lt"/>
              </a:rPr>
              <a:t>Prediction</a:t>
            </a:r>
            <a:endParaRPr lang="en-US" sz="2800" b="1" dirty="0">
              <a:latin typeface="+mn-lt"/>
            </a:endParaRPr>
          </a:p>
        </p:txBody>
      </p:sp>
      <p:sp>
        <p:nvSpPr>
          <p:cNvPr id="2" name="Content Placeholder 1"/>
          <p:cNvSpPr>
            <a:spLocks noGrp="1"/>
          </p:cNvSpPr>
          <p:nvPr>
            <p:ph idx="1"/>
          </p:nvPr>
        </p:nvSpPr>
        <p:spPr/>
        <p:txBody>
          <a:bodyPr/>
          <a:lstStyle/>
          <a:p>
            <a:pPr marL="342900" indent="-342900">
              <a:spcBef>
                <a:spcPts val="600"/>
              </a:spcBef>
              <a:buClr>
                <a:schemeClr val="tx1"/>
              </a:buClr>
              <a:buSzPct val="100000"/>
            </a:pPr>
            <a:r>
              <a:rPr lang="en-US" dirty="0">
                <a:solidFill>
                  <a:srgbClr val="0070C0"/>
                </a:solidFill>
                <a:cs typeface="Arial" panose="020B0604020202020204" pitchFamily="34" charset="0"/>
              </a:rPr>
              <a:t>The </a:t>
            </a:r>
            <a:r>
              <a:rPr lang="en-US" dirty="0" smtClean="0">
                <a:solidFill>
                  <a:srgbClr val="0070C0"/>
                </a:solidFill>
                <a:cs typeface="Arial" panose="020B0604020202020204" pitchFamily="34" charset="0"/>
              </a:rPr>
              <a:t>Solow-Swan </a:t>
            </a:r>
            <a:r>
              <a:rPr lang="en-US" dirty="0">
                <a:solidFill>
                  <a:srgbClr val="0070C0"/>
                </a:solidFill>
                <a:cs typeface="Arial" panose="020B0604020202020204" pitchFamily="34" charset="0"/>
              </a:rPr>
              <a:t>model predicts that countries with higher population growth rates will have lower levels of capital </a:t>
            </a:r>
            <a:r>
              <a:rPr lang="en-US" dirty="0" smtClean="0">
                <a:solidFill>
                  <a:srgbClr val="0070C0"/>
                </a:solidFill>
                <a:cs typeface="Arial" panose="020B0604020202020204" pitchFamily="34" charset="0"/>
              </a:rPr>
              <a:t>per </a:t>
            </a:r>
            <a:r>
              <a:rPr lang="en-US" dirty="0">
                <a:solidFill>
                  <a:srgbClr val="0070C0"/>
                </a:solidFill>
                <a:cs typeface="Arial" panose="020B0604020202020204" pitchFamily="34" charset="0"/>
              </a:rPr>
              <a:t>worker in the long run</a:t>
            </a:r>
            <a:r>
              <a:rPr lang="en-US" dirty="0" smtClean="0">
                <a:solidFill>
                  <a:srgbClr val="0070C0"/>
                </a:solidFill>
                <a:cs typeface="Arial" panose="020B0604020202020204" pitchFamily="34" charset="0"/>
              </a:rPr>
              <a:t>.</a:t>
            </a:r>
          </a:p>
          <a:p>
            <a:pPr marL="342900" indent="-342900">
              <a:spcBef>
                <a:spcPts val="600"/>
              </a:spcBef>
              <a:buClr>
                <a:schemeClr val="tx1"/>
              </a:buClr>
              <a:buSzPct val="100000"/>
            </a:pPr>
            <a:r>
              <a:rPr lang="en-US" dirty="0" smtClean="0">
                <a:solidFill>
                  <a:srgbClr val="0070C0"/>
                </a:solidFill>
                <a:cs typeface="Arial" panose="020B0604020202020204" pitchFamily="34" charset="0"/>
              </a:rPr>
              <a:t>This implies lower income per worker as well.</a:t>
            </a:r>
            <a:endParaRPr lang="en-US" dirty="0">
              <a:solidFill>
                <a:srgbClr val="0070C0"/>
              </a:solidFill>
              <a:cs typeface="Arial" panose="020B0604020202020204" pitchFamily="34" charset="0"/>
            </a:endParaRPr>
          </a:p>
          <a:p>
            <a:pPr marL="342900" indent="-342900">
              <a:spcBef>
                <a:spcPts val="600"/>
              </a:spcBef>
              <a:buClr>
                <a:schemeClr val="tx1"/>
              </a:buClr>
              <a:buSzPct val="100000"/>
            </a:pPr>
            <a:r>
              <a:rPr lang="en-US" i="1" dirty="0" smtClean="0">
                <a:cs typeface="Arial" panose="020B0604020202020204" pitchFamily="34" charset="0"/>
              </a:rPr>
              <a:t>Q</a:t>
            </a:r>
            <a:r>
              <a:rPr lang="en-US" dirty="0" smtClean="0">
                <a:cs typeface="Arial" panose="020B0604020202020204" pitchFamily="34" charset="0"/>
              </a:rPr>
              <a:t>: Are </a:t>
            </a:r>
            <a:r>
              <a:rPr lang="en-US" dirty="0">
                <a:cs typeface="Arial" panose="020B0604020202020204" pitchFamily="34" charset="0"/>
              </a:rPr>
              <a:t>the data consistent with this prediction</a:t>
            </a:r>
            <a:r>
              <a:rPr lang="en-US" dirty="0" smtClean="0">
                <a:cs typeface="Arial" panose="020B0604020202020204" pitchFamily="34" charset="0"/>
              </a:rPr>
              <a:t>?</a:t>
            </a:r>
          </a:p>
          <a:p>
            <a:pPr marL="342900" indent="-342900">
              <a:spcBef>
                <a:spcPts val="600"/>
              </a:spcBef>
              <a:buClr>
                <a:schemeClr val="tx1"/>
              </a:buClr>
              <a:buSzPct val="100000"/>
            </a:pPr>
            <a:r>
              <a:rPr lang="en-US" i="1" dirty="0" smtClean="0">
                <a:cs typeface="Arial" panose="020B0604020202020204" pitchFamily="34" charset="0"/>
              </a:rPr>
              <a:t>A</a:t>
            </a:r>
            <a:r>
              <a:rPr lang="en-US" dirty="0" smtClean="0">
                <a:cs typeface="Arial" panose="020B0604020202020204" pitchFamily="34" charset="0"/>
              </a:rPr>
              <a:t>: Yes!</a:t>
            </a:r>
          </a:p>
          <a:p>
            <a:pPr marL="800100" lvl="1" indent="-342900">
              <a:spcBef>
                <a:spcPts val="600"/>
              </a:spcBef>
              <a:buClr>
                <a:schemeClr val="tx1"/>
              </a:buClr>
              <a:buSzPct val="100000"/>
            </a:pPr>
            <a:r>
              <a:rPr lang="en-US" dirty="0" smtClean="0">
                <a:cs typeface="Arial" panose="020B0604020202020204" pitchFamily="34" charset="0"/>
              </a:rPr>
              <a:t>See next slide</a:t>
            </a:r>
            <a:endParaRPr lang="en-US" dirty="0"/>
          </a:p>
        </p:txBody>
      </p:sp>
    </p:spTree>
    <p:extLst>
      <p:ext uri="{BB962C8B-B14F-4D97-AF65-F5344CB8AC3E}">
        <p14:creationId xmlns:p14="http://schemas.microsoft.com/office/powerpoint/2010/main" val="951356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population </a:t>
            </a:r>
            <a:r>
              <a:rPr lang="en-US" dirty="0" smtClean="0"/>
              <a:t>growth: evidence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950" y="1846929"/>
            <a:ext cx="7868650" cy="4249071"/>
          </a:xfrm>
        </p:spPr>
      </p:pic>
      <p:sp>
        <p:nvSpPr>
          <p:cNvPr id="3" name="TextBox 2"/>
          <p:cNvSpPr txBox="1"/>
          <p:nvPr/>
        </p:nvSpPr>
        <p:spPr>
          <a:xfrm>
            <a:off x="92471" y="5311739"/>
            <a:ext cx="3369919" cy="1200329"/>
          </a:xfrm>
          <a:prstGeom prst="rect">
            <a:avLst/>
          </a:prstGeom>
          <a:noFill/>
        </p:spPr>
        <p:txBody>
          <a:bodyPr wrap="square" rtlCol="0">
            <a:spAutoFit/>
          </a:bodyPr>
          <a:lstStyle/>
          <a:p>
            <a:r>
              <a:rPr lang="en-US" dirty="0" smtClean="0"/>
              <a:t>This chart, though included in the 9</a:t>
            </a:r>
            <a:r>
              <a:rPr lang="en-US" baseline="30000" dirty="0" smtClean="0"/>
              <a:t>th</a:t>
            </a:r>
            <a:r>
              <a:rPr lang="en-US" dirty="0" smtClean="0"/>
              <a:t> edition of the course’s textbook, has been dropped from the 10</a:t>
            </a:r>
            <a:r>
              <a:rPr lang="en-US" baseline="30000" dirty="0" smtClean="0"/>
              <a:t>th</a:t>
            </a:r>
            <a:r>
              <a:rPr lang="en-US" dirty="0" smtClean="0"/>
              <a:t> and 11</a:t>
            </a:r>
            <a:r>
              <a:rPr lang="en-US" baseline="30000" dirty="0" smtClean="0"/>
              <a:t>th</a:t>
            </a:r>
            <a:r>
              <a:rPr lang="en-US" dirty="0" smtClean="0"/>
              <a:t> editions.</a:t>
            </a:r>
            <a:endParaRPr lang="en-US" dirty="0"/>
          </a:p>
        </p:txBody>
      </p:sp>
    </p:spTree>
    <p:extLst>
      <p:ext uri="{BB962C8B-B14F-4D97-AF65-F5344CB8AC3E}">
        <p14:creationId xmlns:p14="http://schemas.microsoft.com/office/powerpoint/2010/main" val="1762331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noFill/>
          <a:ln>
            <a:noFill/>
          </a:ln>
        </p:spPr>
        <p:txBody>
          <a:bodyPr vert="horz" wrap="square" lIns="91440" tIns="45720" rIns="91440" bIns="45720" numCol="1" rtlCol="0" anchor="t" anchorCtr="0" compatLnSpc="1">
            <a:prstTxWarp prst="textNoShape">
              <a:avLst/>
            </a:prstTxWarp>
            <a:noAutofit/>
          </a:bodyPr>
          <a:lstStyle/>
          <a:p>
            <a:r>
              <a:rPr lang="en-US" dirty="0">
                <a:latin typeface="+mn-lt"/>
              </a:rPr>
              <a:t>International evidence on </a:t>
            </a:r>
            <a:r>
              <a:rPr lang="en-US" dirty="0" smtClean="0">
                <a:latin typeface="+mn-lt"/>
              </a:rPr>
              <a:t>effective investment rate and </a:t>
            </a:r>
            <a:r>
              <a:rPr lang="en-US" dirty="0">
                <a:latin typeface="+mn-lt"/>
              </a:rPr>
              <a:t>income per person</a:t>
            </a:r>
          </a:p>
        </p:txBody>
      </p:sp>
      <p:pic>
        <p:nvPicPr>
          <p:cNvPr id="4" name="Picture Placeholder 3" descr="A scatterplot represents International evidence on the solow model. The vertical axis labeled Income per person in 2017 (logarithmic scale) shows markings at 100, 1,000, 10,000, and 100,000 from bottom to top. The horizontal axis labeled Effective investment rate (average 1998 to 2017) shows markings at 0, 5, and 9 from left to right. A text that reads Correlation equals 0.66 is displayed at the top left of the graph. The scatterplot shows 160 countries and the highlighted countries are as follows: Burundi, Guinea-Bissau, Tajikistan, Nicaragua, Central African Republic, Niger, Cameroon, Zimbabwe, Ghana, Syria, Guatemala, El Salvador, Egypt, Maldives, Hungary, Nepal, Zambia, Philippines, Ireland, Morocco, Spain, United Kingdom, Norway, Bhutan, Cape Verde, Croatia, Bermuda, Singapore, China, South Korea, and Anguilla. Most of the highlighted countries collectively show a positive trend and lie between 1,000 and 100,000 on the vertical axis and between 0 and 7 on the horizontal axis. All values are approximate. The data are dense between the points (5, 10,000) and (5, 100,000).">
            <a:extLst>
              <a:ext uri="{FF2B5EF4-FFF2-40B4-BE49-F238E27FC236}">
                <a16:creationId xmlns:a16="http://schemas.microsoft.com/office/drawing/2014/main" id="{BCA83A18-9BE4-4F35-AFBF-50F349367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7336562" cy="4620559"/>
          </a:xfrm>
          <a:prstGeom prst="rect">
            <a:avLst/>
          </a:prstGeom>
        </p:spPr>
      </p:pic>
      <p:sp>
        <p:nvSpPr>
          <p:cNvPr id="2" name="TextBox 1"/>
          <p:cNvSpPr txBox="1"/>
          <p:nvPr/>
        </p:nvSpPr>
        <p:spPr>
          <a:xfrm>
            <a:off x="8917969" y="1756883"/>
            <a:ext cx="3092521" cy="4801314"/>
          </a:xfrm>
          <a:prstGeom prst="rect">
            <a:avLst/>
          </a:prstGeom>
          <a:noFill/>
        </p:spPr>
        <p:txBody>
          <a:bodyPr wrap="square" rtlCol="0">
            <a:spAutoFit/>
          </a:bodyPr>
          <a:lstStyle/>
          <a:p>
            <a:r>
              <a:rPr lang="en-US" dirty="0" smtClean="0"/>
              <a:t>The effective investment rate on the horizontal axis is </a:t>
            </a:r>
            <a:r>
              <a:rPr lang="en-US" i="1" dirty="0" smtClean="0"/>
              <a:t>s</a:t>
            </a:r>
            <a:r>
              <a:rPr lang="en-US" dirty="0" smtClean="0"/>
              <a:t>/(</a:t>
            </a:r>
            <a:r>
              <a:rPr lang="el-GR" i="1" dirty="0" smtClean="0"/>
              <a:t>δ</a:t>
            </a:r>
            <a:r>
              <a:rPr lang="en-US" dirty="0" smtClean="0"/>
              <a:t> + </a:t>
            </a:r>
            <a:r>
              <a:rPr lang="en-US" i="1" dirty="0" smtClean="0"/>
              <a:t>n</a:t>
            </a:r>
            <a:r>
              <a:rPr lang="en-US" dirty="0" smtClean="0"/>
              <a:t>), where </a:t>
            </a:r>
            <a:r>
              <a:rPr lang="en-US" i="1" dirty="0" smtClean="0"/>
              <a:t>s</a:t>
            </a:r>
            <a:r>
              <a:rPr lang="en-US" dirty="0" smtClean="0"/>
              <a:t> is the investment rate, </a:t>
            </a:r>
            <a:r>
              <a:rPr lang="el-GR" i="1" dirty="0" smtClean="0"/>
              <a:t>δ</a:t>
            </a:r>
            <a:r>
              <a:rPr lang="en-US" dirty="0" smtClean="0"/>
              <a:t> is the depreciation rate and </a:t>
            </a:r>
            <a:r>
              <a:rPr lang="en-US" i="1" dirty="0" smtClean="0"/>
              <a:t>n</a:t>
            </a:r>
            <a:r>
              <a:rPr lang="en-US" dirty="0" smtClean="0"/>
              <a:t> is the population growth rate.</a:t>
            </a:r>
          </a:p>
          <a:p>
            <a:endParaRPr lang="en-US" dirty="0"/>
          </a:p>
          <a:p>
            <a:r>
              <a:rPr lang="en-US" dirty="0" smtClean="0"/>
              <a:t>Slower population growth makes the </a:t>
            </a:r>
            <a:r>
              <a:rPr lang="en-US" dirty="0"/>
              <a:t>effective investment rate </a:t>
            </a:r>
            <a:r>
              <a:rPr lang="en-US" dirty="0" smtClean="0"/>
              <a:t>higher. </a:t>
            </a:r>
          </a:p>
          <a:p>
            <a:endParaRPr lang="en-US" dirty="0"/>
          </a:p>
          <a:p>
            <a:r>
              <a:rPr lang="en-US" dirty="0" smtClean="0"/>
              <a:t>The chart shows that higher </a:t>
            </a:r>
            <a:r>
              <a:rPr lang="en-US" dirty="0"/>
              <a:t>effective investment </a:t>
            </a:r>
            <a:r>
              <a:rPr lang="en-US" dirty="0" smtClean="0"/>
              <a:t>rates are associated with higher income per person, as predicted by the Solow-Swan theory of this chapter.</a:t>
            </a:r>
            <a:endParaRPr lang="en-US" dirty="0"/>
          </a:p>
        </p:txBody>
      </p:sp>
    </p:spTree>
    <p:extLst>
      <p:ext uri="{BB962C8B-B14F-4D97-AF65-F5344CB8AC3E}">
        <p14:creationId xmlns:p14="http://schemas.microsoft.com/office/powerpoint/2010/main" val="2349945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Tahoma" pitchFamily="34" charset="0"/>
                <a:ea typeface="Tahoma" pitchFamily="34" charset="0"/>
                <a:cs typeface="Tahoma" pitchFamily="34" charset="0"/>
              </a:rPr>
              <a:t>IN THIS CHAPTER, YOU WILL LEARN:</a:t>
            </a:r>
          </a:p>
        </p:txBody>
      </p:sp>
      <p:sp>
        <p:nvSpPr>
          <p:cNvPr id="5" name="Content Placeholder 4"/>
          <p:cNvSpPr>
            <a:spLocks noGrp="1"/>
          </p:cNvSpPr>
          <p:nvPr>
            <p:ph idx="1"/>
          </p:nvPr>
        </p:nvSpPr>
        <p:spPr/>
        <p:txBody>
          <a:bodyPr>
            <a:normAutofit/>
          </a:bodyPr>
          <a:lstStyle/>
          <a:p>
            <a:pPr>
              <a:lnSpc>
                <a:spcPct val="100000"/>
              </a:lnSpc>
              <a:spcAft>
                <a:spcPts val="1200"/>
              </a:spcAft>
              <a:buClr>
                <a:schemeClr val="tx1">
                  <a:lumMod val="50000"/>
                  <a:lumOff val="50000"/>
                </a:schemeClr>
              </a:buClr>
            </a:pPr>
            <a:r>
              <a:rPr lang="en-US" dirty="0" smtClean="0"/>
              <a:t>How the Solow-Swan economy is affected by:</a:t>
            </a:r>
          </a:p>
          <a:p>
            <a:pPr lvl="1">
              <a:lnSpc>
                <a:spcPct val="100000"/>
              </a:lnSpc>
              <a:spcAft>
                <a:spcPts val="1200"/>
              </a:spcAft>
              <a:buClr>
                <a:schemeClr val="tx1">
                  <a:lumMod val="50000"/>
                  <a:lumOff val="50000"/>
                </a:schemeClr>
              </a:buClr>
            </a:pPr>
            <a:r>
              <a:rPr lang="en-US" dirty="0"/>
              <a:t>population </a:t>
            </a:r>
            <a:r>
              <a:rPr lang="en-US" dirty="0" smtClean="0"/>
              <a:t>growth</a:t>
            </a:r>
          </a:p>
          <a:p>
            <a:pPr lvl="1">
              <a:lnSpc>
                <a:spcPct val="100000"/>
              </a:lnSpc>
              <a:spcAft>
                <a:spcPts val="1200"/>
              </a:spcAft>
              <a:buClr>
                <a:schemeClr val="tx1">
                  <a:lumMod val="50000"/>
                  <a:lumOff val="50000"/>
                </a:schemeClr>
              </a:buClr>
            </a:pPr>
            <a:r>
              <a:rPr lang="en-US" dirty="0"/>
              <a:t>exogenous technological progress</a:t>
            </a:r>
          </a:p>
          <a:p>
            <a:pPr>
              <a:lnSpc>
                <a:spcPct val="100000"/>
              </a:lnSpc>
              <a:spcAft>
                <a:spcPts val="1200"/>
              </a:spcAft>
              <a:buClr>
                <a:schemeClr val="tx1">
                  <a:lumMod val="50000"/>
                  <a:lumOff val="50000"/>
                </a:schemeClr>
              </a:buClr>
            </a:pPr>
            <a:r>
              <a:rPr lang="en-US" dirty="0" smtClean="0"/>
              <a:t>How an economy behaves when there are no diminishing returns to capital accumulation</a:t>
            </a:r>
          </a:p>
          <a:p>
            <a:pPr>
              <a:lnSpc>
                <a:spcPct val="100000"/>
              </a:lnSpc>
              <a:spcAft>
                <a:spcPts val="1200"/>
              </a:spcAft>
              <a:buClr>
                <a:schemeClr val="tx1">
                  <a:lumMod val="50000"/>
                  <a:lumOff val="50000"/>
                </a:schemeClr>
              </a:buClr>
            </a:pPr>
            <a:r>
              <a:rPr lang="en-US" dirty="0" smtClean="0"/>
              <a:t>How growth models can make technological progress </a:t>
            </a:r>
            <a:r>
              <a:rPr lang="en-US" dirty="0" smtClean="0"/>
              <a:t>depend on human choices</a:t>
            </a:r>
            <a:endParaRPr lang="en-US" dirty="0"/>
          </a:p>
        </p:txBody>
      </p:sp>
    </p:spTree>
    <p:extLst>
      <p:ext uri="{BB962C8B-B14F-4D97-AF65-F5344CB8AC3E}">
        <p14:creationId xmlns:p14="http://schemas.microsoft.com/office/powerpoint/2010/main" val="4023877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9F1F0-2758-411C-9EF4-B6FDF4FE5E92}"/>
              </a:ext>
            </a:extLst>
          </p:cNvPr>
          <p:cNvSpPr>
            <a:spLocks noGrp="1"/>
          </p:cNvSpPr>
          <p:nvPr>
            <p:ph type="title"/>
          </p:nvPr>
        </p:nvSpPr>
        <p:spPr>
          <a:solidFill>
            <a:schemeClr val="bg1"/>
          </a:solidFill>
          <a:ln>
            <a:noFill/>
          </a:ln>
        </p:spPr>
        <p:txBody>
          <a:bodyPr vert="horz" wrap="square" lIns="91440" tIns="45720" rIns="457200" bIns="45720" numCol="1" rtlCol="0" anchor="ctr" anchorCtr="0" compatLnSpc="1">
            <a:prstTxWarp prst="textNoShape">
              <a:avLst/>
            </a:prstTxWarp>
            <a:normAutofit/>
          </a:bodyPr>
          <a:lstStyle/>
          <a:p>
            <a:r>
              <a:rPr lang="en-US" sz="2800" b="1" dirty="0">
                <a:solidFill>
                  <a:srgbClr val="A85232"/>
                </a:solidFill>
                <a:latin typeface="+mn-lt"/>
              </a:rPr>
              <a:t>Alternative perspectives on population growth, part 1</a:t>
            </a:r>
          </a:p>
        </p:txBody>
      </p:sp>
      <p:sp>
        <p:nvSpPr>
          <p:cNvPr id="3" name="Content Placeholder 2"/>
          <p:cNvSpPr>
            <a:spLocks noGrp="1"/>
          </p:cNvSpPr>
          <p:nvPr>
            <p:ph idx="1"/>
          </p:nvPr>
        </p:nvSpPr>
        <p:spPr>
          <a:xfrm>
            <a:off x="838200" y="1825625"/>
            <a:ext cx="8697948" cy="4351338"/>
          </a:xfrm>
        </p:spPr>
        <p:txBody>
          <a:bodyPr/>
          <a:lstStyle/>
          <a:p>
            <a:pPr>
              <a:spcBef>
                <a:spcPts val="900"/>
              </a:spcBef>
            </a:pPr>
            <a:r>
              <a:rPr lang="en-US" sz="2400" dirty="0" smtClean="0">
                <a:cs typeface="Arial" panose="020B0604020202020204" pitchFamily="34" charset="0"/>
                <a:hlinkClick r:id="rId3"/>
              </a:rPr>
              <a:t>Thomas Malthus</a:t>
            </a:r>
            <a:r>
              <a:rPr lang="en-US" sz="2400" dirty="0" smtClean="0">
                <a:cs typeface="Arial" panose="020B0604020202020204" pitchFamily="34" charset="0"/>
              </a:rPr>
              <a:t> </a:t>
            </a:r>
            <a:r>
              <a:rPr lang="en-US" sz="2400" dirty="0">
                <a:cs typeface="Arial" panose="020B0604020202020204" pitchFamily="34" charset="0"/>
              </a:rPr>
              <a:t>(1798)</a:t>
            </a:r>
          </a:p>
          <a:p>
            <a:pPr marL="795338" lvl="1">
              <a:lnSpc>
                <a:spcPct val="105000"/>
              </a:lnSpc>
              <a:spcBef>
                <a:spcPts val="900"/>
              </a:spcBef>
              <a:buClr>
                <a:schemeClr val="tx1"/>
              </a:buClr>
            </a:pPr>
            <a:r>
              <a:rPr lang="en-US" dirty="0" smtClean="0">
                <a:cs typeface="Arial" panose="020B0604020202020204" pitchFamily="34" charset="0"/>
              </a:rPr>
              <a:t>Predicted that population </a:t>
            </a:r>
            <a:r>
              <a:rPr lang="en-US" dirty="0">
                <a:cs typeface="Arial" panose="020B0604020202020204" pitchFamily="34" charset="0"/>
              </a:rPr>
              <a:t>growth will outstrip the Earth’s ability to produce food, leading to the impoverishment of humanity.</a:t>
            </a:r>
          </a:p>
          <a:p>
            <a:pPr marL="795338" lvl="1">
              <a:lnSpc>
                <a:spcPct val="105000"/>
              </a:lnSpc>
              <a:spcBef>
                <a:spcPts val="900"/>
              </a:spcBef>
              <a:buClr>
                <a:schemeClr val="tx1"/>
              </a:buClr>
            </a:pPr>
            <a:r>
              <a:rPr lang="en-US" dirty="0">
                <a:cs typeface="Arial" panose="020B0604020202020204" pitchFamily="34" charset="0"/>
              </a:rPr>
              <a:t>Since the time of Malthus, world population has increased </a:t>
            </a:r>
            <a:r>
              <a:rPr lang="en-US" dirty="0" smtClean="0">
                <a:cs typeface="Arial" panose="020B0604020202020204" pitchFamily="34" charset="0"/>
              </a:rPr>
              <a:t>six fold, </a:t>
            </a:r>
            <a:r>
              <a:rPr lang="en-US" dirty="0">
                <a:cs typeface="Arial" panose="020B0604020202020204" pitchFamily="34" charset="0"/>
              </a:rPr>
              <a:t>yet living standards are higher than ever.</a:t>
            </a:r>
          </a:p>
          <a:p>
            <a:pPr marL="795338" lvl="1">
              <a:lnSpc>
                <a:spcPct val="105000"/>
              </a:lnSpc>
              <a:spcBef>
                <a:spcPts val="900"/>
              </a:spcBef>
              <a:buClr>
                <a:schemeClr val="tx1"/>
              </a:buClr>
            </a:pPr>
            <a:r>
              <a:rPr lang="en-US" dirty="0">
                <a:cs typeface="Arial" panose="020B0604020202020204" pitchFamily="34" charset="0"/>
              </a:rPr>
              <a:t>Malthus neglected the effects of technological progress.</a:t>
            </a:r>
          </a:p>
          <a:p>
            <a:endParaRPr lang="en-US" dirty="0"/>
          </a:p>
        </p:txBody>
      </p:sp>
      <p:pic>
        <p:nvPicPr>
          <p:cNvPr id="2" name="Picture 1" descr="Category:Thomas Malthus by John Linnell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6148" y="1825625"/>
            <a:ext cx="2349394" cy="3086795"/>
          </a:xfrm>
          <a:prstGeom prst="rect">
            <a:avLst/>
          </a:prstGeom>
        </p:spPr>
      </p:pic>
    </p:spTree>
    <p:extLst>
      <p:ext uri="{BB962C8B-B14F-4D97-AF65-F5344CB8AC3E}">
        <p14:creationId xmlns:p14="http://schemas.microsoft.com/office/powerpoint/2010/main" val="2085759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9F1F0-2758-411C-9EF4-B6FDF4FE5E92}"/>
              </a:ext>
            </a:extLst>
          </p:cNvPr>
          <p:cNvSpPr>
            <a:spLocks noGrp="1"/>
          </p:cNvSpPr>
          <p:nvPr>
            <p:ph type="title"/>
          </p:nvPr>
        </p:nvSpPr>
        <p:spPr>
          <a:solidFill>
            <a:schemeClr val="bg1"/>
          </a:solidFill>
          <a:ln>
            <a:noFill/>
          </a:ln>
        </p:spPr>
        <p:txBody>
          <a:bodyPr vert="horz" wrap="square" lIns="91440" tIns="45720" rIns="457200" bIns="45720" numCol="1" rtlCol="0" anchor="ctr" anchorCtr="0" compatLnSpc="1">
            <a:prstTxWarp prst="textNoShape">
              <a:avLst/>
            </a:prstTxWarp>
            <a:normAutofit/>
          </a:bodyPr>
          <a:lstStyle/>
          <a:p>
            <a:r>
              <a:rPr lang="en-US" sz="2800" b="1" dirty="0">
                <a:solidFill>
                  <a:srgbClr val="A85232"/>
                </a:solidFill>
                <a:latin typeface="+mn-lt"/>
              </a:rPr>
              <a:t>Alternative perspectives on population growth, part 2</a:t>
            </a:r>
          </a:p>
        </p:txBody>
      </p:sp>
      <p:sp>
        <p:nvSpPr>
          <p:cNvPr id="3" name="Content Placeholder 2"/>
          <p:cNvSpPr>
            <a:spLocks noGrp="1"/>
          </p:cNvSpPr>
          <p:nvPr>
            <p:ph idx="1"/>
          </p:nvPr>
        </p:nvSpPr>
        <p:spPr>
          <a:xfrm>
            <a:off x="838200" y="1825625"/>
            <a:ext cx="8717298" cy="4351338"/>
          </a:xfrm>
        </p:spPr>
        <p:txBody>
          <a:bodyPr/>
          <a:lstStyle/>
          <a:p>
            <a:r>
              <a:rPr lang="en-US" sz="2400" dirty="0" smtClean="0">
                <a:cs typeface="Arial" panose="020B0604020202020204" pitchFamily="34" charset="0"/>
                <a:hlinkClick r:id="rId3"/>
              </a:rPr>
              <a:t>Michael Kremer</a:t>
            </a:r>
            <a:r>
              <a:rPr lang="en-US" sz="2400" dirty="0" smtClean="0">
                <a:cs typeface="Arial" panose="020B0604020202020204" pitchFamily="34" charset="0"/>
              </a:rPr>
              <a:t> </a:t>
            </a:r>
            <a:r>
              <a:rPr lang="en-US" sz="2400" dirty="0">
                <a:cs typeface="Arial" panose="020B0604020202020204" pitchFamily="34" charset="0"/>
              </a:rPr>
              <a:t>(1993)</a:t>
            </a:r>
          </a:p>
          <a:p>
            <a:pPr marL="742950" lvl="1">
              <a:lnSpc>
                <a:spcPct val="105000"/>
              </a:lnSpc>
              <a:buClr>
                <a:schemeClr val="tx1"/>
              </a:buClr>
            </a:pPr>
            <a:r>
              <a:rPr lang="en-US" dirty="0" smtClean="0">
                <a:cs typeface="Arial" panose="020B0604020202020204" pitchFamily="34" charset="0"/>
              </a:rPr>
              <a:t>Argues </a:t>
            </a:r>
            <a:r>
              <a:rPr lang="en-US" dirty="0">
                <a:cs typeface="Arial" panose="020B0604020202020204" pitchFamily="34" charset="0"/>
              </a:rPr>
              <a:t>that population growth </a:t>
            </a:r>
            <a:r>
              <a:rPr lang="en-US" dirty="0" smtClean="0">
                <a:cs typeface="Arial" panose="020B0604020202020204" pitchFamily="34" charset="0"/>
              </a:rPr>
              <a:t>helps economic </a:t>
            </a:r>
            <a:r>
              <a:rPr lang="en-US" dirty="0">
                <a:cs typeface="Arial" panose="020B0604020202020204" pitchFamily="34" charset="0"/>
              </a:rPr>
              <a:t>growth.</a:t>
            </a:r>
          </a:p>
          <a:p>
            <a:pPr marL="742950" lvl="1">
              <a:lnSpc>
                <a:spcPct val="105000"/>
              </a:lnSpc>
              <a:buClr>
                <a:schemeClr val="tx1"/>
              </a:buClr>
            </a:pPr>
            <a:r>
              <a:rPr lang="en-US" dirty="0">
                <a:cs typeface="Arial" panose="020B0604020202020204" pitchFamily="34" charset="0"/>
              </a:rPr>
              <a:t>More people = more geniuses, scientists, and </a:t>
            </a:r>
            <a:r>
              <a:rPr lang="en-US" dirty="0" smtClean="0">
                <a:cs typeface="Arial" panose="020B0604020202020204" pitchFamily="34" charset="0"/>
              </a:rPr>
              <a:t>engineers = </a:t>
            </a:r>
            <a:r>
              <a:rPr lang="en-US" dirty="0">
                <a:cs typeface="Arial" panose="020B0604020202020204" pitchFamily="34" charset="0"/>
              </a:rPr>
              <a:t>faster technological progress.</a:t>
            </a:r>
          </a:p>
          <a:p>
            <a:pPr marL="742950" lvl="1">
              <a:lnSpc>
                <a:spcPct val="105000"/>
              </a:lnSpc>
              <a:buClr>
                <a:schemeClr val="tx1"/>
              </a:buClr>
            </a:pPr>
            <a:r>
              <a:rPr lang="en-US" dirty="0">
                <a:cs typeface="Arial" panose="020B0604020202020204" pitchFamily="34" charset="0"/>
              </a:rPr>
              <a:t>Evidence from very long historical periods shows that:</a:t>
            </a:r>
          </a:p>
          <a:p>
            <a:pPr marL="1323975" lvl="3">
              <a:lnSpc>
                <a:spcPct val="105000"/>
              </a:lnSpc>
              <a:spcBef>
                <a:spcPct val="25000"/>
              </a:spcBef>
              <a:buClr>
                <a:schemeClr val="tx1"/>
              </a:buClr>
              <a:buSzPct val="100000"/>
            </a:pPr>
            <a:r>
              <a:rPr lang="en-US" sz="2200" dirty="0">
                <a:cs typeface="Arial" panose="020B0604020202020204" pitchFamily="34" charset="0"/>
              </a:rPr>
              <a:t>as world population growth rate increased, so did the rate of growth in living standards.</a:t>
            </a:r>
          </a:p>
          <a:p>
            <a:pPr marL="1323975" lvl="3">
              <a:lnSpc>
                <a:spcPct val="105000"/>
              </a:lnSpc>
              <a:spcBef>
                <a:spcPct val="25000"/>
              </a:spcBef>
              <a:buClr>
                <a:schemeClr val="tx1"/>
              </a:buClr>
              <a:buSzPct val="100000"/>
            </a:pPr>
            <a:r>
              <a:rPr lang="en-US" sz="2200" dirty="0">
                <a:cs typeface="Arial" panose="020B0604020202020204" pitchFamily="34" charset="0"/>
              </a:rPr>
              <a:t>historically, regions with larger populations have enjoyed faster growth.</a:t>
            </a:r>
          </a:p>
          <a:p>
            <a:endParaRPr lang="en-US" dirty="0"/>
          </a:p>
        </p:txBody>
      </p:sp>
      <p:pic>
        <p:nvPicPr>
          <p:cNvPr id="2" name="Picture 1" descr="جایزه نوبل اقتصاد 2019 به 3 نفر رسید + عکس- اخبار اقتصاد ..."/>
          <p:cNvPicPr>
            <a:picLocks noChangeAspect="1"/>
          </p:cNvPicPr>
          <p:nvPr/>
        </p:nvPicPr>
        <p:blipFill rotWithShape="1">
          <a:blip r:embed="rId4">
            <a:extLst>
              <a:ext uri="{28A0092B-C50C-407E-A947-70E740481C1C}">
                <a14:useLocalDpi xmlns:a14="http://schemas.microsoft.com/office/drawing/2010/main" val="0"/>
              </a:ext>
            </a:extLst>
          </a:blip>
          <a:srcRect r="9031"/>
          <a:stretch/>
        </p:blipFill>
        <p:spPr>
          <a:xfrm>
            <a:off x="9555498" y="1825625"/>
            <a:ext cx="2547456" cy="3190875"/>
          </a:xfrm>
          <a:prstGeom prst="rect">
            <a:avLst/>
          </a:prstGeom>
        </p:spPr>
      </p:pic>
    </p:spTree>
    <p:extLst>
      <p:ext uri="{BB962C8B-B14F-4D97-AF65-F5344CB8AC3E}">
        <p14:creationId xmlns:p14="http://schemas.microsoft.com/office/powerpoint/2010/main" val="1587606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Alternative perspectives on population </a:t>
            </a:r>
            <a:r>
              <a:rPr lang="en-US" dirty="0" smtClean="0"/>
              <a:t>growth: Kremer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13275"/>
            <a:ext cx="8077200" cy="4994041"/>
          </a:xfrm>
        </p:spPr>
      </p:pic>
    </p:spTree>
    <p:extLst>
      <p:ext uri="{BB962C8B-B14F-4D97-AF65-F5344CB8AC3E}">
        <p14:creationId xmlns:p14="http://schemas.microsoft.com/office/powerpoint/2010/main" val="865201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Bonus Section:</a:t>
            </a:r>
            <a:r>
              <a:rPr lang="en-US" dirty="0"/>
              <a:t> </a:t>
            </a:r>
            <a:r>
              <a:rPr lang="en-US" dirty="0" smtClean="0"/>
              <a:t>Steady-State Algebra for Solow-Swan with Population Growth</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966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Steady State: Algebra</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smtClean="0"/>
                  <a:t>We have seen that, at the steady state, capital added is </a:t>
                </a:r>
                <a:r>
                  <a:rPr lang="en-US" dirty="0"/>
                  <a:t>equal </a:t>
                </a:r>
                <a:r>
                  <a:rPr lang="en-US" dirty="0" smtClean="0"/>
                  <a:t>to capital destroyed: </a:t>
                </a:r>
              </a:p>
              <a:p>
                <a:r>
                  <a:rPr lang="en-US" i="1" dirty="0" smtClean="0"/>
                  <a:t>sf</a:t>
                </a:r>
                <a:r>
                  <a:rPr lang="en-US" dirty="0" smtClean="0"/>
                  <a:t>(</a:t>
                </a:r>
                <a:r>
                  <a:rPr lang="en-US" i="1" dirty="0" smtClean="0"/>
                  <a:t>k</a:t>
                </a:r>
                <a:r>
                  <a:rPr lang="en-US" dirty="0" smtClean="0"/>
                  <a:t>) = (</a:t>
                </a:r>
                <a:r>
                  <a:rPr lang="el-GR" dirty="0" smtClean="0"/>
                  <a:t>δ</a:t>
                </a:r>
                <a:r>
                  <a:rPr lang="en-US" dirty="0" smtClean="0"/>
                  <a:t> + </a:t>
                </a:r>
                <a:r>
                  <a:rPr lang="en-US" i="1" dirty="0" smtClean="0"/>
                  <a:t>n</a:t>
                </a:r>
                <a:r>
                  <a:rPr lang="en-US" dirty="0" smtClean="0"/>
                  <a:t>)</a:t>
                </a:r>
                <a:r>
                  <a:rPr lang="en-US" i="1" dirty="0" smtClean="0"/>
                  <a:t>k</a:t>
                </a:r>
                <a:r>
                  <a:rPr lang="en-US" dirty="0" smtClean="0"/>
                  <a:t>.</a:t>
                </a:r>
              </a:p>
              <a:p>
                <a:r>
                  <a:rPr lang="en-US" dirty="0" smtClean="0"/>
                  <a:t>For the Cobb-Douglas case, this becomes: </a:t>
                </a:r>
                <a:r>
                  <a:rPr lang="en-US" i="1" dirty="0" err="1" smtClean="0"/>
                  <a:t>sAk</a:t>
                </a:r>
                <a:r>
                  <a:rPr lang="en-US" baseline="30000" dirty="0" smtClean="0">
                    <a:latin typeface="Calibri" panose="020F0502020204030204" pitchFamily="34" charset="0"/>
                    <a:cs typeface="Calibri" panose="020F0502020204030204" pitchFamily="34" charset="0"/>
                  </a:rPr>
                  <a:t>α</a:t>
                </a:r>
                <a:r>
                  <a:rPr lang="en-US" dirty="0" smtClean="0"/>
                  <a:t> </a:t>
                </a:r>
                <a:r>
                  <a:rPr lang="en-US" dirty="0"/>
                  <a:t>= (</a:t>
                </a:r>
                <a:r>
                  <a:rPr lang="el-GR" dirty="0"/>
                  <a:t>δ</a:t>
                </a:r>
                <a:r>
                  <a:rPr lang="en-US" dirty="0"/>
                  <a:t> + </a:t>
                </a:r>
                <a:r>
                  <a:rPr lang="en-US" i="1" dirty="0"/>
                  <a:t>n</a:t>
                </a:r>
                <a:r>
                  <a:rPr lang="en-US" dirty="0"/>
                  <a:t>)</a:t>
                </a:r>
                <a:r>
                  <a:rPr lang="en-US" i="1" dirty="0" smtClean="0"/>
                  <a:t>k</a:t>
                </a:r>
                <a:r>
                  <a:rPr lang="en-US" dirty="0" smtClean="0"/>
                  <a:t>.</a:t>
                </a:r>
              </a:p>
              <a:p>
                <a:r>
                  <a:rPr lang="en-US" dirty="0" smtClean="0"/>
                  <a:t>Therefore,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𝑠𝐴</m:t>
                        </m:r>
                      </m:num>
                      <m:den>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𝛼</m:t>
                            </m:r>
                          </m:sup>
                        </m:sSup>
                      </m:den>
                    </m:f>
                  </m:oMath>
                </a14:m>
                <a:r>
                  <a:rPr lang="en-US" dirty="0" smtClean="0"/>
                  <a:t>.</a:t>
                </a:r>
              </a:p>
              <a:p>
                <a:r>
                  <a:rPr lang="en-US" dirty="0" smtClean="0"/>
                  <a:t>Therefore,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𝑠𝐴</m:t>
                        </m:r>
                      </m:num>
                      <m:den>
                        <m:r>
                          <a:rPr lang="en-US" i="1">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den>
                    </m:f>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sup>
                    </m:sSup>
                  </m:oMath>
                </a14:m>
                <a:r>
                  <a:rPr lang="en-US" dirty="0" smtClean="0"/>
                  <a:t>.</a:t>
                </a:r>
              </a:p>
              <a:p>
                <a:r>
                  <a:rPr lang="en-US" dirty="0"/>
                  <a:t>Therefore, </a:t>
                </a:r>
                <a14:m>
                  <m:oMath xmlns:m="http://schemas.openxmlformats.org/officeDocument/2006/math">
                    <m:r>
                      <a:rPr lang="en-US" b="0" i="1" smtClean="0">
                        <a:solidFill>
                          <a:srgbClr val="0070C0"/>
                        </a:solidFill>
                        <a:latin typeface="Cambria Math" panose="02040503050406030204" pitchFamily="18" charset="0"/>
                      </a:rPr>
                      <m:t>𝑘</m:t>
                    </m:r>
                    <m:r>
                      <a:rPr lang="en-US" i="1">
                        <a:solidFill>
                          <a:srgbClr val="0070C0"/>
                        </a:solidFill>
                        <a:latin typeface="Cambria Math" panose="02040503050406030204" pitchFamily="18" charset="0"/>
                      </a:rPr>
                      <m:t>=</m:t>
                    </m:r>
                    <m:sSup>
                      <m:sSupPr>
                        <m:ctrlPr>
                          <a:rPr lang="en-US" i="1" smtClean="0">
                            <a:solidFill>
                              <a:srgbClr val="0070C0"/>
                            </a:solidFill>
                            <a:latin typeface="Cambria Math" panose="02040503050406030204" pitchFamily="18" charset="0"/>
                          </a:rPr>
                        </m:ctrlPr>
                      </m:sSupPr>
                      <m:e>
                        <m:d>
                          <m:dPr>
                            <m:ctrlPr>
                              <a:rPr lang="en-US" i="1" smtClean="0">
                                <a:solidFill>
                                  <a:srgbClr val="0070C0"/>
                                </a:solidFill>
                                <a:latin typeface="Cambria Math" panose="02040503050406030204" pitchFamily="18" charset="0"/>
                              </a:rPr>
                            </m:ctrlPr>
                          </m:dPr>
                          <m:e>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𝑠𝐴</m:t>
                                </m:r>
                              </m:num>
                              <m:den>
                                <m:r>
                                  <a:rPr lang="en-US" i="1" smtClean="0">
                                    <a:solidFill>
                                      <a:srgbClr val="0070C0"/>
                                    </a:solidFill>
                                    <a:latin typeface="Cambria Math" panose="02040503050406030204" pitchFamily="18" charset="0"/>
                                    <a:ea typeface="Cambria Math" panose="02040503050406030204" pitchFamily="18" charset="0"/>
                                  </a:rPr>
                                  <m:t>𝛿</m:t>
                                </m:r>
                                <m:r>
                                  <a:rPr lang="en-US" b="0"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𝑛</m:t>
                                </m:r>
                              </m:den>
                            </m:f>
                          </m:e>
                        </m:d>
                      </m:e>
                      <m:sup>
                        <m:f>
                          <m:fPr>
                            <m:ctrlPr>
                              <a:rPr lang="en-US"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1</m:t>
                            </m:r>
                          </m:num>
                          <m:den>
                            <m:r>
                              <a:rPr lang="en-US" b="0" i="1" smtClean="0">
                                <a:solidFill>
                                  <a:srgbClr val="0070C0"/>
                                </a:solidFill>
                                <a:latin typeface="Cambria Math" panose="02040503050406030204" pitchFamily="18" charset="0"/>
                              </a:rPr>
                              <m:t>1−</m:t>
                            </m:r>
                            <m:r>
                              <a:rPr lang="en-US" b="0" i="1" smtClean="0">
                                <a:solidFill>
                                  <a:srgbClr val="0070C0"/>
                                </a:solidFill>
                                <a:latin typeface="Cambria Math" panose="02040503050406030204" pitchFamily="18" charset="0"/>
                                <a:ea typeface="Cambria Math" panose="02040503050406030204" pitchFamily="18" charset="0"/>
                              </a:rPr>
                              <m:t>𝛼</m:t>
                            </m:r>
                          </m:den>
                        </m:f>
                      </m:sup>
                    </m:sSup>
                  </m:oMath>
                </a14:m>
                <a:r>
                  <a:rPr lang="en-US" dirty="0" smtClean="0">
                    <a:solidFill>
                      <a:srgbClr val="0070C0"/>
                    </a:solidFill>
                  </a:rPr>
                  <a:t> at the steady state</a:t>
                </a:r>
                <a:r>
                  <a:rPr lang="en-US" dirty="0" smtClean="0"/>
                  <a:t>.</a:t>
                </a:r>
                <a:endParaRPr lang="en-US"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2" name="TextBox 1"/>
          <p:cNvSpPr txBox="1"/>
          <p:nvPr/>
        </p:nvSpPr>
        <p:spPr>
          <a:xfrm>
            <a:off x="9051533" y="4243227"/>
            <a:ext cx="2743200" cy="2308324"/>
          </a:xfrm>
          <a:prstGeom prst="rect">
            <a:avLst/>
          </a:prstGeom>
          <a:noFill/>
        </p:spPr>
        <p:txBody>
          <a:bodyPr wrap="square" rtlCol="0">
            <a:spAutoFit/>
          </a:bodyPr>
          <a:lstStyle/>
          <a:p>
            <a:r>
              <a:rPr lang="en-US" sz="2400" dirty="0" smtClean="0">
                <a:solidFill>
                  <a:srgbClr val="0070C0"/>
                </a:solidFill>
              </a:rPr>
              <a:t>This is an exact repeat of the steady-state algebra of Ch. 8, except that </a:t>
            </a:r>
            <a:r>
              <a:rPr lang="el-GR" sz="2400" dirty="0">
                <a:solidFill>
                  <a:srgbClr val="0070C0"/>
                </a:solidFill>
              </a:rPr>
              <a:t>δ</a:t>
            </a:r>
            <a:r>
              <a:rPr lang="en-US" sz="2400" dirty="0">
                <a:solidFill>
                  <a:srgbClr val="0070C0"/>
                </a:solidFill>
              </a:rPr>
              <a:t> + </a:t>
            </a:r>
            <a:r>
              <a:rPr lang="en-US" sz="2400" i="1" dirty="0" smtClean="0">
                <a:solidFill>
                  <a:srgbClr val="0070C0"/>
                </a:solidFill>
              </a:rPr>
              <a:t>n</a:t>
            </a:r>
            <a:r>
              <a:rPr lang="en-US" sz="2400" dirty="0" smtClean="0">
                <a:solidFill>
                  <a:srgbClr val="0070C0"/>
                </a:solidFill>
              </a:rPr>
              <a:t> replaces </a:t>
            </a:r>
            <a:r>
              <a:rPr lang="el-GR" sz="2400" dirty="0" smtClean="0">
                <a:solidFill>
                  <a:srgbClr val="0070C0"/>
                </a:solidFill>
              </a:rPr>
              <a:t>δ</a:t>
            </a:r>
            <a:r>
              <a:rPr lang="en-US" sz="2400" dirty="0" smtClean="0">
                <a:solidFill>
                  <a:srgbClr val="0070C0"/>
                </a:solidFill>
              </a:rPr>
              <a:t> everywhere.</a:t>
            </a:r>
            <a:endParaRPr lang="en-US" sz="2400" dirty="0">
              <a:solidFill>
                <a:srgbClr val="0070C0"/>
              </a:solidFill>
            </a:endParaRPr>
          </a:p>
        </p:txBody>
      </p:sp>
    </p:spTree>
    <p:extLst>
      <p:ext uri="{BB962C8B-B14F-4D97-AF65-F5344CB8AC3E}">
        <p14:creationId xmlns:p14="http://schemas.microsoft.com/office/powerpoint/2010/main" val="121274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Steady State: Capital per Worker</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smtClean="0"/>
                  <a:t>We’ll denote all steady state quantities with an asterisk (*).</a:t>
                </a:r>
              </a:p>
              <a:p>
                <a:r>
                  <a:rPr lang="en-US" dirty="0" smtClean="0">
                    <a:solidFill>
                      <a:schemeClr val="tx1"/>
                    </a:solidFill>
                  </a:rPr>
                  <a:t>So, </a:t>
                </a:r>
                <a14:m>
                  <m:oMath xmlns:m="http://schemas.openxmlformats.org/officeDocument/2006/math">
                    <m:sSup>
                      <m:sSupPr>
                        <m:ctrlPr>
                          <a:rPr lang="en-US" b="1" i="1" smtClean="0">
                            <a:solidFill>
                              <a:srgbClr val="0070C0"/>
                            </a:solidFill>
                            <a:latin typeface="Cambria Math" panose="02040503050406030204" pitchFamily="18" charset="0"/>
                          </a:rPr>
                        </m:ctrlPr>
                      </m:sSupPr>
                      <m:e>
                        <m:r>
                          <a:rPr lang="en-US" b="1" i="1" smtClean="0">
                            <a:solidFill>
                              <a:srgbClr val="0070C0"/>
                            </a:solidFill>
                            <a:latin typeface="Cambria Math" panose="02040503050406030204" pitchFamily="18" charset="0"/>
                          </a:rPr>
                          <m:t>𝒌</m:t>
                        </m:r>
                      </m:e>
                      <m:sup>
                        <m:r>
                          <a:rPr lang="en-US" b="1" i="1" smtClean="0">
                            <a:solidFill>
                              <a:srgbClr val="0070C0"/>
                            </a:solidFill>
                            <a:latin typeface="Cambria Math" panose="02040503050406030204" pitchFamily="18" charset="0"/>
                          </a:rPr>
                          <m:t>∗</m:t>
                        </m:r>
                      </m:sup>
                    </m:sSup>
                    <m:r>
                      <a:rPr lang="en-US" b="1" i="1">
                        <a:solidFill>
                          <a:srgbClr val="0070C0"/>
                        </a:solidFill>
                        <a:latin typeface="Cambria Math" panose="02040503050406030204" pitchFamily="18" charset="0"/>
                      </a:rPr>
                      <m:t>=</m:t>
                    </m:r>
                    <m:sSup>
                      <m:sSupPr>
                        <m:ctrlPr>
                          <a:rPr lang="en-US" b="1" i="1">
                            <a:solidFill>
                              <a:srgbClr val="0070C0"/>
                            </a:solidFill>
                            <a:latin typeface="Cambria Math" panose="02040503050406030204" pitchFamily="18" charset="0"/>
                          </a:rPr>
                        </m:ctrlPr>
                      </m:sSupPr>
                      <m:e>
                        <m:d>
                          <m:dPr>
                            <m:ctrlPr>
                              <a:rPr lang="en-US" b="1" i="1">
                                <a:solidFill>
                                  <a:srgbClr val="0070C0"/>
                                </a:solidFill>
                                <a:latin typeface="Cambria Math" panose="02040503050406030204" pitchFamily="18" charset="0"/>
                              </a:rPr>
                            </m:ctrlPr>
                          </m:dPr>
                          <m:e>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𝒔𝑨</m:t>
                                </m:r>
                              </m:num>
                              <m:den>
                                <m:r>
                                  <a:rPr lang="en-US" b="1" i="1">
                                    <a:solidFill>
                                      <a:srgbClr val="0070C0"/>
                                    </a:solidFill>
                                    <a:latin typeface="Cambria Math" panose="02040503050406030204" pitchFamily="18" charset="0"/>
                                    <a:ea typeface="Cambria Math" panose="02040503050406030204" pitchFamily="18" charset="0"/>
                                  </a:rPr>
                                  <m:t>𝜹</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𝒏</m:t>
                                </m:r>
                              </m:den>
                            </m:f>
                          </m:e>
                        </m:d>
                      </m:e>
                      <m:sup>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𝟏</m:t>
                            </m:r>
                          </m:num>
                          <m:den>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𝜶</m:t>
                            </m:r>
                          </m:den>
                        </m:f>
                      </m:sup>
                    </m:sSup>
                  </m:oMath>
                </a14:m>
                <a:r>
                  <a:rPr lang="en-US" dirty="0" smtClean="0">
                    <a:solidFill>
                      <a:schemeClr val="tx1"/>
                    </a:solidFill>
                  </a:rPr>
                  <a:t>.</a:t>
                </a:r>
              </a:p>
              <a:p>
                <a:r>
                  <a:rPr lang="en-US" dirty="0" smtClean="0"/>
                  <a:t>Recall that in Ch. 8, we had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𝑘</m:t>
                        </m:r>
                      </m:e>
                      <m:sup>
                        <m:r>
                          <a:rPr lang="en-US" b="0" i="1">
                            <a:solidFill>
                              <a:schemeClr val="tx1"/>
                            </a:solidFill>
                            <a:latin typeface="Cambria Math" panose="02040503050406030204" pitchFamily="18" charset="0"/>
                          </a:rPr>
                          <m:t>∗</m:t>
                        </m:r>
                      </m:sup>
                    </m:sSup>
                    <m:r>
                      <a:rPr lang="en-US" b="0"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𝑠𝐴</m:t>
                                </m:r>
                              </m:num>
                              <m:den>
                                <m:r>
                                  <a:rPr lang="en-US" b="0" i="1">
                                    <a:solidFill>
                                      <a:schemeClr val="tx1"/>
                                    </a:solidFill>
                                    <a:latin typeface="Cambria Math" panose="02040503050406030204" pitchFamily="18" charset="0"/>
                                    <a:ea typeface="Cambria Math" panose="02040503050406030204" pitchFamily="18" charset="0"/>
                                  </a:rPr>
                                  <m:t>𝛿</m:t>
                                </m:r>
                              </m:den>
                            </m:f>
                          </m:e>
                        </m:d>
                      </m:e>
                      <m:sup>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ea typeface="Cambria Math" panose="02040503050406030204" pitchFamily="18" charset="0"/>
                              </a:rPr>
                              <m:t>𝛼</m:t>
                            </m:r>
                          </m:den>
                        </m:f>
                      </m:sup>
                    </m:sSup>
                  </m:oMath>
                </a14:m>
                <a:r>
                  <a:rPr lang="en-US" dirty="0"/>
                  <a:t>.</a:t>
                </a:r>
              </a:p>
              <a:p>
                <a:endParaRPr lang="en-US"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5" name="TextBox 4"/>
          <p:cNvSpPr txBox="1"/>
          <p:nvPr/>
        </p:nvSpPr>
        <p:spPr>
          <a:xfrm>
            <a:off x="9051533" y="4243227"/>
            <a:ext cx="2743200" cy="2308324"/>
          </a:xfrm>
          <a:prstGeom prst="rect">
            <a:avLst/>
          </a:prstGeom>
          <a:noFill/>
        </p:spPr>
        <p:txBody>
          <a:bodyPr wrap="square" rtlCol="0">
            <a:spAutoFit/>
          </a:bodyPr>
          <a:lstStyle/>
          <a:p>
            <a:r>
              <a:rPr lang="en-US" sz="2400" dirty="0" smtClean="0">
                <a:solidFill>
                  <a:srgbClr val="0070C0"/>
                </a:solidFill>
              </a:rPr>
              <a:t>This is an exact repeat of the steady-state algebra of Ch. 8, except that </a:t>
            </a:r>
            <a:r>
              <a:rPr lang="el-GR" sz="2400" dirty="0">
                <a:solidFill>
                  <a:srgbClr val="0070C0"/>
                </a:solidFill>
              </a:rPr>
              <a:t>δ</a:t>
            </a:r>
            <a:r>
              <a:rPr lang="en-US" sz="2400" dirty="0">
                <a:solidFill>
                  <a:srgbClr val="0070C0"/>
                </a:solidFill>
              </a:rPr>
              <a:t> + </a:t>
            </a:r>
            <a:r>
              <a:rPr lang="en-US" sz="2400" i="1" dirty="0" smtClean="0">
                <a:solidFill>
                  <a:srgbClr val="0070C0"/>
                </a:solidFill>
              </a:rPr>
              <a:t>n</a:t>
            </a:r>
            <a:r>
              <a:rPr lang="en-US" sz="2400" dirty="0" smtClean="0">
                <a:solidFill>
                  <a:srgbClr val="0070C0"/>
                </a:solidFill>
              </a:rPr>
              <a:t> replaces </a:t>
            </a:r>
            <a:r>
              <a:rPr lang="el-GR" sz="2400" dirty="0" smtClean="0">
                <a:solidFill>
                  <a:srgbClr val="0070C0"/>
                </a:solidFill>
              </a:rPr>
              <a:t>δ</a:t>
            </a:r>
            <a:r>
              <a:rPr lang="en-US" sz="2400" dirty="0" smtClean="0">
                <a:solidFill>
                  <a:srgbClr val="0070C0"/>
                </a:solidFill>
              </a:rPr>
              <a:t> everywhere.</a:t>
            </a:r>
            <a:endParaRPr lang="en-US" sz="2400" dirty="0">
              <a:solidFill>
                <a:srgbClr val="0070C0"/>
              </a:solidFill>
            </a:endParaRPr>
          </a:p>
        </p:txBody>
      </p:sp>
    </p:spTree>
    <p:extLst>
      <p:ext uri="{BB962C8B-B14F-4D97-AF65-F5344CB8AC3E}">
        <p14:creationId xmlns:p14="http://schemas.microsoft.com/office/powerpoint/2010/main" val="294027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Steady State: </a:t>
            </a:r>
            <a:r>
              <a:rPr lang="en-US" dirty="0" smtClean="0"/>
              <a:t>Output </a:t>
            </a:r>
            <a:r>
              <a:rPr lang="en-US" dirty="0"/>
              <a:t>per Worker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In Ch. 8, we got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0" i="1">
                            <a:solidFill>
                              <a:schemeClr val="tx1"/>
                            </a:solidFill>
                            <a:latin typeface="Cambria Math"/>
                          </a:rPr>
                          <m:t>𝑦</m:t>
                        </m:r>
                      </m:e>
                      <m:sup>
                        <m:r>
                          <a:rPr lang="en-US" b="0" i="1">
                            <a:solidFill>
                              <a:schemeClr val="tx1"/>
                            </a:solidFill>
                            <a:latin typeface="Cambria Math"/>
                          </a:rPr>
                          <m:t>∗</m:t>
                        </m:r>
                      </m:sup>
                    </m:sSup>
                    <m:r>
                      <a:rPr lang="en-US" b="0" i="1">
                        <a:solidFill>
                          <a:schemeClr val="tx1"/>
                        </a:solidFill>
                        <a:latin typeface="Cambria Math"/>
                      </a:rPr>
                      <m:t>=</m:t>
                    </m:r>
                    <m:sSup>
                      <m:sSupPr>
                        <m:ctrlPr>
                          <a:rPr lang="en-US" i="1" smtClean="0">
                            <a:solidFill>
                              <a:schemeClr val="tx1"/>
                            </a:solidFill>
                            <a:latin typeface="Cambria Math" panose="02040503050406030204" pitchFamily="18" charset="0"/>
                          </a:rPr>
                        </m:ctrlPr>
                      </m:sSupPr>
                      <m:e>
                        <m:d>
                          <m:dPr>
                            <m:ctrlPr>
                              <a:rPr lang="en-US" i="1" smtClean="0">
                                <a:solidFill>
                                  <a:schemeClr val="tx1"/>
                                </a:solidFill>
                                <a:latin typeface="Cambria Math" panose="02040503050406030204" pitchFamily="18" charset="0"/>
                              </a:rPr>
                            </m:ctrlPr>
                          </m:dPr>
                          <m:e>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𝑠</m:t>
                                </m:r>
                              </m:num>
                              <m:den>
                                <m:r>
                                  <a:rPr lang="en-US" b="0" i="1" smtClean="0">
                                    <a:solidFill>
                                      <a:schemeClr val="tx1"/>
                                    </a:solidFill>
                                    <a:latin typeface="Cambria Math" panose="02040503050406030204" pitchFamily="18" charset="0"/>
                                    <a:ea typeface="Cambria Math" panose="02040503050406030204" pitchFamily="18" charset="0"/>
                                  </a:rPr>
                                  <m:t>𝛿</m:t>
                                </m:r>
                              </m:den>
                            </m:f>
                          </m:e>
                        </m:d>
                      </m:e>
                      <m:sup>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𝛼</m:t>
                            </m:r>
                          </m:num>
                          <m:den>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den>
                        </m:f>
                      </m:sup>
                    </m:sSup>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𝐴</m:t>
                        </m:r>
                      </m:e>
                      <m:sup>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ea typeface="Cambria Math" panose="02040503050406030204" pitchFamily="18" charset="0"/>
                              </a:rPr>
                              <m:t>𝛼</m:t>
                            </m:r>
                          </m:den>
                        </m:f>
                      </m:sup>
                    </m:sSup>
                  </m:oMath>
                </a14:m>
                <a:r>
                  <a:rPr lang="en-US" dirty="0" smtClean="0"/>
                  <a:t>.</a:t>
                </a:r>
              </a:p>
              <a:p>
                <a:r>
                  <a:rPr lang="en-US" dirty="0" smtClean="0"/>
                  <a:t>Now, it is </a:t>
                </a:r>
                <a14:m>
                  <m:oMath xmlns:m="http://schemas.openxmlformats.org/officeDocument/2006/math">
                    <m:sSup>
                      <m:sSupPr>
                        <m:ctrlPr>
                          <a:rPr lang="en-US" b="1" i="1">
                            <a:solidFill>
                              <a:srgbClr val="0070C0"/>
                            </a:solidFill>
                            <a:latin typeface="Cambria Math" panose="02040503050406030204" pitchFamily="18" charset="0"/>
                          </a:rPr>
                        </m:ctrlPr>
                      </m:sSupPr>
                      <m:e>
                        <m:r>
                          <a:rPr lang="en-US" b="1" i="1">
                            <a:solidFill>
                              <a:srgbClr val="0070C0"/>
                            </a:solidFill>
                            <a:latin typeface="Cambria Math"/>
                          </a:rPr>
                          <m:t>𝒚</m:t>
                        </m:r>
                      </m:e>
                      <m:sup>
                        <m:r>
                          <a:rPr lang="en-US" b="1" i="1">
                            <a:solidFill>
                              <a:srgbClr val="0070C0"/>
                            </a:solidFill>
                            <a:latin typeface="Cambria Math"/>
                          </a:rPr>
                          <m:t>∗</m:t>
                        </m:r>
                      </m:sup>
                    </m:sSup>
                    <m:r>
                      <a:rPr lang="en-US" b="1" i="1">
                        <a:solidFill>
                          <a:srgbClr val="0070C0"/>
                        </a:solidFill>
                        <a:latin typeface="Cambria Math"/>
                      </a:rPr>
                      <m:t>=</m:t>
                    </m:r>
                    <m:sSup>
                      <m:sSupPr>
                        <m:ctrlPr>
                          <a:rPr lang="en-US" b="1" i="1">
                            <a:solidFill>
                              <a:srgbClr val="0070C0"/>
                            </a:solidFill>
                            <a:latin typeface="Cambria Math" panose="02040503050406030204" pitchFamily="18" charset="0"/>
                          </a:rPr>
                        </m:ctrlPr>
                      </m:sSupPr>
                      <m:e>
                        <m:d>
                          <m:dPr>
                            <m:ctrlPr>
                              <a:rPr lang="en-US" b="1" i="1">
                                <a:solidFill>
                                  <a:srgbClr val="0070C0"/>
                                </a:solidFill>
                                <a:latin typeface="Cambria Math" panose="02040503050406030204" pitchFamily="18" charset="0"/>
                              </a:rPr>
                            </m:ctrlPr>
                          </m:dPr>
                          <m:e>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𝒔</m:t>
                                </m:r>
                              </m:num>
                              <m:den>
                                <m:r>
                                  <a:rPr lang="en-US" b="1" i="1">
                                    <a:solidFill>
                                      <a:srgbClr val="0070C0"/>
                                    </a:solidFill>
                                    <a:latin typeface="Cambria Math" panose="02040503050406030204" pitchFamily="18" charset="0"/>
                                    <a:ea typeface="Cambria Math" panose="02040503050406030204" pitchFamily="18" charset="0"/>
                                  </a:rPr>
                                  <m:t>𝜹</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𝒏</m:t>
                                </m:r>
                              </m:den>
                            </m:f>
                          </m:e>
                        </m:d>
                      </m:e>
                      <m:sup>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ea typeface="Cambria Math" panose="02040503050406030204" pitchFamily="18" charset="0"/>
                              </a:rPr>
                              <m:t>𝜶</m:t>
                            </m:r>
                          </m:num>
                          <m:den>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𝜶</m:t>
                            </m:r>
                          </m:den>
                        </m:f>
                      </m:sup>
                    </m:sSup>
                    <m:sSup>
                      <m:sSupPr>
                        <m:ctrlPr>
                          <a:rPr lang="en-US" b="1" i="1">
                            <a:solidFill>
                              <a:srgbClr val="0070C0"/>
                            </a:solidFill>
                            <a:latin typeface="Cambria Math" panose="02040503050406030204" pitchFamily="18" charset="0"/>
                          </a:rPr>
                        </m:ctrlPr>
                      </m:sSupPr>
                      <m:e>
                        <m:r>
                          <a:rPr lang="en-US" b="1" i="1">
                            <a:solidFill>
                              <a:srgbClr val="0070C0"/>
                            </a:solidFill>
                            <a:latin typeface="Cambria Math" panose="02040503050406030204" pitchFamily="18" charset="0"/>
                          </a:rPr>
                          <m:t>𝑨</m:t>
                        </m:r>
                      </m:e>
                      <m:sup>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𝟏</m:t>
                            </m:r>
                          </m:num>
                          <m:den>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𝜶</m:t>
                            </m:r>
                          </m:den>
                        </m:f>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TextBox 3"/>
          <p:cNvSpPr txBox="1"/>
          <p:nvPr/>
        </p:nvSpPr>
        <p:spPr>
          <a:xfrm>
            <a:off x="9051533" y="4243227"/>
            <a:ext cx="2743200" cy="2308324"/>
          </a:xfrm>
          <a:prstGeom prst="rect">
            <a:avLst/>
          </a:prstGeom>
          <a:noFill/>
        </p:spPr>
        <p:txBody>
          <a:bodyPr wrap="square" rtlCol="0">
            <a:spAutoFit/>
          </a:bodyPr>
          <a:lstStyle/>
          <a:p>
            <a:r>
              <a:rPr lang="en-US" sz="2400" dirty="0" smtClean="0">
                <a:solidFill>
                  <a:srgbClr val="0070C0"/>
                </a:solidFill>
              </a:rPr>
              <a:t>This is an exact repeat of the steady-state algebra of Ch. 8, except that </a:t>
            </a:r>
            <a:r>
              <a:rPr lang="el-GR" sz="2400" dirty="0">
                <a:solidFill>
                  <a:srgbClr val="0070C0"/>
                </a:solidFill>
              </a:rPr>
              <a:t>δ</a:t>
            </a:r>
            <a:r>
              <a:rPr lang="en-US" sz="2400" dirty="0">
                <a:solidFill>
                  <a:srgbClr val="0070C0"/>
                </a:solidFill>
              </a:rPr>
              <a:t> + </a:t>
            </a:r>
            <a:r>
              <a:rPr lang="en-US" sz="2400" i="1" dirty="0" smtClean="0">
                <a:solidFill>
                  <a:srgbClr val="0070C0"/>
                </a:solidFill>
              </a:rPr>
              <a:t>n</a:t>
            </a:r>
            <a:r>
              <a:rPr lang="en-US" sz="2400" dirty="0" smtClean="0">
                <a:solidFill>
                  <a:srgbClr val="0070C0"/>
                </a:solidFill>
              </a:rPr>
              <a:t> replaces </a:t>
            </a:r>
            <a:r>
              <a:rPr lang="el-GR" sz="2400" dirty="0" smtClean="0">
                <a:solidFill>
                  <a:srgbClr val="0070C0"/>
                </a:solidFill>
              </a:rPr>
              <a:t>δ</a:t>
            </a:r>
            <a:r>
              <a:rPr lang="en-US" sz="2400" dirty="0" smtClean="0">
                <a:solidFill>
                  <a:srgbClr val="0070C0"/>
                </a:solidFill>
              </a:rPr>
              <a:t> everywhere.</a:t>
            </a:r>
            <a:endParaRPr lang="en-US" sz="2400" dirty="0">
              <a:solidFill>
                <a:srgbClr val="0070C0"/>
              </a:solidFill>
            </a:endParaRPr>
          </a:p>
        </p:txBody>
      </p:sp>
    </p:spTree>
    <p:extLst>
      <p:ext uri="{BB962C8B-B14F-4D97-AF65-F5344CB8AC3E}">
        <p14:creationId xmlns:p14="http://schemas.microsoft.com/office/powerpoint/2010/main" val="359144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Steady State: </a:t>
            </a:r>
            <a:r>
              <a:rPr lang="en-US" dirty="0" smtClean="0"/>
              <a:t>Investment </a:t>
            </a:r>
            <a:r>
              <a:rPr lang="en-US" dirty="0"/>
              <a:t>per Worker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In Ch. 8, we got,</a:t>
                </a:r>
                <a:r>
                  <a:rPr lang="en-US" dirty="0" smtClean="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𝑖</m:t>
                        </m:r>
                      </m:e>
                      <m:sup>
                        <m:r>
                          <a:rPr lang="en-US" b="0" i="1">
                            <a:solidFill>
                              <a:schemeClr val="tx1"/>
                            </a:solidFill>
                            <a:latin typeface="Cambria Math"/>
                          </a:rPr>
                          <m:t>∗</m:t>
                        </m:r>
                      </m:sup>
                    </m:sSup>
                    <m:r>
                      <a:rPr lang="en-US" b="0" i="1">
                        <a:solidFill>
                          <a:schemeClr val="tx1"/>
                        </a:solidFill>
                        <a:latin typeface="Cambria Math"/>
                      </a:rPr>
                      <m:t>=</m:t>
                    </m:r>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𝛿</m:t>
                        </m:r>
                      </m:e>
                      <m:sup>
                        <m:r>
                          <a:rPr lang="en-US" b="0"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𝛼</m:t>
                            </m:r>
                          </m:num>
                          <m:den>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den>
                        </m:f>
                      </m:sup>
                    </m:sSup>
                    <m:r>
                      <a:rPr lang="en-US" b="0" i="1" smtClean="0">
                        <a:solidFill>
                          <a:schemeClr val="tx1"/>
                        </a:solidFill>
                        <a:latin typeface="Cambria Math" panose="02040503050406030204" pitchFamily="18" charset="0"/>
                        <a:ea typeface="Cambria Math" panose="02040503050406030204" pitchFamily="18" charset="0"/>
                      </a:rPr>
                      <m:t>∙</m:t>
                    </m:r>
                    <m:sSup>
                      <m:sSupPr>
                        <m:ctrlPr>
                          <a:rPr lang="en-US" i="1" smtClean="0">
                            <a:solidFill>
                              <a:schemeClr val="tx1"/>
                            </a:solidFill>
                            <a:latin typeface="Cambria Math" panose="02040503050406030204" pitchFamily="18" charset="0"/>
                            <a:ea typeface="Cambria Math" panose="02040503050406030204" pitchFamily="18" charset="0"/>
                          </a:rPr>
                        </m:ctrlPr>
                      </m:sSupPr>
                      <m:e>
                        <m:d>
                          <m:dPr>
                            <m:ctrlPr>
                              <a:rPr lang="en-US"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𝑠𝐴</m:t>
                            </m:r>
                          </m:e>
                        </m:d>
                      </m:e>
                      <m:sup>
                        <m:f>
                          <m:fPr>
                            <m:ctrlPr>
                              <a:rPr lang="en-US"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m:t>
                            </m:r>
                          </m:num>
                          <m:den>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den>
                        </m:f>
                      </m:sup>
                    </m:sSup>
                  </m:oMath>
                </a14:m>
                <a:r>
                  <a:rPr lang="en-US" dirty="0" smtClean="0">
                    <a:solidFill>
                      <a:schemeClr val="tx1"/>
                    </a:solidFill>
                  </a:rPr>
                  <a:t>.</a:t>
                </a:r>
              </a:p>
              <a:p>
                <a:r>
                  <a:rPr lang="en-US" dirty="0" smtClean="0"/>
                  <a:t>Now, it is </a:t>
                </a:r>
                <a14:m>
                  <m:oMath xmlns:m="http://schemas.openxmlformats.org/officeDocument/2006/math">
                    <m:sSup>
                      <m:sSupPr>
                        <m:ctrlPr>
                          <a:rPr lang="en-US" b="1" i="1">
                            <a:solidFill>
                              <a:srgbClr val="0070C0"/>
                            </a:solidFill>
                            <a:latin typeface="Cambria Math" panose="02040503050406030204" pitchFamily="18" charset="0"/>
                          </a:rPr>
                        </m:ctrlPr>
                      </m:sSupPr>
                      <m:e>
                        <m:r>
                          <a:rPr lang="en-US" b="1" i="1">
                            <a:solidFill>
                              <a:srgbClr val="0070C0"/>
                            </a:solidFill>
                            <a:latin typeface="Cambria Math" panose="02040503050406030204" pitchFamily="18" charset="0"/>
                          </a:rPr>
                          <m:t>𝒊</m:t>
                        </m:r>
                      </m:e>
                      <m:sup>
                        <m:r>
                          <a:rPr lang="en-US" b="1" i="1">
                            <a:solidFill>
                              <a:srgbClr val="0070C0"/>
                            </a:solidFill>
                            <a:latin typeface="Cambria Math"/>
                          </a:rPr>
                          <m:t>∗</m:t>
                        </m:r>
                      </m:sup>
                    </m:sSup>
                    <m:r>
                      <a:rPr lang="en-US" b="1" i="1">
                        <a:solidFill>
                          <a:srgbClr val="0070C0"/>
                        </a:solidFill>
                        <a:latin typeface="Cambria Math"/>
                      </a:rPr>
                      <m:t>=</m:t>
                    </m:r>
                    <m:sSup>
                      <m:sSupPr>
                        <m:ctrlPr>
                          <a:rPr lang="en-US" b="1" i="1">
                            <a:solidFill>
                              <a:srgbClr val="0070C0"/>
                            </a:solidFill>
                            <a:latin typeface="Cambria Math" panose="02040503050406030204" pitchFamily="18" charset="0"/>
                          </a:rPr>
                        </m:ctrlPr>
                      </m:sSupPr>
                      <m:e>
                        <m:d>
                          <m:dPr>
                            <m:ctrlPr>
                              <a:rPr lang="en-US" b="1" i="1" smtClean="0">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ea typeface="Cambria Math" panose="02040503050406030204" pitchFamily="18" charset="0"/>
                              </a:rPr>
                              <m:t>𝜹</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𝒏</m:t>
                            </m:r>
                          </m:e>
                        </m:d>
                      </m:e>
                      <m:sup>
                        <m:r>
                          <a:rPr lang="en-US" b="1" i="1">
                            <a:solidFill>
                              <a:srgbClr val="0070C0"/>
                            </a:solidFill>
                            <a:latin typeface="Cambria Math" panose="02040503050406030204" pitchFamily="18" charset="0"/>
                          </a:rPr>
                          <m:t>−</m:t>
                        </m:r>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ea typeface="Cambria Math" panose="02040503050406030204" pitchFamily="18" charset="0"/>
                              </a:rPr>
                              <m:t>𝜶</m:t>
                            </m:r>
                          </m:num>
                          <m:den>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𝜶</m:t>
                            </m:r>
                          </m:den>
                        </m:f>
                      </m:sup>
                    </m:sSup>
                    <m:r>
                      <a:rPr lang="en-US" b="1" i="1">
                        <a:solidFill>
                          <a:srgbClr val="0070C0"/>
                        </a:solidFill>
                        <a:latin typeface="Cambria Math" panose="02040503050406030204" pitchFamily="18" charset="0"/>
                        <a:ea typeface="Cambria Math" panose="02040503050406030204" pitchFamily="18" charset="0"/>
                      </a:rPr>
                      <m:t>∙</m:t>
                    </m:r>
                    <m:sSup>
                      <m:sSupPr>
                        <m:ctrlPr>
                          <a:rPr lang="en-US" b="1" i="1">
                            <a:solidFill>
                              <a:srgbClr val="0070C0"/>
                            </a:solidFill>
                            <a:latin typeface="Cambria Math" panose="02040503050406030204" pitchFamily="18" charset="0"/>
                            <a:ea typeface="Cambria Math" panose="02040503050406030204" pitchFamily="18" charset="0"/>
                          </a:rPr>
                        </m:ctrlPr>
                      </m:sSupPr>
                      <m:e>
                        <m:d>
                          <m:dPr>
                            <m:ctrlPr>
                              <a:rPr lang="en-US" b="1" i="1">
                                <a:solidFill>
                                  <a:srgbClr val="0070C0"/>
                                </a:solidFill>
                                <a:latin typeface="Cambria Math" panose="02040503050406030204" pitchFamily="18" charset="0"/>
                                <a:ea typeface="Cambria Math" panose="02040503050406030204" pitchFamily="18" charset="0"/>
                              </a:rPr>
                            </m:ctrlPr>
                          </m:dPr>
                          <m:e>
                            <m:r>
                              <a:rPr lang="en-US" b="1" i="1">
                                <a:solidFill>
                                  <a:srgbClr val="0070C0"/>
                                </a:solidFill>
                                <a:latin typeface="Cambria Math" panose="02040503050406030204" pitchFamily="18" charset="0"/>
                                <a:ea typeface="Cambria Math" panose="02040503050406030204" pitchFamily="18" charset="0"/>
                              </a:rPr>
                              <m:t>𝒔𝑨</m:t>
                            </m:r>
                          </m:e>
                        </m:d>
                      </m:e>
                      <m:sup>
                        <m:f>
                          <m:fPr>
                            <m:ctrlPr>
                              <a:rPr lang="en-US" b="1" i="1">
                                <a:solidFill>
                                  <a:srgbClr val="0070C0"/>
                                </a:solidFill>
                                <a:latin typeface="Cambria Math" panose="02040503050406030204" pitchFamily="18" charset="0"/>
                                <a:ea typeface="Cambria Math" panose="02040503050406030204" pitchFamily="18" charset="0"/>
                              </a:rPr>
                            </m:ctrlPr>
                          </m:fPr>
                          <m:num>
                            <m:r>
                              <a:rPr lang="en-US" b="1" i="1">
                                <a:solidFill>
                                  <a:srgbClr val="0070C0"/>
                                </a:solidFill>
                                <a:latin typeface="Cambria Math" panose="02040503050406030204" pitchFamily="18" charset="0"/>
                                <a:ea typeface="Cambria Math" panose="02040503050406030204" pitchFamily="18" charset="0"/>
                              </a:rPr>
                              <m:t>𝟏</m:t>
                            </m:r>
                          </m:num>
                          <m:den>
                            <m:r>
                              <a:rPr lang="en-US" b="1" i="1">
                                <a:solidFill>
                                  <a:srgbClr val="0070C0"/>
                                </a:solidFill>
                                <a:latin typeface="Cambria Math" panose="02040503050406030204" pitchFamily="18" charset="0"/>
                                <a:ea typeface="Cambria Math" panose="02040503050406030204" pitchFamily="18" charset="0"/>
                              </a:rPr>
                              <m:t>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𝜶</m:t>
                            </m:r>
                          </m:den>
                        </m:f>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TextBox 3"/>
          <p:cNvSpPr txBox="1"/>
          <p:nvPr/>
        </p:nvSpPr>
        <p:spPr>
          <a:xfrm>
            <a:off x="9051533" y="4243227"/>
            <a:ext cx="2743200" cy="2308324"/>
          </a:xfrm>
          <a:prstGeom prst="rect">
            <a:avLst/>
          </a:prstGeom>
          <a:noFill/>
        </p:spPr>
        <p:txBody>
          <a:bodyPr wrap="square" rtlCol="0">
            <a:spAutoFit/>
          </a:bodyPr>
          <a:lstStyle/>
          <a:p>
            <a:r>
              <a:rPr lang="en-US" sz="2400" dirty="0" smtClean="0">
                <a:solidFill>
                  <a:srgbClr val="0070C0"/>
                </a:solidFill>
              </a:rPr>
              <a:t>This is an exact repeat of the steady-state algebra of Ch. 8, except that </a:t>
            </a:r>
            <a:r>
              <a:rPr lang="el-GR" sz="2400" dirty="0">
                <a:solidFill>
                  <a:srgbClr val="0070C0"/>
                </a:solidFill>
              </a:rPr>
              <a:t>δ</a:t>
            </a:r>
            <a:r>
              <a:rPr lang="en-US" sz="2400" dirty="0">
                <a:solidFill>
                  <a:srgbClr val="0070C0"/>
                </a:solidFill>
              </a:rPr>
              <a:t> + </a:t>
            </a:r>
            <a:r>
              <a:rPr lang="en-US" sz="2400" i="1" dirty="0" smtClean="0">
                <a:solidFill>
                  <a:srgbClr val="0070C0"/>
                </a:solidFill>
              </a:rPr>
              <a:t>n</a:t>
            </a:r>
            <a:r>
              <a:rPr lang="en-US" sz="2400" dirty="0" smtClean="0">
                <a:solidFill>
                  <a:srgbClr val="0070C0"/>
                </a:solidFill>
              </a:rPr>
              <a:t> replaces </a:t>
            </a:r>
            <a:r>
              <a:rPr lang="el-GR" sz="2400" dirty="0" smtClean="0">
                <a:solidFill>
                  <a:srgbClr val="0070C0"/>
                </a:solidFill>
              </a:rPr>
              <a:t>δ</a:t>
            </a:r>
            <a:r>
              <a:rPr lang="en-US" sz="2400" dirty="0" smtClean="0">
                <a:solidFill>
                  <a:srgbClr val="0070C0"/>
                </a:solidFill>
              </a:rPr>
              <a:t> everywhere.</a:t>
            </a:r>
            <a:endParaRPr lang="en-US" sz="2400" dirty="0">
              <a:solidFill>
                <a:srgbClr val="0070C0"/>
              </a:solidFill>
            </a:endParaRPr>
          </a:p>
        </p:txBody>
      </p:sp>
    </p:spTree>
    <p:extLst>
      <p:ext uri="{BB962C8B-B14F-4D97-AF65-F5344CB8AC3E}">
        <p14:creationId xmlns:p14="http://schemas.microsoft.com/office/powerpoint/2010/main" val="197492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Steady State: </a:t>
            </a:r>
            <a:r>
              <a:rPr lang="en-US" dirty="0" smtClean="0"/>
              <a:t>Consumption </a:t>
            </a:r>
            <a:r>
              <a:rPr lang="en-US" dirty="0"/>
              <a:t>per Worker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In Ch. 8, we got,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𝑐</m:t>
                        </m:r>
                      </m:e>
                      <m:sup>
                        <m:r>
                          <a:rPr lang="en-US" b="0" i="1">
                            <a:solidFill>
                              <a:schemeClr val="tx1"/>
                            </a:solidFill>
                            <a:latin typeface="Cambria Math"/>
                          </a:rPr>
                          <m:t>∗</m:t>
                        </m:r>
                      </m:sup>
                    </m:sSup>
                    <m:r>
                      <a:rPr lang="en-US" b="0" i="1">
                        <a:solidFill>
                          <a:schemeClr val="tx1"/>
                        </a:solidFill>
                        <a:latin typeface="Cambria Math"/>
                      </a:rPr>
                      <m:t>=</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ea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𝑠</m:t>
                                </m:r>
                              </m:num>
                              <m:den>
                                <m:r>
                                  <a:rPr lang="en-US" b="0" i="1">
                                    <a:solidFill>
                                      <a:schemeClr val="tx1"/>
                                    </a:solidFill>
                                    <a:latin typeface="Cambria Math" panose="02040503050406030204" pitchFamily="18" charset="0"/>
                                    <a:ea typeface="Cambria Math" panose="02040503050406030204" pitchFamily="18" charset="0"/>
                                  </a:rPr>
                                  <m:t>𝛿</m:t>
                                </m:r>
                              </m:den>
                            </m:f>
                          </m:e>
                        </m:d>
                      </m:e>
                      <m:sup>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ea typeface="Cambria Math" panose="02040503050406030204" pitchFamily="18" charset="0"/>
                              </a:rPr>
                              <m:t>𝛼</m:t>
                            </m:r>
                          </m:num>
                          <m:den>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ea typeface="Cambria Math" panose="02040503050406030204" pitchFamily="18" charset="0"/>
                              </a:rPr>
                              <m:t>𝛼</m:t>
                            </m:r>
                          </m:den>
                        </m:f>
                      </m:sup>
                    </m:sSup>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𝐴</m:t>
                        </m:r>
                      </m:e>
                      <m:sup>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ea typeface="Cambria Math" panose="02040503050406030204" pitchFamily="18" charset="0"/>
                              </a:rPr>
                              <m:t>𝛼</m:t>
                            </m:r>
                          </m:den>
                        </m:f>
                      </m:sup>
                    </m:sSup>
                  </m:oMath>
                </a14:m>
                <a:r>
                  <a:rPr lang="en-US" dirty="0">
                    <a:solidFill>
                      <a:schemeClr val="tx1"/>
                    </a:solidFill>
                  </a:rPr>
                  <a:t>.</a:t>
                </a:r>
              </a:p>
              <a:p>
                <a:r>
                  <a:rPr lang="en-US" dirty="0" smtClean="0"/>
                  <a:t>Now, it is </a:t>
                </a:r>
                <a14:m>
                  <m:oMath xmlns:m="http://schemas.openxmlformats.org/officeDocument/2006/math">
                    <m:sSup>
                      <m:sSupPr>
                        <m:ctrlPr>
                          <a:rPr lang="en-US" b="1" i="1">
                            <a:solidFill>
                              <a:srgbClr val="0070C0"/>
                            </a:solidFill>
                            <a:latin typeface="Cambria Math" panose="02040503050406030204" pitchFamily="18" charset="0"/>
                          </a:rPr>
                        </m:ctrlPr>
                      </m:sSupPr>
                      <m:e>
                        <m:r>
                          <a:rPr lang="en-US" b="1" i="1">
                            <a:solidFill>
                              <a:srgbClr val="0070C0"/>
                            </a:solidFill>
                            <a:latin typeface="Cambria Math" panose="02040503050406030204" pitchFamily="18" charset="0"/>
                          </a:rPr>
                          <m:t>𝒄</m:t>
                        </m:r>
                      </m:e>
                      <m:sup>
                        <m:r>
                          <a:rPr lang="en-US" b="1" i="1">
                            <a:solidFill>
                              <a:srgbClr val="0070C0"/>
                            </a:solidFill>
                            <a:latin typeface="Cambria Math"/>
                          </a:rPr>
                          <m:t>∗</m:t>
                        </m:r>
                      </m:sup>
                    </m:sSup>
                    <m:r>
                      <a:rPr lang="en-US" b="1" i="1">
                        <a:solidFill>
                          <a:srgbClr val="0070C0"/>
                        </a:solidFill>
                        <a:latin typeface="Cambria Math"/>
                      </a:rPr>
                      <m:t>=</m:t>
                    </m:r>
                    <m:d>
                      <m:dPr>
                        <m:ctrlPr>
                          <a:rPr lang="en-US" b="1"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𝒔</m:t>
                        </m:r>
                      </m:e>
                    </m:d>
                    <m:r>
                      <a:rPr lang="en-US" b="1" i="1">
                        <a:solidFill>
                          <a:srgbClr val="0070C0"/>
                        </a:solidFill>
                        <a:latin typeface="Cambria Math" panose="02040503050406030204" pitchFamily="18" charset="0"/>
                        <a:ea typeface="Cambria Math" panose="02040503050406030204" pitchFamily="18" charset="0"/>
                      </a:rPr>
                      <m:t>∙</m:t>
                    </m:r>
                    <m:sSup>
                      <m:sSupPr>
                        <m:ctrlPr>
                          <a:rPr lang="en-US" b="1" i="1">
                            <a:solidFill>
                              <a:srgbClr val="0070C0"/>
                            </a:solidFill>
                            <a:latin typeface="Cambria Math" panose="02040503050406030204" pitchFamily="18" charset="0"/>
                          </a:rPr>
                        </m:ctrlPr>
                      </m:sSupPr>
                      <m:e>
                        <m:d>
                          <m:dPr>
                            <m:ctrlPr>
                              <a:rPr lang="en-US" b="1" i="1">
                                <a:solidFill>
                                  <a:srgbClr val="0070C0"/>
                                </a:solidFill>
                                <a:latin typeface="Cambria Math" panose="02040503050406030204" pitchFamily="18" charset="0"/>
                              </a:rPr>
                            </m:ctrlPr>
                          </m:dPr>
                          <m:e>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𝒔</m:t>
                                </m:r>
                              </m:num>
                              <m:den>
                                <m:r>
                                  <a:rPr lang="en-US" b="1" i="1">
                                    <a:solidFill>
                                      <a:srgbClr val="0070C0"/>
                                    </a:solidFill>
                                    <a:latin typeface="Cambria Math" panose="02040503050406030204" pitchFamily="18" charset="0"/>
                                    <a:ea typeface="Cambria Math" panose="02040503050406030204" pitchFamily="18" charset="0"/>
                                  </a:rPr>
                                  <m:t>𝜹</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𝒏</m:t>
                                </m:r>
                              </m:den>
                            </m:f>
                          </m:e>
                        </m:d>
                      </m:e>
                      <m:sup>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ea typeface="Cambria Math" panose="02040503050406030204" pitchFamily="18" charset="0"/>
                              </a:rPr>
                              <m:t>𝜶</m:t>
                            </m:r>
                          </m:num>
                          <m:den>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𝜶</m:t>
                            </m:r>
                          </m:den>
                        </m:f>
                      </m:sup>
                    </m:sSup>
                    <m:sSup>
                      <m:sSupPr>
                        <m:ctrlPr>
                          <a:rPr lang="en-US" b="1" i="1">
                            <a:solidFill>
                              <a:srgbClr val="0070C0"/>
                            </a:solidFill>
                            <a:latin typeface="Cambria Math" panose="02040503050406030204" pitchFamily="18" charset="0"/>
                          </a:rPr>
                        </m:ctrlPr>
                      </m:sSupPr>
                      <m:e>
                        <m:r>
                          <a:rPr lang="en-US" b="1" i="1">
                            <a:solidFill>
                              <a:srgbClr val="0070C0"/>
                            </a:solidFill>
                            <a:latin typeface="Cambria Math" panose="02040503050406030204" pitchFamily="18" charset="0"/>
                          </a:rPr>
                          <m:t>𝑨</m:t>
                        </m:r>
                      </m:e>
                      <m:sup>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𝟏</m:t>
                            </m:r>
                          </m:num>
                          <m:den>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𝜶</m:t>
                            </m:r>
                          </m:den>
                        </m:f>
                      </m:sup>
                    </m:sSup>
                  </m:oMath>
                </a14:m>
                <a:r>
                  <a:rPr lang="en-US" dirty="0"/>
                  <a:t>.</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TextBox 3"/>
          <p:cNvSpPr txBox="1"/>
          <p:nvPr/>
        </p:nvSpPr>
        <p:spPr>
          <a:xfrm>
            <a:off x="9051533" y="4243227"/>
            <a:ext cx="2743200" cy="2308324"/>
          </a:xfrm>
          <a:prstGeom prst="rect">
            <a:avLst/>
          </a:prstGeom>
          <a:noFill/>
        </p:spPr>
        <p:txBody>
          <a:bodyPr wrap="square" rtlCol="0">
            <a:spAutoFit/>
          </a:bodyPr>
          <a:lstStyle/>
          <a:p>
            <a:r>
              <a:rPr lang="en-US" sz="2400" dirty="0" smtClean="0">
                <a:solidFill>
                  <a:srgbClr val="0070C0"/>
                </a:solidFill>
              </a:rPr>
              <a:t>This is an exact repeat of the steady-state algebra of Ch. 8, except that </a:t>
            </a:r>
            <a:r>
              <a:rPr lang="el-GR" sz="2400" dirty="0">
                <a:solidFill>
                  <a:srgbClr val="0070C0"/>
                </a:solidFill>
              </a:rPr>
              <a:t>δ</a:t>
            </a:r>
            <a:r>
              <a:rPr lang="en-US" sz="2400" dirty="0">
                <a:solidFill>
                  <a:srgbClr val="0070C0"/>
                </a:solidFill>
              </a:rPr>
              <a:t> + </a:t>
            </a:r>
            <a:r>
              <a:rPr lang="en-US" sz="2400" i="1" dirty="0" smtClean="0">
                <a:solidFill>
                  <a:srgbClr val="0070C0"/>
                </a:solidFill>
              </a:rPr>
              <a:t>n</a:t>
            </a:r>
            <a:r>
              <a:rPr lang="en-US" sz="2400" dirty="0" smtClean="0">
                <a:solidFill>
                  <a:srgbClr val="0070C0"/>
                </a:solidFill>
              </a:rPr>
              <a:t> replaces </a:t>
            </a:r>
            <a:r>
              <a:rPr lang="el-GR" sz="2400" dirty="0" smtClean="0">
                <a:solidFill>
                  <a:srgbClr val="0070C0"/>
                </a:solidFill>
              </a:rPr>
              <a:t>δ</a:t>
            </a:r>
            <a:r>
              <a:rPr lang="en-US" sz="2400" dirty="0" smtClean="0">
                <a:solidFill>
                  <a:srgbClr val="0070C0"/>
                </a:solidFill>
              </a:rPr>
              <a:t> everywhere.</a:t>
            </a:r>
            <a:endParaRPr lang="en-US" sz="2400" dirty="0">
              <a:solidFill>
                <a:srgbClr val="0070C0"/>
              </a:solidFill>
            </a:endParaRPr>
          </a:p>
        </p:txBody>
      </p:sp>
    </p:spTree>
    <p:extLst>
      <p:ext uri="{BB962C8B-B14F-4D97-AF65-F5344CB8AC3E}">
        <p14:creationId xmlns:p14="http://schemas.microsoft.com/office/powerpoint/2010/main" val="79434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Technological </a:t>
            </a:r>
            <a:r>
              <a:rPr lang="en-US" dirty="0" smtClean="0"/>
              <a:t>Progress in the Solow-Swan Model</a:t>
            </a:r>
            <a:endParaRPr lang="en-US" dirty="0"/>
          </a:p>
        </p:txBody>
      </p:sp>
      <p:sp>
        <p:nvSpPr>
          <p:cNvPr id="5" name="Text Placeholder 4"/>
          <p:cNvSpPr>
            <a:spLocks noGrp="1"/>
          </p:cNvSpPr>
          <p:nvPr>
            <p:ph type="body" idx="1"/>
          </p:nvPr>
        </p:nvSpPr>
        <p:spPr/>
        <p:txBody>
          <a:bodyPr/>
          <a:lstStyle/>
          <a:p>
            <a:r>
              <a:rPr lang="en-US" dirty="0" smtClean="0"/>
              <a:t>This model shows that the Solow-Swan predicts perpetually rising living standards once technological progress is added to the model. However, this technological progress is exogenous (not explained by decisions made by the members of the society).</a:t>
            </a:r>
            <a:endParaRPr lang="en-US" dirty="0"/>
          </a:p>
        </p:txBody>
      </p:sp>
    </p:spTree>
    <p:extLst>
      <p:ext uri="{BB962C8B-B14F-4D97-AF65-F5344CB8AC3E}">
        <p14:creationId xmlns:p14="http://schemas.microsoft.com/office/powerpoint/2010/main" val="529831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Population </a:t>
            </a:r>
            <a:r>
              <a:rPr lang="en-US" dirty="0" smtClean="0"/>
              <a:t>Growth in the Solow-Swan Model</a:t>
            </a:r>
            <a:endParaRPr lang="en-US" dirty="0"/>
          </a:p>
        </p:txBody>
      </p:sp>
      <p:sp>
        <p:nvSpPr>
          <p:cNvPr id="5" name="Text Placeholder 4"/>
          <p:cNvSpPr>
            <a:spLocks noGrp="1"/>
          </p:cNvSpPr>
          <p:nvPr>
            <p:ph type="body" idx="1"/>
          </p:nvPr>
        </p:nvSpPr>
        <p:spPr/>
        <p:txBody>
          <a:bodyPr/>
          <a:lstStyle/>
          <a:p>
            <a:r>
              <a:rPr lang="en-US" dirty="0" smtClean="0"/>
              <a:t>Recall that in Chapter 8 we assumed a constant population. That’s about to change.</a:t>
            </a:r>
            <a:endParaRPr lang="en-US" dirty="0"/>
          </a:p>
        </p:txBody>
      </p:sp>
    </p:spTree>
    <p:extLst>
      <p:ext uri="{BB962C8B-B14F-4D97-AF65-F5344CB8AC3E}">
        <p14:creationId xmlns:p14="http://schemas.microsoft.com/office/powerpoint/2010/main" val="2854915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a:solidFill>
                  <a:srgbClr val="A85237"/>
                </a:solidFill>
                <a:latin typeface="+mn-lt"/>
              </a:rPr>
              <a:t>Adding technological progress into the </a:t>
            </a:r>
            <a:r>
              <a:rPr lang="en-US" sz="2800" b="1" dirty="0" smtClean="0">
                <a:solidFill>
                  <a:srgbClr val="A85237"/>
                </a:solidFill>
                <a:latin typeface="+mn-lt"/>
              </a:rPr>
              <a:t>Solow-Swan </a:t>
            </a:r>
            <a:r>
              <a:rPr lang="en-US" sz="2800" b="1" dirty="0">
                <a:solidFill>
                  <a:srgbClr val="A85237"/>
                </a:solidFill>
                <a:latin typeface="+mn-lt"/>
              </a:rPr>
              <a:t>Model</a:t>
            </a:r>
          </a:p>
        </p:txBody>
      </p:sp>
      <p:sp>
        <p:nvSpPr>
          <p:cNvPr id="3" name="Content Placeholder 2"/>
          <p:cNvSpPr>
            <a:spLocks noGrp="1"/>
          </p:cNvSpPr>
          <p:nvPr>
            <p:ph idx="1"/>
          </p:nvPr>
        </p:nvSpPr>
        <p:spPr/>
        <p:txBody>
          <a:bodyPr/>
          <a:lstStyle/>
          <a:p>
            <a:pPr>
              <a:spcBef>
                <a:spcPts val="600"/>
              </a:spcBef>
            </a:pPr>
            <a:r>
              <a:rPr lang="en-US" sz="2400" dirty="0">
                <a:cs typeface="Arial" panose="020B0604020202020204" pitchFamily="34" charset="0"/>
              </a:rPr>
              <a:t>In the </a:t>
            </a:r>
            <a:r>
              <a:rPr lang="en-US" sz="2400" dirty="0" smtClean="0">
                <a:cs typeface="Arial" panose="020B0604020202020204" pitchFamily="34" charset="0"/>
              </a:rPr>
              <a:t>Solow-Swan </a:t>
            </a:r>
            <a:r>
              <a:rPr lang="en-US" sz="2400" dirty="0">
                <a:cs typeface="Arial" panose="020B0604020202020204" pitchFamily="34" charset="0"/>
              </a:rPr>
              <a:t>model of Chapter 8,</a:t>
            </a:r>
          </a:p>
          <a:p>
            <a:pPr marL="800100" lvl="1">
              <a:spcBef>
                <a:spcPts val="600"/>
              </a:spcBef>
              <a:buClrTx/>
            </a:pPr>
            <a:r>
              <a:rPr lang="en-US" dirty="0">
                <a:cs typeface="Arial" panose="020B0604020202020204" pitchFamily="34" charset="0"/>
              </a:rPr>
              <a:t>the production technology is </a:t>
            </a:r>
            <a:r>
              <a:rPr lang="en-US" dirty="0" smtClean="0">
                <a:cs typeface="Arial" panose="020B0604020202020204" pitchFamily="34" charset="0"/>
              </a:rPr>
              <a:t>assumed unchanging.</a:t>
            </a:r>
            <a:endParaRPr lang="en-US" dirty="0">
              <a:cs typeface="Arial" panose="020B0604020202020204" pitchFamily="34" charset="0"/>
            </a:endParaRPr>
          </a:p>
          <a:p>
            <a:pPr marL="800100" lvl="1">
              <a:spcBef>
                <a:spcPts val="600"/>
              </a:spcBef>
              <a:buClrTx/>
            </a:pPr>
            <a:r>
              <a:rPr lang="en-US" dirty="0">
                <a:cs typeface="Arial" panose="020B0604020202020204" pitchFamily="34" charset="0"/>
              </a:rPr>
              <a:t>income per capita is </a:t>
            </a:r>
            <a:r>
              <a:rPr lang="en-US" dirty="0" smtClean="0">
                <a:cs typeface="Arial" panose="020B0604020202020204" pitchFamily="34" charset="0"/>
              </a:rPr>
              <a:t>predicted to be constant </a:t>
            </a:r>
            <a:r>
              <a:rPr lang="en-US" dirty="0">
                <a:cs typeface="Arial" panose="020B0604020202020204" pitchFamily="34" charset="0"/>
              </a:rPr>
              <a:t>in the steady state.</a:t>
            </a:r>
          </a:p>
          <a:p>
            <a:pPr>
              <a:spcBef>
                <a:spcPts val="600"/>
              </a:spcBef>
            </a:pPr>
            <a:r>
              <a:rPr lang="en-US" sz="2400" dirty="0">
                <a:cs typeface="Arial" panose="020B0604020202020204" pitchFamily="34" charset="0"/>
              </a:rPr>
              <a:t>Neither point is true in the real world:</a:t>
            </a:r>
          </a:p>
          <a:p>
            <a:pPr marL="800100" lvl="1">
              <a:spcBef>
                <a:spcPts val="600"/>
              </a:spcBef>
              <a:buClrTx/>
            </a:pPr>
            <a:r>
              <a:rPr lang="en-US" dirty="0">
                <a:cs typeface="Arial" panose="020B0604020202020204" pitchFamily="34" charset="0"/>
              </a:rPr>
              <a:t>1950–2019: U.S. real GDP per person grew by a factor of over 4.</a:t>
            </a:r>
          </a:p>
          <a:p>
            <a:endParaRPr lang="en-US" dirty="0"/>
          </a:p>
        </p:txBody>
      </p:sp>
    </p:spTree>
    <p:extLst>
      <p:ext uri="{BB962C8B-B14F-4D97-AF65-F5344CB8AC3E}">
        <p14:creationId xmlns:p14="http://schemas.microsoft.com/office/powerpoint/2010/main" val="2884402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t>
            </a:r>
            <a:r>
              <a:rPr lang="en-US" dirty="0" smtClean="0"/>
              <a:t>Solow-Swan with Population Growth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1373950"/>
              </p:ext>
            </p:extLst>
          </p:nvPr>
        </p:nvGraphicFramePr>
        <p:xfrm>
          <a:off x="1970927" y="1690688"/>
          <a:ext cx="7398259" cy="3337560"/>
        </p:xfrm>
        <a:graphic>
          <a:graphicData uri="http://schemas.openxmlformats.org/drawingml/2006/table">
            <a:tbl>
              <a:tblPr firstRow="1" bandRow="1">
                <a:tableStyleId>{5C22544A-7EE6-4342-B048-85BDC9FD1C3A}</a:tableStyleId>
              </a:tblPr>
              <a:tblGrid>
                <a:gridCol w="3394266">
                  <a:extLst>
                    <a:ext uri="{9D8B030D-6E8A-4147-A177-3AD203B41FA5}">
                      <a16:colId xmlns:a16="http://schemas.microsoft.com/office/drawing/2014/main" val="20000"/>
                    </a:ext>
                  </a:extLst>
                </a:gridCol>
                <a:gridCol w="1260793">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Variable </a:t>
                      </a:r>
                      <a:endParaRPr lang="en-US" dirty="0"/>
                    </a:p>
                  </a:txBody>
                  <a:tcPr/>
                </a:tc>
                <a:tc>
                  <a:txBody>
                    <a:bodyPr/>
                    <a:lstStyle/>
                    <a:p>
                      <a:pPr algn="ctr"/>
                      <a:r>
                        <a:rPr lang="en-US" dirty="0" smtClean="0"/>
                        <a:t>Symbol </a:t>
                      </a:r>
                      <a:endParaRPr lang="en-US" dirty="0"/>
                    </a:p>
                  </a:txBody>
                  <a:tcPr/>
                </a:tc>
                <a:tc>
                  <a:txBody>
                    <a:bodyPr/>
                    <a:lstStyle/>
                    <a:p>
                      <a:pPr algn="ctr"/>
                      <a:r>
                        <a:rPr lang="en-US" dirty="0" smtClean="0"/>
                        <a:t>Steady state behavior</a:t>
                      </a:r>
                      <a:endParaRPr lang="en-US" dirty="0"/>
                    </a:p>
                  </a:txBody>
                  <a:tcPr/>
                </a:tc>
                <a:extLst>
                  <a:ext uri="{0D108BD9-81ED-4DB2-BD59-A6C34878D82A}">
                    <a16:rowId xmlns:a16="http://schemas.microsoft.com/office/drawing/2014/main" val="10000"/>
                  </a:ext>
                </a:extLst>
              </a:tr>
              <a:tr h="370840">
                <a:tc>
                  <a:txBody>
                    <a:bodyPr/>
                    <a:lstStyle/>
                    <a:p>
                      <a:r>
                        <a:rPr lang="en-US" dirty="0" smtClean="0"/>
                        <a:t>Capital per worker</a:t>
                      </a:r>
                      <a:endParaRPr lang="en-US" dirty="0"/>
                    </a:p>
                  </a:txBody>
                  <a:tcPr/>
                </a:tc>
                <a:tc>
                  <a:txBody>
                    <a:bodyPr/>
                    <a:lstStyle/>
                    <a:p>
                      <a:pPr algn="ctr"/>
                      <a:r>
                        <a:rPr lang="en-US" i="1" dirty="0" smtClean="0"/>
                        <a:t>k</a:t>
                      </a:r>
                      <a:endParaRPr lang="en-US" i="1" dirty="0"/>
                    </a:p>
                  </a:txBody>
                  <a:tcPr/>
                </a:tc>
                <a:tc>
                  <a:txBody>
                    <a:bodyPr/>
                    <a:lstStyle/>
                    <a:p>
                      <a:pPr algn="ctr"/>
                      <a:r>
                        <a:rPr lang="en-US" dirty="0" smtClean="0"/>
                        <a:t>Constant</a:t>
                      </a:r>
                      <a:endParaRPr lang="en-US" dirty="0"/>
                    </a:p>
                  </a:txBody>
                  <a:tcPr/>
                </a:tc>
                <a:extLst>
                  <a:ext uri="{0D108BD9-81ED-4DB2-BD59-A6C34878D82A}">
                    <a16:rowId xmlns:a16="http://schemas.microsoft.com/office/drawing/2014/main" val="10001"/>
                  </a:ext>
                </a:extLst>
              </a:tr>
              <a:tr h="370840">
                <a:tc>
                  <a:txBody>
                    <a:bodyPr/>
                    <a:lstStyle/>
                    <a:p>
                      <a:r>
                        <a:rPr lang="en-US" dirty="0" smtClean="0"/>
                        <a:t>Income per worker</a:t>
                      </a:r>
                      <a:endParaRPr lang="en-US" dirty="0"/>
                    </a:p>
                  </a:txBody>
                  <a:tcPr/>
                </a:tc>
                <a:tc>
                  <a:txBody>
                    <a:bodyPr/>
                    <a:lstStyle/>
                    <a:p>
                      <a:pPr algn="ctr"/>
                      <a:r>
                        <a:rPr lang="en-US" i="1" dirty="0" smtClean="0"/>
                        <a:t>y</a:t>
                      </a:r>
                      <a:r>
                        <a:rPr lang="en-US" dirty="0" smtClean="0"/>
                        <a:t> = </a:t>
                      </a:r>
                      <a:r>
                        <a:rPr lang="en-US" i="1" dirty="0" smtClean="0"/>
                        <a:t>f</a:t>
                      </a:r>
                      <a:r>
                        <a:rPr lang="en-US" dirty="0" smtClean="0"/>
                        <a:t>(</a:t>
                      </a:r>
                      <a:r>
                        <a:rPr lang="en-US" i="1" dirty="0" smtClean="0"/>
                        <a:t>k</a:t>
                      </a:r>
                      <a:r>
                        <a:rPr lang="en-US" dirty="0" smtClean="0"/>
                        <a:t>)</a:t>
                      </a:r>
                      <a:endParaRPr lang="en-US" dirty="0"/>
                    </a:p>
                  </a:txBody>
                  <a:tcPr/>
                </a:tc>
                <a:tc>
                  <a:txBody>
                    <a:bodyPr/>
                    <a:lstStyle/>
                    <a:p>
                      <a:pPr algn="ctr"/>
                      <a:r>
                        <a:rPr lang="en-US" dirty="0" smtClean="0"/>
                        <a:t>Constant</a:t>
                      </a:r>
                      <a:endParaRPr lang="en-US" dirty="0"/>
                    </a:p>
                  </a:txBody>
                  <a:tcPr/>
                </a:tc>
                <a:extLst>
                  <a:ext uri="{0D108BD9-81ED-4DB2-BD59-A6C34878D82A}">
                    <a16:rowId xmlns:a16="http://schemas.microsoft.com/office/drawing/2014/main" val="10002"/>
                  </a:ext>
                </a:extLst>
              </a:tr>
              <a:tr h="370840">
                <a:tc>
                  <a:txBody>
                    <a:bodyPr/>
                    <a:lstStyle/>
                    <a:p>
                      <a:r>
                        <a:rPr lang="en-US" dirty="0" smtClean="0"/>
                        <a:t>Saving and investment per worker</a:t>
                      </a:r>
                      <a:endParaRPr lang="en-US" dirty="0"/>
                    </a:p>
                  </a:txBody>
                  <a:tcPr/>
                </a:tc>
                <a:tc>
                  <a:txBody>
                    <a:bodyPr/>
                    <a:lstStyle/>
                    <a:p>
                      <a:pPr algn="ctr"/>
                      <a:r>
                        <a:rPr lang="en-US" i="1" dirty="0" err="1" smtClean="0"/>
                        <a:t>sy</a:t>
                      </a:r>
                      <a:r>
                        <a:rPr lang="en-US" i="1" dirty="0" smtClean="0"/>
                        <a:t> </a:t>
                      </a:r>
                      <a:endParaRPr lang="en-US" i="1" dirty="0"/>
                    </a:p>
                  </a:txBody>
                  <a:tcPr/>
                </a:tc>
                <a:tc>
                  <a:txBody>
                    <a:bodyPr/>
                    <a:lstStyle/>
                    <a:p>
                      <a:pPr algn="ctr"/>
                      <a:r>
                        <a:rPr lang="en-US" dirty="0" smtClean="0"/>
                        <a:t>Constant</a:t>
                      </a:r>
                      <a:endParaRPr lang="en-US" dirty="0"/>
                    </a:p>
                  </a:txBody>
                  <a:tcPr/>
                </a:tc>
                <a:extLst>
                  <a:ext uri="{0D108BD9-81ED-4DB2-BD59-A6C34878D82A}">
                    <a16:rowId xmlns:a16="http://schemas.microsoft.com/office/drawing/2014/main" val="10003"/>
                  </a:ext>
                </a:extLst>
              </a:tr>
              <a:tr h="370840">
                <a:tc>
                  <a:txBody>
                    <a:bodyPr/>
                    <a:lstStyle/>
                    <a:p>
                      <a:r>
                        <a:rPr lang="en-US" dirty="0" smtClean="0"/>
                        <a:t>Consumption per worker</a:t>
                      </a:r>
                      <a:endParaRPr lang="en-US" dirty="0"/>
                    </a:p>
                  </a:txBody>
                  <a:tcPr/>
                </a:tc>
                <a:tc>
                  <a:txBody>
                    <a:bodyPr/>
                    <a:lstStyle/>
                    <a:p>
                      <a:pPr algn="ctr"/>
                      <a:r>
                        <a:rPr lang="en-US" i="1" dirty="0" smtClean="0"/>
                        <a:t>c </a:t>
                      </a:r>
                      <a:r>
                        <a:rPr lang="en-US" i="0" dirty="0" smtClean="0"/>
                        <a:t>= (1</a:t>
                      </a:r>
                      <a:r>
                        <a:rPr lang="en-US" i="0" baseline="0" dirty="0" smtClean="0"/>
                        <a:t> – </a:t>
                      </a:r>
                      <a:r>
                        <a:rPr lang="en-US" i="1" baseline="0" dirty="0" smtClean="0"/>
                        <a:t>s</a:t>
                      </a:r>
                      <a:r>
                        <a:rPr lang="en-US" i="0" baseline="0" dirty="0" smtClean="0"/>
                        <a:t>)</a:t>
                      </a:r>
                      <a:r>
                        <a:rPr lang="en-US" i="1" baseline="0" dirty="0" smtClean="0"/>
                        <a:t>y</a:t>
                      </a:r>
                      <a:endParaRPr lang="en-US" i="1" dirty="0"/>
                    </a:p>
                  </a:txBody>
                  <a:tcPr/>
                </a:tc>
                <a:tc>
                  <a:txBody>
                    <a:bodyPr/>
                    <a:lstStyle/>
                    <a:p>
                      <a:pPr algn="ctr"/>
                      <a:r>
                        <a:rPr lang="en-US" dirty="0" smtClean="0"/>
                        <a:t>Constant</a:t>
                      </a:r>
                      <a:endParaRPr lang="en-US" i="1" dirty="0"/>
                    </a:p>
                  </a:txBody>
                  <a:tcPr/>
                </a:tc>
                <a:extLst>
                  <a:ext uri="{0D108BD9-81ED-4DB2-BD59-A6C34878D82A}">
                    <a16:rowId xmlns:a16="http://schemas.microsoft.com/office/drawing/2014/main" val="10004"/>
                  </a:ext>
                </a:extLst>
              </a:tr>
              <a:tr h="370840">
                <a:tc>
                  <a:txBody>
                    <a:bodyPr/>
                    <a:lstStyle/>
                    <a:p>
                      <a:r>
                        <a:rPr lang="en-US" dirty="0" smtClean="0"/>
                        <a:t>Labor</a:t>
                      </a:r>
                      <a:endParaRPr lang="en-US" dirty="0"/>
                    </a:p>
                  </a:txBody>
                  <a:tcPr/>
                </a:tc>
                <a:tc>
                  <a:txBody>
                    <a:bodyPr/>
                    <a:lstStyle/>
                    <a:p>
                      <a:pPr algn="ctr"/>
                      <a:r>
                        <a:rPr lang="en-US" i="1" dirty="0" smtClean="0"/>
                        <a:t>L</a:t>
                      </a:r>
                      <a:endParaRPr lang="en-US" i="1" dirty="0"/>
                    </a:p>
                  </a:txBody>
                  <a:tcPr/>
                </a:tc>
                <a:tc>
                  <a:txBody>
                    <a:bodyPr/>
                    <a:lstStyle/>
                    <a:p>
                      <a:pPr algn="ctr"/>
                      <a:r>
                        <a:rPr lang="en-US" dirty="0" smtClean="0"/>
                        <a:t>Grows at rate </a:t>
                      </a:r>
                      <a:r>
                        <a:rPr lang="en-US" i="1" dirty="0" smtClean="0"/>
                        <a:t>n</a:t>
                      </a:r>
                      <a:endParaRPr lang="en-US" i="1" dirty="0"/>
                    </a:p>
                  </a:txBody>
                  <a:tcPr/>
                </a:tc>
                <a:extLst>
                  <a:ext uri="{0D108BD9-81ED-4DB2-BD59-A6C34878D82A}">
                    <a16:rowId xmlns:a16="http://schemas.microsoft.com/office/drawing/2014/main" val="10005"/>
                  </a:ext>
                </a:extLst>
              </a:tr>
              <a:tr h="370840">
                <a:tc>
                  <a:txBody>
                    <a:bodyPr/>
                    <a:lstStyle/>
                    <a:p>
                      <a:r>
                        <a:rPr lang="en-US" dirty="0" smtClean="0"/>
                        <a:t>Capital</a:t>
                      </a:r>
                      <a:endParaRPr lang="en-US" dirty="0"/>
                    </a:p>
                  </a:txBody>
                  <a:tcPr/>
                </a:tc>
                <a:tc>
                  <a:txBody>
                    <a:bodyPr/>
                    <a:lstStyle/>
                    <a:p>
                      <a:pPr algn="ctr"/>
                      <a:r>
                        <a:rPr lang="en-US" i="1" dirty="0" smtClean="0"/>
                        <a:t>K</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Grows at rate </a:t>
                      </a:r>
                      <a:r>
                        <a:rPr lang="en-US" i="1" dirty="0" smtClean="0"/>
                        <a:t>n</a:t>
                      </a:r>
                    </a:p>
                  </a:txBody>
                  <a:tcPr/>
                </a:tc>
                <a:extLst>
                  <a:ext uri="{0D108BD9-81ED-4DB2-BD59-A6C34878D82A}">
                    <a16:rowId xmlns:a16="http://schemas.microsoft.com/office/drawing/2014/main" val="10006"/>
                  </a:ext>
                </a:extLst>
              </a:tr>
              <a:tr h="370840">
                <a:tc>
                  <a:txBody>
                    <a:bodyPr/>
                    <a:lstStyle/>
                    <a:p>
                      <a:r>
                        <a:rPr lang="en-US" dirty="0" smtClean="0"/>
                        <a:t>Income</a:t>
                      </a:r>
                      <a:endParaRPr lang="en-US" dirty="0"/>
                    </a:p>
                  </a:txBody>
                  <a:tcPr/>
                </a:tc>
                <a:tc>
                  <a:txBody>
                    <a:bodyPr/>
                    <a:lstStyle/>
                    <a:p>
                      <a:pPr algn="ctr"/>
                      <a:r>
                        <a:rPr lang="en-US" i="1" dirty="0" smtClean="0"/>
                        <a:t>Y</a:t>
                      </a:r>
                      <a:r>
                        <a:rPr lang="en-US" dirty="0" smtClean="0"/>
                        <a:t> = </a:t>
                      </a:r>
                      <a:r>
                        <a:rPr lang="en-US" i="1" dirty="0" smtClean="0"/>
                        <a:t>F</a:t>
                      </a:r>
                      <a:r>
                        <a:rPr lang="en-US" dirty="0" smtClean="0"/>
                        <a:t>(</a:t>
                      </a:r>
                      <a:r>
                        <a:rPr lang="en-US" i="1" dirty="0" smtClean="0"/>
                        <a:t>K</a:t>
                      </a:r>
                      <a:r>
                        <a:rPr lang="en-US" dirty="0" smtClean="0"/>
                        <a:t>, </a:t>
                      </a:r>
                      <a:r>
                        <a:rPr lang="en-US" i="1" dirty="0" smtClean="0"/>
                        <a:t>L</a:t>
                      </a:r>
                      <a:r>
                        <a:rPr lang="en-US" i="0" dirty="0" smtClean="0"/>
                        <a:t>)</a:t>
                      </a:r>
                      <a:endParaRPr lang="en-US" i="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Grows at rate </a:t>
                      </a:r>
                      <a:r>
                        <a:rPr lang="en-US" i="1" dirty="0" smtClean="0"/>
                        <a:t>n</a:t>
                      </a:r>
                    </a:p>
                  </a:txBody>
                  <a:tcPr/>
                </a:tc>
                <a:extLst>
                  <a:ext uri="{0D108BD9-81ED-4DB2-BD59-A6C34878D82A}">
                    <a16:rowId xmlns:a16="http://schemas.microsoft.com/office/drawing/2014/main" val="10007"/>
                  </a:ext>
                </a:extLst>
              </a:tr>
              <a:tr h="370840">
                <a:tc>
                  <a:txBody>
                    <a:bodyPr/>
                    <a:lstStyle/>
                    <a:p>
                      <a:r>
                        <a:rPr lang="en-US" dirty="0" smtClean="0"/>
                        <a:t>Saving and investment</a:t>
                      </a:r>
                      <a:endParaRPr lang="en-US" dirty="0"/>
                    </a:p>
                  </a:txBody>
                  <a:tcPr/>
                </a:tc>
                <a:tc>
                  <a:txBody>
                    <a:bodyPr/>
                    <a:lstStyle/>
                    <a:p>
                      <a:pPr algn="ctr"/>
                      <a:r>
                        <a:rPr lang="en-US" i="1" dirty="0" err="1" smtClean="0"/>
                        <a:t>sY</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Grows at rate </a:t>
                      </a:r>
                      <a:r>
                        <a:rPr lang="en-US" i="1" dirty="0" smtClean="0"/>
                        <a:t>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73125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Sad </a:t>
            </a:r>
            <a:r>
              <a:rPr lang="en-US" dirty="0"/>
              <a:t>L</a:t>
            </a:r>
            <a:r>
              <a:rPr lang="en-US" dirty="0" smtClean="0"/>
              <a:t>esson of Solow-Swan</a:t>
            </a:r>
            <a:endParaRPr lang="en-US" dirty="0"/>
          </a:p>
        </p:txBody>
      </p:sp>
      <p:sp>
        <p:nvSpPr>
          <p:cNvPr id="3" name="Content Placeholder 2"/>
          <p:cNvSpPr>
            <a:spLocks noGrp="1"/>
          </p:cNvSpPr>
          <p:nvPr>
            <p:ph idx="1"/>
          </p:nvPr>
        </p:nvSpPr>
        <p:spPr/>
        <p:txBody>
          <a:bodyPr>
            <a:normAutofit/>
          </a:bodyPr>
          <a:lstStyle/>
          <a:p>
            <a:r>
              <a:rPr lang="en-US" dirty="0" smtClean="0"/>
              <a:t>It is an undeniable fact that our standards of living increase over time</a:t>
            </a:r>
          </a:p>
          <a:p>
            <a:r>
              <a:rPr lang="en-US" dirty="0" smtClean="0"/>
              <a:t>Yet, Solow-Swan cannot explain this! </a:t>
            </a:r>
          </a:p>
          <a:p>
            <a:r>
              <a:rPr lang="en-US" dirty="0" smtClean="0"/>
              <a:t>Why?</a:t>
            </a:r>
          </a:p>
          <a:p>
            <a:r>
              <a:rPr lang="en-US" dirty="0" smtClean="0"/>
              <a:t>Solow-Swan relies on capital accumulation as the only means of progress</a:t>
            </a:r>
          </a:p>
          <a:p>
            <a:r>
              <a:rPr lang="en-US" dirty="0" smtClean="0"/>
              <a:t>We must introduce some means of progress </a:t>
            </a:r>
            <a:r>
              <a:rPr lang="en-US" i="1" dirty="0" smtClean="0"/>
              <a:t>other than </a:t>
            </a:r>
            <a:r>
              <a:rPr lang="en-US" dirty="0" smtClean="0"/>
              <a:t>capital accumulation</a:t>
            </a:r>
            <a:endParaRPr lang="en-US" dirty="0"/>
          </a:p>
        </p:txBody>
      </p:sp>
    </p:spTree>
    <p:extLst>
      <p:ext uri="{BB962C8B-B14F-4D97-AF65-F5344CB8AC3E}">
        <p14:creationId xmlns:p14="http://schemas.microsoft.com/office/powerpoint/2010/main" val="301185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Progress</a:t>
            </a:r>
            <a:endParaRPr lang="en-US" dirty="0"/>
          </a:p>
        </p:txBody>
      </p:sp>
      <p:sp>
        <p:nvSpPr>
          <p:cNvPr id="3" name="Content Placeholder 2"/>
          <p:cNvSpPr>
            <a:spLocks noGrp="1"/>
          </p:cNvSpPr>
          <p:nvPr>
            <p:ph idx="1"/>
          </p:nvPr>
        </p:nvSpPr>
        <p:spPr/>
        <p:txBody>
          <a:bodyPr/>
          <a:lstStyle/>
          <a:p>
            <a:r>
              <a:rPr lang="en-US" dirty="0" smtClean="0"/>
              <a:t>Maybe Solow-Swan fails to show economic progress because there is no technological progress in it</a:t>
            </a:r>
          </a:p>
          <a:p>
            <a:r>
              <a:rPr lang="en-US" dirty="0" smtClean="0"/>
              <a:t>We need to create a theory with technological progress in it</a:t>
            </a:r>
          </a:p>
          <a:p>
            <a:r>
              <a:rPr lang="en-US" dirty="0" smtClean="0"/>
              <a:t>But how?</a:t>
            </a:r>
            <a:endParaRPr lang="en-US" dirty="0"/>
          </a:p>
        </p:txBody>
      </p:sp>
    </p:spTree>
    <p:extLst>
      <p:ext uri="{BB962C8B-B14F-4D97-AF65-F5344CB8AC3E}">
        <p14:creationId xmlns:p14="http://schemas.microsoft.com/office/powerpoint/2010/main" val="1354291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Progress</a:t>
            </a:r>
          </a:p>
        </p:txBody>
      </p:sp>
      <p:sp>
        <p:nvSpPr>
          <p:cNvPr id="3" name="Content Placeholder 2"/>
          <p:cNvSpPr>
            <a:spLocks noGrp="1"/>
          </p:cNvSpPr>
          <p:nvPr>
            <p:ph idx="1"/>
          </p:nvPr>
        </p:nvSpPr>
        <p:spPr/>
        <p:txBody>
          <a:bodyPr>
            <a:noAutofit/>
          </a:bodyPr>
          <a:lstStyle/>
          <a:p>
            <a:r>
              <a:rPr lang="en-US" dirty="0" smtClean="0"/>
              <a:t>Think of technological progress as each adult having </a:t>
            </a:r>
            <a:r>
              <a:rPr lang="en-US" i="1" dirty="0" smtClean="0"/>
              <a:t>n </a:t>
            </a:r>
            <a:r>
              <a:rPr lang="en-US" dirty="0" smtClean="0"/>
              <a:t>children who need to eat and </a:t>
            </a:r>
            <a:r>
              <a:rPr lang="en-US" i="1" dirty="0" smtClean="0"/>
              <a:t>g</a:t>
            </a:r>
            <a:r>
              <a:rPr lang="en-US" dirty="0" smtClean="0"/>
              <a:t> children who don’t eat</a:t>
            </a:r>
          </a:p>
          <a:p>
            <a:pPr lvl="1"/>
            <a:r>
              <a:rPr lang="en-US" dirty="0" smtClean="0"/>
              <a:t>Very strange, but humor me</a:t>
            </a:r>
          </a:p>
          <a:p>
            <a:r>
              <a:rPr lang="en-US" dirty="0" smtClean="0"/>
              <a:t>All children born at time </a:t>
            </a:r>
            <a:r>
              <a:rPr lang="en-US" i="1" dirty="0" smtClean="0"/>
              <a:t>t</a:t>
            </a:r>
            <a:r>
              <a:rPr lang="en-US" dirty="0" smtClean="0"/>
              <a:t> – whether eaters or non-eaters – become adults at time </a:t>
            </a:r>
            <a:r>
              <a:rPr lang="en-US" i="1" dirty="0" smtClean="0"/>
              <a:t>t</a:t>
            </a:r>
            <a:r>
              <a:rPr lang="en-US" dirty="0" smtClean="0"/>
              <a:t> + 1, go to work, and have children of their own (</a:t>
            </a:r>
            <a:r>
              <a:rPr lang="en-US" i="1" dirty="0" smtClean="0"/>
              <a:t>n</a:t>
            </a:r>
            <a:r>
              <a:rPr lang="en-US" dirty="0" smtClean="0"/>
              <a:t> eaters and </a:t>
            </a:r>
            <a:r>
              <a:rPr lang="en-US" i="1" dirty="0" smtClean="0"/>
              <a:t>g</a:t>
            </a:r>
            <a:r>
              <a:rPr lang="en-US" dirty="0" smtClean="0"/>
              <a:t> non-eaters), and so on and on</a:t>
            </a:r>
          </a:p>
          <a:p>
            <a:endParaRPr lang="en-US" dirty="0"/>
          </a:p>
          <a:p>
            <a:r>
              <a:rPr lang="en-US" dirty="0" smtClean="0"/>
              <a:t>This is a </a:t>
            </a:r>
            <a:r>
              <a:rPr lang="en-US" i="1" dirty="0" smtClean="0"/>
              <a:t>model</a:t>
            </a:r>
            <a:r>
              <a:rPr lang="en-US" dirty="0" smtClean="0"/>
              <a:t> or </a:t>
            </a:r>
            <a:r>
              <a:rPr lang="en-US" i="1" dirty="0" smtClean="0"/>
              <a:t>metaphor</a:t>
            </a:r>
            <a:r>
              <a:rPr lang="en-US" dirty="0" smtClean="0"/>
              <a:t> for technological progress. </a:t>
            </a:r>
          </a:p>
          <a:p>
            <a:r>
              <a:rPr lang="en-US" dirty="0" smtClean="0"/>
              <a:t>It represents the idea that technological progress helps humans get more work done.</a:t>
            </a:r>
            <a:endParaRPr lang="en-US" i="1" dirty="0"/>
          </a:p>
        </p:txBody>
      </p:sp>
    </p:spTree>
    <p:extLst>
      <p:ext uri="{BB962C8B-B14F-4D97-AF65-F5344CB8AC3E}">
        <p14:creationId xmlns:p14="http://schemas.microsoft.com/office/powerpoint/2010/main" val="2170557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Progress</a:t>
            </a:r>
          </a:p>
        </p:txBody>
      </p:sp>
      <p:sp>
        <p:nvSpPr>
          <p:cNvPr id="3" name="Content Placeholder 2"/>
          <p:cNvSpPr>
            <a:spLocks noGrp="1"/>
          </p:cNvSpPr>
          <p:nvPr>
            <p:ph idx="1"/>
          </p:nvPr>
        </p:nvSpPr>
        <p:spPr/>
        <p:txBody>
          <a:bodyPr>
            <a:noAutofit/>
          </a:bodyPr>
          <a:lstStyle/>
          <a:p>
            <a:r>
              <a:rPr lang="en-US" dirty="0" smtClean="0"/>
              <a:t>Think of technological progress as each adult having </a:t>
            </a:r>
            <a:r>
              <a:rPr lang="en-US" i="1" dirty="0" smtClean="0"/>
              <a:t>n </a:t>
            </a:r>
            <a:r>
              <a:rPr lang="en-US" dirty="0" smtClean="0"/>
              <a:t>children who need to eat and </a:t>
            </a:r>
            <a:r>
              <a:rPr lang="en-US" i="1" dirty="0" smtClean="0"/>
              <a:t>g</a:t>
            </a:r>
            <a:r>
              <a:rPr lang="en-US" dirty="0" smtClean="0"/>
              <a:t> children who don’t eat</a:t>
            </a:r>
          </a:p>
          <a:p>
            <a:pPr lvl="1"/>
            <a:r>
              <a:rPr lang="en-US" dirty="0" smtClean="0"/>
              <a:t>Very strange, but humor me</a:t>
            </a:r>
          </a:p>
          <a:p>
            <a:r>
              <a:rPr lang="en-US" dirty="0" smtClean="0"/>
              <a:t>All children born at time </a:t>
            </a:r>
            <a:r>
              <a:rPr lang="en-US" i="1" dirty="0" smtClean="0"/>
              <a:t>t</a:t>
            </a:r>
            <a:r>
              <a:rPr lang="en-US" dirty="0" smtClean="0"/>
              <a:t> – whether eaters or non-eaters – become adults at time </a:t>
            </a:r>
            <a:r>
              <a:rPr lang="en-US" i="1" dirty="0" smtClean="0"/>
              <a:t>t</a:t>
            </a:r>
            <a:r>
              <a:rPr lang="en-US" dirty="0" smtClean="0"/>
              <a:t> + 1, go to work, and have children of their own (</a:t>
            </a:r>
            <a:r>
              <a:rPr lang="en-US" i="1" dirty="0" smtClean="0"/>
              <a:t>n</a:t>
            </a:r>
            <a:r>
              <a:rPr lang="en-US" dirty="0" smtClean="0"/>
              <a:t> eaters and </a:t>
            </a:r>
            <a:r>
              <a:rPr lang="en-US" i="1" dirty="0" smtClean="0"/>
              <a:t>g</a:t>
            </a:r>
            <a:r>
              <a:rPr lang="en-US" dirty="0" smtClean="0"/>
              <a:t> non-eaters), and so on and on</a:t>
            </a:r>
          </a:p>
          <a:p>
            <a:endParaRPr lang="en-US" dirty="0" smtClean="0"/>
          </a:p>
          <a:p>
            <a:r>
              <a:rPr lang="en-US" i="1" dirty="0" smtClean="0"/>
              <a:t>Effective </a:t>
            </a:r>
            <a:r>
              <a:rPr lang="en-US" i="1" dirty="0"/>
              <a:t>labor </a:t>
            </a:r>
            <a:r>
              <a:rPr lang="en-US" dirty="0" smtClean="0"/>
              <a:t>(eaters </a:t>
            </a:r>
            <a:r>
              <a:rPr lang="en-US" dirty="0"/>
              <a:t>and </a:t>
            </a:r>
            <a:r>
              <a:rPr lang="en-US" dirty="0" smtClean="0"/>
              <a:t>non-eaters) </a:t>
            </a:r>
            <a:r>
              <a:rPr lang="en-US" dirty="0"/>
              <a:t>grows at the rate </a:t>
            </a:r>
            <a:r>
              <a:rPr lang="en-US" i="1" dirty="0"/>
              <a:t>n</a:t>
            </a:r>
            <a:r>
              <a:rPr lang="en-US" dirty="0"/>
              <a:t> + </a:t>
            </a:r>
            <a:r>
              <a:rPr lang="en-US" i="1" dirty="0"/>
              <a:t>g</a:t>
            </a:r>
          </a:p>
          <a:p>
            <a:pPr lvl="1"/>
            <a:r>
              <a:rPr lang="en-US" dirty="0"/>
              <a:t>The number of </a:t>
            </a:r>
            <a:r>
              <a:rPr lang="en-US" dirty="0" smtClean="0"/>
              <a:t>eaters </a:t>
            </a:r>
            <a:r>
              <a:rPr lang="en-US" dirty="0"/>
              <a:t>grows at the rate </a:t>
            </a:r>
            <a:r>
              <a:rPr lang="en-US" i="1" dirty="0"/>
              <a:t>n</a:t>
            </a:r>
          </a:p>
          <a:p>
            <a:pPr lvl="1"/>
            <a:r>
              <a:rPr lang="en-US" dirty="0"/>
              <a:t>The number of </a:t>
            </a:r>
            <a:r>
              <a:rPr lang="en-US" dirty="0" smtClean="0"/>
              <a:t>non-</a:t>
            </a:r>
            <a:r>
              <a:rPr lang="en-US" dirty="0"/>
              <a:t> eaters</a:t>
            </a:r>
            <a:r>
              <a:rPr lang="en-US" dirty="0" smtClean="0"/>
              <a:t> </a:t>
            </a:r>
            <a:r>
              <a:rPr lang="en-US" dirty="0"/>
              <a:t>grows at the rate </a:t>
            </a:r>
            <a:r>
              <a:rPr lang="en-US" i="1" dirty="0"/>
              <a:t>g</a:t>
            </a:r>
          </a:p>
          <a:p>
            <a:endParaRPr lang="en-US" dirty="0"/>
          </a:p>
        </p:txBody>
      </p:sp>
    </p:spTree>
    <p:extLst>
      <p:ext uri="{BB962C8B-B14F-4D97-AF65-F5344CB8AC3E}">
        <p14:creationId xmlns:p14="http://schemas.microsoft.com/office/powerpoint/2010/main" val="2418816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Progress</a:t>
            </a:r>
          </a:p>
        </p:txBody>
      </p:sp>
      <p:sp>
        <p:nvSpPr>
          <p:cNvPr id="3" name="Content Placeholder 2"/>
          <p:cNvSpPr>
            <a:spLocks noGrp="1"/>
          </p:cNvSpPr>
          <p:nvPr>
            <p:ph idx="1"/>
          </p:nvPr>
        </p:nvSpPr>
        <p:spPr/>
        <p:txBody>
          <a:bodyPr>
            <a:noAutofit/>
          </a:bodyPr>
          <a:lstStyle/>
          <a:p>
            <a:r>
              <a:rPr lang="en-US" dirty="0" smtClean="0"/>
              <a:t>Think of technological progress as each adult having </a:t>
            </a:r>
            <a:r>
              <a:rPr lang="en-US" i="1" dirty="0" smtClean="0"/>
              <a:t>n </a:t>
            </a:r>
            <a:r>
              <a:rPr lang="en-US" dirty="0" smtClean="0"/>
              <a:t>children who need to eat and </a:t>
            </a:r>
            <a:r>
              <a:rPr lang="en-US" i="1" dirty="0" smtClean="0"/>
              <a:t>g</a:t>
            </a:r>
            <a:r>
              <a:rPr lang="en-US" dirty="0" smtClean="0"/>
              <a:t> children who don’t eat</a:t>
            </a:r>
          </a:p>
          <a:p>
            <a:pPr lvl="1"/>
            <a:r>
              <a:rPr lang="en-US" dirty="0" smtClean="0"/>
              <a:t>Very strange, but humor me</a:t>
            </a:r>
          </a:p>
          <a:p>
            <a:r>
              <a:rPr lang="en-US" dirty="0" smtClean="0"/>
              <a:t>All children born at time </a:t>
            </a:r>
            <a:r>
              <a:rPr lang="en-US" i="1" dirty="0" smtClean="0"/>
              <a:t>t</a:t>
            </a:r>
            <a:r>
              <a:rPr lang="en-US" dirty="0" smtClean="0"/>
              <a:t> – whether eaters or non-eaters – become adults at time </a:t>
            </a:r>
            <a:r>
              <a:rPr lang="en-US" i="1" dirty="0" smtClean="0"/>
              <a:t>t</a:t>
            </a:r>
            <a:r>
              <a:rPr lang="en-US" dirty="0" smtClean="0"/>
              <a:t> + 1, go to work, and have children of their own (</a:t>
            </a:r>
            <a:r>
              <a:rPr lang="en-US" i="1" dirty="0" smtClean="0"/>
              <a:t>n</a:t>
            </a:r>
            <a:r>
              <a:rPr lang="en-US" dirty="0" smtClean="0"/>
              <a:t> eaters and </a:t>
            </a:r>
            <a:r>
              <a:rPr lang="en-US" i="1" dirty="0" smtClean="0"/>
              <a:t>g</a:t>
            </a:r>
            <a:r>
              <a:rPr lang="en-US" dirty="0" smtClean="0"/>
              <a:t> non-eaters), and so on and on</a:t>
            </a:r>
          </a:p>
          <a:p>
            <a:endParaRPr lang="en-US" dirty="0" smtClean="0"/>
          </a:p>
          <a:p>
            <a:r>
              <a:rPr lang="en-US" dirty="0"/>
              <a:t>The eaters </a:t>
            </a:r>
            <a:r>
              <a:rPr lang="en-US" i="1" dirty="0"/>
              <a:t>consume</a:t>
            </a:r>
            <a:r>
              <a:rPr lang="en-US" dirty="0"/>
              <a:t> their unsaved income </a:t>
            </a:r>
            <a:r>
              <a:rPr lang="en-US" b="1" dirty="0"/>
              <a:t>(1 – </a:t>
            </a:r>
            <a:r>
              <a:rPr lang="en-US" b="1" i="1" dirty="0"/>
              <a:t>s</a:t>
            </a:r>
            <a:r>
              <a:rPr lang="en-US" b="1" dirty="0"/>
              <a:t>)</a:t>
            </a:r>
            <a:r>
              <a:rPr lang="en-US" b="1" i="1" dirty="0" err="1"/>
              <a:t>y</a:t>
            </a:r>
            <a:r>
              <a:rPr lang="en-US" b="1" baseline="-25000" dirty="0" err="1"/>
              <a:t>t</a:t>
            </a:r>
            <a:r>
              <a:rPr lang="en-US" dirty="0"/>
              <a:t>.</a:t>
            </a:r>
          </a:p>
          <a:p>
            <a:r>
              <a:rPr lang="en-US" dirty="0"/>
              <a:t>The non-eaters </a:t>
            </a:r>
            <a:r>
              <a:rPr lang="en-US" i="1" dirty="0"/>
              <a:t>donate</a:t>
            </a:r>
            <a:r>
              <a:rPr lang="en-US" dirty="0"/>
              <a:t> their unsaved income to the </a:t>
            </a:r>
            <a:r>
              <a:rPr lang="en-US" dirty="0" smtClean="0"/>
              <a:t>eaters (who consume the donations they receive).</a:t>
            </a:r>
            <a:endParaRPr lang="en-US" dirty="0"/>
          </a:p>
          <a:p>
            <a:endParaRPr lang="en-US" dirty="0"/>
          </a:p>
        </p:txBody>
      </p:sp>
    </p:spTree>
    <p:extLst>
      <p:ext uri="{BB962C8B-B14F-4D97-AF65-F5344CB8AC3E}">
        <p14:creationId xmlns:p14="http://schemas.microsoft.com/office/powerpoint/2010/main" val="3841793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Line 5"/>
          <p:cNvSpPr>
            <a:spLocks noChangeShapeType="1"/>
          </p:cNvSpPr>
          <p:nvPr/>
        </p:nvSpPr>
        <p:spPr bwMode="auto">
          <a:xfrm>
            <a:off x="3506788" y="2128841"/>
            <a:ext cx="0" cy="350043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3" name="Line 6"/>
          <p:cNvSpPr>
            <a:spLocks noChangeShapeType="1"/>
          </p:cNvSpPr>
          <p:nvPr/>
        </p:nvSpPr>
        <p:spPr bwMode="auto">
          <a:xfrm>
            <a:off x="3515690" y="5632455"/>
            <a:ext cx="45551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0" name="Text Box 7"/>
          <p:cNvSpPr txBox="1">
            <a:spLocks noChangeArrowheads="1"/>
          </p:cNvSpPr>
          <p:nvPr/>
        </p:nvSpPr>
        <p:spPr bwMode="auto">
          <a:xfrm>
            <a:off x="1674690" y="1655708"/>
            <a:ext cx="207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kumimoji="1" lang="en-US" dirty="0">
                <a:latin typeface="+mn-lt"/>
              </a:rPr>
              <a:t>Investment and break-even investment</a:t>
            </a:r>
          </a:p>
        </p:txBody>
      </p:sp>
      <p:sp>
        <p:nvSpPr>
          <p:cNvPr id="39951" name="Text Box 8"/>
          <p:cNvSpPr txBox="1">
            <a:spLocks noChangeArrowheads="1"/>
          </p:cNvSpPr>
          <p:nvPr/>
        </p:nvSpPr>
        <p:spPr bwMode="auto">
          <a:xfrm>
            <a:off x="7713324" y="5701044"/>
            <a:ext cx="2430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dirty="0">
                <a:latin typeface="+mn-lt"/>
              </a:rPr>
              <a:t>Capital </a:t>
            </a:r>
            <a:r>
              <a:rPr kumimoji="1" lang="en-US" dirty="0" smtClean="0">
                <a:latin typeface="+mn-lt"/>
              </a:rPr>
              <a:t>per </a:t>
            </a:r>
            <a:r>
              <a:rPr kumimoji="1" lang="en-US" dirty="0" smtClean="0">
                <a:latin typeface="+mn-lt"/>
              </a:rPr>
              <a:t>worker</a:t>
            </a:r>
            <a:r>
              <a:rPr kumimoji="1" lang="en-US" dirty="0">
                <a:latin typeface="+mn-lt"/>
              </a:rPr>
              <a:t>, </a:t>
            </a:r>
            <a:r>
              <a:rPr kumimoji="1" lang="en-US" b="1" i="1" dirty="0">
                <a:latin typeface="+mn-lt"/>
              </a:rPr>
              <a:t>k</a:t>
            </a:r>
            <a:r>
              <a:rPr kumimoji="1" lang="en-US" dirty="0">
                <a:latin typeface="+mn-lt"/>
              </a:rPr>
              <a:t> </a:t>
            </a:r>
          </a:p>
        </p:txBody>
      </p:sp>
      <p:sp>
        <p:nvSpPr>
          <p:cNvPr id="39947" name="Arc 10"/>
          <p:cNvSpPr>
            <a:spLocks/>
          </p:cNvSpPr>
          <p:nvPr/>
        </p:nvSpPr>
        <p:spPr bwMode="auto">
          <a:xfrm flipH="1">
            <a:off x="3506788" y="3022601"/>
            <a:ext cx="5465762" cy="3076849"/>
          </a:xfrm>
          <a:custGeom>
            <a:avLst/>
            <a:gdLst>
              <a:gd name="T0" fmla="*/ 0 w 21336"/>
              <a:gd name="T1" fmla="*/ 0 h 21243"/>
              <a:gd name="T2" fmla="*/ 2 w 21336"/>
              <a:gd name="T3" fmla="*/ 0 h 21243"/>
              <a:gd name="T4" fmla="*/ 0 w 21336"/>
              <a:gd name="T5" fmla="*/ 0 h 21243"/>
              <a:gd name="T6" fmla="*/ 0 60000 65536"/>
              <a:gd name="T7" fmla="*/ 0 60000 65536"/>
              <a:gd name="T8" fmla="*/ 0 60000 65536"/>
              <a:gd name="T9" fmla="*/ 0 w 21336"/>
              <a:gd name="T10" fmla="*/ 0 h 21243"/>
              <a:gd name="T11" fmla="*/ 21336 w 21336"/>
              <a:gd name="T12" fmla="*/ 21243 h 21243"/>
            </a:gdLst>
            <a:ahLst/>
            <a:cxnLst>
              <a:cxn ang="T6">
                <a:pos x="T0" y="T1"/>
              </a:cxn>
              <a:cxn ang="T7">
                <a:pos x="T2" y="T3"/>
              </a:cxn>
              <a:cxn ang="T8">
                <a:pos x="T4" y="T5"/>
              </a:cxn>
            </a:cxnLst>
            <a:rect l="T9" t="T10" r="T11" b="T12"/>
            <a:pathLst>
              <a:path w="21336" h="21243" fill="none" extrusionOk="0">
                <a:moveTo>
                  <a:pt x="3909" y="-1"/>
                </a:moveTo>
                <a:cubicBezTo>
                  <a:pt x="12922" y="1658"/>
                  <a:pt x="19907" y="8823"/>
                  <a:pt x="21335" y="17876"/>
                </a:cubicBezTo>
              </a:path>
              <a:path w="21336" h="21243" stroke="0" extrusionOk="0">
                <a:moveTo>
                  <a:pt x="3909" y="-1"/>
                </a:moveTo>
                <a:cubicBezTo>
                  <a:pt x="12922" y="1658"/>
                  <a:pt x="19907" y="8823"/>
                  <a:pt x="21335" y="17876"/>
                </a:cubicBezTo>
                <a:lnTo>
                  <a:pt x="0" y="21243"/>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en-US"/>
          </a:p>
        </p:txBody>
      </p:sp>
      <p:sp>
        <p:nvSpPr>
          <p:cNvPr id="39948" name="Text Box 11"/>
          <p:cNvSpPr txBox="1">
            <a:spLocks noChangeArrowheads="1"/>
          </p:cNvSpPr>
          <p:nvPr/>
        </p:nvSpPr>
        <p:spPr bwMode="auto">
          <a:xfrm>
            <a:off x="8117743" y="2892222"/>
            <a:ext cx="759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b="1" i="1" dirty="0" smtClean="0">
                <a:latin typeface="+mn-lt"/>
                <a:cs typeface="Calibri" pitchFamily="34" charset="0"/>
              </a:rPr>
              <a:t>sA</a:t>
            </a:r>
            <a:r>
              <a:rPr kumimoji="1" lang="en-US" b="1" baseline="-25000" dirty="0" smtClean="0">
                <a:latin typeface="+mn-lt"/>
                <a:cs typeface="Calibri" pitchFamily="34" charset="0"/>
              </a:rPr>
              <a:t>3</a:t>
            </a:r>
            <a:r>
              <a:rPr kumimoji="1" lang="en-US" b="1" i="1" dirty="0" smtClean="0">
                <a:latin typeface="+mn-lt"/>
                <a:cs typeface="Calibri" pitchFamily="34" charset="0"/>
              </a:rPr>
              <a:t>k</a:t>
            </a:r>
            <a:r>
              <a:rPr kumimoji="1" lang="el-GR" b="1" i="1" baseline="30000" dirty="0" smtClean="0">
                <a:latin typeface="Calibri" panose="020F0502020204030204" pitchFamily="34" charset="0"/>
                <a:cs typeface="Calibri" panose="020F0502020204030204" pitchFamily="34" charset="0"/>
              </a:rPr>
              <a:t>α</a:t>
            </a:r>
            <a:endParaRPr kumimoji="1" lang="en-US" b="1" baseline="30000" dirty="0">
              <a:latin typeface="+mn-lt"/>
              <a:cs typeface="Calibri" pitchFamily="34" charset="0"/>
            </a:endParaRPr>
          </a:p>
        </p:txBody>
      </p:sp>
      <p:sp>
        <p:nvSpPr>
          <p:cNvPr id="39945" name="Text Box 13"/>
          <p:cNvSpPr txBox="1">
            <a:spLocks noChangeArrowheads="1"/>
          </p:cNvSpPr>
          <p:nvPr/>
        </p:nvSpPr>
        <p:spPr bwMode="auto">
          <a:xfrm>
            <a:off x="7905750" y="2026059"/>
            <a:ext cx="2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l-GR" b="1" i="1" dirty="0" smtClean="0">
                <a:latin typeface="+mn-lt"/>
                <a:cs typeface="Calibri" pitchFamily="34" charset="0"/>
                <a:sym typeface="Symbol" pitchFamily="18" charset="2"/>
              </a:rPr>
              <a:t>δ</a:t>
            </a:r>
            <a:r>
              <a:rPr kumimoji="1" lang="en-US" b="1" i="1" dirty="0" smtClean="0">
                <a:latin typeface="+mn-lt"/>
                <a:cs typeface="Calibri" pitchFamily="34" charset="0"/>
                <a:sym typeface="Symbol" pitchFamily="18" charset="2"/>
              </a:rPr>
              <a:t>k </a:t>
            </a:r>
            <a:r>
              <a:rPr kumimoji="1" lang="en-US" b="1" dirty="0" smtClean="0">
                <a:latin typeface="+mn-lt"/>
                <a:cs typeface="Calibri" pitchFamily="34" charset="0"/>
                <a:sym typeface="Symbol" pitchFamily="18" charset="2"/>
              </a:rPr>
              <a:t>(capital destroyed)</a:t>
            </a:r>
            <a:endParaRPr kumimoji="1" lang="en-US" b="1" baseline="-25000" dirty="0">
              <a:latin typeface="+mn-lt"/>
              <a:cs typeface="Calibri" pitchFamily="34" charset="0"/>
              <a:sym typeface="Symbol" pitchFamily="18" charset="2"/>
            </a:endParaRPr>
          </a:p>
        </p:txBody>
      </p:sp>
      <p:sp>
        <p:nvSpPr>
          <p:cNvPr id="39946" name="Line 14"/>
          <p:cNvSpPr>
            <a:spLocks noChangeShapeType="1"/>
          </p:cNvSpPr>
          <p:nvPr/>
        </p:nvSpPr>
        <p:spPr bwMode="auto">
          <a:xfrm flipV="1">
            <a:off x="3522664" y="2216152"/>
            <a:ext cx="4319587" cy="3382963"/>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3" name="Line 16"/>
          <p:cNvSpPr>
            <a:spLocks noChangeShapeType="1"/>
          </p:cNvSpPr>
          <p:nvPr/>
        </p:nvSpPr>
        <p:spPr bwMode="auto">
          <a:xfrm>
            <a:off x="6400800" y="3352800"/>
            <a:ext cx="0" cy="228600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4" name="Text Box 17"/>
          <p:cNvSpPr txBox="1">
            <a:spLocks noChangeArrowheads="1"/>
          </p:cNvSpPr>
          <p:nvPr/>
        </p:nvSpPr>
        <p:spPr bwMode="auto">
          <a:xfrm>
            <a:off x="6324600" y="5657180"/>
            <a:ext cx="406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smtClean="0">
                <a:latin typeface="+mn-lt"/>
                <a:cs typeface="Calibri" pitchFamily="34" charset="0"/>
              </a:rPr>
              <a:t>k</a:t>
            </a:r>
            <a:r>
              <a:rPr kumimoji="1" lang="en-US" sz="2400" b="1" baseline="-25000" dirty="0" smtClean="0">
                <a:latin typeface="+mn-lt"/>
                <a:cs typeface="Calibri" pitchFamily="34" charset="0"/>
              </a:rPr>
              <a:t>3</a:t>
            </a:r>
            <a:r>
              <a:rPr kumimoji="1" lang="en-US" sz="2400" b="1" baseline="30000" dirty="0" smtClean="0">
                <a:latin typeface="+mn-lt"/>
                <a:cs typeface="Calibri" pitchFamily="34" charset="0"/>
              </a:rPr>
              <a:t>*</a:t>
            </a:r>
            <a:r>
              <a:rPr kumimoji="1" lang="en-US" sz="2400" dirty="0" smtClean="0">
                <a:solidFill>
                  <a:schemeClr val="bg2"/>
                </a:solidFill>
                <a:latin typeface="+mn-lt"/>
                <a:cs typeface="Calibri" pitchFamily="34" charset="0"/>
              </a:rPr>
              <a:t> </a:t>
            </a:r>
            <a:endParaRPr kumimoji="1" lang="en-US" sz="2400" dirty="0">
              <a:solidFill>
                <a:schemeClr val="bg2"/>
              </a:solidFill>
              <a:latin typeface="+mn-lt"/>
              <a:cs typeface="Calibri" pitchFamily="34" charset="0"/>
            </a:endParaRPr>
          </a:p>
        </p:txBody>
      </p:sp>
      <p:sp>
        <p:nvSpPr>
          <p:cNvPr id="3" name="TextBox 2"/>
          <p:cNvSpPr txBox="1"/>
          <p:nvPr/>
        </p:nvSpPr>
        <p:spPr>
          <a:xfrm>
            <a:off x="5867400" y="6019800"/>
            <a:ext cx="1447800" cy="369332"/>
          </a:xfrm>
          <a:prstGeom prst="rect">
            <a:avLst/>
          </a:prstGeom>
          <a:noFill/>
        </p:spPr>
        <p:txBody>
          <a:bodyPr wrap="square" rtlCol="0">
            <a:spAutoFit/>
          </a:bodyPr>
          <a:lstStyle/>
          <a:p>
            <a:r>
              <a:rPr lang="en-US" dirty="0"/>
              <a:t>Steady state</a:t>
            </a:r>
          </a:p>
        </p:txBody>
      </p:sp>
      <p:sp>
        <p:nvSpPr>
          <p:cNvPr id="5" name="Title 4"/>
          <p:cNvSpPr>
            <a:spLocks noGrp="1"/>
          </p:cNvSpPr>
          <p:nvPr>
            <p:ph type="title"/>
          </p:nvPr>
        </p:nvSpPr>
        <p:spPr/>
        <p:txBody>
          <a:bodyPr/>
          <a:lstStyle/>
          <a:p>
            <a:r>
              <a:rPr lang="en-US" dirty="0" smtClean="0"/>
              <a:t>Solow-Swan </a:t>
            </a:r>
            <a:r>
              <a:rPr lang="en-US" dirty="0"/>
              <a:t>and </a:t>
            </a:r>
            <a:r>
              <a:rPr lang="en-US" dirty="0" smtClean="0"/>
              <a:t>exogenous tech progress</a:t>
            </a:r>
            <a:endParaRPr lang="en-US" dirty="0"/>
          </a:p>
        </p:txBody>
      </p:sp>
      <p:sp>
        <p:nvSpPr>
          <p:cNvPr id="18" name="Arc 10"/>
          <p:cNvSpPr>
            <a:spLocks/>
          </p:cNvSpPr>
          <p:nvPr/>
        </p:nvSpPr>
        <p:spPr bwMode="auto">
          <a:xfrm flipH="1">
            <a:off x="3500554" y="3348661"/>
            <a:ext cx="5465762" cy="2687637"/>
          </a:xfrm>
          <a:custGeom>
            <a:avLst/>
            <a:gdLst>
              <a:gd name="T0" fmla="*/ 0 w 21336"/>
              <a:gd name="T1" fmla="*/ 0 h 21243"/>
              <a:gd name="T2" fmla="*/ 2 w 21336"/>
              <a:gd name="T3" fmla="*/ 0 h 21243"/>
              <a:gd name="T4" fmla="*/ 0 w 21336"/>
              <a:gd name="T5" fmla="*/ 0 h 21243"/>
              <a:gd name="T6" fmla="*/ 0 60000 65536"/>
              <a:gd name="T7" fmla="*/ 0 60000 65536"/>
              <a:gd name="T8" fmla="*/ 0 60000 65536"/>
              <a:gd name="T9" fmla="*/ 0 w 21336"/>
              <a:gd name="T10" fmla="*/ 0 h 21243"/>
              <a:gd name="T11" fmla="*/ 21336 w 21336"/>
              <a:gd name="T12" fmla="*/ 21243 h 21243"/>
            </a:gdLst>
            <a:ahLst/>
            <a:cxnLst>
              <a:cxn ang="T6">
                <a:pos x="T0" y="T1"/>
              </a:cxn>
              <a:cxn ang="T7">
                <a:pos x="T2" y="T3"/>
              </a:cxn>
              <a:cxn ang="T8">
                <a:pos x="T4" y="T5"/>
              </a:cxn>
            </a:cxnLst>
            <a:rect l="T9" t="T10" r="T11" b="T12"/>
            <a:pathLst>
              <a:path w="21336" h="21243" fill="none" extrusionOk="0">
                <a:moveTo>
                  <a:pt x="3909" y="-1"/>
                </a:moveTo>
                <a:cubicBezTo>
                  <a:pt x="12922" y="1658"/>
                  <a:pt x="19907" y="8823"/>
                  <a:pt x="21335" y="17876"/>
                </a:cubicBezTo>
              </a:path>
              <a:path w="21336" h="21243" stroke="0" extrusionOk="0">
                <a:moveTo>
                  <a:pt x="3909" y="-1"/>
                </a:moveTo>
                <a:cubicBezTo>
                  <a:pt x="12922" y="1658"/>
                  <a:pt x="19907" y="8823"/>
                  <a:pt x="21335" y="17876"/>
                </a:cubicBezTo>
                <a:lnTo>
                  <a:pt x="0" y="21243"/>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en-US"/>
          </a:p>
        </p:txBody>
      </p:sp>
      <p:sp>
        <p:nvSpPr>
          <p:cNvPr id="19" name="Arc 10"/>
          <p:cNvSpPr>
            <a:spLocks/>
          </p:cNvSpPr>
          <p:nvPr/>
        </p:nvSpPr>
        <p:spPr bwMode="auto">
          <a:xfrm flipH="1">
            <a:off x="3506904" y="3713790"/>
            <a:ext cx="5465762" cy="2265358"/>
          </a:xfrm>
          <a:custGeom>
            <a:avLst/>
            <a:gdLst>
              <a:gd name="T0" fmla="*/ 0 w 21336"/>
              <a:gd name="T1" fmla="*/ 0 h 21243"/>
              <a:gd name="T2" fmla="*/ 2 w 21336"/>
              <a:gd name="T3" fmla="*/ 0 h 21243"/>
              <a:gd name="T4" fmla="*/ 0 w 21336"/>
              <a:gd name="T5" fmla="*/ 0 h 21243"/>
              <a:gd name="T6" fmla="*/ 0 60000 65536"/>
              <a:gd name="T7" fmla="*/ 0 60000 65536"/>
              <a:gd name="T8" fmla="*/ 0 60000 65536"/>
              <a:gd name="T9" fmla="*/ 0 w 21336"/>
              <a:gd name="T10" fmla="*/ 0 h 21243"/>
              <a:gd name="T11" fmla="*/ 21336 w 21336"/>
              <a:gd name="T12" fmla="*/ 21243 h 21243"/>
            </a:gdLst>
            <a:ahLst/>
            <a:cxnLst>
              <a:cxn ang="T6">
                <a:pos x="T0" y="T1"/>
              </a:cxn>
              <a:cxn ang="T7">
                <a:pos x="T2" y="T3"/>
              </a:cxn>
              <a:cxn ang="T8">
                <a:pos x="T4" y="T5"/>
              </a:cxn>
            </a:cxnLst>
            <a:rect l="T9" t="T10" r="T11" b="T12"/>
            <a:pathLst>
              <a:path w="21336" h="21243" fill="none" extrusionOk="0">
                <a:moveTo>
                  <a:pt x="3909" y="-1"/>
                </a:moveTo>
                <a:cubicBezTo>
                  <a:pt x="12922" y="1658"/>
                  <a:pt x="19907" y="8823"/>
                  <a:pt x="21335" y="17876"/>
                </a:cubicBezTo>
              </a:path>
              <a:path w="21336" h="21243" stroke="0" extrusionOk="0">
                <a:moveTo>
                  <a:pt x="3909" y="-1"/>
                </a:moveTo>
                <a:cubicBezTo>
                  <a:pt x="12922" y="1658"/>
                  <a:pt x="19907" y="8823"/>
                  <a:pt x="21335" y="17876"/>
                </a:cubicBezTo>
                <a:lnTo>
                  <a:pt x="0" y="21243"/>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en-US"/>
          </a:p>
        </p:txBody>
      </p:sp>
      <p:sp>
        <p:nvSpPr>
          <p:cNvPr id="20" name="Arc 10"/>
          <p:cNvSpPr>
            <a:spLocks/>
          </p:cNvSpPr>
          <p:nvPr/>
        </p:nvSpPr>
        <p:spPr bwMode="auto">
          <a:xfrm flipH="1">
            <a:off x="3506904" y="2741671"/>
            <a:ext cx="5465762" cy="3402578"/>
          </a:xfrm>
          <a:custGeom>
            <a:avLst/>
            <a:gdLst>
              <a:gd name="T0" fmla="*/ 0 w 21336"/>
              <a:gd name="T1" fmla="*/ 0 h 21243"/>
              <a:gd name="T2" fmla="*/ 2 w 21336"/>
              <a:gd name="T3" fmla="*/ 0 h 21243"/>
              <a:gd name="T4" fmla="*/ 0 w 21336"/>
              <a:gd name="T5" fmla="*/ 0 h 21243"/>
              <a:gd name="T6" fmla="*/ 0 60000 65536"/>
              <a:gd name="T7" fmla="*/ 0 60000 65536"/>
              <a:gd name="T8" fmla="*/ 0 60000 65536"/>
              <a:gd name="T9" fmla="*/ 0 w 21336"/>
              <a:gd name="T10" fmla="*/ 0 h 21243"/>
              <a:gd name="T11" fmla="*/ 21336 w 21336"/>
              <a:gd name="T12" fmla="*/ 21243 h 21243"/>
            </a:gdLst>
            <a:ahLst/>
            <a:cxnLst>
              <a:cxn ang="T6">
                <a:pos x="T0" y="T1"/>
              </a:cxn>
              <a:cxn ang="T7">
                <a:pos x="T2" y="T3"/>
              </a:cxn>
              <a:cxn ang="T8">
                <a:pos x="T4" y="T5"/>
              </a:cxn>
            </a:cxnLst>
            <a:rect l="T9" t="T10" r="T11" b="T12"/>
            <a:pathLst>
              <a:path w="21336" h="21243" fill="none" extrusionOk="0">
                <a:moveTo>
                  <a:pt x="3909" y="-1"/>
                </a:moveTo>
                <a:cubicBezTo>
                  <a:pt x="12922" y="1658"/>
                  <a:pt x="19907" y="8823"/>
                  <a:pt x="21335" y="17876"/>
                </a:cubicBezTo>
              </a:path>
              <a:path w="21336" h="21243" stroke="0" extrusionOk="0">
                <a:moveTo>
                  <a:pt x="3909" y="-1"/>
                </a:moveTo>
                <a:cubicBezTo>
                  <a:pt x="12922" y="1658"/>
                  <a:pt x="19907" y="8823"/>
                  <a:pt x="21335" y="17876"/>
                </a:cubicBezTo>
                <a:lnTo>
                  <a:pt x="0" y="21243"/>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en-US"/>
          </a:p>
        </p:txBody>
      </p:sp>
      <p:sp>
        <p:nvSpPr>
          <p:cNvPr id="21" name="Text Box 11"/>
          <p:cNvSpPr txBox="1">
            <a:spLocks noChangeArrowheads="1"/>
          </p:cNvSpPr>
          <p:nvPr/>
        </p:nvSpPr>
        <p:spPr bwMode="auto">
          <a:xfrm>
            <a:off x="8122871" y="3173030"/>
            <a:ext cx="759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b="1" i="1" dirty="0" smtClean="0">
                <a:latin typeface="+mn-lt"/>
                <a:cs typeface="Calibri" pitchFamily="34" charset="0"/>
              </a:rPr>
              <a:t>sA</a:t>
            </a:r>
            <a:r>
              <a:rPr kumimoji="1" lang="en-US" b="1" baseline="-25000" dirty="0" smtClean="0">
                <a:latin typeface="+mn-lt"/>
                <a:cs typeface="Calibri" pitchFamily="34" charset="0"/>
              </a:rPr>
              <a:t>2</a:t>
            </a:r>
            <a:r>
              <a:rPr kumimoji="1" lang="en-US" b="1" i="1" dirty="0" smtClean="0">
                <a:latin typeface="+mn-lt"/>
                <a:cs typeface="Calibri" pitchFamily="34" charset="0"/>
              </a:rPr>
              <a:t>k</a:t>
            </a:r>
            <a:r>
              <a:rPr kumimoji="1" lang="el-GR" b="1" i="1" baseline="30000" dirty="0" smtClean="0">
                <a:latin typeface="Calibri" panose="020F0502020204030204" pitchFamily="34" charset="0"/>
                <a:cs typeface="Calibri" panose="020F0502020204030204" pitchFamily="34" charset="0"/>
              </a:rPr>
              <a:t>α</a:t>
            </a:r>
            <a:endParaRPr kumimoji="1" lang="en-US" b="1" baseline="30000" dirty="0">
              <a:latin typeface="+mn-lt"/>
              <a:cs typeface="Calibri" pitchFamily="34" charset="0"/>
            </a:endParaRPr>
          </a:p>
        </p:txBody>
      </p:sp>
      <p:sp>
        <p:nvSpPr>
          <p:cNvPr id="22" name="Text Box 11"/>
          <p:cNvSpPr txBox="1">
            <a:spLocks noChangeArrowheads="1"/>
          </p:cNvSpPr>
          <p:nvPr/>
        </p:nvSpPr>
        <p:spPr bwMode="auto">
          <a:xfrm>
            <a:off x="8134350" y="2536403"/>
            <a:ext cx="759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b="1" i="1" dirty="0" smtClean="0">
                <a:latin typeface="+mn-lt"/>
                <a:cs typeface="Calibri" pitchFamily="34" charset="0"/>
              </a:rPr>
              <a:t>sA</a:t>
            </a:r>
            <a:r>
              <a:rPr kumimoji="1" lang="en-US" b="1" baseline="-25000" dirty="0" smtClean="0">
                <a:latin typeface="+mn-lt"/>
                <a:cs typeface="Calibri" pitchFamily="34" charset="0"/>
              </a:rPr>
              <a:t>4</a:t>
            </a:r>
            <a:r>
              <a:rPr kumimoji="1" lang="en-US" b="1" i="1" dirty="0" smtClean="0">
                <a:latin typeface="+mn-lt"/>
                <a:cs typeface="Calibri" pitchFamily="34" charset="0"/>
              </a:rPr>
              <a:t>k</a:t>
            </a:r>
            <a:r>
              <a:rPr kumimoji="1" lang="el-GR" b="1" i="1" baseline="30000" dirty="0" smtClean="0">
                <a:latin typeface="Calibri" panose="020F0502020204030204" pitchFamily="34" charset="0"/>
                <a:cs typeface="Calibri" panose="020F0502020204030204" pitchFamily="34" charset="0"/>
              </a:rPr>
              <a:t>α</a:t>
            </a:r>
            <a:endParaRPr kumimoji="1" lang="en-US" b="1" baseline="30000" dirty="0">
              <a:latin typeface="+mn-lt"/>
              <a:cs typeface="Calibri" pitchFamily="34" charset="0"/>
            </a:endParaRPr>
          </a:p>
        </p:txBody>
      </p:sp>
      <p:sp>
        <p:nvSpPr>
          <p:cNvPr id="23" name="Text Box 11"/>
          <p:cNvSpPr txBox="1">
            <a:spLocks noChangeArrowheads="1"/>
          </p:cNvSpPr>
          <p:nvPr/>
        </p:nvSpPr>
        <p:spPr bwMode="auto">
          <a:xfrm>
            <a:off x="8136177" y="3499812"/>
            <a:ext cx="2050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b="1" i="1" dirty="0" smtClean="0">
                <a:latin typeface="+mn-lt"/>
                <a:cs typeface="Calibri" pitchFamily="34" charset="0"/>
              </a:rPr>
              <a:t>sA</a:t>
            </a:r>
            <a:r>
              <a:rPr kumimoji="1" lang="en-US" b="1" baseline="-25000" dirty="0" smtClean="0">
                <a:latin typeface="+mn-lt"/>
                <a:cs typeface="Calibri" pitchFamily="34" charset="0"/>
              </a:rPr>
              <a:t>1</a:t>
            </a:r>
            <a:r>
              <a:rPr kumimoji="1" lang="en-US" b="1" i="1" dirty="0" smtClean="0">
                <a:latin typeface="+mn-lt"/>
                <a:cs typeface="Calibri" pitchFamily="34" charset="0"/>
              </a:rPr>
              <a:t>k</a:t>
            </a:r>
            <a:r>
              <a:rPr kumimoji="1" lang="el-GR" b="1" i="1" baseline="30000" dirty="0" smtClean="0">
                <a:latin typeface="Calibri" panose="020F0502020204030204" pitchFamily="34" charset="0"/>
                <a:cs typeface="Calibri" panose="020F0502020204030204" pitchFamily="34" charset="0"/>
              </a:rPr>
              <a:t>α</a:t>
            </a:r>
            <a:r>
              <a:rPr kumimoji="1" lang="en-US" b="1" i="1" baseline="30000" dirty="0" smtClean="0">
                <a:latin typeface="Calibri" panose="020F0502020204030204" pitchFamily="34" charset="0"/>
                <a:cs typeface="Calibri" panose="020F0502020204030204" pitchFamily="34" charset="0"/>
              </a:rPr>
              <a:t> </a:t>
            </a:r>
            <a:r>
              <a:rPr kumimoji="1" lang="en-US" b="1" dirty="0" smtClean="0">
                <a:latin typeface="Calibri" panose="020F0502020204030204" pitchFamily="34" charset="0"/>
                <a:cs typeface="Calibri" panose="020F0502020204030204" pitchFamily="34" charset="0"/>
              </a:rPr>
              <a:t>(capital added)</a:t>
            </a:r>
            <a:endParaRPr kumimoji="1" lang="en-US" b="1" baseline="30000" dirty="0">
              <a:latin typeface="+mn-lt"/>
              <a:cs typeface="Calibri" pitchFamily="34" charset="0"/>
            </a:endParaRPr>
          </a:p>
        </p:txBody>
      </p:sp>
      <p:sp>
        <p:nvSpPr>
          <p:cNvPr id="24" name="Text Box 17"/>
          <p:cNvSpPr txBox="1">
            <a:spLocks noChangeArrowheads="1"/>
          </p:cNvSpPr>
          <p:nvPr/>
        </p:nvSpPr>
        <p:spPr bwMode="auto">
          <a:xfrm>
            <a:off x="6883400" y="5612053"/>
            <a:ext cx="406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smtClean="0">
                <a:latin typeface="+mn-lt"/>
                <a:cs typeface="Calibri" pitchFamily="34" charset="0"/>
              </a:rPr>
              <a:t>k</a:t>
            </a:r>
            <a:r>
              <a:rPr kumimoji="1" lang="en-US" sz="2400" b="1" baseline="-25000" dirty="0" smtClean="0">
                <a:latin typeface="+mn-lt"/>
                <a:cs typeface="Calibri" pitchFamily="34" charset="0"/>
              </a:rPr>
              <a:t>4</a:t>
            </a:r>
            <a:r>
              <a:rPr kumimoji="1" lang="en-US" sz="2400" b="1" baseline="30000" dirty="0" smtClean="0">
                <a:latin typeface="+mn-lt"/>
                <a:cs typeface="Calibri" pitchFamily="34" charset="0"/>
              </a:rPr>
              <a:t>*</a:t>
            </a:r>
            <a:r>
              <a:rPr kumimoji="1" lang="en-US" sz="2400" dirty="0" smtClean="0">
                <a:solidFill>
                  <a:schemeClr val="bg2"/>
                </a:solidFill>
                <a:latin typeface="+mn-lt"/>
                <a:cs typeface="Calibri" pitchFamily="34" charset="0"/>
              </a:rPr>
              <a:t> </a:t>
            </a:r>
            <a:endParaRPr kumimoji="1" lang="en-US" sz="2400" dirty="0">
              <a:solidFill>
                <a:schemeClr val="bg2"/>
              </a:solidFill>
              <a:latin typeface="+mn-lt"/>
              <a:cs typeface="Calibri" pitchFamily="34" charset="0"/>
            </a:endParaRPr>
          </a:p>
        </p:txBody>
      </p:sp>
      <p:sp>
        <p:nvSpPr>
          <p:cNvPr id="25" name="Text Box 17"/>
          <p:cNvSpPr txBox="1">
            <a:spLocks noChangeArrowheads="1"/>
          </p:cNvSpPr>
          <p:nvPr/>
        </p:nvSpPr>
        <p:spPr bwMode="auto">
          <a:xfrm>
            <a:off x="5672254" y="5637899"/>
            <a:ext cx="406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smtClean="0">
                <a:latin typeface="+mn-lt"/>
                <a:cs typeface="Calibri" pitchFamily="34" charset="0"/>
              </a:rPr>
              <a:t>k</a:t>
            </a:r>
            <a:r>
              <a:rPr kumimoji="1" lang="en-US" sz="2400" b="1" baseline="-25000" dirty="0" smtClean="0">
                <a:latin typeface="+mn-lt"/>
                <a:cs typeface="Calibri" pitchFamily="34" charset="0"/>
              </a:rPr>
              <a:t>2</a:t>
            </a:r>
            <a:r>
              <a:rPr kumimoji="1" lang="en-US" sz="2400" b="1" baseline="30000" dirty="0" smtClean="0">
                <a:latin typeface="+mn-lt"/>
                <a:cs typeface="Calibri" pitchFamily="34" charset="0"/>
              </a:rPr>
              <a:t>*</a:t>
            </a:r>
            <a:r>
              <a:rPr kumimoji="1" lang="en-US" sz="2400" dirty="0" smtClean="0">
                <a:solidFill>
                  <a:schemeClr val="bg2"/>
                </a:solidFill>
                <a:latin typeface="+mn-lt"/>
                <a:cs typeface="Calibri" pitchFamily="34" charset="0"/>
              </a:rPr>
              <a:t> </a:t>
            </a:r>
            <a:endParaRPr kumimoji="1" lang="en-US" sz="2400" dirty="0">
              <a:solidFill>
                <a:schemeClr val="bg2"/>
              </a:solidFill>
              <a:latin typeface="+mn-lt"/>
              <a:cs typeface="Calibri" pitchFamily="34" charset="0"/>
            </a:endParaRPr>
          </a:p>
        </p:txBody>
      </p:sp>
      <p:sp>
        <p:nvSpPr>
          <p:cNvPr id="26" name="Text Box 17"/>
          <p:cNvSpPr txBox="1">
            <a:spLocks noChangeArrowheads="1"/>
          </p:cNvSpPr>
          <p:nvPr/>
        </p:nvSpPr>
        <p:spPr bwMode="auto">
          <a:xfrm>
            <a:off x="4978401" y="5651690"/>
            <a:ext cx="406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smtClean="0">
                <a:latin typeface="+mn-lt"/>
                <a:cs typeface="Calibri" pitchFamily="34" charset="0"/>
              </a:rPr>
              <a:t>k</a:t>
            </a:r>
            <a:r>
              <a:rPr kumimoji="1" lang="en-US" sz="2400" b="1" baseline="-25000" dirty="0" smtClean="0">
                <a:latin typeface="+mn-lt"/>
                <a:cs typeface="Calibri" pitchFamily="34" charset="0"/>
              </a:rPr>
              <a:t>1</a:t>
            </a:r>
            <a:r>
              <a:rPr kumimoji="1" lang="en-US" sz="2400" b="1" baseline="30000" dirty="0" smtClean="0">
                <a:latin typeface="+mn-lt"/>
                <a:cs typeface="Calibri" pitchFamily="34" charset="0"/>
              </a:rPr>
              <a:t>*</a:t>
            </a:r>
            <a:r>
              <a:rPr kumimoji="1" lang="en-US" sz="2400" dirty="0" smtClean="0">
                <a:solidFill>
                  <a:schemeClr val="bg2"/>
                </a:solidFill>
                <a:latin typeface="+mn-lt"/>
                <a:cs typeface="Calibri" pitchFamily="34" charset="0"/>
              </a:rPr>
              <a:t> </a:t>
            </a:r>
            <a:endParaRPr kumimoji="1" lang="en-US" sz="2400" dirty="0">
              <a:solidFill>
                <a:schemeClr val="bg2"/>
              </a:solidFill>
              <a:latin typeface="+mn-lt"/>
              <a:cs typeface="Calibri" pitchFamily="34" charset="0"/>
            </a:endParaRPr>
          </a:p>
        </p:txBody>
      </p:sp>
      <p:sp>
        <p:nvSpPr>
          <p:cNvPr id="27" name="Line 16"/>
          <p:cNvSpPr>
            <a:spLocks noChangeShapeType="1"/>
          </p:cNvSpPr>
          <p:nvPr/>
        </p:nvSpPr>
        <p:spPr bwMode="auto">
          <a:xfrm>
            <a:off x="6953250" y="2946400"/>
            <a:ext cx="0" cy="265176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8" name="Line 16"/>
          <p:cNvSpPr>
            <a:spLocks noChangeShapeType="1"/>
          </p:cNvSpPr>
          <p:nvPr/>
        </p:nvSpPr>
        <p:spPr bwMode="auto">
          <a:xfrm>
            <a:off x="5867400" y="3769360"/>
            <a:ext cx="0" cy="182880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9" name="Line 16"/>
          <p:cNvSpPr>
            <a:spLocks noChangeShapeType="1"/>
          </p:cNvSpPr>
          <p:nvPr/>
        </p:nvSpPr>
        <p:spPr bwMode="auto">
          <a:xfrm>
            <a:off x="5200650" y="4323680"/>
            <a:ext cx="0" cy="128016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4" name="TextBox 3"/>
          <p:cNvSpPr txBox="1"/>
          <p:nvPr/>
        </p:nvSpPr>
        <p:spPr>
          <a:xfrm>
            <a:off x="215757" y="2504616"/>
            <a:ext cx="3086128" cy="4247317"/>
          </a:xfrm>
          <a:prstGeom prst="rect">
            <a:avLst/>
          </a:prstGeom>
          <a:noFill/>
        </p:spPr>
        <p:txBody>
          <a:bodyPr wrap="square" rtlCol="0">
            <a:spAutoFit/>
          </a:bodyPr>
          <a:lstStyle/>
          <a:p>
            <a:r>
              <a:rPr lang="en-US" dirty="0" smtClean="0">
                <a:solidFill>
                  <a:srgbClr val="0070C0"/>
                </a:solidFill>
              </a:rPr>
              <a:t>The idea is to imagine a world where people give birth to creatures who are just like them except that they don’t eat. Every birth of a non-eater is just like a burst of technological progress for the eaters. And, as is shown in the diagram, as we keep having these bursts of technological progress, the steady state keeps increasing. In effect, there is no steady state any more. We get perpetual growth.</a:t>
            </a:r>
            <a:endParaRPr lang="en-US" dirty="0">
              <a:solidFill>
                <a:srgbClr val="0070C0"/>
              </a:solidFill>
            </a:endParaRPr>
          </a:p>
        </p:txBody>
      </p:sp>
    </p:spTree>
    <p:extLst>
      <p:ext uri="{BB962C8B-B14F-4D97-AF65-F5344CB8AC3E}">
        <p14:creationId xmlns:p14="http://schemas.microsoft.com/office/powerpoint/2010/main" val="396251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Progress</a:t>
            </a:r>
          </a:p>
        </p:txBody>
      </p:sp>
      <p:sp>
        <p:nvSpPr>
          <p:cNvPr id="3" name="Content Placeholder 2"/>
          <p:cNvSpPr>
            <a:spLocks noGrp="1"/>
          </p:cNvSpPr>
          <p:nvPr>
            <p:ph idx="1"/>
          </p:nvPr>
        </p:nvSpPr>
        <p:spPr/>
        <p:txBody>
          <a:bodyPr>
            <a:noAutofit/>
          </a:bodyPr>
          <a:lstStyle/>
          <a:p>
            <a:r>
              <a:rPr lang="en-US" dirty="0" smtClean="0"/>
              <a:t>So, as far as the accumulation of capital is concerned there is </a:t>
            </a:r>
            <a:r>
              <a:rPr lang="en-US" i="1" dirty="0" smtClean="0"/>
              <a:t>no difference</a:t>
            </a:r>
            <a:r>
              <a:rPr lang="en-US" dirty="0" smtClean="0"/>
              <a:t> between eaters and non-eaters.</a:t>
            </a:r>
          </a:p>
          <a:p>
            <a:r>
              <a:rPr lang="en-US" dirty="0" smtClean="0"/>
              <a:t>An </a:t>
            </a:r>
            <a:r>
              <a:rPr lang="en-US" i="1" dirty="0" smtClean="0"/>
              <a:t>effective worker </a:t>
            </a:r>
            <a:r>
              <a:rPr lang="en-US" dirty="0" smtClean="0"/>
              <a:t>– </a:t>
            </a:r>
            <a:r>
              <a:rPr lang="en-US" dirty="0"/>
              <a:t>that is, </a:t>
            </a:r>
            <a:r>
              <a:rPr lang="en-US" dirty="0" smtClean="0"/>
              <a:t>eater or non-eater – has</a:t>
            </a:r>
            <a:r>
              <a:rPr lang="en-US" i="1" dirty="0" smtClean="0"/>
              <a:t> </a:t>
            </a:r>
            <a:r>
              <a:rPr lang="en-US" b="1" i="1" dirty="0" err="1"/>
              <a:t>k</a:t>
            </a:r>
            <a:r>
              <a:rPr lang="en-US" b="1" baseline="-25000" dirty="0" err="1"/>
              <a:t>t</a:t>
            </a:r>
            <a:r>
              <a:rPr lang="en-US" dirty="0"/>
              <a:t> units of capital on date </a:t>
            </a:r>
            <a:r>
              <a:rPr lang="en-US" i="1" dirty="0"/>
              <a:t>t</a:t>
            </a:r>
            <a:r>
              <a:rPr lang="en-US" dirty="0"/>
              <a:t> </a:t>
            </a:r>
          </a:p>
          <a:p>
            <a:r>
              <a:rPr lang="en-US" dirty="0"/>
              <a:t>He/she produces </a:t>
            </a:r>
            <a:r>
              <a:rPr lang="en-US" b="1" i="1" dirty="0" err="1"/>
              <a:t>y</a:t>
            </a:r>
            <a:r>
              <a:rPr lang="en-US" b="1" baseline="-25000" dirty="0" err="1"/>
              <a:t>t</a:t>
            </a:r>
            <a:r>
              <a:rPr lang="en-US" dirty="0"/>
              <a:t> = </a:t>
            </a:r>
            <a:r>
              <a:rPr lang="en-US" b="1" i="1" dirty="0"/>
              <a:t>f</a:t>
            </a:r>
            <a:r>
              <a:rPr lang="en-US" dirty="0"/>
              <a:t>(</a:t>
            </a:r>
            <a:r>
              <a:rPr lang="en-US" b="1" i="1" dirty="0" err="1"/>
              <a:t>k</a:t>
            </a:r>
            <a:r>
              <a:rPr lang="en-US" b="1" baseline="-25000" dirty="0" err="1"/>
              <a:t>t</a:t>
            </a:r>
            <a:r>
              <a:rPr lang="en-US" dirty="0"/>
              <a:t>) = </a:t>
            </a:r>
            <a:r>
              <a:rPr lang="en-US" b="1" i="1" dirty="0" err="1"/>
              <a:t>Ak</a:t>
            </a:r>
            <a:r>
              <a:rPr lang="en-US" b="1" baseline="-25000" dirty="0" err="1"/>
              <a:t>t</a:t>
            </a:r>
            <a:r>
              <a:rPr lang="el-GR" b="1" baseline="30000" dirty="0">
                <a:latin typeface="Calibri" panose="020F0502020204030204" pitchFamily="34" charset="0"/>
                <a:cs typeface="Calibri" panose="020F0502020204030204" pitchFamily="34" charset="0"/>
              </a:rPr>
              <a:t>α</a:t>
            </a:r>
            <a:r>
              <a:rPr lang="en-US" dirty="0"/>
              <a:t> units of output and …</a:t>
            </a:r>
          </a:p>
          <a:p>
            <a:r>
              <a:rPr lang="en-US" dirty="0"/>
              <a:t>… adds </a:t>
            </a:r>
            <a:r>
              <a:rPr lang="en-US" b="1" i="1" dirty="0" err="1"/>
              <a:t>sy</a:t>
            </a:r>
            <a:r>
              <a:rPr lang="en-US" b="1" baseline="-25000" dirty="0" err="1"/>
              <a:t>t</a:t>
            </a:r>
            <a:r>
              <a:rPr lang="en-US" dirty="0"/>
              <a:t> units of capital (to his/her capital stock) through saving …</a:t>
            </a:r>
          </a:p>
          <a:p>
            <a:r>
              <a:rPr lang="en-US" dirty="0"/>
              <a:t>… and loses </a:t>
            </a:r>
            <a:r>
              <a:rPr lang="el-GR" b="1" dirty="0"/>
              <a:t>δ</a:t>
            </a:r>
            <a:r>
              <a:rPr lang="en-US" b="1" i="1" dirty="0" err="1"/>
              <a:t>k</a:t>
            </a:r>
            <a:r>
              <a:rPr lang="en-US" b="1" baseline="-25000" dirty="0" err="1"/>
              <a:t>t</a:t>
            </a:r>
            <a:r>
              <a:rPr lang="en-US" dirty="0"/>
              <a:t> units of capital through depreciation</a:t>
            </a:r>
          </a:p>
          <a:p>
            <a:r>
              <a:rPr lang="en-US" dirty="0"/>
              <a:t>So, each </a:t>
            </a:r>
            <a:r>
              <a:rPr lang="en-US" dirty="0" smtClean="0"/>
              <a:t>effective worker accumulates </a:t>
            </a:r>
            <a:r>
              <a:rPr lang="en-US" b="1" i="1" dirty="0" err="1"/>
              <a:t>k</a:t>
            </a:r>
            <a:r>
              <a:rPr lang="en-US" b="1" baseline="-25000" dirty="0" err="1"/>
              <a:t>t</a:t>
            </a:r>
            <a:r>
              <a:rPr lang="en-US" b="1" dirty="0"/>
              <a:t> + </a:t>
            </a:r>
            <a:r>
              <a:rPr lang="en-US" b="1" i="1" dirty="0" err="1"/>
              <a:t>sy</a:t>
            </a:r>
            <a:r>
              <a:rPr lang="en-US" b="1" baseline="-25000" dirty="0" err="1"/>
              <a:t>t</a:t>
            </a:r>
            <a:r>
              <a:rPr lang="en-US" b="1" dirty="0"/>
              <a:t> </a:t>
            </a:r>
            <a:r>
              <a:rPr lang="en-US" b="1" dirty="0">
                <a:cs typeface="Calibri"/>
              </a:rPr>
              <a:t>−</a:t>
            </a:r>
            <a:r>
              <a:rPr lang="en-US" b="1" dirty="0"/>
              <a:t> </a:t>
            </a:r>
            <a:r>
              <a:rPr lang="el-GR" b="1" dirty="0"/>
              <a:t>δ</a:t>
            </a:r>
            <a:r>
              <a:rPr lang="en-US" b="1" i="1" dirty="0" err="1"/>
              <a:t>k</a:t>
            </a:r>
            <a:r>
              <a:rPr lang="en-US" b="1" baseline="-25000" dirty="0" err="1"/>
              <a:t>t</a:t>
            </a:r>
            <a:r>
              <a:rPr lang="en-US" b="1" dirty="0"/>
              <a:t> </a:t>
            </a:r>
            <a:r>
              <a:rPr lang="en-US" dirty="0"/>
              <a:t>units of capital on date </a:t>
            </a:r>
            <a:r>
              <a:rPr lang="en-US" i="1" dirty="0"/>
              <a:t>t</a:t>
            </a:r>
            <a:r>
              <a:rPr lang="en-US" dirty="0"/>
              <a:t> + </a:t>
            </a:r>
            <a:r>
              <a:rPr lang="en-US" dirty="0" smtClean="0"/>
              <a:t>1</a:t>
            </a:r>
            <a:endParaRPr lang="en-US" dirty="0"/>
          </a:p>
        </p:txBody>
      </p:sp>
    </p:spTree>
    <p:extLst>
      <p:ext uri="{BB962C8B-B14F-4D97-AF65-F5344CB8AC3E}">
        <p14:creationId xmlns:p14="http://schemas.microsoft.com/office/powerpoint/2010/main" val="918452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Progress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smtClean="0"/>
                  <a:t>On </a:t>
                </a:r>
                <a:r>
                  <a:rPr lang="en-US" dirty="0"/>
                  <a:t>date </a:t>
                </a:r>
                <a:r>
                  <a:rPr lang="en-US" i="1" dirty="0"/>
                  <a:t>t</a:t>
                </a:r>
                <a:r>
                  <a:rPr lang="en-US" dirty="0"/>
                  <a:t> + </a:t>
                </a:r>
                <a:r>
                  <a:rPr lang="en-US" dirty="0" smtClean="0"/>
                  <a:t>1, each </a:t>
                </a:r>
                <a:r>
                  <a:rPr lang="en-US" dirty="0"/>
                  <a:t>effective </a:t>
                </a:r>
                <a:r>
                  <a:rPr lang="en-US" dirty="0" smtClean="0"/>
                  <a:t>worker shares his/her </a:t>
                </a:r>
                <a:r>
                  <a:rPr lang="en-US" b="1" i="1" dirty="0" err="1"/>
                  <a:t>k</a:t>
                </a:r>
                <a:r>
                  <a:rPr lang="en-US" b="1" baseline="-25000" dirty="0" err="1"/>
                  <a:t>t</a:t>
                </a:r>
                <a:r>
                  <a:rPr lang="en-US" b="1" dirty="0"/>
                  <a:t> + </a:t>
                </a:r>
                <a:r>
                  <a:rPr lang="en-US" b="1" i="1" dirty="0" err="1"/>
                  <a:t>sy</a:t>
                </a:r>
                <a:r>
                  <a:rPr lang="en-US" b="1" baseline="-25000" dirty="0" err="1"/>
                  <a:t>t</a:t>
                </a:r>
                <a:r>
                  <a:rPr lang="en-US" b="1" dirty="0"/>
                  <a:t> </a:t>
                </a:r>
                <a:r>
                  <a:rPr lang="en-US" b="1" dirty="0">
                    <a:cs typeface="Calibri"/>
                  </a:rPr>
                  <a:t>−</a:t>
                </a:r>
                <a:r>
                  <a:rPr lang="en-US" b="1" dirty="0"/>
                  <a:t> </a:t>
                </a:r>
                <a:r>
                  <a:rPr lang="el-GR" b="1" dirty="0"/>
                  <a:t>δ</a:t>
                </a:r>
                <a:r>
                  <a:rPr lang="en-US" b="1" i="1" dirty="0" err="1"/>
                  <a:t>k</a:t>
                </a:r>
                <a:r>
                  <a:rPr lang="en-US" b="1" baseline="-25000" dirty="0" err="1"/>
                  <a:t>t</a:t>
                </a:r>
                <a:r>
                  <a:rPr lang="en-US" b="1" dirty="0"/>
                  <a:t> </a:t>
                </a:r>
                <a:r>
                  <a:rPr lang="en-US" dirty="0"/>
                  <a:t>units of </a:t>
                </a:r>
                <a:r>
                  <a:rPr lang="en-US" dirty="0" smtClean="0"/>
                  <a:t>capital with the </a:t>
                </a:r>
                <a:r>
                  <a:rPr lang="en-US" i="1" dirty="0" smtClean="0"/>
                  <a:t>n</a:t>
                </a:r>
                <a:r>
                  <a:rPr lang="en-US" dirty="0" smtClean="0"/>
                  <a:t> + </a:t>
                </a:r>
                <a:r>
                  <a:rPr lang="en-US" i="1" dirty="0" smtClean="0"/>
                  <a:t>g</a:t>
                </a:r>
                <a:r>
                  <a:rPr lang="en-US" dirty="0" smtClean="0"/>
                  <a:t> kids he/she had at date </a:t>
                </a:r>
                <a:r>
                  <a:rPr lang="en-US" i="1" dirty="0" smtClean="0"/>
                  <a:t>t</a:t>
                </a:r>
                <a:r>
                  <a:rPr lang="en-US" dirty="0" smtClean="0"/>
                  <a:t>.</a:t>
                </a:r>
              </a:p>
              <a:p>
                <a:r>
                  <a:rPr lang="en-US" dirty="0"/>
                  <a:t>Therefore, we </a:t>
                </a:r>
                <a:r>
                  <a:rPr lang="en-US" dirty="0" smtClean="0"/>
                  <a:t>get </a:t>
                </a:r>
                <a14:m>
                  <m:oMath xmlns:m="http://schemas.openxmlformats.org/officeDocument/2006/math">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r>
                          <a:rPr lang="en-US" b="1" i="1">
                            <a:solidFill>
                              <a:srgbClr val="0070C0"/>
                            </a:solidFill>
                            <a:latin typeface="Cambria Math"/>
                          </a:rPr>
                          <m:t>+</m:t>
                        </m:r>
                        <m:r>
                          <a:rPr lang="en-US" b="1" i="1">
                            <a:solidFill>
                              <a:srgbClr val="0070C0"/>
                            </a:solidFill>
                            <a:latin typeface="Cambria Math"/>
                          </a:rPr>
                          <m:t>𝟏</m:t>
                        </m:r>
                      </m:sub>
                    </m:sSub>
                    <m:r>
                      <a:rPr lang="en-US" b="1" i="1">
                        <a:solidFill>
                          <a:srgbClr val="0070C0"/>
                        </a:solidFill>
                        <a:latin typeface="Cambria Math"/>
                      </a:rPr>
                      <m:t>=</m:t>
                    </m:r>
                    <m:f>
                      <m:fPr>
                        <m:ctrlPr>
                          <a:rPr lang="en-US" b="1" i="1">
                            <a:solidFill>
                              <a:srgbClr val="0070C0"/>
                            </a:solidFill>
                            <a:latin typeface="Cambria Math" panose="02040503050406030204" pitchFamily="18" charset="0"/>
                          </a:rPr>
                        </m:ctrlPr>
                      </m:fPr>
                      <m:num>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sub>
                        </m:sSub>
                        <m:r>
                          <a:rPr lang="en-US" b="1" i="1">
                            <a:solidFill>
                              <a:srgbClr val="0070C0"/>
                            </a:solidFill>
                            <a:latin typeface="Cambria Math"/>
                          </a:rPr>
                          <m:t>+</m:t>
                        </m:r>
                        <m:r>
                          <a:rPr lang="en-US" b="1" i="1">
                            <a:solidFill>
                              <a:srgbClr val="0070C0"/>
                            </a:solidFill>
                            <a:latin typeface="Cambria Math"/>
                          </a:rPr>
                          <m:t>𝒔</m:t>
                        </m:r>
                        <m:r>
                          <a:rPr lang="en-US" b="1" i="1">
                            <a:solidFill>
                              <a:srgbClr val="0070C0"/>
                            </a:solidFill>
                            <a:latin typeface="Cambria Math"/>
                            <a:ea typeface="Cambria Math"/>
                          </a:rPr>
                          <m:t>∙</m:t>
                        </m:r>
                        <m:r>
                          <a:rPr lang="en-US" b="1" i="1">
                            <a:solidFill>
                              <a:srgbClr val="0070C0"/>
                            </a:solidFill>
                            <a:latin typeface="Cambria Math" panose="02040503050406030204" pitchFamily="18" charset="0"/>
                            <a:ea typeface="Cambria Math"/>
                          </a:rPr>
                          <m:t>𝑨</m:t>
                        </m:r>
                        <m:r>
                          <a:rPr lang="en-US" b="1" i="1">
                            <a:solidFill>
                              <a:srgbClr val="0070C0"/>
                            </a:solidFill>
                            <a:latin typeface="Cambria Math" panose="02040503050406030204" pitchFamily="18" charset="0"/>
                            <a:ea typeface="Cambria Math" panose="02040503050406030204" pitchFamily="18" charset="0"/>
                          </a:rPr>
                          <m:t>∙</m:t>
                        </m:r>
                        <m:sSubSup>
                          <m:sSubSupPr>
                            <m:ctrlPr>
                              <a:rPr lang="en-US" b="1" i="1">
                                <a:solidFill>
                                  <a:srgbClr val="0070C0"/>
                                </a:solidFill>
                                <a:latin typeface="Cambria Math" panose="02040503050406030204" pitchFamily="18" charset="0"/>
                                <a:ea typeface="Cambria Math" panose="02040503050406030204" pitchFamily="18" charset="0"/>
                              </a:rPr>
                            </m:ctrlPr>
                          </m:sSubSup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up>
                            <m:r>
                              <a:rPr lang="en-US" b="1" i="1">
                                <a:solidFill>
                                  <a:srgbClr val="0070C0"/>
                                </a:solidFill>
                                <a:latin typeface="Cambria Math" panose="02040503050406030204" pitchFamily="18" charset="0"/>
                                <a:ea typeface="Cambria Math" panose="02040503050406030204" pitchFamily="18" charset="0"/>
                              </a:rPr>
                              <m:t>𝜶</m:t>
                            </m:r>
                          </m:sup>
                        </m:sSubSup>
                        <m:r>
                          <a:rPr lang="en-US" b="1" i="1">
                            <a:solidFill>
                              <a:srgbClr val="0070C0"/>
                            </a:solidFill>
                            <a:latin typeface="Cambria Math"/>
                            <a:ea typeface="Cambria Math"/>
                          </a:rPr>
                          <m:t>−</m:t>
                        </m:r>
                        <m:r>
                          <a:rPr lang="en-US" b="1" i="1">
                            <a:solidFill>
                              <a:srgbClr val="0070C0"/>
                            </a:solidFill>
                            <a:latin typeface="Cambria Math"/>
                            <a:ea typeface="Cambria Math"/>
                          </a:rPr>
                          <m:t>𝜹</m:t>
                        </m:r>
                        <m:r>
                          <a:rPr lang="en-US" b="1" i="1">
                            <a:solidFill>
                              <a:srgbClr val="0070C0"/>
                            </a:solidFill>
                            <a:latin typeface="Cambria Math"/>
                            <a:ea typeface="Cambria Math"/>
                          </a:rPr>
                          <m:t>∙</m:t>
                        </m:r>
                        <m:sSub>
                          <m:sSubPr>
                            <m:ctrlPr>
                              <a:rPr lang="en-US" b="1" i="1">
                                <a:solidFill>
                                  <a:srgbClr val="0070C0"/>
                                </a:solidFill>
                                <a:latin typeface="Cambria Math" panose="02040503050406030204" pitchFamily="18" charset="0"/>
                                <a:ea typeface="Cambria Math"/>
                              </a:rPr>
                            </m:ctrlPr>
                          </m:sSubPr>
                          <m:e>
                            <m:r>
                              <a:rPr lang="en-US" b="1" i="1">
                                <a:solidFill>
                                  <a:srgbClr val="0070C0"/>
                                </a:solidFill>
                                <a:latin typeface="Cambria Math"/>
                                <a:ea typeface="Cambria Math"/>
                              </a:rPr>
                              <m:t>𝒌</m:t>
                            </m:r>
                          </m:e>
                          <m:sub>
                            <m:r>
                              <a:rPr lang="en-US" b="1" i="1">
                                <a:solidFill>
                                  <a:srgbClr val="0070C0"/>
                                </a:solidFill>
                                <a:latin typeface="Cambria Math"/>
                                <a:ea typeface="Cambria Math"/>
                              </a:rPr>
                              <m:t>𝒕</m:t>
                            </m:r>
                          </m:sub>
                        </m:sSub>
                      </m:num>
                      <m:den>
                        <m:r>
                          <a:rPr lang="en-US" b="1" i="1">
                            <a:solidFill>
                              <a:srgbClr val="0070C0"/>
                            </a:solidFill>
                            <a:latin typeface="Cambria Math"/>
                          </a:rPr>
                          <m:t>𝟏</m:t>
                        </m:r>
                        <m:r>
                          <a:rPr lang="en-US" b="1" i="1">
                            <a:solidFill>
                              <a:srgbClr val="0070C0"/>
                            </a:solidFill>
                            <a:latin typeface="Cambria Math"/>
                          </a:rPr>
                          <m:t>+</m:t>
                        </m:r>
                        <m:r>
                          <a:rPr lang="en-US" b="1" i="1">
                            <a:solidFill>
                              <a:srgbClr val="0070C0"/>
                            </a:solidFill>
                            <a:latin typeface="Cambria Math"/>
                          </a:rPr>
                          <m:t>𝒏</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𝒈</m:t>
                        </m:r>
                      </m:den>
                    </m:f>
                  </m:oMath>
                </a14:m>
                <a:r>
                  <a:rPr lang="en-US" dirty="0"/>
                  <a:t> as </a:t>
                </a:r>
                <a:r>
                  <a:rPr lang="en-US" dirty="0" smtClean="0"/>
                  <a:t>our new equation.</a:t>
                </a:r>
                <a:endParaRPr lang="en-US" dirty="0"/>
              </a:p>
              <a:p>
                <a:r>
                  <a:rPr lang="en-US" dirty="0" smtClean="0"/>
                  <a:t>And, as before, for the purpose of graphical analysis, we can rewrite the above equation as:</a:t>
                </a:r>
                <a:endParaRPr lang="en-US" dirty="0"/>
              </a:p>
              <a:p>
                <a14:m>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rPr>
                      <m:t>∆</m:t>
                    </m:r>
                    <m:sSub>
                      <m:sSubPr>
                        <m:ctrlPr>
                          <a:rPr lang="en-US" b="1" i="1" smtClean="0">
                            <a:solidFill>
                              <a:srgbClr val="0070C0"/>
                            </a:solidFill>
                            <a:latin typeface="Cambria Math" panose="02040503050406030204" pitchFamily="18" charset="0"/>
                            <a:ea typeface="Cambria Math" panose="02040503050406030204" pitchFamily="18" charset="0"/>
                          </a:rPr>
                        </m:ctrlPr>
                      </m:sSubPr>
                      <m:e>
                        <m:r>
                          <a:rPr lang="en-US" b="1" i="1" smtClean="0">
                            <a:solidFill>
                              <a:srgbClr val="0070C0"/>
                            </a:solidFill>
                            <a:latin typeface="Cambria Math" panose="02040503050406030204" pitchFamily="18" charset="0"/>
                            <a:ea typeface="Cambria Math" panose="02040503050406030204" pitchFamily="18" charset="0"/>
                          </a:rPr>
                          <m:t>𝒌</m:t>
                        </m:r>
                      </m:e>
                      <m:sub>
                        <m:r>
                          <a:rPr lang="en-US" b="1" i="1" smtClean="0">
                            <a:solidFill>
                              <a:srgbClr val="0070C0"/>
                            </a:solidFill>
                            <a:latin typeface="Cambria Math" panose="02040503050406030204" pitchFamily="18" charset="0"/>
                            <a:ea typeface="Cambria Math" panose="02040503050406030204" pitchFamily="18" charset="0"/>
                          </a:rPr>
                          <m:t>𝒕</m:t>
                        </m:r>
                      </m:sub>
                    </m:sSub>
                    <m:r>
                      <a:rPr lang="en-US" b="1" i="1" smtClean="0">
                        <a:solidFill>
                          <a:srgbClr val="0070C0"/>
                        </a:solidFill>
                        <a:latin typeface="Cambria Math" panose="02040503050406030204" pitchFamily="18" charset="0"/>
                        <a:ea typeface="Cambria Math" panose="02040503050406030204" pitchFamily="18" charset="0"/>
                      </a:rPr>
                      <m:t>≡</m:t>
                    </m:r>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𝟏</m:t>
                        </m:r>
                      </m:sub>
                    </m:sSub>
                    <m:r>
                      <a:rPr lang="en-US" b="1" i="0" smtClean="0">
                        <a:solidFill>
                          <a:srgbClr val="0070C0"/>
                        </a:solidFill>
                        <a:latin typeface="Cambria Math" panose="02040503050406030204" pitchFamily="18" charset="0"/>
                        <a:ea typeface="Cambria Math" panose="02040503050406030204" pitchFamily="18" charset="0"/>
                      </a:rPr>
                      <m:t>−</m:t>
                    </m:r>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r>
                      <a:rPr lang="en-US" b="1" i="1" smtClean="0">
                        <a:solidFill>
                          <a:srgbClr val="0070C0"/>
                        </a:solidFill>
                        <a:latin typeface="Cambria Math" panose="02040503050406030204" pitchFamily="18" charset="0"/>
                        <a:ea typeface="Cambria Math" panose="02040503050406030204" pitchFamily="18" charset="0"/>
                      </a:rPr>
                      <m:t>=</m:t>
                    </m:r>
                    <m:f>
                      <m:fPr>
                        <m:ctrlPr>
                          <a:rPr lang="en-US" b="1" i="1" smtClean="0">
                            <a:solidFill>
                              <a:srgbClr val="0070C0"/>
                            </a:solidFill>
                            <a:latin typeface="Cambria Math" panose="02040503050406030204" pitchFamily="18" charset="0"/>
                            <a:ea typeface="Cambria Math" panose="02040503050406030204" pitchFamily="18" charset="0"/>
                          </a:rPr>
                        </m:ctrlPr>
                      </m:fPr>
                      <m:num>
                        <m:r>
                          <a:rPr lang="en-US" b="1" i="1">
                            <a:solidFill>
                              <a:srgbClr val="0070C0"/>
                            </a:solidFill>
                            <a:latin typeface="Cambria Math"/>
                          </a:rPr>
                          <m:t>𝒔</m:t>
                        </m:r>
                        <m:r>
                          <a:rPr lang="en-US" b="1" i="1">
                            <a:solidFill>
                              <a:srgbClr val="0070C0"/>
                            </a:solidFill>
                            <a:latin typeface="Cambria Math"/>
                            <a:ea typeface="Cambria Math"/>
                          </a:rPr>
                          <m:t>∙</m:t>
                        </m:r>
                        <m:r>
                          <a:rPr lang="en-US" b="1" i="1">
                            <a:solidFill>
                              <a:srgbClr val="0070C0"/>
                            </a:solidFill>
                            <a:latin typeface="Cambria Math" panose="02040503050406030204" pitchFamily="18" charset="0"/>
                            <a:ea typeface="Cambria Math"/>
                          </a:rPr>
                          <m:t>𝑨</m:t>
                        </m:r>
                        <m:r>
                          <a:rPr lang="en-US" b="1" i="1">
                            <a:solidFill>
                              <a:srgbClr val="0070C0"/>
                            </a:solidFill>
                            <a:latin typeface="Cambria Math" panose="02040503050406030204" pitchFamily="18" charset="0"/>
                            <a:ea typeface="Cambria Math" panose="02040503050406030204" pitchFamily="18" charset="0"/>
                          </a:rPr>
                          <m:t>∙</m:t>
                        </m:r>
                        <m:sSubSup>
                          <m:sSubSupPr>
                            <m:ctrlPr>
                              <a:rPr lang="en-US" b="1" i="1">
                                <a:solidFill>
                                  <a:srgbClr val="0070C0"/>
                                </a:solidFill>
                                <a:latin typeface="Cambria Math" panose="02040503050406030204" pitchFamily="18" charset="0"/>
                                <a:ea typeface="Cambria Math" panose="02040503050406030204" pitchFamily="18" charset="0"/>
                              </a:rPr>
                            </m:ctrlPr>
                          </m:sSubSup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up>
                            <m:r>
                              <a:rPr lang="en-US" b="1" i="1">
                                <a:solidFill>
                                  <a:srgbClr val="0070C0"/>
                                </a:solidFill>
                                <a:latin typeface="Cambria Math" panose="02040503050406030204" pitchFamily="18" charset="0"/>
                                <a:ea typeface="Cambria Math" panose="02040503050406030204" pitchFamily="18" charset="0"/>
                              </a:rPr>
                              <m:t>𝜶</m:t>
                            </m:r>
                          </m:sup>
                        </m:sSubSup>
                        <m:r>
                          <a:rPr lang="en-US" b="1" i="1" smtClean="0">
                            <a:solidFill>
                              <a:srgbClr val="0070C0"/>
                            </a:solidFill>
                            <a:latin typeface="Cambria Math" panose="02040503050406030204" pitchFamily="18" charset="0"/>
                            <a:ea typeface="Cambria Math" panose="02040503050406030204" pitchFamily="18" charset="0"/>
                          </a:rPr>
                          <m:t>−</m:t>
                        </m:r>
                        <m:d>
                          <m:dPr>
                            <m:ctrlPr>
                              <a:rPr lang="en-US" b="1" i="1" smtClean="0">
                                <a:solidFill>
                                  <a:srgbClr val="0070C0"/>
                                </a:solidFill>
                                <a:latin typeface="Cambria Math" panose="02040503050406030204" pitchFamily="18" charset="0"/>
                                <a:ea typeface="Cambria Math" panose="02040503050406030204" pitchFamily="18" charset="0"/>
                              </a:rPr>
                            </m:ctrlPr>
                          </m:dPr>
                          <m:e>
                            <m:r>
                              <a:rPr lang="en-US" b="1" i="1" smtClean="0">
                                <a:solidFill>
                                  <a:srgbClr val="0070C0"/>
                                </a:solidFill>
                                <a:latin typeface="Cambria Math" panose="02040503050406030204" pitchFamily="18" charset="0"/>
                                <a:ea typeface="Cambria Math" panose="02040503050406030204" pitchFamily="18" charset="0"/>
                              </a:rPr>
                              <m:t>𝜹</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𝒏</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𝒈</m:t>
                            </m:r>
                          </m:e>
                        </m:d>
                        <m:sSub>
                          <m:sSubPr>
                            <m:ctrlPr>
                              <a:rPr lang="en-US" b="1" i="1" smtClean="0">
                                <a:solidFill>
                                  <a:srgbClr val="0070C0"/>
                                </a:solidFill>
                                <a:latin typeface="Cambria Math" panose="02040503050406030204" pitchFamily="18" charset="0"/>
                                <a:ea typeface="Cambria Math" panose="02040503050406030204" pitchFamily="18" charset="0"/>
                              </a:rPr>
                            </m:ctrlPr>
                          </m:sSubPr>
                          <m:e>
                            <m:r>
                              <a:rPr lang="en-US" b="1" i="1" smtClean="0">
                                <a:solidFill>
                                  <a:srgbClr val="0070C0"/>
                                </a:solidFill>
                                <a:latin typeface="Cambria Math" panose="02040503050406030204" pitchFamily="18" charset="0"/>
                                <a:ea typeface="Cambria Math" panose="02040503050406030204" pitchFamily="18" charset="0"/>
                              </a:rPr>
                              <m:t>𝒌</m:t>
                            </m:r>
                          </m:e>
                          <m:sub>
                            <m:r>
                              <a:rPr lang="en-US" b="1" i="1" smtClean="0">
                                <a:solidFill>
                                  <a:srgbClr val="0070C0"/>
                                </a:solidFill>
                                <a:latin typeface="Cambria Math" panose="02040503050406030204" pitchFamily="18" charset="0"/>
                                <a:ea typeface="Cambria Math" panose="02040503050406030204" pitchFamily="18" charset="0"/>
                              </a:rPr>
                              <m:t>𝒕</m:t>
                            </m:r>
                          </m:sub>
                        </m:sSub>
                      </m:num>
                      <m:den>
                        <m:r>
                          <a:rPr lang="en-US" b="1" i="1" smtClean="0">
                            <a:solidFill>
                              <a:srgbClr val="0070C0"/>
                            </a:solidFill>
                            <a:latin typeface="Cambria Math" panose="02040503050406030204" pitchFamily="18" charset="0"/>
                            <a:ea typeface="Cambria Math" panose="02040503050406030204" pitchFamily="18" charset="0"/>
                          </a:rPr>
                          <m:t>𝟏</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𝒏</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𝒈</m:t>
                        </m:r>
                      </m:den>
                    </m:f>
                  </m:oMath>
                </a14:m>
                <a:r>
                  <a:rPr lang="en-US" b="1" dirty="0" smtClean="0">
                    <a:solidFill>
                      <a:srgbClr val="0070C0"/>
                    </a:solidFill>
                  </a:rPr>
                  <a:t>.</a:t>
                </a:r>
              </a:p>
              <a:p>
                <a:r>
                  <a:rPr lang="en-US" dirty="0" smtClean="0"/>
                  <a:t>Note that </a:t>
                </a:r>
                <a:r>
                  <a:rPr lang="en-US" dirty="0" smtClean="0">
                    <a:solidFill>
                      <a:srgbClr val="0070C0"/>
                    </a:solidFill>
                  </a:rPr>
                  <a:t>our dynamics equations are the same as the ones for the Solow-Swan model with population growth except that </a:t>
                </a:r>
                <a:r>
                  <a:rPr lang="en-US" i="1" dirty="0" smtClean="0">
                    <a:solidFill>
                      <a:srgbClr val="0070C0"/>
                    </a:solidFill>
                  </a:rPr>
                  <a:t>n</a:t>
                </a:r>
                <a:r>
                  <a:rPr lang="en-US" dirty="0" smtClean="0">
                    <a:solidFill>
                      <a:srgbClr val="0070C0"/>
                    </a:solidFill>
                  </a:rPr>
                  <a:t> has been replaced by </a:t>
                </a:r>
                <a:r>
                  <a:rPr lang="en-US" i="1" dirty="0">
                    <a:solidFill>
                      <a:srgbClr val="0070C0"/>
                    </a:solidFill>
                  </a:rPr>
                  <a:t>n</a:t>
                </a:r>
                <a:r>
                  <a:rPr lang="en-US" dirty="0">
                    <a:solidFill>
                      <a:srgbClr val="0070C0"/>
                    </a:solidFill>
                  </a:rPr>
                  <a:t> + </a:t>
                </a:r>
                <a:r>
                  <a:rPr lang="en-US" i="1" dirty="0" smtClean="0">
                    <a:solidFill>
                      <a:srgbClr val="0070C0"/>
                    </a:solidFill>
                  </a:rPr>
                  <a:t>g</a:t>
                </a:r>
                <a:r>
                  <a:rPr lang="en-US" dirty="0" smtClean="0"/>
                  <a:t>.</a:t>
                </a:r>
                <a:endParaRPr lang="en-US" dirty="0"/>
              </a:p>
              <a:p>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8824"/>
                </a:stretch>
              </a:blipFill>
            </p:spPr>
            <p:txBody>
              <a:bodyPr/>
              <a:lstStyle/>
              <a:p>
                <a:r>
                  <a:rPr lang="en-US">
                    <a:noFill/>
                  </a:rPr>
                  <a:t> </a:t>
                </a:r>
              </a:p>
            </p:txBody>
          </p:sp>
        </mc:Fallback>
      </mc:AlternateContent>
    </p:spTree>
    <p:extLst>
      <p:ext uri="{BB962C8B-B14F-4D97-AF65-F5344CB8AC3E}">
        <p14:creationId xmlns:p14="http://schemas.microsoft.com/office/powerpoint/2010/main" val="359594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Population Assumptions</a:t>
            </a:r>
            <a:endParaRPr lang="en-US" dirty="0"/>
          </a:p>
        </p:txBody>
      </p:sp>
      <p:sp>
        <p:nvSpPr>
          <p:cNvPr id="5" name="Content Placeholder 4"/>
          <p:cNvSpPr>
            <a:spLocks noGrp="1"/>
          </p:cNvSpPr>
          <p:nvPr>
            <p:ph idx="1"/>
          </p:nvPr>
        </p:nvSpPr>
        <p:spPr/>
        <p:txBody>
          <a:bodyPr>
            <a:normAutofit/>
          </a:bodyPr>
          <a:lstStyle/>
          <a:p>
            <a:r>
              <a:rPr lang="en-US" dirty="0" smtClean="0"/>
              <a:t>Consider an economy that is exactly like the Solow-Swan economy of Chapter 8, but with one difference.</a:t>
            </a:r>
          </a:p>
          <a:p>
            <a:r>
              <a:rPr lang="en-US" i="1" dirty="0" smtClean="0"/>
              <a:t>In Chapter 8</a:t>
            </a:r>
            <a:r>
              <a:rPr lang="en-US" dirty="0" smtClean="0"/>
              <a:t>, we assumed that: </a:t>
            </a:r>
          </a:p>
          <a:p>
            <a:pPr lvl="1"/>
            <a:r>
              <a:rPr lang="en-US" dirty="0" smtClean="0"/>
              <a:t>every worker is immortal, </a:t>
            </a:r>
          </a:p>
          <a:p>
            <a:pPr lvl="1"/>
            <a:r>
              <a:rPr lang="en-US" dirty="0" smtClean="0"/>
              <a:t>never has any kids, and </a:t>
            </a:r>
          </a:p>
          <a:p>
            <a:pPr lvl="1"/>
            <a:r>
              <a:rPr lang="en-US" dirty="0" smtClean="0"/>
              <a:t>nobody knows how they were born.</a:t>
            </a:r>
          </a:p>
          <a:p>
            <a:r>
              <a:rPr lang="en-US" i="1" dirty="0" smtClean="0"/>
              <a:t>Now</a:t>
            </a:r>
            <a:r>
              <a:rPr lang="en-US" dirty="0" smtClean="0"/>
              <a:t> we assume:</a:t>
            </a:r>
          </a:p>
          <a:p>
            <a:pPr lvl="1"/>
            <a:r>
              <a:rPr lang="en-US" dirty="0" smtClean="0"/>
              <a:t>each worker has </a:t>
            </a:r>
            <a:r>
              <a:rPr lang="en-US" i="1" dirty="0" smtClean="0"/>
              <a:t>n</a:t>
            </a:r>
            <a:r>
              <a:rPr lang="en-US" dirty="0" smtClean="0"/>
              <a:t> kids every period.</a:t>
            </a:r>
          </a:p>
          <a:p>
            <a:pPr lvl="1"/>
            <a:r>
              <a:rPr lang="en-US" dirty="0" smtClean="0"/>
              <a:t>Those kids become adult workers in the very next period and, like all other adult workers, have </a:t>
            </a:r>
            <a:r>
              <a:rPr lang="en-US" i="1" dirty="0" smtClean="0"/>
              <a:t>n</a:t>
            </a:r>
            <a:r>
              <a:rPr lang="en-US" dirty="0" smtClean="0"/>
              <a:t> kids of their own.</a:t>
            </a:r>
            <a:endParaRPr lang="en-US" dirty="0"/>
          </a:p>
        </p:txBody>
      </p:sp>
    </p:spTree>
    <p:extLst>
      <p:ext uri="{BB962C8B-B14F-4D97-AF65-F5344CB8AC3E}">
        <p14:creationId xmlns:p14="http://schemas.microsoft.com/office/powerpoint/2010/main" val="2707589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Solow-Swan With Technological Progress</a:t>
            </a:r>
            <a:endParaRPr lang="en-US" dirty="0"/>
          </a:p>
        </p:txBody>
      </p:sp>
      <p:sp>
        <p:nvSpPr>
          <p:cNvPr id="3" name="Content Placeholder 2"/>
          <p:cNvSpPr>
            <a:spLocks noGrp="1"/>
          </p:cNvSpPr>
          <p:nvPr>
            <p:ph idx="1"/>
          </p:nvPr>
        </p:nvSpPr>
        <p:spPr/>
        <p:txBody>
          <a:bodyPr/>
          <a:lstStyle/>
          <a:p>
            <a:r>
              <a:rPr lang="en-US" dirty="0" smtClean="0"/>
              <a:t>The analysis of the Solow-Swan model with population growth earlier in this chapter can now be repeated exactly as before but with just one change: </a:t>
            </a:r>
            <a:r>
              <a:rPr lang="en-US" b="1" i="1" dirty="0" smtClean="0">
                <a:solidFill>
                  <a:srgbClr val="FF0000"/>
                </a:solidFill>
              </a:rPr>
              <a:t>n</a:t>
            </a:r>
            <a:r>
              <a:rPr lang="en-US" b="1" dirty="0" smtClean="0">
                <a:solidFill>
                  <a:srgbClr val="FF0000"/>
                </a:solidFill>
              </a:rPr>
              <a:t> becomes </a:t>
            </a:r>
            <a:r>
              <a:rPr lang="en-US" b="1" i="1" dirty="0" smtClean="0">
                <a:solidFill>
                  <a:srgbClr val="FF0000"/>
                </a:solidFill>
              </a:rPr>
              <a:t>n</a:t>
            </a:r>
            <a:r>
              <a:rPr lang="en-US" b="1" dirty="0" smtClean="0">
                <a:solidFill>
                  <a:srgbClr val="FF0000"/>
                </a:solidFill>
              </a:rPr>
              <a:t> + </a:t>
            </a:r>
            <a:r>
              <a:rPr lang="en-US" b="1" i="1" dirty="0" smtClean="0">
                <a:solidFill>
                  <a:srgbClr val="FF0000"/>
                </a:solidFill>
              </a:rPr>
              <a:t>g</a:t>
            </a:r>
            <a:r>
              <a:rPr lang="en-US" dirty="0" smtClean="0"/>
              <a:t>.</a:t>
            </a:r>
            <a:endParaRPr lang="en-US" dirty="0"/>
          </a:p>
        </p:txBody>
      </p:sp>
    </p:spTree>
    <p:extLst>
      <p:ext uri="{BB962C8B-B14F-4D97-AF65-F5344CB8AC3E}">
        <p14:creationId xmlns:p14="http://schemas.microsoft.com/office/powerpoint/2010/main" val="4033646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Dynamics: Technological Progress</a:t>
            </a:r>
            <a:endParaRPr lang="en-US" dirty="0"/>
          </a:p>
        </p:txBody>
      </p:sp>
      <p:sp>
        <p:nvSpPr>
          <p:cNvPr id="4" name="Text Placeholder 3"/>
          <p:cNvSpPr>
            <a:spLocks noGrp="1"/>
          </p:cNvSpPr>
          <p:nvPr>
            <p:ph type="body" idx="1"/>
          </p:nvPr>
        </p:nvSpPr>
        <p:spPr/>
        <p:txBody>
          <a:bodyPr>
            <a:normAutofit/>
          </a:bodyPr>
          <a:lstStyle/>
          <a:p>
            <a:r>
              <a:rPr lang="en-US" dirty="0" smtClean="0"/>
              <a:t>No technological change</a:t>
            </a:r>
            <a:endParaRPr lang="en-US" dirty="0"/>
          </a:p>
        </p:txBody>
      </p:sp>
      <p:sp>
        <p:nvSpPr>
          <p:cNvPr id="6" name="Text Placeholder 5"/>
          <p:cNvSpPr>
            <a:spLocks noGrp="1"/>
          </p:cNvSpPr>
          <p:nvPr>
            <p:ph type="body" sz="quarter" idx="3"/>
          </p:nvPr>
        </p:nvSpPr>
        <p:spPr/>
        <p:txBody>
          <a:bodyPr/>
          <a:lstStyle/>
          <a:p>
            <a:r>
              <a:rPr lang="en-US" dirty="0" smtClean="0"/>
              <a:t>Technological Progress</a:t>
            </a:r>
            <a:endParaRPr lang="en-US" dirty="0"/>
          </a:p>
        </p:txBody>
      </p:sp>
      <p:graphicFrame>
        <p:nvGraphicFramePr>
          <p:cNvPr id="8" name="Object 7"/>
          <p:cNvGraphicFramePr>
            <a:graphicFrameLocks noGrp="1" noChangeAspect="1"/>
          </p:cNvGraphicFramePr>
          <p:nvPr>
            <p:extLst/>
          </p:nvPr>
        </p:nvGraphicFramePr>
        <p:xfrm>
          <a:off x="609600" y="2801937"/>
          <a:ext cx="4807629" cy="914400"/>
        </p:xfrm>
        <a:graphic>
          <a:graphicData uri="http://schemas.openxmlformats.org/presentationml/2006/ole">
            <mc:AlternateContent xmlns:mc="http://schemas.openxmlformats.org/markup-compatibility/2006">
              <mc:Choice xmlns:v="urn:schemas-microsoft-com:vml" Requires="v">
                <p:oleObj spid="_x0000_s11312" name="Equation" r:id="rId3" imgW="2070000" imgH="393480" progId="Equation.3">
                  <p:embed/>
                </p:oleObj>
              </mc:Choice>
              <mc:Fallback>
                <p:oleObj name="Equation" r:id="rId3" imgW="2070000" imgH="393480" progId="Equation.3">
                  <p:embed/>
                  <p:pic>
                    <p:nvPicPr>
                      <p:cNvPr id="8"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01937"/>
                        <a:ext cx="4807629" cy="914400"/>
                      </a:xfrm>
                      <a:prstGeom prst="rect">
                        <a:avLst/>
                      </a:prstGeom>
                      <a:noFill/>
                      <a:ln w="38100">
                        <a:noFill/>
                        <a:miter lim="800000"/>
                        <a:headEnd/>
                        <a:tailEnd/>
                      </a:ln>
                    </p:spPr>
                  </p:pic>
                </p:oleObj>
              </mc:Fallback>
            </mc:AlternateContent>
          </a:graphicData>
        </a:graphic>
      </p:graphicFrame>
      <p:graphicFrame>
        <p:nvGraphicFramePr>
          <p:cNvPr id="9" name="Object 8"/>
          <p:cNvGraphicFramePr>
            <a:graphicFrameLocks noGrp="1" noChangeAspect="1"/>
          </p:cNvGraphicFramePr>
          <p:nvPr>
            <p:extLst/>
          </p:nvPr>
        </p:nvGraphicFramePr>
        <p:xfrm>
          <a:off x="6111953" y="4343400"/>
          <a:ext cx="5470447" cy="990600"/>
        </p:xfrm>
        <a:graphic>
          <a:graphicData uri="http://schemas.openxmlformats.org/presentationml/2006/ole">
            <mc:AlternateContent xmlns:mc="http://schemas.openxmlformats.org/markup-compatibility/2006">
              <mc:Choice xmlns:v="urn:schemas-microsoft-com:vml" Requires="v">
                <p:oleObj spid="_x0000_s11313" name="Equation" r:id="rId5" imgW="2311200" imgH="419040" progId="Equation.3">
                  <p:embed/>
                </p:oleObj>
              </mc:Choice>
              <mc:Fallback>
                <p:oleObj name="Equation" r:id="rId5" imgW="2311200" imgH="419040" progId="Equation.3">
                  <p:embed/>
                  <p:pic>
                    <p:nvPicPr>
                      <p:cNvPr id="9" name="Object 8"/>
                      <p:cNvPicPr>
                        <a:picLocks noGrp="1" noChangeAspect="1" noChangeArrowheads="1"/>
                      </p:cNvPicPr>
                      <p:nvPr/>
                    </p:nvPicPr>
                    <p:blipFill>
                      <a:blip r:embed="rId6"/>
                      <a:srcRect/>
                      <a:stretch>
                        <a:fillRect/>
                      </a:stretch>
                    </p:blipFill>
                    <p:spPr bwMode="auto">
                      <a:xfrm>
                        <a:off x="6111953" y="4343400"/>
                        <a:ext cx="5470447" cy="990600"/>
                      </a:xfrm>
                      <a:prstGeom prst="rect">
                        <a:avLst/>
                      </a:prstGeom>
                      <a:noFill/>
                      <a:ln>
                        <a:noFill/>
                      </a:ln>
                    </p:spPr>
                  </p:pic>
                </p:oleObj>
              </mc:Fallback>
            </mc:AlternateContent>
          </a:graphicData>
        </a:graphic>
      </p:graphicFrame>
      <p:sp>
        <p:nvSpPr>
          <p:cNvPr id="3" name="TextBox 2"/>
          <p:cNvSpPr txBox="1"/>
          <p:nvPr/>
        </p:nvSpPr>
        <p:spPr>
          <a:xfrm>
            <a:off x="503434" y="4828854"/>
            <a:ext cx="4222678" cy="646331"/>
          </a:xfrm>
          <a:prstGeom prst="rect">
            <a:avLst/>
          </a:prstGeom>
          <a:noFill/>
        </p:spPr>
        <p:txBody>
          <a:bodyPr wrap="square" rtlCol="0">
            <a:spAutoFit/>
          </a:bodyPr>
          <a:lstStyle/>
          <a:p>
            <a:r>
              <a:rPr lang="en-US" dirty="0" smtClean="0"/>
              <a:t>Simply replace the </a:t>
            </a:r>
            <a:r>
              <a:rPr lang="en-US" i="1" dirty="0" smtClean="0"/>
              <a:t>n</a:t>
            </a:r>
            <a:r>
              <a:rPr lang="en-US" dirty="0" smtClean="0"/>
              <a:t> we had earlier in this chapter with </a:t>
            </a:r>
            <a:r>
              <a:rPr lang="en-US" i="1" dirty="0" smtClean="0"/>
              <a:t>n</a:t>
            </a:r>
            <a:r>
              <a:rPr lang="en-US" dirty="0" smtClean="0"/>
              <a:t> + </a:t>
            </a:r>
            <a:r>
              <a:rPr lang="en-US" i="1" dirty="0" smtClean="0"/>
              <a:t>g</a:t>
            </a:r>
            <a:r>
              <a:rPr lang="en-US" dirty="0" smtClean="0"/>
              <a:t>. That’s it!</a:t>
            </a:r>
            <a:endParaRPr lang="en-US" dirty="0"/>
          </a:p>
        </p:txBody>
      </p:sp>
    </p:spTree>
    <p:extLst>
      <p:ext uri="{BB962C8B-B14F-4D97-AF65-F5344CB8AC3E}">
        <p14:creationId xmlns:p14="http://schemas.microsoft.com/office/powerpoint/2010/main" val="1342759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Dynamics: graph</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In the long run, capital per effective worker and output</a:t>
            </a:r>
            <a:r>
              <a:rPr lang="en-US" b="1" i="1" dirty="0" smtClean="0">
                <a:solidFill>
                  <a:srgbClr val="0070C0"/>
                </a:solidFill>
              </a:rPr>
              <a:t> </a:t>
            </a:r>
            <a:r>
              <a:rPr lang="en-US" b="1" dirty="0">
                <a:solidFill>
                  <a:srgbClr val="0070C0"/>
                </a:solidFill>
              </a:rPr>
              <a:t>per effective worker </a:t>
            </a:r>
            <a:r>
              <a:rPr lang="en-US" b="1" dirty="0" smtClean="0">
                <a:solidFill>
                  <a:srgbClr val="0070C0"/>
                </a:solidFill>
              </a:rPr>
              <a:t>reach a steady state at </a:t>
            </a:r>
            <a:r>
              <a:rPr lang="en-US" b="1" i="1" dirty="0" smtClean="0">
                <a:solidFill>
                  <a:srgbClr val="0070C0"/>
                </a:solidFill>
              </a:rPr>
              <a:t>k</a:t>
            </a:r>
            <a:r>
              <a:rPr lang="en-US" b="1" dirty="0" smtClean="0">
                <a:solidFill>
                  <a:srgbClr val="0070C0"/>
                </a:solidFill>
              </a:rPr>
              <a:t> = </a:t>
            </a:r>
            <a:r>
              <a:rPr lang="en-US" b="1" i="1" dirty="0" smtClean="0">
                <a:solidFill>
                  <a:srgbClr val="0070C0"/>
                </a:solidFill>
              </a:rPr>
              <a:t>k</a:t>
            </a:r>
            <a:r>
              <a:rPr lang="en-US" b="1" dirty="0" smtClean="0">
                <a:solidFill>
                  <a:srgbClr val="0070C0"/>
                </a:solidFill>
              </a:rPr>
              <a:t>* and </a:t>
            </a:r>
            <a:r>
              <a:rPr lang="en-US" b="1" i="1" dirty="0" smtClean="0">
                <a:solidFill>
                  <a:srgbClr val="0070C0"/>
                </a:solidFill>
              </a:rPr>
              <a:t>y</a:t>
            </a:r>
            <a:r>
              <a:rPr lang="en-US" b="1" dirty="0" smtClean="0">
                <a:solidFill>
                  <a:srgbClr val="0070C0"/>
                </a:solidFill>
              </a:rPr>
              <a:t> = </a:t>
            </a:r>
            <a:r>
              <a:rPr lang="en-US" b="1" i="1" dirty="0" smtClean="0">
                <a:solidFill>
                  <a:srgbClr val="0070C0"/>
                </a:solidFill>
              </a:rPr>
              <a:t>y</a:t>
            </a:r>
            <a:r>
              <a:rPr lang="en-US" b="1" dirty="0" smtClean="0">
                <a:solidFill>
                  <a:srgbClr val="0070C0"/>
                </a:solidFill>
              </a:rPr>
              <a:t>* = </a:t>
            </a:r>
            <a:r>
              <a:rPr lang="en-US" b="1" i="1" dirty="0" smtClean="0">
                <a:solidFill>
                  <a:srgbClr val="0070C0"/>
                </a:solidFill>
              </a:rPr>
              <a:t>f</a:t>
            </a:r>
            <a:r>
              <a:rPr lang="en-US" b="1" dirty="0" smtClean="0">
                <a:solidFill>
                  <a:srgbClr val="0070C0"/>
                </a:solidFill>
              </a:rPr>
              <a:t>(</a:t>
            </a:r>
            <a:r>
              <a:rPr lang="en-US" b="1" i="1" dirty="0" smtClean="0">
                <a:solidFill>
                  <a:srgbClr val="0070C0"/>
                </a:solidFill>
              </a:rPr>
              <a:t>k</a:t>
            </a:r>
            <a:r>
              <a:rPr lang="en-US" b="1" dirty="0" smtClean="0">
                <a:solidFill>
                  <a:srgbClr val="0070C0"/>
                </a:solidFill>
              </a:rPr>
              <a:t>*)</a:t>
            </a:r>
            <a:endParaRPr lang="en-US" b="1" dirty="0">
              <a:solidFill>
                <a:srgbClr val="0070C0"/>
              </a:solidFill>
            </a:endParaRPr>
          </a:p>
        </p:txBody>
      </p:sp>
      <p:pic>
        <p:nvPicPr>
          <p:cNvPr id="3074" name="Picture 2" descr="C:\Users\Udayan Roy\Documents\courses\eco62\text-books\Mankiw7e\images-hi-res\CH08\CH08\MankiwMacroEcon7e_fig_08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24138"/>
            <a:ext cx="6096000" cy="4005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Grp="1" noChangeAspect="1"/>
          </p:cNvGraphicFramePr>
          <p:nvPr>
            <p:extLst/>
          </p:nvPr>
        </p:nvGraphicFramePr>
        <p:xfrm>
          <a:off x="76200" y="3962400"/>
          <a:ext cx="4027487" cy="990600"/>
        </p:xfrm>
        <a:graphic>
          <a:graphicData uri="http://schemas.openxmlformats.org/presentationml/2006/ole">
            <mc:AlternateContent xmlns:mc="http://schemas.openxmlformats.org/markup-compatibility/2006">
              <mc:Choice xmlns:v="urn:schemas-microsoft-com:vml" Requires="v">
                <p:oleObj spid="_x0000_s12314" name="Equation" r:id="rId4" imgW="1701720" imgH="419040" progId="Equation.3">
                  <p:embed/>
                </p:oleObj>
              </mc:Choice>
              <mc:Fallback>
                <p:oleObj name="Equation" r:id="rId4" imgW="1701720" imgH="419040" progId="Equation.3">
                  <p:embed/>
                  <p:pic>
                    <p:nvPicPr>
                      <p:cNvPr id="4" name="Object 3"/>
                      <p:cNvPicPr>
                        <a:picLocks noGrp="1" noChangeAspect="1" noChangeArrowheads="1"/>
                      </p:cNvPicPr>
                      <p:nvPr/>
                    </p:nvPicPr>
                    <p:blipFill>
                      <a:blip r:embed="rId5"/>
                      <a:srcRect/>
                      <a:stretch>
                        <a:fillRect/>
                      </a:stretch>
                    </p:blipFill>
                    <p:spPr bwMode="auto">
                      <a:xfrm>
                        <a:off x="76200" y="3962400"/>
                        <a:ext cx="40274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228600" y="5105399"/>
                <a:ext cx="3200400" cy="1125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num>
                                <m:den>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den>
                              </m:f>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den>
                          </m:f>
                        </m:sup>
                      </m:sSup>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5105399"/>
                <a:ext cx="3200400" cy="112588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809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Dynamics: Technological Progress</a:t>
            </a:r>
            <a:endParaRPr lang="en-US" dirty="0"/>
          </a:p>
        </p:txBody>
      </p:sp>
      <p:pic>
        <p:nvPicPr>
          <p:cNvPr id="3074" name="Picture 2" descr="C:\Users\Udayan Roy\Documents\courses\eco62\text-books\Mankiw7e\images-hi-res\CH08\CH08\MankiwMacroEcon7e_fig_08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24139"/>
            <a:ext cx="5791200" cy="38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Grp="1" noChangeAspect="1"/>
          </p:cNvGraphicFramePr>
          <p:nvPr>
            <p:extLst/>
          </p:nvPr>
        </p:nvGraphicFramePr>
        <p:xfrm>
          <a:off x="6781800" y="1295400"/>
          <a:ext cx="4027487" cy="990600"/>
        </p:xfrm>
        <a:graphic>
          <a:graphicData uri="http://schemas.openxmlformats.org/presentationml/2006/ole">
            <mc:AlternateContent xmlns:mc="http://schemas.openxmlformats.org/markup-compatibility/2006">
              <mc:Choice xmlns:v="urn:schemas-microsoft-com:vml" Requires="v">
                <p:oleObj spid="_x0000_s13360" name="Equation" r:id="rId4" imgW="1701720" imgH="419040" progId="Equation.3">
                  <p:embed/>
                </p:oleObj>
              </mc:Choice>
              <mc:Fallback>
                <p:oleObj name="Equation" r:id="rId4" imgW="1701720" imgH="419040" progId="Equation.3">
                  <p:embed/>
                  <p:pic>
                    <p:nvPicPr>
                      <p:cNvPr id="4" name="Object 3"/>
                      <p:cNvPicPr>
                        <a:picLocks noGrp="1" noChangeAspect="1" noChangeArrowheads="1"/>
                      </p:cNvPicPr>
                      <p:nvPr/>
                    </p:nvPicPr>
                    <p:blipFill>
                      <a:blip r:embed="rId5"/>
                      <a:srcRect/>
                      <a:stretch>
                        <a:fillRect/>
                      </a:stretch>
                    </p:blipFill>
                    <p:spPr bwMode="auto">
                      <a:xfrm>
                        <a:off x="6781800" y="1295400"/>
                        <a:ext cx="40274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2624138"/>
            <a:ext cx="5584446" cy="3691318"/>
          </a:xfrm>
          <a:prstGeom prst="rect">
            <a:avLst/>
          </a:prstGeom>
        </p:spPr>
      </p:pic>
      <p:graphicFrame>
        <p:nvGraphicFramePr>
          <p:cNvPr id="7" name="Object 6"/>
          <p:cNvGraphicFramePr>
            <a:graphicFrameLocks noGrp="1" noChangeAspect="1"/>
          </p:cNvGraphicFramePr>
          <p:nvPr>
            <p:extLst/>
          </p:nvPr>
        </p:nvGraphicFramePr>
        <p:xfrm>
          <a:off x="990600" y="1445403"/>
          <a:ext cx="4419599" cy="840597"/>
        </p:xfrm>
        <a:graphic>
          <a:graphicData uri="http://schemas.openxmlformats.org/presentationml/2006/ole">
            <mc:AlternateContent xmlns:mc="http://schemas.openxmlformats.org/markup-compatibility/2006">
              <mc:Choice xmlns:v="urn:schemas-microsoft-com:vml" Requires="v">
                <p:oleObj spid="_x0000_s13361" name="Equation" r:id="rId7" imgW="2070000" imgH="393480" progId="Equation.3">
                  <p:embed/>
                </p:oleObj>
              </mc:Choice>
              <mc:Fallback>
                <p:oleObj name="Equation" r:id="rId7" imgW="2070000" imgH="393480" progId="Equation.3">
                  <p:embed/>
                  <p:pic>
                    <p:nvPicPr>
                      <p:cNvPr id="7" name="Object 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1445403"/>
                        <a:ext cx="4419599" cy="840597"/>
                      </a:xfrm>
                      <a:prstGeom prst="rect">
                        <a:avLst/>
                      </a:prstGeom>
                      <a:noFill/>
                      <a:ln w="38100">
                        <a:no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8" name="TextBox 7"/>
              <p:cNvSpPr txBox="1"/>
              <p:nvPr/>
            </p:nvSpPr>
            <p:spPr>
              <a:xfrm>
                <a:off x="6781800" y="2895600"/>
                <a:ext cx="3200400" cy="1125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num>
                                <m:den>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den>
                              </m:f>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den>
                          </m:f>
                        </m:sup>
                      </m:sSup>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781800" y="2895600"/>
                <a:ext cx="3200400" cy="112588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90600" y="2209800"/>
                <a:ext cx="3200400" cy="1125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𝑘</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𝑠</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num>
                                <m:den>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den>
                              </m:f>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den>
                          </m:f>
                        </m:sup>
                      </m:sSup>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990600" y="2209800"/>
                <a:ext cx="3200400" cy="11258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804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Capital and effective labor in the long run</a:t>
            </a:r>
            <a:endParaRPr lang="en-US" dirty="0"/>
          </a:p>
        </p:txBody>
      </p:sp>
      <p:sp>
        <p:nvSpPr>
          <p:cNvPr id="4" name="Content Placeholder 3"/>
          <p:cNvSpPr>
            <a:spLocks noGrp="1"/>
          </p:cNvSpPr>
          <p:nvPr>
            <p:ph idx="1"/>
          </p:nvPr>
        </p:nvSpPr>
        <p:spPr/>
        <p:txBody>
          <a:bodyPr>
            <a:noAutofit/>
          </a:bodyPr>
          <a:lstStyle/>
          <a:p>
            <a:r>
              <a:rPr lang="en-US" dirty="0" smtClean="0"/>
              <a:t>Now, </a:t>
            </a:r>
            <a:r>
              <a:rPr lang="en-US" dirty="0"/>
              <a:t>total capital </a:t>
            </a:r>
            <a:r>
              <a:rPr lang="en-US" dirty="0" smtClean="0"/>
              <a:t>= capital per effective worker</a:t>
            </a:r>
            <a:r>
              <a:rPr lang="en-US" b="1" dirty="0">
                <a:latin typeface="Calibri" pitchFamily="34" charset="0"/>
                <a:cs typeface="Calibri" pitchFamily="34" charset="0"/>
              </a:rPr>
              <a:t> </a:t>
            </a:r>
            <a:r>
              <a:rPr lang="en-US" dirty="0">
                <a:latin typeface="Calibri" pitchFamily="34" charset="0"/>
                <a:cs typeface="Calibri" pitchFamily="34" charset="0"/>
              </a:rPr>
              <a:t>×</a:t>
            </a:r>
            <a:r>
              <a:rPr lang="en-US" dirty="0" smtClean="0"/>
              <a:t> number of effective workers</a:t>
            </a:r>
          </a:p>
          <a:p>
            <a:r>
              <a:rPr lang="en-US" dirty="0" smtClean="0"/>
              <a:t>We have seen before that the growth rate of the </a:t>
            </a:r>
            <a:r>
              <a:rPr lang="en-US" i="1" dirty="0" smtClean="0"/>
              <a:t>product</a:t>
            </a:r>
            <a:r>
              <a:rPr lang="en-US" dirty="0" smtClean="0"/>
              <a:t> of two quantities is the </a:t>
            </a:r>
            <a:r>
              <a:rPr lang="en-US" i="1" dirty="0" smtClean="0"/>
              <a:t>sum</a:t>
            </a:r>
            <a:r>
              <a:rPr lang="en-US" dirty="0" smtClean="0"/>
              <a:t> of the growth rates of the two quantities</a:t>
            </a:r>
          </a:p>
          <a:p>
            <a:r>
              <a:rPr lang="en-US" dirty="0" smtClean="0"/>
              <a:t>Therefore, the growth rate of </a:t>
            </a:r>
            <a:r>
              <a:rPr lang="en-US" dirty="0"/>
              <a:t>total capital = growth rate of </a:t>
            </a:r>
            <a:r>
              <a:rPr lang="en-US" dirty="0" smtClean="0"/>
              <a:t>capital </a:t>
            </a:r>
            <a:r>
              <a:rPr lang="en-US" dirty="0"/>
              <a:t>per effective </a:t>
            </a:r>
            <a:r>
              <a:rPr lang="en-US" dirty="0" smtClean="0"/>
              <a:t>worker + </a:t>
            </a:r>
            <a:r>
              <a:rPr lang="en-US" dirty="0"/>
              <a:t>growth rate of </a:t>
            </a:r>
            <a:r>
              <a:rPr lang="en-US" dirty="0" smtClean="0"/>
              <a:t>the number </a:t>
            </a:r>
            <a:r>
              <a:rPr lang="en-US" dirty="0"/>
              <a:t>of effective </a:t>
            </a:r>
            <a:r>
              <a:rPr lang="en-US" dirty="0" smtClean="0"/>
              <a:t>workers</a:t>
            </a:r>
          </a:p>
          <a:p>
            <a:r>
              <a:rPr lang="en-US" dirty="0" smtClean="0"/>
              <a:t>We have just seen that in the long run </a:t>
            </a:r>
            <a:r>
              <a:rPr lang="en-US" dirty="0"/>
              <a:t>growth rate of capital per effective </a:t>
            </a:r>
            <a:r>
              <a:rPr lang="en-US" dirty="0" smtClean="0"/>
              <a:t>worker is </a:t>
            </a:r>
            <a:r>
              <a:rPr lang="en-US" i="1" dirty="0" smtClean="0">
                <a:solidFill>
                  <a:srgbClr val="0070C0"/>
                </a:solidFill>
              </a:rPr>
              <a:t>zero</a:t>
            </a:r>
            <a:r>
              <a:rPr lang="en-US" dirty="0" smtClean="0"/>
              <a:t> (steady state) …</a:t>
            </a:r>
          </a:p>
          <a:p>
            <a:r>
              <a:rPr lang="en-US" dirty="0" smtClean="0"/>
              <a:t>… and </a:t>
            </a:r>
            <a:r>
              <a:rPr lang="en-US" dirty="0" smtClean="0">
                <a:solidFill>
                  <a:srgbClr val="0070C0"/>
                </a:solidFill>
              </a:rPr>
              <a:t>the </a:t>
            </a:r>
            <a:r>
              <a:rPr lang="en-US" dirty="0">
                <a:solidFill>
                  <a:srgbClr val="0070C0"/>
                </a:solidFill>
              </a:rPr>
              <a:t>growth rate of the number of effective </a:t>
            </a:r>
            <a:r>
              <a:rPr lang="en-US" dirty="0" smtClean="0">
                <a:solidFill>
                  <a:srgbClr val="0070C0"/>
                </a:solidFill>
              </a:rPr>
              <a:t>workers is </a:t>
            </a:r>
            <a:r>
              <a:rPr lang="en-US" i="1" dirty="0">
                <a:solidFill>
                  <a:srgbClr val="0070C0"/>
                </a:solidFill>
              </a:rPr>
              <a:t>n</a:t>
            </a:r>
            <a:r>
              <a:rPr lang="en-US" dirty="0">
                <a:solidFill>
                  <a:srgbClr val="0070C0"/>
                </a:solidFill>
              </a:rPr>
              <a:t> + </a:t>
            </a:r>
            <a:r>
              <a:rPr lang="en-US" i="1" dirty="0">
                <a:solidFill>
                  <a:srgbClr val="0070C0"/>
                </a:solidFill>
              </a:rPr>
              <a:t>g</a:t>
            </a:r>
            <a:r>
              <a:rPr lang="en-US" dirty="0" smtClean="0"/>
              <a:t>.</a:t>
            </a:r>
          </a:p>
          <a:p>
            <a:r>
              <a:rPr lang="en-US" dirty="0" smtClean="0"/>
              <a:t>So, </a:t>
            </a:r>
            <a:r>
              <a:rPr lang="en-US" dirty="0">
                <a:solidFill>
                  <a:srgbClr val="0070C0"/>
                </a:solidFill>
              </a:rPr>
              <a:t>the growth rate of total capital = </a:t>
            </a:r>
            <a:r>
              <a:rPr lang="en-US" dirty="0" smtClean="0">
                <a:solidFill>
                  <a:srgbClr val="0070C0"/>
                </a:solidFill>
              </a:rPr>
              <a:t>0 + </a:t>
            </a:r>
            <a:r>
              <a:rPr lang="en-US" i="1" dirty="0" smtClean="0">
                <a:solidFill>
                  <a:srgbClr val="0070C0"/>
                </a:solidFill>
              </a:rPr>
              <a:t>n</a:t>
            </a:r>
            <a:r>
              <a:rPr lang="en-US" dirty="0" smtClean="0">
                <a:solidFill>
                  <a:srgbClr val="0070C0"/>
                </a:solidFill>
              </a:rPr>
              <a:t> + </a:t>
            </a:r>
            <a:r>
              <a:rPr lang="en-US" i="1" dirty="0" smtClean="0">
                <a:solidFill>
                  <a:srgbClr val="0070C0"/>
                </a:solidFill>
              </a:rPr>
              <a:t>g</a:t>
            </a:r>
            <a:r>
              <a:rPr lang="en-US" dirty="0" smtClean="0">
                <a:solidFill>
                  <a:srgbClr val="0070C0"/>
                </a:solidFill>
              </a:rPr>
              <a:t> = </a:t>
            </a:r>
            <a:r>
              <a:rPr lang="en-US" dirty="0">
                <a:solidFill>
                  <a:srgbClr val="0070C0"/>
                </a:solidFill>
              </a:rPr>
              <a:t> </a:t>
            </a:r>
            <a:r>
              <a:rPr lang="en-US" i="1" dirty="0">
                <a:solidFill>
                  <a:srgbClr val="0070C0"/>
                </a:solidFill>
              </a:rPr>
              <a:t>n</a:t>
            </a:r>
            <a:r>
              <a:rPr lang="en-US" dirty="0">
                <a:solidFill>
                  <a:srgbClr val="0070C0"/>
                </a:solidFill>
              </a:rPr>
              <a:t> + </a:t>
            </a:r>
            <a:r>
              <a:rPr lang="en-US" i="1" dirty="0">
                <a:solidFill>
                  <a:srgbClr val="0070C0"/>
                </a:solidFill>
              </a:rPr>
              <a:t>g</a:t>
            </a:r>
            <a:r>
              <a:rPr lang="en-US" dirty="0" smtClean="0"/>
              <a:t>.</a:t>
            </a:r>
            <a:endParaRPr lang="en-US" dirty="0"/>
          </a:p>
          <a:p>
            <a:endParaRPr lang="en-US" dirty="0"/>
          </a:p>
        </p:txBody>
      </p:sp>
    </p:spTree>
    <p:extLst>
      <p:ext uri="{BB962C8B-B14F-4D97-AF65-F5344CB8AC3E}">
        <p14:creationId xmlns:p14="http://schemas.microsoft.com/office/powerpoint/2010/main" val="2215495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investment and consumption</a:t>
            </a:r>
            <a:endParaRPr lang="en-US" dirty="0"/>
          </a:p>
        </p:txBody>
      </p:sp>
      <p:sp>
        <p:nvSpPr>
          <p:cNvPr id="3" name="Content Placeholder 2"/>
          <p:cNvSpPr>
            <a:spLocks noGrp="1"/>
          </p:cNvSpPr>
          <p:nvPr>
            <p:ph idx="1"/>
          </p:nvPr>
        </p:nvSpPr>
        <p:spPr/>
        <p:txBody>
          <a:bodyPr/>
          <a:lstStyle/>
          <a:p>
            <a:r>
              <a:rPr lang="en-US" dirty="0" smtClean="0"/>
              <a:t>Recall that:</a:t>
            </a:r>
          </a:p>
          <a:p>
            <a:pPr lvl="1"/>
            <a:r>
              <a:rPr lang="en-US" dirty="0"/>
              <a:t>T</a:t>
            </a:r>
            <a:r>
              <a:rPr lang="en-US" dirty="0" smtClean="0"/>
              <a:t>otal output is given by the total production function: Y = F(K, L) and</a:t>
            </a:r>
          </a:p>
          <a:p>
            <a:pPr lvl="1"/>
            <a:r>
              <a:rPr lang="en-US" dirty="0" smtClean="0"/>
              <a:t>This production function has constant returns to scale</a:t>
            </a:r>
          </a:p>
          <a:p>
            <a:pPr lvl="2"/>
            <a:r>
              <a:rPr lang="en-US" dirty="0" smtClean="0"/>
              <a:t>Meaning that if both total capital and total effective labor (eaters and non-eaters) grow at the rate </a:t>
            </a:r>
            <a:r>
              <a:rPr lang="en-US" i="1" dirty="0"/>
              <a:t>n</a:t>
            </a:r>
            <a:r>
              <a:rPr lang="en-US" dirty="0"/>
              <a:t> + </a:t>
            </a:r>
            <a:r>
              <a:rPr lang="en-US" i="1" dirty="0"/>
              <a:t>g</a:t>
            </a:r>
            <a:r>
              <a:rPr lang="en-US" dirty="0" smtClean="0"/>
              <a:t>, then </a:t>
            </a:r>
            <a:r>
              <a:rPr lang="en-US" i="1" dirty="0" smtClean="0"/>
              <a:t>Y</a:t>
            </a:r>
            <a:r>
              <a:rPr lang="en-US" dirty="0" smtClean="0"/>
              <a:t> would also grow at the rate </a:t>
            </a:r>
            <a:r>
              <a:rPr lang="en-US" i="1" dirty="0"/>
              <a:t>n</a:t>
            </a:r>
            <a:r>
              <a:rPr lang="en-US" dirty="0"/>
              <a:t> + </a:t>
            </a:r>
            <a:r>
              <a:rPr lang="en-US" i="1" dirty="0"/>
              <a:t>g</a:t>
            </a:r>
            <a:r>
              <a:rPr lang="en-US" dirty="0" smtClean="0"/>
              <a:t>.</a:t>
            </a:r>
          </a:p>
          <a:p>
            <a:r>
              <a:rPr lang="en-US" dirty="0" smtClean="0"/>
              <a:t>Therefore, in the long run, </a:t>
            </a:r>
            <a:r>
              <a:rPr lang="en-US" dirty="0" smtClean="0">
                <a:solidFill>
                  <a:srgbClr val="0070C0"/>
                </a:solidFill>
              </a:rPr>
              <a:t>total output, </a:t>
            </a:r>
            <a:r>
              <a:rPr lang="en-US" i="1" dirty="0" smtClean="0">
                <a:solidFill>
                  <a:srgbClr val="0070C0"/>
                </a:solidFill>
              </a:rPr>
              <a:t>Y</a:t>
            </a:r>
            <a:r>
              <a:rPr lang="en-US" dirty="0" smtClean="0">
                <a:solidFill>
                  <a:srgbClr val="0070C0"/>
                </a:solidFill>
              </a:rPr>
              <a:t>, will grow at the rate </a:t>
            </a:r>
            <a:r>
              <a:rPr lang="en-US" i="1" dirty="0" smtClean="0">
                <a:solidFill>
                  <a:srgbClr val="0070C0"/>
                </a:solidFill>
              </a:rPr>
              <a:t>n</a:t>
            </a:r>
            <a:r>
              <a:rPr lang="en-US" dirty="0" smtClean="0">
                <a:solidFill>
                  <a:srgbClr val="0070C0"/>
                </a:solidFill>
              </a:rPr>
              <a:t> </a:t>
            </a:r>
            <a:r>
              <a:rPr lang="en-US" dirty="0">
                <a:solidFill>
                  <a:srgbClr val="0070C0"/>
                </a:solidFill>
              </a:rPr>
              <a:t>+ </a:t>
            </a:r>
            <a:r>
              <a:rPr lang="en-US" i="1" dirty="0">
                <a:solidFill>
                  <a:srgbClr val="0070C0"/>
                </a:solidFill>
              </a:rPr>
              <a:t>g</a:t>
            </a:r>
            <a:r>
              <a:rPr lang="en-US" dirty="0" smtClean="0"/>
              <a:t>.</a:t>
            </a:r>
          </a:p>
          <a:p>
            <a:r>
              <a:rPr lang="en-US" dirty="0" smtClean="0"/>
              <a:t>Therefore, </a:t>
            </a:r>
            <a:r>
              <a:rPr lang="en-US" dirty="0" smtClean="0">
                <a:solidFill>
                  <a:srgbClr val="0070C0"/>
                </a:solidFill>
              </a:rPr>
              <a:t>total saving and investment, </a:t>
            </a:r>
            <a:r>
              <a:rPr lang="en-US" i="1" dirty="0" err="1" smtClean="0">
                <a:solidFill>
                  <a:srgbClr val="0070C0"/>
                </a:solidFill>
              </a:rPr>
              <a:t>sY</a:t>
            </a:r>
            <a:r>
              <a:rPr lang="en-US" dirty="0" smtClean="0">
                <a:solidFill>
                  <a:srgbClr val="0070C0"/>
                </a:solidFill>
              </a:rPr>
              <a:t>, will also grow </a:t>
            </a:r>
            <a:r>
              <a:rPr lang="en-US" dirty="0">
                <a:solidFill>
                  <a:srgbClr val="0070C0"/>
                </a:solidFill>
              </a:rPr>
              <a:t>at the rate </a:t>
            </a:r>
            <a:r>
              <a:rPr lang="en-US" i="1" dirty="0">
                <a:solidFill>
                  <a:srgbClr val="0070C0"/>
                </a:solidFill>
              </a:rPr>
              <a:t>n</a:t>
            </a:r>
            <a:r>
              <a:rPr lang="en-US" dirty="0">
                <a:solidFill>
                  <a:srgbClr val="0070C0"/>
                </a:solidFill>
              </a:rPr>
              <a:t> + </a:t>
            </a:r>
            <a:r>
              <a:rPr lang="en-US" i="1" dirty="0">
                <a:solidFill>
                  <a:srgbClr val="0070C0"/>
                </a:solidFill>
              </a:rPr>
              <a:t>g</a:t>
            </a:r>
            <a:r>
              <a:rPr lang="en-US" dirty="0"/>
              <a:t>.</a:t>
            </a:r>
          </a:p>
          <a:p>
            <a:r>
              <a:rPr lang="en-US" dirty="0" smtClean="0"/>
              <a:t>And similarly </a:t>
            </a:r>
            <a:r>
              <a:rPr lang="en-US" dirty="0" smtClean="0">
                <a:solidFill>
                  <a:srgbClr val="0070C0"/>
                </a:solidFill>
              </a:rPr>
              <a:t>total consumption </a:t>
            </a:r>
            <a:r>
              <a:rPr lang="en-US" dirty="0">
                <a:solidFill>
                  <a:srgbClr val="0070C0"/>
                </a:solidFill>
              </a:rPr>
              <a:t>, </a:t>
            </a:r>
            <a:r>
              <a:rPr lang="en-US" dirty="0" smtClean="0">
                <a:solidFill>
                  <a:srgbClr val="0070C0"/>
                </a:solidFill>
              </a:rPr>
              <a:t>(1 – </a:t>
            </a:r>
            <a:r>
              <a:rPr lang="en-US" i="1" dirty="0" smtClean="0">
                <a:solidFill>
                  <a:srgbClr val="0070C0"/>
                </a:solidFill>
              </a:rPr>
              <a:t>s</a:t>
            </a:r>
            <a:r>
              <a:rPr lang="en-US" dirty="0" smtClean="0">
                <a:solidFill>
                  <a:srgbClr val="0070C0"/>
                </a:solidFill>
              </a:rPr>
              <a:t>)</a:t>
            </a:r>
            <a:r>
              <a:rPr lang="en-US" i="1" dirty="0" smtClean="0">
                <a:solidFill>
                  <a:srgbClr val="0070C0"/>
                </a:solidFill>
              </a:rPr>
              <a:t>Y</a:t>
            </a:r>
            <a:r>
              <a:rPr lang="en-US" dirty="0">
                <a:solidFill>
                  <a:srgbClr val="0070C0"/>
                </a:solidFill>
              </a:rPr>
              <a:t>, will also grow at the rate </a:t>
            </a:r>
            <a:r>
              <a:rPr lang="en-US" i="1" dirty="0">
                <a:solidFill>
                  <a:srgbClr val="0070C0"/>
                </a:solidFill>
              </a:rPr>
              <a:t>n</a:t>
            </a:r>
            <a:r>
              <a:rPr lang="en-US" dirty="0">
                <a:solidFill>
                  <a:srgbClr val="0070C0"/>
                </a:solidFill>
              </a:rPr>
              <a:t> + </a:t>
            </a:r>
            <a:r>
              <a:rPr lang="en-US" i="1" dirty="0">
                <a:solidFill>
                  <a:srgbClr val="0070C0"/>
                </a:solidFill>
              </a:rPr>
              <a:t>g</a:t>
            </a:r>
            <a:r>
              <a:rPr lang="en-US" dirty="0"/>
              <a:t>.</a:t>
            </a:r>
          </a:p>
          <a:p>
            <a:endParaRPr lang="en-US" dirty="0" smtClean="0"/>
          </a:p>
          <a:p>
            <a:endParaRPr lang="en-US" dirty="0"/>
          </a:p>
        </p:txBody>
      </p:sp>
    </p:spTree>
    <p:extLst>
      <p:ext uri="{BB962C8B-B14F-4D97-AF65-F5344CB8AC3E}">
        <p14:creationId xmlns:p14="http://schemas.microsoft.com/office/powerpoint/2010/main" val="4105019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investment and </a:t>
            </a:r>
            <a:r>
              <a:rPr lang="en-US" dirty="0" smtClean="0"/>
              <a:t>consumption per eater</a:t>
            </a:r>
            <a:endParaRPr lang="en-US" dirty="0"/>
          </a:p>
        </p:txBody>
      </p:sp>
      <p:sp>
        <p:nvSpPr>
          <p:cNvPr id="3" name="Content Placeholder 2"/>
          <p:cNvSpPr>
            <a:spLocks noGrp="1"/>
          </p:cNvSpPr>
          <p:nvPr>
            <p:ph idx="1"/>
          </p:nvPr>
        </p:nvSpPr>
        <p:spPr/>
        <p:txBody>
          <a:bodyPr/>
          <a:lstStyle/>
          <a:p>
            <a:r>
              <a:rPr lang="en-US" dirty="0" smtClean="0"/>
              <a:t>Now recall that each effective worker—eater or non-eater—in each period has </a:t>
            </a:r>
            <a:r>
              <a:rPr lang="en-US" i="1" dirty="0" smtClean="0"/>
              <a:t>n</a:t>
            </a:r>
            <a:r>
              <a:rPr lang="en-US" dirty="0" smtClean="0"/>
              <a:t> kids who eat.</a:t>
            </a:r>
          </a:p>
          <a:p>
            <a:r>
              <a:rPr lang="en-US" dirty="0" smtClean="0"/>
              <a:t>So, the growth rate of the number of eaters is </a:t>
            </a:r>
            <a:r>
              <a:rPr lang="en-US" i="1" dirty="0" smtClean="0"/>
              <a:t>n</a:t>
            </a:r>
            <a:r>
              <a:rPr lang="en-US" dirty="0" smtClean="0"/>
              <a:t>.</a:t>
            </a:r>
          </a:p>
          <a:p>
            <a:r>
              <a:rPr lang="en-US" dirty="0" smtClean="0"/>
              <a:t>Now, output per eater = total output/number of eaters</a:t>
            </a:r>
          </a:p>
          <a:p>
            <a:r>
              <a:rPr lang="en-US" dirty="0" smtClean="0"/>
              <a:t>Recall that the growth rate of the ratio of two variables = growth rate of the numerator – the </a:t>
            </a:r>
            <a:r>
              <a:rPr lang="en-US" dirty="0"/>
              <a:t>growth rate of the </a:t>
            </a:r>
            <a:r>
              <a:rPr lang="en-US" dirty="0" smtClean="0"/>
              <a:t>denominator</a:t>
            </a:r>
          </a:p>
          <a:p>
            <a:r>
              <a:rPr lang="en-US" dirty="0" smtClean="0"/>
              <a:t>Therefore, </a:t>
            </a:r>
            <a:r>
              <a:rPr lang="en-US" dirty="0" smtClean="0">
                <a:solidFill>
                  <a:srgbClr val="0070C0"/>
                </a:solidFill>
              </a:rPr>
              <a:t>the growth rate of per-eater output </a:t>
            </a:r>
            <a:r>
              <a:rPr lang="en-US" dirty="0" smtClean="0"/>
              <a:t>= the growth rate of total output – the growth </a:t>
            </a:r>
            <a:r>
              <a:rPr lang="en-US" dirty="0"/>
              <a:t>rate of </a:t>
            </a:r>
            <a:r>
              <a:rPr lang="en-US" dirty="0" smtClean="0"/>
              <a:t>the number of eaters = n + g – n </a:t>
            </a:r>
            <a:r>
              <a:rPr lang="en-US" dirty="0" smtClean="0">
                <a:solidFill>
                  <a:srgbClr val="0070C0"/>
                </a:solidFill>
              </a:rPr>
              <a:t>= g &gt; 0</a:t>
            </a:r>
            <a:r>
              <a:rPr lang="en-US" dirty="0" smtClean="0"/>
              <a:t>. </a:t>
            </a:r>
            <a:endParaRPr lang="en-US" dirty="0"/>
          </a:p>
        </p:txBody>
      </p:sp>
    </p:spTree>
    <p:extLst>
      <p:ext uri="{BB962C8B-B14F-4D97-AF65-F5344CB8AC3E}">
        <p14:creationId xmlns:p14="http://schemas.microsoft.com/office/powerpoint/2010/main" val="1663220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investment and </a:t>
            </a:r>
            <a:r>
              <a:rPr lang="en-US" dirty="0" smtClean="0"/>
              <a:t>consumption per eater</a:t>
            </a:r>
            <a:endParaRPr lang="en-US" dirty="0"/>
          </a:p>
        </p:txBody>
      </p:sp>
      <p:sp>
        <p:nvSpPr>
          <p:cNvPr id="3" name="Content Placeholder 2"/>
          <p:cNvSpPr>
            <a:spLocks noGrp="1"/>
          </p:cNvSpPr>
          <p:nvPr>
            <p:ph idx="1"/>
          </p:nvPr>
        </p:nvSpPr>
        <p:spPr/>
        <p:txBody>
          <a:bodyPr/>
          <a:lstStyle/>
          <a:p>
            <a:r>
              <a:rPr lang="en-US" dirty="0" smtClean="0"/>
              <a:t>The</a:t>
            </a:r>
            <a:r>
              <a:rPr lang="en-US" dirty="0" smtClean="0">
                <a:solidFill>
                  <a:srgbClr val="0070C0"/>
                </a:solidFill>
              </a:rPr>
              <a:t> growth rate of per-eater output = </a:t>
            </a:r>
            <a:r>
              <a:rPr lang="en-US" i="1" dirty="0" smtClean="0">
                <a:solidFill>
                  <a:srgbClr val="0070C0"/>
                </a:solidFill>
              </a:rPr>
              <a:t>g</a:t>
            </a:r>
            <a:r>
              <a:rPr lang="en-US" dirty="0" smtClean="0">
                <a:solidFill>
                  <a:srgbClr val="0070C0"/>
                </a:solidFill>
              </a:rPr>
              <a:t> &gt; 0</a:t>
            </a:r>
            <a:r>
              <a:rPr lang="en-US" dirty="0" smtClean="0"/>
              <a:t>. </a:t>
            </a:r>
          </a:p>
          <a:p>
            <a:r>
              <a:rPr lang="en-US" dirty="0"/>
              <a:t>Therefore, </a:t>
            </a:r>
            <a:r>
              <a:rPr lang="en-US" dirty="0" smtClean="0">
                <a:solidFill>
                  <a:srgbClr val="0070C0"/>
                </a:solidFill>
              </a:rPr>
              <a:t>per-eater </a:t>
            </a:r>
            <a:r>
              <a:rPr lang="en-US" dirty="0">
                <a:solidFill>
                  <a:srgbClr val="0070C0"/>
                </a:solidFill>
              </a:rPr>
              <a:t>saving and </a:t>
            </a:r>
            <a:r>
              <a:rPr lang="en-US" dirty="0" smtClean="0">
                <a:solidFill>
                  <a:srgbClr val="0070C0"/>
                </a:solidFill>
              </a:rPr>
              <a:t>investment </a:t>
            </a:r>
            <a:r>
              <a:rPr lang="en-US" dirty="0">
                <a:solidFill>
                  <a:srgbClr val="0070C0"/>
                </a:solidFill>
              </a:rPr>
              <a:t>will also grow at the rate </a:t>
            </a:r>
            <a:r>
              <a:rPr lang="en-US" dirty="0" smtClean="0">
                <a:solidFill>
                  <a:srgbClr val="0070C0"/>
                </a:solidFill>
              </a:rPr>
              <a:t> </a:t>
            </a:r>
            <a:r>
              <a:rPr lang="en-US" i="1" dirty="0">
                <a:solidFill>
                  <a:srgbClr val="0070C0"/>
                </a:solidFill>
              </a:rPr>
              <a:t>g</a:t>
            </a:r>
            <a:r>
              <a:rPr lang="en-US" dirty="0"/>
              <a:t>.</a:t>
            </a:r>
          </a:p>
          <a:p>
            <a:r>
              <a:rPr lang="en-US" dirty="0"/>
              <a:t>And similarly </a:t>
            </a:r>
            <a:r>
              <a:rPr lang="en-US" dirty="0">
                <a:solidFill>
                  <a:srgbClr val="0070C0"/>
                </a:solidFill>
              </a:rPr>
              <a:t>per-eater</a:t>
            </a:r>
            <a:r>
              <a:rPr lang="en-US" dirty="0" smtClean="0">
                <a:solidFill>
                  <a:srgbClr val="0070C0"/>
                </a:solidFill>
              </a:rPr>
              <a:t> consumption </a:t>
            </a:r>
            <a:r>
              <a:rPr lang="en-US" dirty="0">
                <a:solidFill>
                  <a:srgbClr val="0070C0"/>
                </a:solidFill>
              </a:rPr>
              <a:t>will also grow at the rate </a:t>
            </a:r>
            <a:r>
              <a:rPr lang="en-US" i="1" dirty="0" smtClean="0">
                <a:solidFill>
                  <a:srgbClr val="0070C0"/>
                </a:solidFill>
              </a:rPr>
              <a:t>g</a:t>
            </a:r>
            <a:r>
              <a:rPr lang="en-US" dirty="0"/>
              <a:t>.</a:t>
            </a:r>
          </a:p>
          <a:p>
            <a:endParaRPr lang="en-US" dirty="0"/>
          </a:p>
          <a:p>
            <a:r>
              <a:rPr lang="en-US" dirty="0" smtClean="0"/>
              <a:t>Now, what I have been calling “eaters” here are really us, humans.</a:t>
            </a:r>
          </a:p>
          <a:p>
            <a:r>
              <a:rPr lang="en-US" dirty="0" smtClean="0"/>
              <a:t>The “non-eaters” were put into the story to represent technological progress.</a:t>
            </a:r>
          </a:p>
          <a:p>
            <a:endParaRPr lang="en-US" dirty="0"/>
          </a:p>
          <a:p>
            <a:endParaRPr lang="en-US" dirty="0" smtClean="0"/>
          </a:p>
          <a:p>
            <a:endParaRPr lang="en-US" dirty="0"/>
          </a:p>
        </p:txBody>
      </p:sp>
    </p:spTree>
    <p:extLst>
      <p:ext uri="{BB962C8B-B14F-4D97-AF65-F5344CB8AC3E}">
        <p14:creationId xmlns:p14="http://schemas.microsoft.com/office/powerpoint/2010/main" val="3256641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living standards in the long run!</a:t>
            </a:r>
            <a:endParaRPr lang="en-US" dirty="0"/>
          </a:p>
        </p:txBody>
      </p:sp>
      <p:sp>
        <p:nvSpPr>
          <p:cNvPr id="3" name="Content Placeholder 2"/>
          <p:cNvSpPr>
            <a:spLocks noGrp="1"/>
          </p:cNvSpPr>
          <p:nvPr>
            <p:ph idx="1"/>
          </p:nvPr>
        </p:nvSpPr>
        <p:spPr/>
        <p:txBody>
          <a:bodyPr/>
          <a:lstStyle/>
          <a:p>
            <a:r>
              <a:rPr lang="en-US" dirty="0" smtClean="0"/>
              <a:t>When we imagine that we have the ability to create entities who will work like us, save and invest like us, and reproduce like us, but donate their </a:t>
            </a:r>
            <a:r>
              <a:rPr lang="en-US" dirty="0" err="1" smtClean="0"/>
              <a:t>uninvested</a:t>
            </a:r>
            <a:r>
              <a:rPr lang="en-US" dirty="0" smtClean="0"/>
              <a:t> output to us humans, we are really talking about what economists call </a:t>
            </a:r>
            <a:r>
              <a:rPr lang="en-US" i="1" dirty="0" smtClean="0"/>
              <a:t>labor-augmenting technological progress</a:t>
            </a:r>
            <a:r>
              <a:rPr lang="en-US" dirty="0" smtClean="0"/>
              <a:t>.</a:t>
            </a:r>
          </a:p>
          <a:p>
            <a:r>
              <a:rPr lang="en-US" dirty="0" smtClean="0"/>
              <a:t>As we have just proved that, in a Solow-Swan economy with </a:t>
            </a:r>
            <a:r>
              <a:rPr lang="en-US" dirty="0"/>
              <a:t>labor-augmenting technological </a:t>
            </a:r>
            <a:r>
              <a:rPr lang="en-US" dirty="0" smtClean="0"/>
              <a:t>progress, consumption per eater grows at the rate </a:t>
            </a:r>
            <a:r>
              <a:rPr lang="en-US" i="1" dirty="0" smtClean="0"/>
              <a:t>g</a:t>
            </a:r>
            <a:r>
              <a:rPr lang="en-US" dirty="0" smtClean="0"/>
              <a:t> &gt; 0, we have proved that this version of </a:t>
            </a:r>
            <a:r>
              <a:rPr lang="en-US" b="1" dirty="0" smtClean="0">
                <a:solidFill>
                  <a:srgbClr val="0070C0"/>
                </a:solidFill>
              </a:rPr>
              <a:t>the </a:t>
            </a:r>
            <a:r>
              <a:rPr lang="en-US" b="1" dirty="0">
                <a:solidFill>
                  <a:srgbClr val="0070C0"/>
                </a:solidFill>
              </a:rPr>
              <a:t>Solow-Swan </a:t>
            </a:r>
            <a:r>
              <a:rPr lang="en-US" b="1" dirty="0" smtClean="0">
                <a:solidFill>
                  <a:srgbClr val="0070C0"/>
                </a:solidFill>
              </a:rPr>
              <a:t>theory can explain rising living standards in the long run</a:t>
            </a:r>
            <a:r>
              <a:rPr lang="en-US" dirty="0" smtClean="0"/>
              <a:t>.</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558754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Solow-Swan With Technological Progress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7970823"/>
              </p:ext>
            </p:extLst>
          </p:nvPr>
        </p:nvGraphicFramePr>
        <p:xfrm>
          <a:off x="1981201" y="1447800"/>
          <a:ext cx="8249667" cy="5191760"/>
        </p:xfrm>
        <a:graphic>
          <a:graphicData uri="http://schemas.openxmlformats.org/drawingml/2006/table">
            <a:tbl>
              <a:tblPr firstRow="1" bandRow="1">
                <a:tableStyleId>{5C22544A-7EE6-4342-B048-85BDC9FD1C3A}</a:tableStyleId>
              </a:tblPr>
              <a:tblGrid>
                <a:gridCol w="4245674">
                  <a:extLst>
                    <a:ext uri="{9D8B030D-6E8A-4147-A177-3AD203B41FA5}">
                      <a16:colId xmlns:a16="http://schemas.microsoft.com/office/drawing/2014/main" val="20000"/>
                    </a:ext>
                  </a:extLst>
                </a:gridCol>
                <a:gridCol w="1260793">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Variable </a:t>
                      </a:r>
                      <a:endParaRPr lang="en-US" dirty="0"/>
                    </a:p>
                  </a:txBody>
                  <a:tcPr/>
                </a:tc>
                <a:tc>
                  <a:txBody>
                    <a:bodyPr/>
                    <a:lstStyle/>
                    <a:p>
                      <a:pPr algn="ctr"/>
                      <a:r>
                        <a:rPr lang="en-US" dirty="0" smtClean="0"/>
                        <a:t>Symbol </a:t>
                      </a:r>
                      <a:endParaRPr lang="en-US" dirty="0"/>
                    </a:p>
                  </a:txBody>
                  <a:tcPr/>
                </a:tc>
                <a:tc>
                  <a:txBody>
                    <a:bodyPr/>
                    <a:lstStyle/>
                    <a:p>
                      <a:pPr algn="ctr"/>
                      <a:r>
                        <a:rPr lang="en-US" dirty="0" smtClean="0"/>
                        <a:t>Steady state behavior</a:t>
                      </a:r>
                      <a:endParaRPr lang="en-US" dirty="0"/>
                    </a:p>
                  </a:txBody>
                  <a:tcPr/>
                </a:tc>
                <a:extLst>
                  <a:ext uri="{0D108BD9-81ED-4DB2-BD59-A6C34878D82A}">
                    <a16:rowId xmlns:a16="http://schemas.microsoft.com/office/drawing/2014/main" val="10000"/>
                  </a:ext>
                </a:extLst>
              </a:tr>
              <a:tr h="370840">
                <a:tc>
                  <a:txBody>
                    <a:bodyPr/>
                    <a:lstStyle/>
                    <a:p>
                      <a:r>
                        <a:rPr lang="en-US" dirty="0" smtClean="0"/>
                        <a:t>Capital per effective worker</a:t>
                      </a:r>
                      <a:endParaRPr lang="en-US" dirty="0"/>
                    </a:p>
                  </a:txBody>
                  <a:tcPr/>
                </a:tc>
                <a:tc>
                  <a:txBody>
                    <a:bodyPr/>
                    <a:lstStyle/>
                    <a:p>
                      <a:pPr algn="ctr"/>
                      <a:r>
                        <a:rPr lang="en-US" i="1" dirty="0" smtClean="0"/>
                        <a:t>k</a:t>
                      </a:r>
                      <a:endParaRPr lang="en-US" i="1" dirty="0"/>
                    </a:p>
                  </a:txBody>
                  <a:tcPr/>
                </a:tc>
                <a:tc>
                  <a:txBody>
                    <a:bodyPr/>
                    <a:lstStyle/>
                    <a:p>
                      <a:pPr algn="ctr"/>
                      <a:r>
                        <a:rPr lang="en-US" dirty="0" smtClean="0"/>
                        <a:t>Constant</a:t>
                      </a:r>
                      <a:endParaRPr lang="en-US" dirty="0"/>
                    </a:p>
                  </a:txBody>
                  <a:tcPr/>
                </a:tc>
                <a:extLst>
                  <a:ext uri="{0D108BD9-81ED-4DB2-BD59-A6C34878D82A}">
                    <a16:rowId xmlns:a16="http://schemas.microsoft.com/office/drawing/2014/main" val="10001"/>
                  </a:ext>
                </a:extLst>
              </a:tr>
              <a:tr h="370840">
                <a:tc>
                  <a:txBody>
                    <a:bodyPr/>
                    <a:lstStyle/>
                    <a:p>
                      <a:r>
                        <a:rPr lang="en-US" dirty="0" smtClean="0"/>
                        <a:t>Income per effective worker</a:t>
                      </a:r>
                      <a:endParaRPr lang="en-US" dirty="0"/>
                    </a:p>
                  </a:txBody>
                  <a:tcPr/>
                </a:tc>
                <a:tc>
                  <a:txBody>
                    <a:bodyPr/>
                    <a:lstStyle/>
                    <a:p>
                      <a:pPr algn="ctr"/>
                      <a:r>
                        <a:rPr lang="en-US" i="1" dirty="0" smtClean="0"/>
                        <a:t>y</a:t>
                      </a:r>
                      <a:r>
                        <a:rPr lang="en-US" dirty="0" smtClean="0"/>
                        <a:t> = </a:t>
                      </a:r>
                      <a:r>
                        <a:rPr lang="en-US" i="1" dirty="0" smtClean="0"/>
                        <a:t>f</a:t>
                      </a:r>
                      <a:r>
                        <a:rPr lang="en-US" dirty="0" smtClean="0"/>
                        <a:t>(</a:t>
                      </a:r>
                      <a:r>
                        <a:rPr lang="en-US" i="1" dirty="0" smtClean="0"/>
                        <a:t>k</a:t>
                      </a:r>
                      <a:r>
                        <a:rPr lang="en-US" dirty="0" smtClean="0"/>
                        <a:t>)</a:t>
                      </a:r>
                      <a:endParaRPr lang="en-US" dirty="0"/>
                    </a:p>
                  </a:txBody>
                  <a:tcPr/>
                </a:tc>
                <a:tc>
                  <a:txBody>
                    <a:bodyPr/>
                    <a:lstStyle/>
                    <a:p>
                      <a:pPr algn="ctr"/>
                      <a:r>
                        <a:rPr lang="en-US" dirty="0" smtClean="0"/>
                        <a:t>Constant</a:t>
                      </a:r>
                      <a:endParaRPr lang="en-US" dirty="0"/>
                    </a:p>
                  </a:txBody>
                  <a:tcPr/>
                </a:tc>
                <a:extLst>
                  <a:ext uri="{0D108BD9-81ED-4DB2-BD59-A6C34878D82A}">
                    <a16:rowId xmlns:a16="http://schemas.microsoft.com/office/drawing/2014/main" val="10002"/>
                  </a:ext>
                </a:extLst>
              </a:tr>
              <a:tr h="370840">
                <a:tc>
                  <a:txBody>
                    <a:bodyPr/>
                    <a:lstStyle/>
                    <a:p>
                      <a:r>
                        <a:rPr lang="en-US" dirty="0" smtClean="0"/>
                        <a:t>Saving and investment per effective worker</a:t>
                      </a:r>
                      <a:endParaRPr lang="en-US" dirty="0"/>
                    </a:p>
                  </a:txBody>
                  <a:tcPr/>
                </a:tc>
                <a:tc>
                  <a:txBody>
                    <a:bodyPr/>
                    <a:lstStyle/>
                    <a:p>
                      <a:pPr algn="ctr"/>
                      <a:r>
                        <a:rPr lang="en-US" i="1" dirty="0" err="1" smtClean="0"/>
                        <a:t>sy</a:t>
                      </a:r>
                      <a:r>
                        <a:rPr lang="en-US" i="1" dirty="0" smtClean="0"/>
                        <a:t> </a:t>
                      </a:r>
                      <a:endParaRPr lang="en-US" i="1" dirty="0"/>
                    </a:p>
                  </a:txBody>
                  <a:tcPr/>
                </a:tc>
                <a:tc>
                  <a:txBody>
                    <a:bodyPr/>
                    <a:lstStyle/>
                    <a:p>
                      <a:pPr algn="ctr"/>
                      <a:r>
                        <a:rPr lang="en-US" dirty="0" smtClean="0"/>
                        <a:t>Constant</a:t>
                      </a:r>
                      <a:endParaRPr lang="en-US" dirty="0"/>
                    </a:p>
                  </a:txBody>
                  <a:tcPr/>
                </a:tc>
                <a:extLst>
                  <a:ext uri="{0D108BD9-81ED-4DB2-BD59-A6C34878D82A}">
                    <a16:rowId xmlns:a16="http://schemas.microsoft.com/office/drawing/2014/main" val="10003"/>
                  </a:ext>
                </a:extLst>
              </a:tr>
              <a:tr h="370840">
                <a:tc>
                  <a:txBody>
                    <a:bodyPr/>
                    <a:lstStyle/>
                    <a:p>
                      <a:r>
                        <a:rPr lang="en-US" dirty="0" smtClean="0"/>
                        <a:t>Consumption per effective worker</a:t>
                      </a:r>
                      <a:endParaRPr lang="en-US" dirty="0"/>
                    </a:p>
                  </a:txBody>
                  <a:tcPr/>
                </a:tc>
                <a:tc>
                  <a:txBody>
                    <a:bodyPr/>
                    <a:lstStyle/>
                    <a:p>
                      <a:pPr algn="ctr"/>
                      <a:r>
                        <a:rPr lang="en-US" i="1" dirty="0" smtClean="0"/>
                        <a:t>c </a:t>
                      </a:r>
                      <a:r>
                        <a:rPr lang="en-US" i="0" dirty="0" smtClean="0"/>
                        <a:t>= (1</a:t>
                      </a:r>
                      <a:r>
                        <a:rPr lang="en-US" i="0" baseline="0" dirty="0" smtClean="0"/>
                        <a:t> – </a:t>
                      </a:r>
                      <a:r>
                        <a:rPr lang="en-US" i="1" baseline="0" dirty="0" smtClean="0"/>
                        <a:t>s</a:t>
                      </a:r>
                      <a:r>
                        <a:rPr lang="en-US" i="0" baseline="0" dirty="0" smtClean="0"/>
                        <a:t>)</a:t>
                      </a:r>
                      <a:r>
                        <a:rPr lang="en-US" i="1" baseline="0" dirty="0" smtClean="0"/>
                        <a:t>y</a:t>
                      </a:r>
                      <a:endParaRPr lang="en-US" i="1" dirty="0"/>
                    </a:p>
                  </a:txBody>
                  <a:tcPr/>
                </a:tc>
                <a:tc>
                  <a:txBody>
                    <a:bodyPr/>
                    <a:lstStyle/>
                    <a:p>
                      <a:pPr algn="ctr"/>
                      <a:r>
                        <a:rPr lang="en-US" dirty="0" smtClean="0"/>
                        <a:t>Constant</a:t>
                      </a:r>
                      <a:endParaRPr lang="en-US" i="1" dirty="0"/>
                    </a:p>
                  </a:txBody>
                  <a:tcPr/>
                </a:tc>
                <a:extLst>
                  <a:ext uri="{0D108BD9-81ED-4DB2-BD59-A6C34878D82A}">
                    <a16:rowId xmlns:a16="http://schemas.microsoft.com/office/drawing/2014/main" val="10004"/>
                  </a:ext>
                </a:extLst>
              </a:tr>
              <a:tr h="370840">
                <a:tc>
                  <a:txBody>
                    <a:bodyPr/>
                    <a:lstStyle/>
                    <a:p>
                      <a:r>
                        <a:rPr lang="en-US" dirty="0" smtClean="0"/>
                        <a:t>Effective Labor</a:t>
                      </a:r>
                      <a:endParaRPr lang="en-US" dirty="0"/>
                    </a:p>
                  </a:txBody>
                  <a:tcPr/>
                </a:tc>
                <a:tc>
                  <a:txBody>
                    <a:bodyPr/>
                    <a:lstStyle/>
                    <a:p>
                      <a:pPr algn="ctr"/>
                      <a:r>
                        <a:rPr lang="en-US" i="1" dirty="0" smtClean="0"/>
                        <a:t>L</a:t>
                      </a:r>
                      <a:endParaRPr lang="en-US" i="1" dirty="0"/>
                    </a:p>
                  </a:txBody>
                  <a:tcPr/>
                </a:tc>
                <a:tc>
                  <a:txBody>
                    <a:bodyPr/>
                    <a:lstStyle/>
                    <a:p>
                      <a:pPr algn="ctr"/>
                      <a:r>
                        <a:rPr lang="en-US" dirty="0" smtClean="0"/>
                        <a:t>Grows at rate </a:t>
                      </a:r>
                      <a:r>
                        <a:rPr lang="en-US" i="1" dirty="0" smtClean="0"/>
                        <a:t>n </a:t>
                      </a:r>
                      <a:r>
                        <a:rPr lang="en-US" i="0" dirty="0" smtClean="0"/>
                        <a:t>+</a:t>
                      </a:r>
                      <a:r>
                        <a:rPr lang="en-US" i="1" dirty="0" smtClean="0"/>
                        <a:t> g</a:t>
                      </a:r>
                      <a:endParaRPr lang="en-US" i="1" dirty="0"/>
                    </a:p>
                  </a:txBody>
                  <a:tcPr/>
                </a:tc>
                <a:extLst>
                  <a:ext uri="{0D108BD9-81ED-4DB2-BD59-A6C34878D82A}">
                    <a16:rowId xmlns:a16="http://schemas.microsoft.com/office/drawing/2014/main" val="10005"/>
                  </a:ext>
                </a:extLst>
              </a:tr>
              <a:tr h="370840">
                <a:tc>
                  <a:txBody>
                    <a:bodyPr/>
                    <a:lstStyle/>
                    <a:p>
                      <a:r>
                        <a:rPr lang="en-US" dirty="0" smtClean="0"/>
                        <a:t>Capital</a:t>
                      </a:r>
                      <a:endParaRPr lang="en-US" dirty="0"/>
                    </a:p>
                  </a:txBody>
                  <a:tcPr/>
                </a:tc>
                <a:tc>
                  <a:txBody>
                    <a:bodyPr/>
                    <a:lstStyle/>
                    <a:p>
                      <a:pPr algn="ctr"/>
                      <a:r>
                        <a:rPr lang="en-US" i="1" dirty="0" smtClean="0"/>
                        <a:t>K</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Grows at rate </a:t>
                      </a:r>
                      <a:r>
                        <a:rPr lang="en-US" i="1" dirty="0" smtClean="0"/>
                        <a:t>n </a:t>
                      </a:r>
                      <a:r>
                        <a:rPr lang="en-US" i="0" dirty="0" smtClean="0"/>
                        <a:t>+</a:t>
                      </a:r>
                      <a:r>
                        <a:rPr lang="en-US" i="1" dirty="0" smtClean="0"/>
                        <a:t> g</a:t>
                      </a:r>
                    </a:p>
                  </a:txBody>
                  <a:tcPr/>
                </a:tc>
                <a:extLst>
                  <a:ext uri="{0D108BD9-81ED-4DB2-BD59-A6C34878D82A}">
                    <a16:rowId xmlns:a16="http://schemas.microsoft.com/office/drawing/2014/main" val="10006"/>
                  </a:ext>
                </a:extLst>
              </a:tr>
              <a:tr h="370840">
                <a:tc>
                  <a:txBody>
                    <a:bodyPr/>
                    <a:lstStyle/>
                    <a:p>
                      <a:r>
                        <a:rPr lang="en-US" dirty="0" smtClean="0"/>
                        <a:t>Income</a:t>
                      </a:r>
                      <a:endParaRPr lang="en-US" dirty="0"/>
                    </a:p>
                  </a:txBody>
                  <a:tcPr/>
                </a:tc>
                <a:tc>
                  <a:txBody>
                    <a:bodyPr/>
                    <a:lstStyle/>
                    <a:p>
                      <a:pPr algn="ctr"/>
                      <a:r>
                        <a:rPr lang="en-US" i="1" dirty="0" smtClean="0"/>
                        <a:t>Y</a:t>
                      </a:r>
                      <a:r>
                        <a:rPr lang="en-US" dirty="0" smtClean="0"/>
                        <a:t> = </a:t>
                      </a:r>
                      <a:r>
                        <a:rPr lang="en-US" i="1" dirty="0" smtClean="0"/>
                        <a:t>F</a:t>
                      </a:r>
                      <a:r>
                        <a:rPr lang="en-US" dirty="0" smtClean="0"/>
                        <a:t>(</a:t>
                      </a:r>
                      <a:r>
                        <a:rPr lang="en-US" i="1" dirty="0" smtClean="0"/>
                        <a:t>K</a:t>
                      </a:r>
                      <a:r>
                        <a:rPr lang="en-US" dirty="0" smtClean="0"/>
                        <a:t>, </a:t>
                      </a:r>
                      <a:r>
                        <a:rPr lang="en-US" i="1" dirty="0" smtClean="0"/>
                        <a:t>L</a:t>
                      </a:r>
                      <a:r>
                        <a:rPr lang="en-US" i="0" dirty="0" smtClean="0"/>
                        <a:t>)</a:t>
                      </a:r>
                      <a:endParaRPr lang="en-US" i="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Grows at rate </a:t>
                      </a:r>
                      <a:r>
                        <a:rPr lang="en-US" i="1" dirty="0" smtClean="0"/>
                        <a:t>n </a:t>
                      </a:r>
                      <a:r>
                        <a:rPr lang="en-US" i="0" dirty="0" smtClean="0"/>
                        <a:t>+</a:t>
                      </a:r>
                      <a:r>
                        <a:rPr lang="en-US" i="1" dirty="0" smtClean="0"/>
                        <a:t> g</a:t>
                      </a:r>
                    </a:p>
                  </a:txBody>
                  <a:tcPr/>
                </a:tc>
                <a:extLst>
                  <a:ext uri="{0D108BD9-81ED-4DB2-BD59-A6C34878D82A}">
                    <a16:rowId xmlns:a16="http://schemas.microsoft.com/office/drawing/2014/main" val="10007"/>
                  </a:ext>
                </a:extLst>
              </a:tr>
              <a:tr h="370840">
                <a:tc>
                  <a:txBody>
                    <a:bodyPr/>
                    <a:lstStyle/>
                    <a:p>
                      <a:r>
                        <a:rPr lang="en-US" dirty="0" smtClean="0"/>
                        <a:t>Saving and investment</a:t>
                      </a:r>
                      <a:endParaRPr lang="en-US" dirty="0"/>
                    </a:p>
                  </a:txBody>
                  <a:tcPr/>
                </a:tc>
                <a:tc>
                  <a:txBody>
                    <a:bodyPr/>
                    <a:lstStyle/>
                    <a:p>
                      <a:pPr algn="ctr"/>
                      <a:r>
                        <a:rPr lang="en-US" i="1" dirty="0" err="1" smtClean="0"/>
                        <a:t>sY</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Grows at rate </a:t>
                      </a:r>
                      <a:r>
                        <a:rPr lang="en-US" i="1" dirty="0" smtClean="0"/>
                        <a:t>n </a:t>
                      </a:r>
                      <a:r>
                        <a:rPr lang="en-US" i="0" dirty="0" smtClean="0"/>
                        <a:t>+</a:t>
                      </a:r>
                      <a:r>
                        <a:rPr lang="en-US" i="1" dirty="0" smtClean="0"/>
                        <a:t> g</a:t>
                      </a:r>
                    </a:p>
                  </a:txBody>
                  <a:tcPr/>
                </a:tc>
                <a:extLst>
                  <a:ext uri="{0D108BD9-81ED-4DB2-BD59-A6C34878D82A}">
                    <a16:rowId xmlns:a16="http://schemas.microsoft.com/office/drawing/2014/main" val="10008"/>
                  </a:ext>
                </a:extLst>
              </a:tr>
              <a:tr h="370840">
                <a:tc>
                  <a:txBody>
                    <a:bodyPr/>
                    <a:lstStyle/>
                    <a:p>
                      <a:r>
                        <a:rPr lang="en-US" dirty="0" smtClean="0"/>
                        <a:t>Consumption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t>C </a:t>
                      </a:r>
                      <a:r>
                        <a:rPr lang="en-US" i="0" dirty="0" smtClean="0"/>
                        <a:t>= (1</a:t>
                      </a:r>
                      <a:r>
                        <a:rPr lang="en-US" i="0" baseline="0" dirty="0" smtClean="0"/>
                        <a:t> – </a:t>
                      </a:r>
                      <a:r>
                        <a:rPr lang="en-US" i="1" baseline="0" dirty="0" smtClean="0"/>
                        <a:t>s</a:t>
                      </a:r>
                      <a:r>
                        <a:rPr lang="en-US" i="0" baseline="0" dirty="0" smtClean="0"/>
                        <a:t>)</a:t>
                      </a:r>
                      <a:r>
                        <a:rPr lang="en-US" i="1" baseline="0" dirty="0" smtClean="0"/>
                        <a:t>Y</a:t>
                      </a:r>
                      <a:endParaRPr lang="en-US" i="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Grows at rate </a:t>
                      </a:r>
                      <a:r>
                        <a:rPr lang="en-US" i="1" dirty="0" smtClean="0"/>
                        <a:t>n </a:t>
                      </a:r>
                      <a:r>
                        <a:rPr lang="en-US" i="0" dirty="0" smtClean="0"/>
                        <a:t>+</a:t>
                      </a:r>
                      <a:r>
                        <a:rPr lang="en-US" i="1" dirty="0" smtClean="0"/>
                        <a:t> g</a:t>
                      </a:r>
                    </a:p>
                  </a:txBody>
                  <a:tcPr/>
                </a:tc>
                <a:extLst>
                  <a:ext uri="{0D108BD9-81ED-4DB2-BD59-A6C34878D82A}">
                    <a16:rowId xmlns:a16="http://schemas.microsoft.com/office/drawing/2014/main" val="1755585327"/>
                  </a:ext>
                </a:extLst>
              </a:tr>
              <a:tr h="370840">
                <a:tc>
                  <a:txBody>
                    <a:bodyPr/>
                    <a:lstStyle/>
                    <a:p>
                      <a:r>
                        <a:rPr lang="en-US" dirty="0" smtClean="0"/>
                        <a:t>Number of humans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smtClean="0"/>
                        <a:t>Grows at rate </a:t>
                      </a:r>
                      <a:r>
                        <a:rPr lang="en-US" i="1" dirty="0" smtClean="0"/>
                        <a:t>n</a:t>
                      </a:r>
                      <a:endParaRPr lang="en-US" i="0" dirty="0" smtClean="0"/>
                    </a:p>
                  </a:txBody>
                  <a:tcPr/>
                </a:tc>
                <a:extLst>
                  <a:ext uri="{0D108BD9-81ED-4DB2-BD59-A6C34878D82A}">
                    <a16:rowId xmlns:a16="http://schemas.microsoft.com/office/drawing/2014/main" val="1323655501"/>
                  </a:ext>
                </a:extLst>
              </a:tr>
              <a:tr h="370840">
                <a:tc>
                  <a:txBody>
                    <a:bodyPr/>
                    <a:lstStyle/>
                    <a:p>
                      <a:r>
                        <a:rPr lang="en-US" dirty="0" smtClean="0"/>
                        <a:t>Output per human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smtClean="0"/>
                        <a:t>Grows at rate </a:t>
                      </a:r>
                      <a:r>
                        <a:rPr lang="en-US" i="1" dirty="0" smtClean="0"/>
                        <a:t>g</a:t>
                      </a:r>
                      <a:endParaRPr lang="en-US" i="0" dirty="0" smtClean="0"/>
                    </a:p>
                  </a:txBody>
                  <a:tcPr/>
                </a:tc>
                <a:extLst>
                  <a:ext uri="{0D108BD9-81ED-4DB2-BD59-A6C34878D82A}">
                    <a16:rowId xmlns:a16="http://schemas.microsoft.com/office/drawing/2014/main" val="869414046"/>
                  </a:ext>
                </a:extLst>
              </a:tr>
              <a:tr h="370840">
                <a:tc>
                  <a:txBody>
                    <a:bodyPr/>
                    <a:lstStyle/>
                    <a:p>
                      <a:r>
                        <a:rPr lang="en-US" dirty="0" smtClean="0"/>
                        <a:t>Saving and investment per human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smtClean="0"/>
                        <a:t>Grows at rate </a:t>
                      </a:r>
                      <a:r>
                        <a:rPr lang="en-US" i="1" dirty="0" smtClean="0"/>
                        <a:t>g</a:t>
                      </a:r>
                      <a:endParaRPr lang="en-US" i="0" dirty="0" smtClean="0"/>
                    </a:p>
                  </a:txBody>
                  <a:tcPr/>
                </a:tc>
                <a:extLst>
                  <a:ext uri="{0D108BD9-81ED-4DB2-BD59-A6C34878D82A}">
                    <a16:rowId xmlns:a16="http://schemas.microsoft.com/office/drawing/2014/main" val="2537597163"/>
                  </a:ext>
                </a:extLst>
              </a:tr>
              <a:tr h="370840">
                <a:tc>
                  <a:txBody>
                    <a:bodyPr/>
                    <a:lstStyle/>
                    <a:p>
                      <a:r>
                        <a:rPr lang="en-US" dirty="0" smtClean="0"/>
                        <a:t>Consumption per human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0" dirty="0" smtClean="0"/>
                        <a:t>Grows at rate </a:t>
                      </a:r>
                      <a:r>
                        <a:rPr lang="en-US" i="1" dirty="0" smtClean="0"/>
                        <a:t>g</a:t>
                      </a:r>
                      <a:endParaRPr lang="en-US" i="0" dirty="0" smtClean="0"/>
                    </a:p>
                  </a:txBody>
                  <a:tcPr/>
                </a:tc>
                <a:extLst>
                  <a:ext uri="{0D108BD9-81ED-4DB2-BD59-A6C34878D82A}">
                    <a16:rowId xmlns:a16="http://schemas.microsoft.com/office/drawing/2014/main" val="3140480812"/>
                  </a:ext>
                </a:extLst>
              </a:tr>
            </a:tbl>
          </a:graphicData>
        </a:graphic>
      </p:graphicFrame>
    </p:spTree>
    <p:extLst>
      <p:ext uri="{BB962C8B-B14F-4D97-AF65-F5344CB8AC3E}">
        <p14:creationId xmlns:p14="http://schemas.microsoft.com/office/powerpoint/2010/main" val="3355012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Dynamics: what time is it?</a:t>
            </a:r>
            <a:endParaRPr lang="en-US" dirty="0"/>
          </a:p>
        </p:txBody>
      </p:sp>
      <p:sp>
        <p:nvSpPr>
          <p:cNvPr id="3" name="Content Placeholder 2"/>
          <p:cNvSpPr>
            <a:spLocks noGrp="1"/>
          </p:cNvSpPr>
          <p:nvPr>
            <p:ph idx="1"/>
          </p:nvPr>
        </p:nvSpPr>
        <p:spPr/>
        <p:txBody>
          <a:bodyPr/>
          <a:lstStyle/>
          <a:p>
            <a:r>
              <a:rPr lang="en-US" dirty="0" smtClean="0"/>
              <a:t>Recall from Ch. 8 that we </a:t>
            </a:r>
            <a:r>
              <a:rPr lang="en-US" dirty="0"/>
              <a:t>attach a subscript to each variable to denote what date we’re talking about</a:t>
            </a:r>
          </a:p>
          <a:p>
            <a:r>
              <a:rPr lang="en-US" dirty="0"/>
              <a:t>For </a:t>
            </a:r>
            <a:r>
              <a:rPr lang="en-US" dirty="0" smtClean="0"/>
              <a:t>example: </a:t>
            </a:r>
          </a:p>
          <a:p>
            <a:pPr lvl="1"/>
            <a:r>
              <a:rPr lang="en-US" i="1" dirty="0" err="1" smtClean="0"/>
              <a:t>k</a:t>
            </a:r>
            <a:r>
              <a:rPr lang="en-US" baseline="-25000" dirty="0" err="1" smtClean="0"/>
              <a:t>t</a:t>
            </a:r>
            <a:r>
              <a:rPr lang="en-US" dirty="0" smtClean="0"/>
              <a:t> denotes </a:t>
            </a:r>
            <a:r>
              <a:rPr lang="en-US" dirty="0"/>
              <a:t>the economy’s </a:t>
            </a:r>
            <a:r>
              <a:rPr lang="en-US" dirty="0" smtClean="0"/>
              <a:t>per </a:t>
            </a:r>
            <a:r>
              <a:rPr lang="en-US" dirty="0"/>
              <a:t>worker stock of capital on date </a:t>
            </a:r>
            <a:r>
              <a:rPr lang="en-US" i="1" dirty="0" smtClean="0"/>
              <a:t>t</a:t>
            </a:r>
            <a:r>
              <a:rPr lang="en-US" dirty="0" smtClean="0"/>
              <a:t> and</a:t>
            </a:r>
            <a:r>
              <a:rPr lang="en-US" i="1" dirty="0"/>
              <a:t> </a:t>
            </a:r>
            <a:endParaRPr lang="en-US" i="1" dirty="0" smtClean="0"/>
          </a:p>
          <a:p>
            <a:pPr lvl="1"/>
            <a:r>
              <a:rPr lang="en-US" i="1" dirty="0" smtClean="0"/>
              <a:t>k</a:t>
            </a:r>
            <a:r>
              <a:rPr lang="en-US" baseline="-25000" dirty="0" smtClean="0"/>
              <a:t>t+1</a:t>
            </a:r>
            <a:r>
              <a:rPr lang="en-US" dirty="0" smtClean="0"/>
              <a:t> denotes </a:t>
            </a:r>
            <a:r>
              <a:rPr lang="en-US" dirty="0"/>
              <a:t>the </a:t>
            </a:r>
            <a:r>
              <a:rPr lang="en-US" dirty="0" smtClean="0"/>
              <a:t>per </a:t>
            </a:r>
            <a:r>
              <a:rPr lang="en-US" dirty="0"/>
              <a:t>worker stock of capital on date </a:t>
            </a:r>
            <a:r>
              <a:rPr lang="en-US" i="1" dirty="0"/>
              <a:t>t</a:t>
            </a:r>
            <a:r>
              <a:rPr lang="en-US" dirty="0"/>
              <a:t> </a:t>
            </a:r>
            <a:r>
              <a:rPr lang="en-US" dirty="0" smtClean="0"/>
              <a:t>+ 1</a:t>
            </a:r>
            <a:endParaRPr lang="en-US" dirty="0"/>
          </a:p>
          <a:p>
            <a:endParaRPr lang="en-US" dirty="0"/>
          </a:p>
        </p:txBody>
      </p:sp>
    </p:spTree>
    <p:extLst>
      <p:ext uri="{BB962C8B-B14F-4D97-AF65-F5344CB8AC3E}">
        <p14:creationId xmlns:p14="http://schemas.microsoft.com/office/powerpoint/2010/main" val="162437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finally!</a:t>
            </a:r>
            <a:endParaRPr lang="en-US" dirty="0"/>
          </a:p>
        </p:txBody>
      </p:sp>
      <p:sp>
        <p:nvSpPr>
          <p:cNvPr id="3" name="Content Placeholder 2"/>
          <p:cNvSpPr>
            <a:spLocks noGrp="1"/>
          </p:cNvSpPr>
          <p:nvPr>
            <p:ph idx="1"/>
          </p:nvPr>
        </p:nvSpPr>
        <p:spPr>
          <a:xfrm>
            <a:off x="609600" y="1600201"/>
            <a:ext cx="8220075" cy="4525963"/>
          </a:xfrm>
        </p:spPr>
        <p:txBody>
          <a:bodyPr>
            <a:normAutofit/>
          </a:bodyPr>
          <a:lstStyle/>
          <a:p>
            <a:r>
              <a:rPr lang="en-US" dirty="0" smtClean="0"/>
              <a:t>We have just seen that if we introduce technological progress in the Solow-Swan theory of long-run growth, then in the economy’s steady state</a:t>
            </a:r>
          </a:p>
          <a:p>
            <a:pPr lvl="1"/>
            <a:r>
              <a:rPr lang="en-US" dirty="0" smtClean="0"/>
              <a:t>Per-human output and per-human consumption both increase at the rate </a:t>
            </a:r>
            <a:r>
              <a:rPr lang="en-US" i="1" dirty="0" smtClean="0"/>
              <a:t>g</a:t>
            </a:r>
            <a:r>
              <a:rPr lang="en-US" dirty="0" smtClean="0"/>
              <a:t>, which is the rate of technological progress</a:t>
            </a:r>
            <a:endParaRPr lang="en-US" dirty="0"/>
          </a:p>
          <a:p>
            <a:r>
              <a:rPr lang="en-US" dirty="0" smtClean="0"/>
              <a:t>This is a major triumph for the Solow-Swan theory</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675" y="1600200"/>
            <a:ext cx="32099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61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Beyond the Solow-Swan Model: Endogenous Growth Theory: The Basic </a:t>
            </a:r>
            <a:r>
              <a:rPr lang="en-US" i="1" dirty="0" smtClean="0"/>
              <a:t>AK</a:t>
            </a:r>
            <a:r>
              <a:rPr lang="en-US" dirty="0" smtClean="0"/>
              <a:t> Model</a:t>
            </a:r>
            <a:endParaRPr lang="en-US" dirty="0"/>
          </a:p>
        </p:txBody>
      </p:sp>
      <p:sp>
        <p:nvSpPr>
          <p:cNvPr id="5" name="Text Placeholder 4"/>
          <p:cNvSpPr>
            <a:spLocks noGrp="1"/>
          </p:cNvSpPr>
          <p:nvPr>
            <p:ph type="body" idx="1"/>
          </p:nvPr>
        </p:nvSpPr>
        <p:spPr/>
        <p:txBody>
          <a:bodyPr/>
          <a:lstStyle/>
          <a:p>
            <a:r>
              <a:rPr lang="en-US" dirty="0" smtClean="0"/>
              <a:t>We just saw a modified Solow-Swan model in which per-worker output grows at the rate of technological progress. But that rate is exogenous; that is, mysterious and inexplicable. We need to </a:t>
            </a:r>
            <a:r>
              <a:rPr lang="en-US" i="1" dirty="0" smtClean="0"/>
              <a:t>explain</a:t>
            </a:r>
            <a:r>
              <a:rPr lang="en-US" dirty="0" smtClean="0"/>
              <a:t> the </a:t>
            </a:r>
            <a:r>
              <a:rPr lang="en-US" dirty="0"/>
              <a:t>rate of </a:t>
            </a:r>
            <a:r>
              <a:rPr lang="en-US" dirty="0" smtClean="0"/>
              <a:t>economic growth. First, a model with constant returns to capital. It’s called the AK model.</a:t>
            </a:r>
            <a:endParaRPr lang="en-US" dirty="0"/>
          </a:p>
        </p:txBody>
      </p:sp>
    </p:spTree>
    <p:extLst>
      <p:ext uri="{BB962C8B-B14F-4D97-AF65-F5344CB8AC3E}">
        <p14:creationId xmlns:p14="http://schemas.microsoft.com/office/powerpoint/2010/main" val="2751307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A85232"/>
                </a:solidFill>
                <a:latin typeface="+mn-lt"/>
              </a:rPr>
              <a:t>Endogenous growth theory</a:t>
            </a:r>
            <a:endParaRPr lang="en-US" sz="2800" b="1" dirty="0">
              <a:latin typeface="+mn-lt"/>
            </a:endParaRPr>
          </a:p>
        </p:txBody>
      </p:sp>
      <p:sp>
        <p:nvSpPr>
          <p:cNvPr id="4" name="Content Placeholder 3"/>
          <p:cNvSpPr>
            <a:spLocks noGrp="1"/>
          </p:cNvSpPr>
          <p:nvPr>
            <p:ph idx="1"/>
          </p:nvPr>
        </p:nvSpPr>
        <p:spPr/>
        <p:txBody>
          <a:bodyPr/>
          <a:lstStyle/>
          <a:p>
            <a:pPr marL="342900" indent="-342900">
              <a:spcBef>
                <a:spcPts val="600"/>
              </a:spcBef>
              <a:buSzPct val="100000"/>
            </a:pPr>
            <a:r>
              <a:rPr lang="en-US" sz="2400" dirty="0" smtClean="0">
                <a:cs typeface="Arial" panose="020B0604020202020204" pitchFamily="34" charset="0"/>
              </a:rPr>
              <a:t>Solow-Swan </a:t>
            </a:r>
            <a:r>
              <a:rPr lang="en-US" sz="2400" dirty="0">
                <a:cs typeface="Arial" panose="020B0604020202020204" pitchFamily="34" charset="0"/>
              </a:rPr>
              <a:t>model:</a:t>
            </a:r>
          </a:p>
          <a:p>
            <a:pPr marL="800100" lvl="1">
              <a:spcBef>
                <a:spcPts val="600"/>
              </a:spcBef>
              <a:buClrTx/>
            </a:pPr>
            <a:r>
              <a:rPr lang="en-US" dirty="0">
                <a:cs typeface="Arial" panose="020B0604020202020204" pitchFamily="34" charset="0"/>
              </a:rPr>
              <a:t>Sustained growth in living standards is </a:t>
            </a:r>
            <a:r>
              <a:rPr lang="en-US" i="1" dirty="0" smtClean="0">
                <a:cs typeface="Arial" panose="020B0604020202020204" pitchFamily="34" charset="0"/>
              </a:rPr>
              <a:t>g</a:t>
            </a:r>
            <a:r>
              <a:rPr lang="en-US" dirty="0" smtClean="0">
                <a:cs typeface="Arial" panose="020B0604020202020204" pitchFamily="34" charset="0"/>
              </a:rPr>
              <a:t>, the rate of </a:t>
            </a:r>
            <a:r>
              <a:rPr lang="en-US" dirty="0">
                <a:cs typeface="Arial" panose="020B0604020202020204" pitchFamily="34" charset="0"/>
              </a:rPr>
              <a:t>technological progress.</a:t>
            </a:r>
          </a:p>
          <a:p>
            <a:pPr marL="800100" lvl="1">
              <a:spcBef>
                <a:spcPts val="600"/>
              </a:spcBef>
              <a:buClrTx/>
            </a:pPr>
            <a:r>
              <a:rPr lang="en-US" dirty="0">
                <a:cs typeface="Arial" panose="020B0604020202020204" pitchFamily="34" charset="0"/>
              </a:rPr>
              <a:t>The rate of technological </a:t>
            </a:r>
            <a:r>
              <a:rPr lang="en-US" dirty="0" smtClean="0">
                <a:cs typeface="Arial" panose="020B0604020202020204" pitchFamily="34" charset="0"/>
              </a:rPr>
              <a:t>progress, </a:t>
            </a:r>
            <a:r>
              <a:rPr lang="en-US" i="1" dirty="0" smtClean="0">
                <a:cs typeface="Arial" panose="020B0604020202020204" pitchFamily="34" charset="0"/>
              </a:rPr>
              <a:t>g</a:t>
            </a:r>
            <a:r>
              <a:rPr lang="en-US" dirty="0" smtClean="0">
                <a:cs typeface="Arial" panose="020B0604020202020204" pitchFamily="34" charset="0"/>
              </a:rPr>
              <a:t>, </a:t>
            </a:r>
            <a:r>
              <a:rPr lang="en-US" dirty="0">
                <a:cs typeface="Arial" panose="020B0604020202020204" pitchFamily="34" charset="0"/>
              </a:rPr>
              <a:t>is </a:t>
            </a:r>
            <a:r>
              <a:rPr lang="en-US" i="1" dirty="0">
                <a:cs typeface="Arial" panose="020B0604020202020204" pitchFamily="34" charset="0"/>
              </a:rPr>
              <a:t>exogenous</a:t>
            </a:r>
            <a:r>
              <a:rPr lang="en-US" dirty="0">
                <a:cs typeface="Arial" panose="020B0604020202020204" pitchFamily="34" charset="0"/>
              </a:rPr>
              <a:t>.</a:t>
            </a:r>
          </a:p>
          <a:p>
            <a:pPr marL="342900" indent="-342900">
              <a:spcBef>
                <a:spcPts val="600"/>
              </a:spcBef>
              <a:buSzPct val="100000"/>
            </a:pPr>
            <a:r>
              <a:rPr lang="en-US" sz="2400" dirty="0">
                <a:cs typeface="Arial" panose="020B0604020202020204" pitchFamily="34" charset="0"/>
              </a:rPr>
              <a:t>Endogenous growth theory:</a:t>
            </a:r>
          </a:p>
          <a:p>
            <a:pPr marL="800100" lvl="1">
              <a:spcBef>
                <a:spcPts val="600"/>
              </a:spcBef>
              <a:buClrTx/>
            </a:pPr>
            <a:r>
              <a:rPr lang="en-US" dirty="0">
                <a:cs typeface="Arial" panose="020B0604020202020204" pitchFamily="34" charset="0"/>
              </a:rPr>
              <a:t>In this set of models, the growth rate of productivity and living standards is </a:t>
            </a:r>
            <a:r>
              <a:rPr lang="en-US" i="1" dirty="0">
                <a:cs typeface="Arial" panose="020B0604020202020204" pitchFamily="34" charset="0"/>
              </a:rPr>
              <a:t>endogenous</a:t>
            </a:r>
            <a:r>
              <a:rPr lang="en-US" dirty="0">
                <a:cs typeface="Arial" panose="020B0604020202020204" pitchFamily="34" charset="0"/>
              </a:rPr>
              <a:t>.</a:t>
            </a:r>
          </a:p>
          <a:p>
            <a:endParaRPr lang="en-US" dirty="0"/>
          </a:p>
        </p:txBody>
      </p:sp>
    </p:spTree>
    <p:extLst>
      <p:ext uri="{BB962C8B-B14F-4D97-AF65-F5344CB8AC3E}">
        <p14:creationId xmlns:p14="http://schemas.microsoft.com/office/powerpoint/2010/main" val="4021382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A85232"/>
                </a:solidFill>
                <a:latin typeface="+mn-lt"/>
              </a:rPr>
              <a:t>The basic </a:t>
            </a:r>
            <a:r>
              <a:rPr lang="en-US" sz="2800" b="1" dirty="0" smtClean="0">
                <a:solidFill>
                  <a:srgbClr val="A85232"/>
                </a:solidFill>
                <a:latin typeface="+mn-lt"/>
              </a:rPr>
              <a:t>model</a:t>
            </a:r>
            <a:endParaRPr lang="en-US" sz="2800" b="1" dirty="0">
              <a:latin typeface="+mn-lt"/>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a:buSzPct val="100000"/>
                </a:pPr>
                <a:r>
                  <a:rPr lang="en-US" dirty="0">
                    <a:cs typeface="Arial" panose="020B0604020202020204" pitchFamily="34" charset="0"/>
                  </a:rPr>
                  <a:t>Capital per worker is </a:t>
                </a:r>
                <a:r>
                  <a:rPr lang="en-US" i="1" dirty="0">
                    <a:cs typeface="Arial" panose="020B0604020202020204" pitchFamily="34" charset="0"/>
                  </a:rPr>
                  <a:t>k</a:t>
                </a:r>
                <a:r>
                  <a:rPr lang="en-US" dirty="0">
                    <a:cs typeface="Arial" panose="020B0604020202020204" pitchFamily="34" charset="0"/>
                  </a:rPr>
                  <a:t>.</a:t>
                </a:r>
              </a:p>
              <a:p>
                <a:pPr>
                  <a:buSzPct val="100000"/>
                </a:pPr>
                <a:r>
                  <a:rPr lang="en-US" dirty="0">
                    <a:cs typeface="Arial" panose="020B0604020202020204" pitchFamily="34" charset="0"/>
                  </a:rPr>
                  <a:t>Per-worker production function: </a:t>
                </a:r>
                <a:r>
                  <a:rPr lang="en-US" i="1" dirty="0">
                    <a:cs typeface="Arial" panose="020B0604020202020204" pitchFamily="34" charset="0"/>
                  </a:rPr>
                  <a:t>y</a:t>
                </a:r>
                <a:r>
                  <a:rPr lang="en-US" dirty="0">
                    <a:cs typeface="Arial" panose="020B0604020202020204" pitchFamily="34" charset="0"/>
                  </a:rPr>
                  <a:t> = </a:t>
                </a:r>
                <a:r>
                  <a:rPr lang="en-US" i="1" dirty="0" err="1">
                    <a:cs typeface="Arial" panose="020B0604020202020204" pitchFamily="34" charset="0"/>
                  </a:rPr>
                  <a:t>Ak</a:t>
                </a:r>
                <a:endParaRPr lang="en-US" i="1" dirty="0">
                  <a:cs typeface="Arial" panose="020B0604020202020204" pitchFamily="34" charset="0"/>
                </a:endParaRPr>
              </a:p>
              <a:p>
                <a:pPr marL="685800" lvl="2">
                  <a:spcBef>
                    <a:spcPts val="1000"/>
                  </a:spcBef>
                  <a:buSzPct val="100000"/>
                </a:pPr>
                <a:r>
                  <a:rPr lang="en-US" sz="2400" dirty="0">
                    <a:cs typeface="Arial" panose="020B0604020202020204" pitchFamily="34" charset="0"/>
                  </a:rPr>
                  <a:t>where </a:t>
                </a:r>
                <a:r>
                  <a:rPr lang="en-US" sz="2400" i="1" dirty="0">
                    <a:cs typeface="Arial" panose="020B0604020202020204" pitchFamily="34" charset="0"/>
                  </a:rPr>
                  <a:t>A</a:t>
                </a:r>
                <a:r>
                  <a:rPr lang="en-US" sz="2400" dirty="0">
                    <a:cs typeface="Arial" panose="020B0604020202020204" pitchFamily="34" charset="0"/>
                  </a:rPr>
                  <a:t> is the amount of output for each unit of capital </a:t>
                </a:r>
              </a:p>
              <a:p>
                <a:pPr marL="685800" lvl="2">
                  <a:spcBef>
                    <a:spcPts val="1000"/>
                  </a:spcBef>
                  <a:buSzPct val="100000"/>
                </a:pPr>
                <a:r>
                  <a:rPr lang="en-US" sz="2400" i="1" dirty="0">
                    <a:cs typeface="Arial" panose="020B0604020202020204" pitchFamily="34" charset="0"/>
                  </a:rPr>
                  <a:t>A</a:t>
                </a:r>
                <a:r>
                  <a:rPr lang="en-US" sz="2400" dirty="0">
                    <a:cs typeface="Arial" panose="020B0604020202020204" pitchFamily="34" charset="0"/>
                  </a:rPr>
                  <a:t> is exogenous and constant</a:t>
                </a:r>
              </a:p>
              <a:p>
                <a:pPr>
                  <a:buSzPct val="100000"/>
                </a:pPr>
                <a:r>
                  <a:rPr lang="en-US" dirty="0">
                    <a:cs typeface="Arial" panose="020B0604020202020204" pitchFamily="34" charset="0"/>
                  </a:rPr>
                  <a:t>Per-worker Saving and Investment: </a:t>
                </a:r>
                <a:r>
                  <a:rPr lang="en-US" i="1" dirty="0" err="1">
                    <a:cs typeface="Arial" panose="020B0604020202020204" pitchFamily="34" charset="0"/>
                  </a:rPr>
                  <a:t>sy</a:t>
                </a:r>
                <a:endParaRPr lang="en-US" i="1" dirty="0">
                  <a:cs typeface="Arial" panose="020B0604020202020204" pitchFamily="34" charset="0"/>
                </a:endParaRPr>
              </a:p>
              <a:p>
                <a:pPr>
                  <a:buSzPct val="100000"/>
                </a:pPr>
                <a:r>
                  <a:rPr lang="en-US" dirty="0">
                    <a:cs typeface="Arial" panose="020B0604020202020204" pitchFamily="34" charset="0"/>
                  </a:rPr>
                  <a:t>Depreciation: </a:t>
                </a:r>
                <a:r>
                  <a:rPr lang="en-US" i="1" dirty="0" err="1">
                    <a:cs typeface="Arial" panose="020B0604020202020204" pitchFamily="34" charset="0"/>
                    <a:sym typeface="Symbol" pitchFamily="18" charset="2"/>
                  </a:rPr>
                  <a:t>δ</a:t>
                </a:r>
                <a:r>
                  <a:rPr lang="en-US" i="1" dirty="0" err="1">
                    <a:cs typeface="Arial" panose="020B0604020202020204" pitchFamily="34" charset="0"/>
                  </a:rPr>
                  <a:t>k</a:t>
                </a:r>
                <a:endParaRPr lang="en-US" i="1" dirty="0">
                  <a:cs typeface="Arial" panose="020B0604020202020204" pitchFamily="34" charset="0"/>
                </a:endParaRPr>
              </a:p>
              <a:p>
                <a:pPr>
                  <a:buSzPct val="100000"/>
                </a:pPr>
                <a:r>
                  <a:rPr lang="en-US" dirty="0" smtClean="0">
                    <a:cs typeface="Arial" panose="020B0604020202020204" pitchFamily="34" charset="0"/>
                  </a:rPr>
                  <a:t>Therefore, increase </a:t>
                </a:r>
                <a:r>
                  <a:rPr lang="en-US" dirty="0">
                    <a:cs typeface="Arial" panose="020B0604020202020204" pitchFamily="34" charset="0"/>
                  </a:rPr>
                  <a:t>in per-worker capital: </a:t>
                </a:r>
                <a:r>
                  <a:rPr lang="en-US" dirty="0" err="1">
                    <a:cs typeface="Arial" panose="020B0604020202020204" pitchFamily="34" charset="0"/>
                  </a:rPr>
                  <a:t>Δ</a:t>
                </a:r>
                <a:r>
                  <a:rPr lang="en-US" i="1" dirty="0" err="1">
                    <a:cs typeface="Arial" panose="020B0604020202020204" pitchFamily="34" charset="0"/>
                  </a:rPr>
                  <a:t>k</a:t>
                </a:r>
                <a:r>
                  <a:rPr lang="en-US" dirty="0">
                    <a:cs typeface="Arial" panose="020B0604020202020204" pitchFamily="34" charset="0"/>
                  </a:rPr>
                  <a:t> = </a:t>
                </a:r>
                <a:r>
                  <a:rPr lang="en-US" i="1" dirty="0" err="1">
                    <a:cs typeface="Arial" panose="020B0604020202020204" pitchFamily="34" charset="0"/>
                  </a:rPr>
                  <a:t>sy</a:t>
                </a:r>
                <a:r>
                  <a:rPr lang="en-US" dirty="0">
                    <a:cs typeface="Arial" panose="020B0604020202020204" pitchFamily="34" charset="0"/>
                  </a:rPr>
                  <a:t> </a:t>
                </a:r>
                <a:r>
                  <a:rPr lang="en-US" dirty="0">
                    <a:cs typeface="Arial" panose="020B0604020202020204" pitchFamily="34" charset="0"/>
                    <a:sym typeface="Symbol" pitchFamily="18" charset="2"/>
                  </a:rPr>
                  <a:t>− </a:t>
                </a:r>
                <a:r>
                  <a:rPr lang="en-US" i="1" dirty="0" err="1">
                    <a:cs typeface="Arial" panose="020B0604020202020204" pitchFamily="34" charset="0"/>
                    <a:sym typeface="Symbol" pitchFamily="18" charset="2"/>
                  </a:rPr>
                  <a:t>δ</a:t>
                </a:r>
                <a:r>
                  <a:rPr lang="en-US" i="1" dirty="0" err="1">
                    <a:cs typeface="Arial" panose="020B0604020202020204" pitchFamily="34" charset="0"/>
                  </a:rPr>
                  <a:t>k</a:t>
                </a:r>
                <a:endParaRPr lang="en-US" i="1" dirty="0">
                  <a:cs typeface="Arial" panose="020B0604020202020204" pitchFamily="34" charset="0"/>
                  <a:sym typeface="Symbol" pitchFamily="18" charset="2"/>
                </a:endParaRPr>
              </a:p>
              <a:p>
                <a:r>
                  <a:rPr lang="en-US" dirty="0" smtClean="0">
                    <a:cs typeface="Arial" panose="020B0604020202020204" pitchFamily="34" charset="0"/>
                  </a:rPr>
                  <a:t>So, the </a:t>
                </a:r>
                <a:r>
                  <a:rPr lang="en-US" dirty="0">
                    <a:cs typeface="Arial" panose="020B0604020202020204" pitchFamily="34" charset="0"/>
                  </a:rPr>
                  <a:t>growth rate of </a:t>
                </a:r>
                <a:r>
                  <a:rPr lang="en-US" i="1" dirty="0">
                    <a:cs typeface="Arial" panose="020B0604020202020204" pitchFamily="34" charset="0"/>
                  </a:rPr>
                  <a:t>k</a:t>
                </a:r>
                <a:r>
                  <a:rPr lang="en-US" dirty="0">
                    <a:cs typeface="Arial" panose="020B0604020202020204" pitchFamily="34" charset="0"/>
                  </a:rPr>
                  <a:t> is </a:t>
                </a:r>
                <a14:m>
                  <m:oMath xmlns:m="http://schemas.openxmlformats.org/officeDocument/2006/math">
                    <m:f>
                      <m:fPr>
                        <m:ctrlPr>
                          <a:rPr lang="en-US" i="1">
                            <a:latin typeface="Cambria Math" panose="02040503050406030204" pitchFamily="18" charset="0"/>
                            <a:cs typeface="Arial" panose="020B0604020202020204" pitchFamily="34" charset="0"/>
                          </a:rPr>
                        </m:ctrlPr>
                      </m:fPr>
                      <m:num>
                        <m:r>
                          <a:rPr lang="en-US">
                            <a:latin typeface="Cambria Math" panose="02040503050406030204" pitchFamily="18" charset="0"/>
                            <a:cs typeface="Arial" panose="020B0604020202020204" pitchFamily="34" charset="0"/>
                          </a:rPr>
                          <m:t>∆</m:t>
                        </m:r>
                        <m:r>
                          <a:rPr lang="en-US">
                            <a:latin typeface="Cambria Math" panose="02040503050406030204" pitchFamily="18" charset="0"/>
                            <a:cs typeface="Arial" panose="020B0604020202020204" pitchFamily="34" charset="0"/>
                          </a:rPr>
                          <m:t>𝑘</m:t>
                        </m:r>
                      </m:num>
                      <m:den>
                        <m:r>
                          <a:rPr lang="en-US">
                            <a:latin typeface="Cambria Math" panose="02040503050406030204" pitchFamily="18" charset="0"/>
                            <a:cs typeface="Arial" panose="020B0604020202020204" pitchFamily="34" charset="0"/>
                          </a:rPr>
                          <m:t>𝑘</m:t>
                        </m:r>
                      </m:den>
                    </m:f>
                    <m:r>
                      <a:rPr lang="en-US">
                        <a:latin typeface="Cambria Math" panose="02040503050406030204" pitchFamily="18" charset="0"/>
                        <a:cs typeface="Arial" panose="020B0604020202020204" pitchFamily="34" charset="0"/>
                      </a:rPr>
                      <m:t>=</m:t>
                    </m:r>
                    <m:r>
                      <a:rPr lang="en-US">
                        <a:latin typeface="Cambria Math" panose="02040503050406030204" pitchFamily="18" charset="0"/>
                        <a:cs typeface="Arial" panose="020B0604020202020204" pitchFamily="34" charset="0"/>
                      </a:rPr>
                      <m:t>𝑠𝐴</m:t>
                    </m:r>
                    <m:r>
                      <a:rPr lang="en-US">
                        <a:latin typeface="Cambria Math" panose="02040503050406030204" pitchFamily="18" charset="0"/>
                        <a:cs typeface="Arial" panose="020B0604020202020204" pitchFamily="34" charset="0"/>
                      </a:rPr>
                      <m:t>−</m:t>
                    </m:r>
                    <m:r>
                      <a:rPr lang="en-US">
                        <a:latin typeface="Cambria Math" panose="02040503050406030204" pitchFamily="18" charset="0"/>
                        <a:cs typeface="Arial" panose="020B0604020202020204" pitchFamily="34" charset="0"/>
                      </a:rPr>
                      <m:t>𝛿</m:t>
                    </m:r>
                  </m:oMath>
                </a14:m>
                <a:r>
                  <a:rPr lang="en-US" dirty="0">
                    <a:cs typeface="Arial" panose="020B0604020202020204" pitchFamily="34" charset="0"/>
                  </a:rPr>
                  <a:t>.</a:t>
                </a: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2041398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A85232"/>
                </a:solidFill>
                <a:latin typeface="+mn-lt"/>
              </a:rPr>
              <a:t>The basic </a:t>
            </a:r>
            <a:r>
              <a:rPr lang="en-US" sz="2800" b="1" dirty="0" smtClean="0">
                <a:solidFill>
                  <a:srgbClr val="A85232"/>
                </a:solidFill>
                <a:latin typeface="+mn-lt"/>
              </a:rPr>
              <a:t>model</a:t>
            </a:r>
            <a:endParaRPr lang="en-US" sz="2800" b="1" dirty="0">
              <a:latin typeface="+mn-lt"/>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a:bodyPr>
              <a:lstStyle/>
              <a:p>
                <a:pPr>
                  <a:spcBef>
                    <a:spcPts val="600"/>
                  </a:spcBef>
                  <a:spcAft>
                    <a:spcPts val="2400"/>
                  </a:spcAft>
                </a:pPr>
                <a:r>
                  <a:rPr lang="en-US" dirty="0" smtClean="0">
                    <a:cs typeface="Arial" panose="020B0604020202020204" pitchFamily="34" charset="0"/>
                  </a:rPr>
                  <a:t>And as </a:t>
                </a:r>
                <a:r>
                  <a:rPr lang="en-US" b="1" i="1" dirty="0" smtClean="0">
                    <a:cs typeface="Arial" panose="020B0604020202020204" pitchFamily="34" charset="0"/>
                  </a:rPr>
                  <a:t>y</a:t>
                </a:r>
                <a:r>
                  <a:rPr lang="en-US" dirty="0" smtClean="0">
                    <a:cs typeface="Arial" panose="020B0604020202020204" pitchFamily="34" charset="0"/>
                  </a:rPr>
                  <a:t> </a:t>
                </a:r>
                <a:r>
                  <a:rPr lang="en-US" dirty="0">
                    <a:cs typeface="Arial" panose="020B0604020202020204" pitchFamily="34" charset="0"/>
                  </a:rPr>
                  <a:t>= </a:t>
                </a:r>
                <a:r>
                  <a:rPr lang="en-US" b="1" i="1" dirty="0" err="1" smtClean="0">
                    <a:cs typeface="Arial" panose="020B0604020202020204" pitchFamily="34" charset="0"/>
                  </a:rPr>
                  <a:t>Ak</a:t>
                </a:r>
                <a:r>
                  <a:rPr lang="en-US" dirty="0" smtClean="0">
                    <a:cs typeface="Arial" panose="020B0604020202020204" pitchFamily="34" charset="0"/>
                  </a:rPr>
                  <a:t> we get the </a:t>
                </a:r>
                <a:r>
                  <a:rPr lang="en-US" i="1" dirty="0" smtClean="0">
                    <a:cs typeface="Arial" panose="020B0604020202020204" pitchFamily="34" charset="0"/>
                  </a:rPr>
                  <a:t>growth rate of per-worker output</a:t>
                </a:r>
                <a:r>
                  <a:rPr lang="en-US" dirty="0" smtClean="0">
                    <a:cs typeface="Arial" panose="020B0604020202020204" pitchFamily="34" charset="0"/>
                  </a:rPr>
                  <a:t>:</a:t>
                </a:r>
                <a:r>
                  <a:rPr lang="en-US" i="1" dirty="0" smtClean="0">
                    <a:latin typeface="Cambria Math" panose="02040503050406030204" pitchFamily="18" charset="0"/>
                    <a:cs typeface="Arial" panose="020B0604020202020204" pitchFamily="34" charset="0"/>
                  </a:rPr>
                  <a:t/>
                </a:r>
                <a:br>
                  <a:rPr lang="en-US" i="1" dirty="0" smtClean="0">
                    <a:latin typeface="Cambria Math" panose="02040503050406030204" pitchFamily="18" charset="0"/>
                    <a:cs typeface="Arial" panose="020B0604020202020204" pitchFamily="34" charset="0"/>
                  </a:rPr>
                </a:br>
                <a14:m>
                  <m:oMath xmlns:m="http://schemas.openxmlformats.org/officeDocument/2006/math">
                    <m:f>
                      <m:fPr>
                        <m:ctrlPr>
                          <a:rPr lang="en-US" i="1" smtClean="0">
                            <a:latin typeface="Cambria Math" panose="02040503050406030204" pitchFamily="18" charset="0"/>
                            <a:cs typeface="Arial" panose="020B0604020202020204" pitchFamily="34" charset="0"/>
                          </a:rPr>
                        </m:ctrlPr>
                      </m:fPr>
                      <m:num>
                        <m:r>
                          <a:rPr lang="en-US"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𝑦</m:t>
                        </m:r>
                      </m:num>
                      <m:den>
                        <m:r>
                          <a:rPr lang="en-US" b="0" i="1" smtClean="0">
                            <a:latin typeface="Cambria Math" panose="02040503050406030204" pitchFamily="18" charset="0"/>
                            <a:cs typeface="Arial" panose="020B0604020202020204" pitchFamily="34" charset="0"/>
                          </a:rPr>
                          <m:t>𝑦</m:t>
                        </m:r>
                      </m:den>
                    </m:f>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𝑘</m:t>
                        </m:r>
                      </m:num>
                      <m:den>
                        <m:r>
                          <a:rPr lang="en-US" b="0" i="1" smtClean="0">
                            <a:latin typeface="Cambria Math" panose="02040503050406030204" pitchFamily="18" charset="0"/>
                            <a:cs typeface="Arial" panose="020B0604020202020204" pitchFamily="34" charset="0"/>
                          </a:rPr>
                          <m:t>𝑘</m:t>
                        </m:r>
                      </m:den>
                    </m:f>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𝑠𝐴</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𝛿</m:t>
                    </m:r>
                  </m:oMath>
                </a14:m>
                <a:endParaRPr lang="en-US" dirty="0">
                  <a:cs typeface="Arial" panose="020B0604020202020204" pitchFamily="34" charset="0"/>
                </a:endParaRPr>
              </a:p>
              <a:p>
                <a:pPr marL="342900" indent="-342900">
                  <a:spcBef>
                    <a:spcPts val="600"/>
                  </a:spcBef>
                  <a:spcAft>
                    <a:spcPts val="1200"/>
                  </a:spcAft>
                  <a:buClr>
                    <a:schemeClr val="tx1"/>
                  </a:buClr>
                  <a:buSzPct val="120000"/>
                </a:pPr>
                <a:r>
                  <a:rPr lang="en-US" dirty="0">
                    <a:cs typeface="Arial" panose="020B0604020202020204" pitchFamily="34" charset="0"/>
                  </a:rPr>
                  <a:t>If </a:t>
                </a:r>
                <a:r>
                  <a:rPr lang="en-US" b="1" i="1" dirty="0" err="1" smtClean="0">
                    <a:cs typeface="Arial" panose="020B0604020202020204" pitchFamily="34" charset="0"/>
                  </a:rPr>
                  <a:t>sA</a:t>
                </a:r>
                <a:r>
                  <a:rPr lang="en-US" dirty="0" smtClean="0">
                    <a:cs typeface="Arial" panose="020B0604020202020204" pitchFamily="34" charset="0"/>
                  </a:rPr>
                  <a:t> </a:t>
                </a:r>
                <a:r>
                  <a:rPr lang="en-US" dirty="0">
                    <a:cs typeface="Arial" panose="020B0604020202020204" pitchFamily="34" charset="0"/>
                  </a:rPr>
                  <a:t>&gt; </a:t>
                </a:r>
                <a:r>
                  <a:rPr lang="en-US" b="1" i="1" dirty="0">
                    <a:cs typeface="Arial" panose="020B0604020202020204" pitchFamily="34" charset="0"/>
                    <a:sym typeface="Symbol" pitchFamily="18" charset="2"/>
                  </a:rPr>
                  <a:t>δ</a:t>
                </a:r>
                <a:r>
                  <a:rPr lang="en-US" dirty="0">
                    <a:cs typeface="Arial" panose="020B0604020202020204" pitchFamily="34" charset="0"/>
                    <a:sym typeface="Symbol" pitchFamily="18" charset="2"/>
                  </a:rPr>
                  <a:t>, then </a:t>
                </a:r>
                <a:r>
                  <a:rPr lang="en-US" dirty="0" smtClean="0">
                    <a:solidFill>
                      <a:srgbClr val="0070C0"/>
                    </a:solidFill>
                    <a:cs typeface="Arial" panose="020B0604020202020204" pitchFamily="34" charset="0"/>
                    <a:sym typeface="Symbol" pitchFamily="18" charset="2"/>
                  </a:rPr>
                  <a:t>per-worker income </a:t>
                </a:r>
                <a:r>
                  <a:rPr lang="en-US" dirty="0">
                    <a:solidFill>
                      <a:srgbClr val="0070C0"/>
                    </a:solidFill>
                    <a:cs typeface="Arial" panose="020B0604020202020204" pitchFamily="34" charset="0"/>
                    <a:sym typeface="Symbol" pitchFamily="18" charset="2"/>
                  </a:rPr>
                  <a:t>will grow </a:t>
                </a:r>
                <a:r>
                  <a:rPr lang="en-US" dirty="0" smtClean="0">
                    <a:solidFill>
                      <a:srgbClr val="0070C0"/>
                    </a:solidFill>
                    <a:cs typeface="Arial" panose="020B0604020202020204" pitchFamily="34" charset="0"/>
                    <a:sym typeface="Symbol" pitchFamily="18" charset="2"/>
                  </a:rPr>
                  <a:t>forever at the rate </a:t>
                </a:r>
                <a:r>
                  <a:rPr lang="en-US" i="1" dirty="0" err="1" smtClean="0">
                    <a:solidFill>
                      <a:srgbClr val="0070C0"/>
                    </a:solidFill>
                    <a:cs typeface="Arial" panose="020B0604020202020204" pitchFamily="34" charset="0"/>
                    <a:sym typeface="Symbol" pitchFamily="18" charset="2"/>
                  </a:rPr>
                  <a:t>sA</a:t>
                </a:r>
                <a:r>
                  <a:rPr lang="en-US" dirty="0" smtClean="0">
                    <a:solidFill>
                      <a:srgbClr val="0070C0"/>
                    </a:solidFill>
                    <a:cs typeface="Arial" panose="020B0604020202020204" pitchFamily="34" charset="0"/>
                    <a:sym typeface="Symbol" pitchFamily="18" charset="2"/>
                  </a:rPr>
                  <a:t> – </a:t>
                </a:r>
                <a:r>
                  <a:rPr lang="el-GR" i="1" dirty="0" smtClean="0">
                    <a:solidFill>
                      <a:srgbClr val="0070C0"/>
                    </a:solidFill>
                    <a:cs typeface="Arial" panose="020B0604020202020204" pitchFamily="34" charset="0"/>
                    <a:sym typeface="Symbol" pitchFamily="18" charset="2"/>
                  </a:rPr>
                  <a:t>δ</a:t>
                </a:r>
                <a:r>
                  <a:rPr lang="en-US" dirty="0" smtClean="0">
                    <a:solidFill>
                      <a:srgbClr val="0070C0"/>
                    </a:solidFill>
                    <a:cs typeface="Arial" panose="020B0604020202020204" pitchFamily="34" charset="0"/>
                    <a:sym typeface="Symbol" pitchFamily="18" charset="2"/>
                  </a:rPr>
                  <a:t> </a:t>
                </a:r>
              </a:p>
              <a:p>
                <a:pPr marL="342900" indent="-342900">
                  <a:spcBef>
                    <a:spcPts val="600"/>
                  </a:spcBef>
                  <a:spcAft>
                    <a:spcPts val="1200"/>
                  </a:spcAft>
                  <a:buClr>
                    <a:schemeClr val="tx1"/>
                  </a:buClr>
                  <a:buSzPct val="120000"/>
                </a:pPr>
                <a:r>
                  <a:rPr lang="en-US" dirty="0" smtClean="0">
                    <a:cs typeface="Arial" panose="020B0604020202020204" pitchFamily="34" charset="0"/>
                    <a:sym typeface="Symbol" pitchFamily="18" charset="2"/>
                  </a:rPr>
                  <a:t>Investment </a:t>
                </a:r>
                <a:r>
                  <a:rPr lang="en-US" dirty="0">
                    <a:cs typeface="Arial" panose="020B0604020202020204" pitchFamily="34" charset="0"/>
                    <a:sym typeface="Symbol" pitchFamily="18" charset="2"/>
                  </a:rPr>
                  <a:t>is the “engine of growth.”</a:t>
                </a:r>
                <a:endParaRPr lang="en-US" dirty="0">
                  <a:cs typeface="Arial" panose="020B0604020202020204" pitchFamily="34" charset="0"/>
                </a:endParaRPr>
              </a:p>
              <a:p>
                <a:pPr marL="342900" indent="-342900">
                  <a:spcBef>
                    <a:spcPts val="600"/>
                  </a:spcBef>
                  <a:spcAft>
                    <a:spcPts val="1200"/>
                  </a:spcAft>
                  <a:buClr>
                    <a:schemeClr val="tx1"/>
                  </a:buClr>
                  <a:buSzPct val="120000"/>
                </a:pPr>
                <a:r>
                  <a:rPr lang="en-US" dirty="0" smtClean="0">
                    <a:cs typeface="Arial" panose="020B0604020202020204" pitchFamily="34" charset="0"/>
                  </a:rPr>
                  <a:t>The long-run </a:t>
                </a:r>
                <a:r>
                  <a:rPr lang="en-US" dirty="0">
                    <a:cs typeface="Arial" panose="020B0604020202020204" pitchFamily="34" charset="0"/>
                  </a:rPr>
                  <a:t>growth rate depends on </a:t>
                </a:r>
                <a:r>
                  <a:rPr lang="en-US" b="1" i="1" dirty="0" smtClean="0">
                    <a:cs typeface="Arial" panose="020B0604020202020204" pitchFamily="34" charset="0"/>
                  </a:rPr>
                  <a:t>s</a:t>
                </a:r>
                <a:r>
                  <a:rPr lang="en-US" dirty="0" smtClean="0">
                    <a:cs typeface="Arial" panose="020B0604020202020204" pitchFamily="34" charset="0"/>
                  </a:rPr>
                  <a:t>, the rate of investment. </a:t>
                </a:r>
              </a:p>
              <a:p>
                <a:pPr marL="800100" lvl="1" indent="-342900">
                  <a:spcBef>
                    <a:spcPts val="600"/>
                  </a:spcBef>
                  <a:spcAft>
                    <a:spcPts val="1200"/>
                  </a:spcAft>
                  <a:buClr>
                    <a:schemeClr val="tx1"/>
                  </a:buClr>
                  <a:buSzPct val="120000"/>
                </a:pPr>
                <a:r>
                  <a:rPr lang="en-US" dirty="0" smtClean="0">
                    <a:cs typeface="Arial" panose="020B0604020202020204" pitchFamily="34" charset="0"/>
                  </a:rPr>
                  <a:t>Recall that in Solow-Swan </a:t>
                </a:r>
                <a:r>
                  <a:rPr lang="en-US" dirty="0">
                    <a:cs typeface="Arial" panose="020B0604020202020204" pitchFamily="34" charset="0"/>
                  </a:rPr>
                  <a:t>model, </a:t>
                </a:r>
                <a:r>
                  <a:rPr lang="en-US" i="1" dirty="0" smtClean="0">
                    <a:cs typeface="Arial" panose="020B0604020202020204" pitchFamily="34" charset="0"/>
                  </a:rPr>
                  <a:t>s</a:t>
                </a:r>
                <a:r>
                  <a:rPr lang="en-US" dirty="0" smtClean="0">
                    <a:cs typeface="Arial" panose="020B0604020202020204" pitchFamily="34" charset="0"/>
                  </a:rPr>
                  <a:t> does </a:t>
                </a:r>
                <a:r>
                  <a:rPr lang="en-US" i="1" dirty="0" smtClean="0">
                    <a:cs typeface="Arial" panose="020B0604020202020204" pitchFamily="34" charset="0"/>
                  </a:rPr>
                  <a:t>not</a:t>
                </a:r>
                <a:r>
                  <a:rPr lang="en-US" dirty="0" smtClean="0">
                    <a:cs typeface="Arial" panose="020B0604020202020204" pitchFamily="34" charset="0"/>
                  </a:rPr>
                  <a:t> help growth.</a:t>
                </a:r>
                <a:endParaRPr lang="en-US" dirty="0">
                  <a:cs typeface="Arial" panose="020B0604020202020204" pitchFamily="34" charset="0"/>
                </a:endParaRP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3"/>
                <a:stretch>
                  <a:fillRect l="-1449" t="-2241" r="-58"/>
                </a:stretch>
              </a:blipFill>
            </p:spPr>
            <p:txBody>
              <a:bodyPr/>
              <a:lstStyle/>
              <a:p>
                <a:r>
                  <a:rPr lang="en-US">
                    <a:noFill/>
                  </a:rPr>
                  <a:t> </a:t>
                </a:r>
              </a:p>
            </p:txBody>
          </p:sp>
        </mc:Fallback>
      </mc:AlternateContent>
    </p:spTree>
    <p:extLst>
      <p:ext uri="{BB962C8B-B14F-4D97-AF65-F5344CB8AC3E}">
        <p14:creationId xmlns:p14="http://schemas.microsoft.com/office/powerpoint/2010/main" val="10105721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Line 5"/>
          <p:cNvSpPr>
            <a:spLocks noChangeShapeType="1"/>
          </p:cNvSpPr>
          <p:nvPr/>
        </p:nvSpPr>
        <p:spPr bwMode="auto">
          <a:xfrm>
            <a:off x="3506788" y="2128841"/>
            <a:ext cx="0" cy="350043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3" name="Line 6"/>
          <p:cNvSpPr>
            <a:spLocks noChangeShapeType="1"/>
          </p:cNvSpPr>
          <p:nvPr/>
        </p:nvSpPr>
        <p:spPr bwMode="auto">
          <a:xfrm>
            <a:off x="3515690" y="5632455"/>
            <a:ext cx="45551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0" name="Text Box 7"/>
          <p:cNvSpPr txBox="1">
            <a:spLocks noChangeArrowheads="1"/>
          </p:cNvSpPr>
          <p:nvPr/>
        </p:nvSpPr>
        <p:spPr bwMode="auto">
          <a:xfrm>
            <a:off x="1674690" y="1655708"/>
            <a:ext cx="207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kumimoji="1" lang="en-US" dirty="0">
                <a:latin typeface="+mn-lt"/>
              </a:rPr>
              <a:t>Investment and break-even investment</a:t>
            </a:r>
          </a:p>
        </p:txBody>
      </p:sp>
      <p:sp>
        <p:nvSpPr>
          <p:cNvPr id="39951" name="Text Box 8"/>
          <p:cNvSpPr txBox="1">
            <a:spLocks noChangeArrowheads="1"/>
          </p:cNvSpPr>
          <p:nvPr/>
        </p:nvSpPr>
        <p:spPr bwMode="auto">
          <a:xfrm>
            <a:off x="8000999" y="5865428"/>
            <a:ext cx="2430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dirty="0">
                <a:latin typeface="+mn-lt"/>
              </a:rPr>
              <a:t>Capital </a:t>
            </a:r>
            <a:r>
              <a:rPr kumimoji="1" lang="en-US" dirty="0" smtClean="0">
                <a:latin typeface="+mn-lt"/>
              </a:rPr>
              <a:t>per worker</a:t>
            </a:r>
            <a:r>
              <a:rPr kumimoji="1" lang="en-US" dirty="0">
                <a:latin typeface="+mn-lt"/>
              </a:rPr>
              <a:t>, </a:t>
            </a:r>
            <a:r>
              <a:rPr kumimoji="1" lang="en-US" b="1" i="1" dirty="0">
                <a:latin typeface="+mn-lt"/>
              </a:rPr>
              <a:t>k</a:t>
            </a:r>
            <a:r>
              <a:rPr kumimoji="1" lang="en-US" dirty="0">
                <a:latin typeface="+mn-lt"/>
              </a:rPr>
              <a:t> </a:t>
            </a:r>
          </a:p>
        </p:txBody>
      </p:sp>
      <p:sp>
        <p:nvSpPr>
          <p:cNvPr id="39948" name="Text Box 11"/>
          <p:cNvSpPr txBox="1">
            <a:spLocks noChangeArrowheads="1"/>
          </p:cNvSpPr>
          <p:nvPr/>
        </p:nvSpPr>
        <p:spPr bwMode="auto">
          <a:xfrm>
            <a:off x="7997242" y="2015097"/>
            <a:ext cx="24342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err="1" smtClean="0">
                <a:latin typeface="+mn-lt"/>
                <a:cs typeface="Calibri" pitchFamily="34" charset="0"/>
              </a:rPr>
              <a:t>sA</a:t>
            </a:r>
            <a:r>
              <a:rPr kumimoji="1" lang="en-US" sz="2400" b="1" i="1" dirty="0" err="1" smtClean="0">
                <a:latin typeface="+mn-lt"/>
                <a:cs typeface="Calibri" pitchFamily="34" charset="0"/>
              </a:rPr>
              <a:t>k</a:t>
            </a:r>
            <a:r>
              <a:rPr kumimoji="1" lang="en-US" sz="2400" b="1" dirty="0" smtClean="0">
                <a:latin typeface="+mn-lt"/>
                <a:cs typeface="Calibri" pitchFamily="34" charset="0"/>
              </a:rPr>
              <a:t> (capital added)</a:t>
            </a:r>
            <a:endParaRPr kumimoji="1" lang="en-US" sz="2400" b="1" dirty="0">
              <a:latin typeface="+mn-lt"/>
              <a:cs typeface="Calibri" pitchFamily="34" charset="0"/>
            </a:endParaRPr>
          </a:p>
        </p:txBody>
      </p:sp>
      <p:sp>
        <p:nvSpPr>
          <p:cNvPr id="39945" name="Text Box 13"/>
          <p:cNvSpPr txBox="1">
            <a:spLocks noChangeArrowheads="1"/>
          </p:cNvSpPr>
          <p:nvPr/>
        </p:nvSpPr>
        <p:spPr bwMode="auto">
          <a:xfrm>
            <a:off x="8068781" y="3369217"/>
            <a:ext cx="2195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l-GR" sz="2400" b="1" i="1" dirty="0" smtClean="0">
                <a:latin typeface="+mn-lt"/>
                <a:cs typeface="Calibri" pitchFamily="34" charset="0"/>
                <a:sym typeface="Symbol" pitchFamily="18" charset="2"/>
              </a:rPr>
              <a:t>δ</a:t>
            </a:r>
            <a:r>
              <a:rPr kumimoji="1" lang="en-US" sz="2400" b="1" i="1" dirty="0" smtClean="0">
                <a:latin typeface="+mn-lt"/>
                <a:cs typeface="Calibri" pitchFamily="34" charset="0"/>
                <a:sym typeface="Symbol" pitchFamily="18" charset="2"/>
              </a:rPr>
              <a:t>k</a:t>
            </a:r>
            <a:r>
              <a:rPr kumimoji="1" lang="en-US" sz="2400" b="1" dirty="0">
                <a:latin typeface="+mn-lt"/>
                <a:cs typeface="Calibri" pitchFamily="34" charset="0"/>
              </a:rPr>
              <a:t> (capital </a:t>
            </a:r>
            <a:r>
              <a:rPr kumimoji="1" lang="en-US" sz="2400" b="1" dirty="0" smtClean="0">
                <a:latin typeface="+mn-lt"/>
                <a:cs typeface="Calibri" pitchFamily="34" charset="0"/>
              </a:rPr>
              <a:t>lost)</a:t>
            </a:r>
            <a:endParaRPr kumimoji="1" lang="en-US" sz="2400" b="1" baseline="-25000" dirty="0">
              <a:latin typeface="+mn-lt"/>
              <a:cs typeface="Calibri" pitchFamily="34" charset="0"/>
              <a:sym typeface="Symbol" pitchFamily="18" charset="2"/>
            </a:endParaRPr>
          </a:p>
        </p:txBody>
      </p:sp>
      <p:sp>
        <p:nvSpPr>
          <p:cNvPr id="39946" name="Line 14"/>
          <p:cNvSpPr>
            <a:spLocks noChangeShapeType="1"/>
          </p:cNvSpPr>
          <p:nvPr/>
        </p:nvSpPr>
        <p:spPr bwMode="auto">
          <a:xfrm flipV="1">
            <a:off x="3522664" y="2216152"/>
            <a:ext cx="4319587" cy="3382963"/>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3" name="Line 16"/>
          <p:cNvSpPr>
            <a:spLocks noChangeShapeType="1"/>
          </p:cNvSpPr>
          <p:nvPr/>
        </p:nvSpPr>
        <p:spPr bwMode="auto">
          <a:xfrm>
            <a:off x="6400800" y="3352800"/>
            <a:ext cx="0" cy="228600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4" name="Text Box 17"/>
          <p:cNvSpPr txBox="1">
            <a:spLocks noChangeArrowheads="1"/>
          </p:cNvSpPr>
          <p:nvPr/>
        </p:nvSpPr>
        <p:spPr bwMode="auto">
          <a:xfrm>
            <a:off x="6324600" y="5657180"/>
            <a:ext cx="533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smtClean="0">
                <a:latin typeface="+mn-lt"/>
                <a:cs typeface="Calibri" pitchFamily="34" charset="0"/>
              </a:rPr>
              <a:t>k</a:t>
            </a:r>
            <a:r>
              <a:rPr kumimoji="1" lang="en-US" sz="2400" b="1" baseline="-25000" dirty="0" smtClean="0">
                <a:latin typeface="+mn-lt"/>
                <a:cs typeface="Calibri" pitchFamily="34" charset="0"/>
              </a:rPr>
              <a:t>1</a:t>
            </a:r>
            <a:r>
              <a:rPr kumimoji="1" lang="en-US" sz="2400" dirty="0" smtClean="0">
                <a:solidFill>
                  <a:schemeClr val="bg2"/>
                </a:solidFill>
                <a:latin typeface="+mn-lt"/>
                <a:cs typeface="Calibri" pitchFamily="34" charset="0"/>
              </a:rPr>
              <a:t> </a:t>
            </a:r>
            <a:endParaRPr kumimoji="1" lang="en-US" sz="2400" dirty="0">
              <a:solidFill>
                <a:schemeClr val="bg2"/>
              </a:solidFill>
              <a:latin typeface="+mn-lt"/>
              <a:cs typeface="Calibri" pitchFamily="34" charset="0"/>
            </a:endParaRPr>
          </a:p>
        </p:txBody>
      </p:sp>
      <p:sp>
        <p:nvSpPr>
          <p:cNvPr id="5" name="Title 4"/>
          <p:cNvSpPr>
            <a:spLocks noGrp="1"/>
          </p:cNvSpPr>
          <p:nvPr>
            <p:ph type="title"/>
          </p:nvPr>
        </p:nvSpPr>
        <p:spPr/>
        <p:txBody>
          <a:bodyPr/>
          <a:lstStyle/>
          <a:p>
            <a:r>
              <a:rPr lang="en-US" dirty="0" smtClean="0"/>
              <a:t>The </a:t>
            </a:r>
            <a:r>
              <a:rPr lang="en-US" i="1" dirty="0" smtClean="0"/>
              <a:t>AK</a:t>
            </a:r>
            <a:r>
              <a:rPr lang="en-US" dirty="0" smtClean="0"/>
              <a:t> Model: Non-decreasing Returns to Capital and Endogenous Growth </a:t>
            </a:r>
            <a:endParaRPr lang="en-US" dirty="0"/>
          </a:p>
        </p:txBody>
      </p:sp>
      <p:sp>
        <p:nvSpPr>
          <p:cNvPr id="18" name="Line 14"/>
          <p:cNvSpPr>
            <a:spLocks noChangeShapeType="1"/>
          </p:cNvSpPr>
          <p:nvPr/>
        </p:nvSpPr>
        <p:spPr bwMode="auto">
          <a:xfrm flipV="1">
            <a:off x="3515690" y="3544185"/>
            <a:ext cx="4485309" cy="2063544"/>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square" lIns="0" tIns="0" rIns="0" bIns="0" anchor="ctr">
            <a:spAutoFit/>
          </a:bodyPr>
          <a:lstStyle/>
          <a:p>
            <a:endParaRPr lang="en-US"/>
          </a:p>
        </p:txBody>
      </p:sp>
      <p:sp>
        <p:nvSpPr>
          <p:cNvPr id="4" name="TextBox 3"/>
          <p:cNvSpPr txBox="1"/>
          <p:nvPr/>
        </p:nvSpPr>
        <p:spPr>
          <a:xfrm>
            <a:off x="246580" y="2784297"/>
            <a:ext cx="2979505" cy="3693319"/>
          </a:xfrm>
          <a:prstGeom prst="rect">
            <a:avLst/>
          </a:prstGeom>
          <a:noFill/>
        </p:spPr>
        <p:txBody>
          <a:bodyPr wrap="square" rtlCol="0">
            <a:spAutoFit/>
          </a:bodyPr>
          <a:lstStyle/>
          <a:p>
            <a:r>
              <a:rPr lang="en-US" dirty="0" smtClean="0"/>
              <a:t>In the AK model, the “capital added” graph is a straight line because we have non-decreasing returns to capital. In </a:t>
            </a:r>
            <a:r>
              <a:rPr lang="en-US" dirty="0"/>
              <a:t>the Solow-Swan model</a:t>
            </a:r>
          </a:p>
          <a:p>
            <a:r>
              <a:rPr lang="en-US" dirty="0" smtClean="0"/>
              <a:t>By contrast the “</a:t>
            </a:r>
            <a:r>
              <a:rPr lang="en-US" dirty="0"/>
              <a:t>capital added” </a:t>
            </a:r>
            <a:r>
              <a:rPr lang="en-US" dirty="0" smtClean="0"/>
              <a:t>graph is concave and curved.</a:t>
            </a:r>
          </a:p>
          <a:p>
            <a:endParaRPr lang="en-US" dirty="0"/>
          </a:p>
          <a:p>
            <a:r>
              <a:rPr lang="en-US" dirty="0" smtClean="0"/>
              <a:t>For this reason, while the Solow-Swan model yields a steady state, the </a:t>
            </a:r>
            <a:r>
              <a:rPr lang="en-US" i="1" dirty="0" smtClean="0"/>
              <a:t>AK</a:t>
            </a:r>
            <a:r>
              <a:rPr lang="en-US" dirty="0" smtClean="0"/>
              <a:t> model has perpetual growth.</a:t>
            </a:r>
            <a:endParaRPr lang="en-US" dirty="0"/>
          </a:p>
        </p:txBody>
      </p:sp>
      <p:sp>
        <p:nvSpPr>
          <p:cNvPr id="9" name="Left Brace 8"/>
          <p:cNvSpPr/>
          <p:nvPr/>
        </p:nvSpPr>
        <p:spPr>
          <a:xfrm>
            <a:off x="5589143" y="3352800"/>
            <a:ext cx="735458" cy="92124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582988" y="3625535"/>
            <a:ext cx="1913686" cy="369332"/>
          </a:xfrm>
          <a:prstGeom prst="rect">
            <a:avLst/>
          </a:prstGeom>
          <a:noFill/>
        </p:spPr>
        <p:txBody>
          <a:bodyPr wrap="square" rtlCol="0">
            <a:spAutoFit/>
          </a:bodyPr>
          <a:lstStyle/>
          <a:p>
            <a:pPr algn="r"/>
            <a:r>
              <a:rPr lang="el-GR" b="1" dirty="0" smtClean="0"/>
              <a:t>Δ</a:t>
            </a:r>
            <a:r>
              <a:rPr lang="en-US" b="1" i="1" dirty="0" smtClean="0"/>
              <a:t>k</a:t>
            </a:r>
            <a:r>
              <a:rPr lang="en-US" b="1" dirty="0" smtClean="0"/>
              <a:t> = (</a:t>
            </a:r>
            <a:r>
              <a:rPr lang="en-US" b="1" i="1" dirty="0" err="1" smtClean="0"/>
              <a:t>sA</a:t>
            </a:r>
            <a:r>
              <a:rPr lang="en-US" b="1" i="1" dirty="0" smtClean="0"/>
              <a:t> – </a:t>
            </a:r>
            <a:r>
              <a:rPr lang="el-GR" b="1" i="1" dirty="0" smtClean="0"/>
              <a:t>δ</a:t>
            </a:r>
            <a:r>
              <a:rPr lang="en-US" b="1" dirty="0" smtClean="0"/>
              <a:t>)</a:t>
            </a:r>
            <a:r>
              <a:rPr lang="en-US" b="1" i="1" dirty="0" smtClean="0"/>
              <a:t>k</a:t>
            </a:r>
            <a:r>
              <a:rPr lang="en-US" b="1" baseline="-25000" dirty="0" smtClean="0"/>
              <a:t>1 </a:t>
            </a:r>
            <a:r>
              <a:rPr lang="en-US" b="1" dirty="0" smtClean="0"/>
              <a:t>&gt; 0</a:t>
            </a:r>
            <a:endParaRPr lang="en-US" b="1" dirty="0"/>
          </a:p>
        </p:txBody>
      </p:sp>
      <p:sp>
        <p:nvSpPr>
          <p:cNvPr id="11" name="Isosceles Triangle 10"/>
          <p:cNvSpPr>
            <a:spLocks noChangeAspect="1"/>
          </p:cNvSpPr>
          <p:nvPr/>
        </p:nvSpPr>
        <p:spPr>
          <a:xfrm rot="5400000">
            <a:off x="7142777" y="5538833"/>
            <a:ext cx="246152" cy="1999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a:spLocks noChangeAspect="1"/>
          </p:cNvSpPr>
          <p:nvPr/>
        </p:nvSpPr>
        <p:spPr>
          <a:xfrm rot="5400000">
            <a:off x="6883562" y="5534301"/>
            <a:ext cx="246152" cy="1999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a:spLocks noChangeAspect="1"/>
          </p:cNvSpPr>
          <p:nvPr/>
        </p:nvSpPr>
        <p:spPr>
          <a:xfrm rot="5400000">
            <a:off x="6636132" y="5534301"/>
            <a:ext cx="246152" cy="1999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85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A85232"/>
                </a:solidFill>
                <a:latin typeface="+mn-lt"/>
              </a:rPr>
              <a:t>Does capital have diminishing returns or not?</a:t>
            </a:r>
            <a:endParaRPr lang="en-US" sz="2800" b="1" dirty="0">
              <a:latin typeface="+mn-lt"/>
            </a:endParaRPr>
          </a:p>
        </p:txBody>
      </p:sp>
      <p:sp>
        <p:nvSpPr>
          <p:cNvPr id="4" name="Content Placeholder 3"/>
          <p:cNvSpPr>
            <a:spLocks noGrp="1"/>
          </p:cNvSpPr>
          <p:nvPr>
            <p:ph idx="1"/>
          </p:nvPr>
        </p:nvSpPr>
        <p:spPr/>
        <p:txBody>
          <a:bodyPr/>
          <a:lstStyle/>
          <a:p>
            <a:pPr marL="342900" indent="-342900">
              <a:spcBef>
                <a:spcPts val="600"/>
              </a:spcBef>
              <a:buSzPct val="100000"/>
            </a:pPr>
            <a:r>
              <a:rPr lang="en-US" dirty="0">
                <a:cs typeface="Arial" panose="020B0604020202020204" pitchFamily="34" charset="0"/>
              </a:rPr>
              <a:t>It depends on the definition of capital.</a:t>
            </a:r>
          </a:p>
          <a:p>
            <a:pPr marL="342900" indent="-342900">
              <a:spcBef>
                <a:spcPts val="600"/>
              </a:spcBef>
              <a:buSzPct val="100000"/>
            </a:pPr>
            <a:r>
              <a:rPr lang="en-US" dirty="0">
                <a:cs typeface="Arial" panose="020B0604020202020204" pitchFamily="34" charset="0"/>
              </a:rPr>
              <a:t>If capital is narrowly defined (only plant and equipment), then yes.</a:t>
            </a:r>
          </a:p>
          <a:p>
            <a:pPr marL="342900" indent="-342900">
              <a:spcBef>
                <a:spcPts val="600"/>
              </a:spcBef>
              <a:buSzPct val="100000"/>
            </a:pPr>
            <a:r>
              <a:rPr lang="en-US" dirty="0">
                <a:cs typeface="Arial" panose="020B0604020202020204" pitchFamily="34" charset="0"/>
              </a:rPr>
              <a:t>Advocates of endogenous growth theory argue that knowledge is a type of capital</a:t>
            </a:r>
            <a:r>
              <a:rPr lang="en-US" dirty="0" smtClean="0">
                <a:cs typeface="Arial" panose="020B0604020202020204" pitchFamily="34" charset="0"/>
              </a:rPr>
              <a:t>.</a:t>
            </a:r>
          </a:p>
          <a:p>
            <a:pPr marL="342900" indent="-342900">
              <a:spcBef>
                <a:spcPts val="600"/>
              </a:spcBef>
              <a:buSzPct val="100000"/>
            </a:pPr>
            <a:r>
              <a:rPr lang="en-US" dirty="0" smtClean="0">
                <a:cs typeface="Arial" panose="020B0604020202020204" pitchFamily="34" charset="0"/>
              </a:rPr>
              <a:t>So, even labor is in a sense capital</a:t>
            </a:r>
            <a:endParaRPr lang="en-US" dirty="0">
              <a:cs typeface="Arial" panose="020B0604020202020204" pitchFamily="34" charset="0"/>
            </a:endParaRPr>
          </a:p>
          <a:p>
            <a:pPr marL="342900" indent="-342900">
              <a:spcBef>
                <a:spcPts val="600"/>
              </a:spcBef>
              <a:buSzPct val="100000"/>
            </a:pPr>
            <a:r>
              <a:rPr lang="en-US" dirty="0">
                <a:cs typeface="Arial" panose="020B0604020202020204" pitchFamily="34" charset="0"/>
              </a:rPr>
              <a:t>If so, then constant return to capital is more plausible, and </a:t>
            </a:r>
            <a:r>
              <a:rPr lang="en-US" dirty="0" smtClean="0">
                <a:cs typeface="Arial" panose="020B0604020202020204" pitchFamily="34" charset="0"/>
              </a:rPr>
              <a:t>the </a:t>
            </a:r>
            <a:r>
              <a:rPr lang="en-US" dirty="0">
                <a:cs typeface="Arial" panose="020B0604020202020204" pitchFamily="34" charset="0"/>
              </a:rPr>
              <a:t>model </a:t>
            </a:r>
            <a:r>
              <a:rPr lang="en-US" dirty="0" smtClean="0">
                <a:cs typeface="Arial" panose="020B0604020202020204" pitchFamily="34" charset="0"/>
              </a:rPr>
              <a:t>we have just discussed may </a:t>
            </a:r>
            <a:r>
              <a:rPr lang="en-US" dirty="0">
                <a:cs typeface="Arial" panose="020B0604020202020204" pitchFamily="34" charset="0"/>
              </a:rPr>
              <a:t>be a good description of economic growth.</a:t>
            </a:r>
          </a:p>
          <a:p>
            <a:endParaRPr lang="en-US" dirty="0"/>
          </a:p>
        </p:txBody>
      </p:sp>
    </p:spTree>
    <p:extLst>
      <p:ext uri="{BB962C8B-B14F-4D97-AF65-F5344CB8AC3E}">
        <p14:creationId xmlns:p14="http://schemas.microsoft.com/office/powerpoint/2010/main" val="1675239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Beyond the Solow-Swan Model: Endogenous Growth Theory: A Two-Sector Model</a:t>
            </a:r>
            <a:endParaRPr lang="en-US" dirty="0"/>
          </a:p>
        </p:txBody>
      </p:sp>
      <p:sp>
        <p:nvSpPr>
          <p:cNvPr id="5" name="Text Placeholder 4"/>
          <p:cNvSpPr>
            <a:spLocks noGrp="1"/>
          </p:cNvSpPr>
          <p:nvPr>
            <p:ph type="body" idx="1"/>
          </p:nvPr>
        </p:nvSpPr>
        <p:spPr/>
        <p:txBody>
          <a:bodyPr/>
          <a:lstStyle/>
          <a:p>
            <a:r>
              <a:rPr lang="en-US" dirty="0" smtClean="0"/>
              <a:t>We just saw a modified Solow-Swan model in which per-worker output grows at the rate of technological progress. But that rate is exogenous; that is, mysterious and inexplicable. We need to </a:t>
            </a:r>
            <a:r>
              <a:rPr lang="en-US" i="1" dirty="0" smtClean="0"/>
              <a:t>explain</a:t>
            </a:r>
            <a:r>
              <a:rPr lang="en-US" dirty="0" smtClean="0"/>
              <a:t> the </a:t>
            </a:r>
            <a:r>
              <a:rPr lang="en-US" dirty="0"/>
              <a:t>rate of technological </a:t>
            </a:r>
            <a:r>
              <a:rPr lang="en-US" dirty="0" smtClean="0"/>
              <a:t>progress. We need to make </a:t>
            </a:r>
            <a:r>
              <a:rPr lang="en-US" dirty="0"/>
              <a:t>the rate of technological </a:t>
            </a:r>
            <a:r>
              <a:rPr lang="en-US" dirty="0" smtClean="0"/>
              <a:t>progress </a:t>
            </a:r>
            <a:r>
              <a:rPr lang="en-US" i="1" dirty="0" smtClean="0"/>
              <a:t>endogenous</a:t>
            </a:r>
            <a:r>
              <a:rPr lang="en-US" dirty="0" smtClean="0"/>
              <a:t>.</a:t>
            </a:r>
            <a:endParaRPr lang="en-US" dirty="0"/>
          </a:p>
        </p:txBody>
      </p:sp>
    </p:spTree>
    <p:extLst>
      <p:ext uri="{BB962C8B-B14F-4D97-AF65-F5344CB8AC3E}">
        <p14:creationId xmlns:p14="http://schemas.microsoft.com/office/powerpoint/2010/main" val="4199928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Solow-Swan and add research</a:t>
            </a:r>
            <a:endParaRPr lang="en-US" dirty="0"/>
          </a:p>
        </p:txBody>
      </p:sp>
      <p:sp>
        <p:nvSpPr>
          <p:cNvPr id="5" name="Content Placeholder 4"/>
          <p:cNvSpPr>
            <a:spLocks noGrp="1"/>
          </p:cNvSpPr>
          <p:nvPr>
            <p:ph idx="1"/>
          </p:nvPr>
        </p:nvSpPr>
        <p:spPr/>
        <p:txBody>
          <a:bodyPr/>
          <a:lstStyle/>
          <a:p>
            <a:r>
              <a:rPr lang="en-US" dirty="0" smtClean="0"/>
              <a:t>Let’s revisit the Solow-Swan model with technological progress that we saw earlier in this chapter</a:t>
            </a:r>
          </a:p>
          <a:p>
            <a:r>
              <a:rPr lang="en-US" dirty="0" smtClean="0"/>
              <a:t>Recall that there were two types of (effective) workers: eaters and non-eaters. </a:t>
            </a:r>
          </a:p>
          <a:p>
            <a:r>
              <a:rPr lang="en-US" dirty="0" smtClean="0"/>
              <a:t>In that model, consumption per person grew in the steady state at the exogenous rate </a:t>
            </a:r>
            <a:r>
              <a:rPr lang="en-US" i="1" dirty="0" smtClean="0"/>
              <a:t>g</a:t>
            </a:r>
            <a:r>
              <a:rPr lang="en-US" dirty="0" smtClean="0"/>
              <a:t>, which is the number of non-eater kids every effective worker—eater or non-eater—had in every period.</a:t>
            </a:r>
          </a:p>
          <a:p>
            <a:r>
              <a:rPr lang="en-US" dirty="0" smtClean="0"/>
              <a:t>Now, let’s modify that model economy </a:t>
            </a:r>
            <a:endParaRPr lang="en-US" dirty="0"/>
          </a:p>
        </p:txBody>
      </p:sp>
    </p:spTree>
    <p:extLst>
      <p:ext uri="{BB962C8B-B14F-4D97-AF65-F5344CB8AC3E}">
        <p14:creationId xmlns:p14="http://schemas.microsoft.com/office/powerpoint/2010/main" val="2360256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Solow-Swan and add research</a:t>
            </a:r>
            <a:endParaRPr lang="en-US" dirty="0"/>
          </a:p>
        </p:txBody>
      </p:sp>
      <p:sp>
        <p:nvSpPr>
          <p:cNvPr id="5" name="Content Placeholder 4"/>
          <p:cNvSpPr>
            <a:spLocks noGrp="1"/>
          </p:cNvSpPr>
          <p:nvPr>
            <p:ph idx="1"/>
          </p:nvPr>
        </p:nvSpPr>
        <p:spPr/>
        <p:txBody>
          <a:bodyPr>
            <a:noAutofit/>
          </a:bodyPr>
          <a:lstStyle/>
          <a:p>
            <a:r>
              <a:rPr lang="en-US" dirty="0" smtClean="0"/>
              <a:t>Assume that in each period, each effective worker needs to spend a fraction </a:t>
            </a:r>
            <a:r>
              <a:rPr lang="en-US" i="1" dirty="0" smtClean="0"/>
              <a:t>u</a:t>
            </a:r>
            <a:r>
              <a:rPr lang="en-US" dirty="0" smtClean="0"/>
              <a:t> of his/her time to produce </a:t>
            </a:r>
            <a:r>
              <a:rPr lang="en-US" i="1" dirty="0" smtClean="0"/>
              <a:t>g</a:t>
            </a:r>
            <a:r>
              <a:rPr lang="en-US" dirty="0" smtClean="0"/>
              <a:t> non-eater kids.</a:t>
            </a:r>
          </a:p>
          <a:p>
            <a:pPr lvl="1"/>
            <a:r>
              <a:rPr lang="en-US" i="1" dirty="0" smtClean="0"/>
              <a:t>u</a:t>
            </a:r>
            <a:r>
              <a:rPr lang="en-US" dirty="0" smtClean="0"/>
              <a:t> is assumed exogenous</a:t>
            </a:r>
            <a:endParaRPr lang="en-US" i="1" dirty="0"/>
          </a:p>
          <a:p>
            <a:r>
              <a:rPr lang="en-US" dirty="0" smtClean="0"/>
              <a:t>The number of non-eater kids each effective worker has in each period, </a:t>
            </a:r>
            <a:r>
              <a:rPr lang="en-US" i="1" dirty="0" smtClean="0"/>
              <a:t>g</a:t>
            </a:r>
            <a:r>
              <a:rPr lang="en-US" dirty="0" smtClean="0"/>
              <a:t>, is now assumed to increase in </a:t>
            </a:r>
            <a:r>
              <a:rPr lang="en-US" i="1" dirty="0" smtClean="0"/>
              <a:t>u</a:t>
            </a:r>
            <a:r>
              <a:rPr lang="en-US" dirty="0" smtClean="0"/>
              <a:t>. That is, </a:t>
            </a:r>
            <a:r>
              <a:rPr lang="en-US" i="1" dirty="0" smtClean="0"/>
              <a:t>g</a:t>
            </a:r>
            <a:r>
              <a:rPr lang="en-US" dirty="0" smtClean="0"/>
              <a:t> = </a:t>
            </a:r>
            <a:r>
              <a:rPr lang="en-US" i="1" dirty="0" smtClean="0"/>
              <a:t>g</a:t>
            </a:r>
            <a:r>
              <a:rPr lang="en-US" dirty="0" smtClean="0"/>
              <a:t>(</a:t>
            </a:r>
            <a:r>
              <a:rPr lang="en-US" i="1" dirty="0" smtClean="0"/>
              <a:t>u</a:t>
            </a:r>
            <a:r>
              <a:rPr lang="en-US" dirty="0" smtClean="0"/>
              <a:t>), an increasing function</a:t>
            </a:r>
            <a:endParaRPr lang="en-US" i="1" dirty="0" smtClean="0"/>
          </a:p>
          <a:p>
            <a:r>
              <a:rPr lang="en-US" dirty="0" smtClean="0"/>
              <a:t>The downside of spending more time making non-eater kids is less output of the final good</a:t>
            </a:r>
          </a:p>
          <a:p>
            <a:r>
              <a:rPr lang="en-US" dirty="0" smtClean="0"/>
              <a:t>A worker with </a:t>
            </a:r>
            <a:r>
              <a:rPr lang="en-US" i="1" dirty="0" err="1" smtClean="0"/>
              <a:t>k</a:t>
            </a:r>
            <a:r>
              <a:rPr lang="en-US" baseline="-25000" dirty="0" err="1" smtClean="0"/>
              <a:t>t</a:t>
            </a:r>
            <a:r>
              <a:rPr lang="en-US" dirty="0" smtClean="0"/>
              <a:t> units of capital produces (1 – </a:t>
            </a:r>
            <a:r>
              <a:rPr lang="en-US" i="1" dirty="0" smtClean="0"/>
              <a:t>u</a:t>
            </a:r>
            <a:r>
              <a:rPr lang="en-US" dirty="0" smtClean="0"/>
              <a:t>)</a:t>
            </a:r>
            <a:r>
              <a:rPr lang="en-US" i="1" dirty="0" smtClean="0"/>
              <a:t>f</a:t>
            </a:r>
            <a:r>
              <a:rPr lang="en-US" dirty="0" smtClean="0"/>
              <a:t>(</a:t>
            </a:r>
            <a:r>
              <a:rPr lang="en-US" i="1" dirty="0" err="1" smtClean="0"/>
              <a:t>k</a:t>
            </a:r>
            <a:r>
              <a:rPr lang="en-US" baseline="-25000" dirty="0" err="1" smtClean="0"/>
              <a:t>t</a:t>
            </a:r>
            <a:r>
              <a:rPr lang="en-US" dirty="0" smtClean="0"/>
              <a:t>) units of the final good </a:t>
            </a:r>
          </a:p>
          <a:p>
            <a:endParaRPr lang="en-US" dirty="0"/>
          </a:p>
        </p:txBody>
      </p:sp>
    </p:spTree>
    <p:extLst>
      <p:ext uri="{BB962C8B-B14F-4D97-AF65-F5344CB8AC3E}">
        <p14:creationId xmlns:p14="http://schemas.microsoft.com/office/powerpoint/2010/main" val="2485799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per worker capital change?</a:t>
            </a:r>
          </a:p>
        </p:txBody>
      </p:sp>
      <p:sp>
        <p:nvSpPr>
          <p:cNvPr id="3" name="Content Placeholder 2"/>
          <p:cNvSpPr>
            <a:spLocks noGrp="1"/>
          </p:cNvSpPr>
          <p:nvPr>
            <p:ph idx="1"/>
          </p:nvPr>
        </p:nvSpPr>
        <p:spPr/>
        <p:txBody>
          <a:bodyPr>
            <a:normAutofit/>
          </a:bodyPr>
          <a:lstStyle/>
          <a:p>
            <a:r>
              <a:rPr lang="en-US" dirty="0" smtClean="0"/>
              <a:t>A worker has</a:t>
            </a:r>
            <a:r>
              <a:rPr lang="en-US" i="1" dirty="0"/>
              <a:t> </a:t>
            </a:r>
            <a:r>
              <a:rPr lang="en-US" b="1" i="1" dirty="0" err="1"/>
              <a:t>k</a:t>
            </a:r>
            <a:r>
              <a:rPr lang="en-US" b="1" baseline="-25000" dirty="0" err="1"/>
              <a:t>t</a:t>
            </a:r>
            <a:r>
              <a:rPr lang="en-US" dirty="0"/>
              <a:t> </a:t>
            </a:r>
            <a:r>
              <a:rPr lang="en-US" dirty="0" smtClean="0"/>
              <a:t>units of capital </a:t>
            </a:r>
            <a:r>
              <a:rPr lang="en-US" dirty="0"/>
              <a:t>on date </a:t>
            </a:r>
            <a:r>
              <a:rPr lang="en-US" i="1" dirty="0"/>
              <a:t>t</a:t>
            </a:r>
            <a:r>
              <a:rPr lang="en-US" dirty="0" smtClean="0"/>
              <a:t> </a:t>
            </a:r>
          </a:p>
          <a:p>
            <a:r>
              <a:rPr lang="en-US" dirty="0" smtClean="0"/>
              <a:t>He/she produces </a:t>
            </a:r>
            <a:r>
              <a:rPr lang="en-US" b="1" i="1" dirty="0" err="1"/>
              <a:t>y</a:t>
            </a:r>
            <a:r>
              <a:rPr lang="en-US" b="1" baseline="-25000" dirty="0" err="1"/>
              <a:t>t</a:t>
            </a:r>
            <a:r>
              <a:rPr lang="en-US" dirty="0"/>
              <a:t> </a:t>
            </a:r>
            <a:r>
              <a:rPr lang="en-US" dirty="0" smtClean="0"/>
              <a:t>= </a:t>
            </a:r>
            <a:r>
              <a:rPr lang="en-US" b="1" i="1" dirty="0" smtClean="0"/>
              <a:t>f</a:t>
            </a:r>
            <a:r>
              <a:rPr lang="en-US" dirty="0" smtClean="0"/>
              <a:t>(</a:t>
            </a:r>
            <a:r>
              <a:rPr lang="en-US" b="1" i="1" dirty="0" err="1"/>
              <a:t>k</a:t>
            </a:r>
            <a:r>
              <a:rPr lang="en-US" b="1" baseline="-25000" dirty="0" err="1"/>
              <a:t>t</a:t>
            </a:r>
            <a:r>
              <a:rPr lang="en-US" dirty="0" smtClean="0"/>
              <a:t>) = </a:t>
            </a:r>
            <a:r>
              <a:rPr lang="en-US" b="1" i="1" dirty="0" err="1" smtClean="0"/>
              <a:t>Ak</a:t>
            </a:r>
            <a:r>
              <a:rPr lang="en-US" b="1" baseline="-25000" dirty="0" err="1" smtClean="0"/>
              <a:t>t</a:t>
            </a:r>
            <a:r>
              <a:rPr lang="el-GR" b="1" baseline="30000" dirty="0" smtClean="0">
                <a:latin typeface="Calibri" panose="020F0502020204030204" pitchFamily="34" charset="0"/>
                <a:cs typeface="Calibri" panose="020F0502020204030204" pitchFamily="34" charset="0"/>
              </a:rPr>
              <a:t>α</a:t>
            </a:r>
            <a:r>
              <a:rPr lang="en-US" dirty="0" smtClean="0"/>
              <a:t> units of output and </a:t>
            </a:r>
            <a:r>
              <a:rPr lang="en-US" dirty="0"/>
              <a:t>…</a:t>
            </a:r>
            <a:endParaRPr lang="en-US" dirty="0" smtClean="0"/>
          </a:p>
          <a:p>
            <a:r>
              <a:rPr lang="en-US" dirty="0"/>
              <a:t>… adds </a:t>
            </a:r>
            <a:r>
              <a:rPr lang="en-US" b="1" i="1" dirty="0" err="1" smtClean="0"/>
              <a:t>sy</a:t>
            </a:r>
            <a:r>
              <a:rPr lang="en-US" b="1" baseline="-25000" dirty="0" err="1" smtClean="0"/>
              <a:t>t</a:t>
            </a:r>
            <a:r>
              <a:rPr lang="en-US" dirty="0" smtClean="0"/>
              <a:t> units of capital (to his/her capital stock) through saving …</a:t>
            </a:r>
          </a:p>
          <a:p>
            <a:r>
              <a:rPr lang="en-US" dirty="0"/>
              <a:t>… and </a:t>
            </a:r>
            <a:r>
              <a:rPr lang="en-US" dirty="0" smtClean="0"/>
              <a:t>loses </a:t>
            </a:r>
            <a:r>
              <a:rPr lang="el-GR" b="1" dirty="0" smtClean="0"/>
              <a:t>δ</a:t>
            </a:r>
            <a:r>
              <a:rPr lang="en-US" b="1" i="1" dirty="0" err="1" smtClean="0"/>
              <a:t>k</a:t>
            </a:r>
            <a:r>
              <a:rPr lang="en-US" b="1" baseline="-25000" dirty="0" err="1" smtClean="0"/>
              <a:t>t</a:t>
            </a:r>
            <a:r>
              <a:rPr lang="en-US" dirty="0" smtClean="0"/>
              <a:t> </a:t>
            </a:r>
            <a:r>
              <a:rPr lang="en-US" dirty="0"/>
              <a:t>units of </a:t>
            </a:r>
            <a:r>
              <a:rPr lang="en-US" dirty="0" smtClean="0"/>
              <a:t>capital through depreciation</a:t>
            </a:r>
          </a:p>
          <a:p>
            <a:r>
              <a:rPr lang="en-US" dirty="0" smtClean="0"/>
              <a:t>So, each worker accumulates </a:t>
            </a:r>
            <a:r>
              <a:rPr lang="en-US" b="1" i="1" dirty="0" err="1" smtClean="0"/>
              <a:t>k</a:t>
            </a:r>
            <a:r>
              <a:rPr lang="en-US" b="1" baseline="-25000" dirty="0" err="1" smtClean="0"/>
              <a:t>t</a:t>
            </a:r>
            <a:r>
              <a:rPr lang="en-US" b="1" dirty="0" smtClean="0"/>
              <a:t> + </a:t>
            </a:r>
            <a:r>
              <a:rPr lang="en-US" b="1" i="1" dirty="0" err="1"/>
              <a:t>sy</a:t>
            </a:r>
            <a:r>
              <a:rPr lang="en-US" b="1" baseline="-25000" dirty="0" err="1"/>
              <a:t>t</a:t>
            </a:r>
            <a:r>
              <a:rPr lang="en-US" b="1" dirty="0" smtClean="0"/>
              <a:t> </a:t>
            </a:r>
            <a:r>
              <a:rPr lang="en-US" b="1" dirty="0" smtClean="0">
                <a:latin typeface="Calibri"/>
                <a:cs typeface="Calibri"/>
              </a:rPr>
              <a:t>−</a:t>
            </a:r>
            <a:r>
              <a:rPr lang="en-US" b="1" dirty="0" smtClean="0"/>
              <a:t> </a:t>
            </a:r>
            <a:r>
              <a:rPr lang="el-GR" b="1" dirty="0"/>
              <a:t>δ</a:t>
            </a:r>
            <a:r>
              <a:rPr lang="en-US" b="1" i="1" dirty="0" err="1"/>
              <a:t>k</a:t>
            </a:r>
            <a:r>
              <a:rPr lang="en-US" b="1" baseline="-25000" dirty="0" err="1"/>
              <a:t>t</a:t>
            </a:r>
            <a:r>
              <a:rPr lang="en-US" b="1" dirty="0"/>
              <a:t> </a:t>
            </a:r>
            <a:r>
              <a:rPr lang="en-US" dirty="0"/>
              <a:t>units of </a:t>
            </a:r>
            <a:r>
              <a:rPr lang="en-US" dirty="0" smtClean="0"/>
              <a:t>capital on date </a:t>
            </a:r>
            <a:r>
              <a:rPr lang="en-US" i="1" dirty="0" smtClean="0"/>
              <a:t>t</a:t>
            </a:r>
            <a:r>
              <a:rPr lang="en-US" dirty="0" smtClean="0"/>
              <a:t> + 1</a:t>
            </a:r>
          </a:p>
          <a:p>
            <a:r>
              <a:rPr lang="en-US" dirty="0" smtClean="0"/>
              <a:t>Does this mean </a:t>
            </a:r>
            <a:r>
              <a:rPr lang="en-US" i="1" dirty="0" smtClean="0"/>
              <a:t>k</a:t>
            </a:r>
            <a:r>
              <a:rPr lang="en-US" baseline="-25000" dirty="0" smtClean="0"/>
              <a:t>t+1</a:t>
            </a:r>
            <a:r>
              <a:rPr lang="en-US" dirty="0" smtClean="0"/>
              <a:t> = </a:t>
            </a:r>
            <a:r>
              <a:rPr lang="en-US" i="1" dirty="0" err="1" smtClean="0"/>
              <a:t>k</a:t>
            </a:r>
            <a:r>
              <a:rPr lang="en-US" baseline="-25000" dirty="0" err="1" smtClean="0"/>
              <a:t>t</a:t>
            </a:r>
            <a:r>
              <a:rPr lang="en-US" dirty="0" smtClean="0"/>
              <a:t> </a:t>
            </a:r>
            <a:r>
              <a:rPr lang="en-US" dirty="0"/>
              <a:t>+ </a:t>
            </a:r>
            <a:r>
              <a:rPr lang="en-US" i="1" dirty="0" err="1"/>
              <a:t>sy</a:t>
            </a:r>
            <a:r>
              <a:rPr lang="en-US" baseline="-25000" dirty="0" err="1"/>
              <a:t>t</a:t>
            </a:r>
            <a:r>
              <a:rPr lang="en-US" dirty="0"/>
              <a:t> </a:t>
            </a:r>
            <a:r>
              <a:rPr lang="en-US" dirty="0">
                <a:cs typeface="Calibri"/>
              </a:rPr>
              <a:t>−</a:t>
            </a:r>
            <a:r>
              <a:rPr lang="en-US" dirty="0"/>
              <a:t> </a:t>
            </a:r>
            <a:r>
              <a:rPr lang="el-GR" dirty="0"/>
              <a:t>δ</a:t>
            </a:r>
            <a:r>
              <a:rPr lang="en-US" i="1" dirty="0" err="1" smtClean="0"/>
              <a:t>k</a:t>
            </a:r>
            <a:r>
              <a:rPr lang="en-US" baseline="-25000" dirty="0" err="1" smtClean="0"/>
              <a:t>t</a:t>
            </a:r>
            <a:r>
              <a:rPr lang="en-US" dirty="0" smtClean="0"/>
              <a:t> as in Ch. 8?</a:t>
            </a:r>
          </a:p>
          <a:p>
            <a:r>
              <a:rPr lang="en-US" dirty="0" smtClean="0"/>
              <a:t>Not quite!</a:t>
            </a:r>
            <a:endParaRPr lang="en-US" dirty="0"/>
          </a:p>
        </p:txBody>
      </p:sp>
    </p:spTree>
    <p:extLst>
      <p:ext uri="{BB962C8B-B14F-4D97-AF65-F5344CB8AC3E}">
        <p14:creationId xmlns:p14="http://schemas.microsoft.com/office/powerpoint/2010/main" val="2174442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 Solow-Swan and add research</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Autofit/>
              </a:bodyPr>
              <a:lstStyle/>
              <a:p>
                <a:r>
                  <a:rPr lang="en-US" dirty="0" smtClean="0"/>
                  <a:t>The saving and investment per effective worker is then  </a:t>
                </a:r>
                <a:r>
                  <a:rPr lang="en-US" i="1" dirty="0" smtClean="0"/>
                  <a:t>s</a:t>
                </a:r>
                <a:r>
                  <a:rPr lang="en-US" dirty="0" smtClean="0"/>
                  <a:t>(1 – </a:t>
                </a:r>
                <a:r>
                  <a:rPr lang="en-US" i="1" dirty="0" smtClean="0"/>
                  <a:t>u</a:t>
                </a:r>
                <a:r>
                  <a:rPr lang="en-US" dirty="0" smtClean="0"/>
                  <a:t>)</a:t>
                </a:r>
                <a:r>
                  <a:rPr lang="en-US" i="1" dirty="0" smtClean="0"/>
                  <a:t>f</a:t>
                </a:r>
                <a:r>
                  <a:rPr lang="en-US" dirty="0" smtClean="0"/>
                  <a:t>(</a:t>
                </a:r>
                <a:r>
                  <a:rPr lang="en-US" i="1" dirty="0" err="1" smtClean="0"/>
                  <a:t>k</a:t>
                </a:r>
                <a:r>
                  <a:rPr lang="en-US" baseline="-25000" dirty="0" err="1" smtClean="0"/>
                  <a:t>t</a:t>
                </a:r>
                <a:r>
                  <a:rPr lang="en-US" dirty="0" smtClean="0"/>
                  <a:t>) </a:t>
                </a:r>
              </a:p>
              <a:p>
                <a:r>
                  <a:rPr lang="en-US" dirty="0" smtClean="0"/>
                  <a:t>So, each </a:t>
                </a:r>
                <a:r>
                  <a:rPr lang="en-US" dirty="0"/>
                  <a:t>effective </a:t>
                </a:r>
                <a:r>
                  <a:rPr lang="en-US" dirty="0" smtClean="0"/>
                  <a:t>worker ends up with </a:t>
                </a:r>
                <a:r>
                  <a:rPr lang="en-US" i="1" dirty="0" err="1"/>
                  <a:t>k</a:t>
                </a:r>
                <a:r>
                  <a:rPr lang="en-US" baseline="-25000" dirty="0" err="1"/>
                  <a:t>t</a:t>
                </a:r>
                <a:r>
                  <a:rPr lang="en-US" dirty="0" smtClean="0"/>
                  <a:t> +</a:t>
                </a:r>
                <a:r>
                  <a:rPr lang="en-US" i="1" dirty="0"/>
                  <a:t> s</a:t>
                </a:r>
                <a:r>
                  <a:rPr lang="en-US" dirty="0"/>
                  <a:t>(1 – </a:t>
                </a:r>
                <a:r>
                  <a:rPr lang="en-US" i="1" dirty="0"/>
                  <a:t>u</a:t>
                </a:r>
                <a:r>
                  <a:rPr lang="en-US" dirty="0"/>
                  <a:t>)</a:t>
                </a:r>
                <a:r>
                  <a:rPr lang="en-US" i="1" dirty="0"/>
                  <a:t>f</a:t>
                </a:r>
                <a:r>
                  <a:rPr lang="en-US" dirty="0"/>
                  <a:t>(</a:t>
                </a:r>
                <a:r>
                  <a:rPr lang="en-US" i="1" dirty="0" err="1"/>
                  <a:t>k</a:t>
                </a:r>
                <a:r>
                  <a:rPr lang="en-US" baseline="-25000" dirty="0" err="1"/>
                  <a:t>t</a:t>
                </a:r>
                <a:r>
                  <a:rPr lang="en-US" dirty="0" smtClean="0"/>
                  <a:t>) – </a:t>
                </a:r>
                <a:r>
                  <a:rPr lang="el-GR" i="1" dirty="0" smtClean="0"/>
                  <a:t>δ</a:t>
                </a:r>
                <a:r>
                  <a:rPr lang="en-US" i="1" dirty="0" err="1" smtClean="0"/>
                  <a:t>k</a:t>
                </a:r>
                <a:r>
                  <a:rPr lang="en-US" baseline="-25000" dirty="0" err="1" smtClean="0"/>
                  <a:t>t</a:t>
                </a:r>
                <a:r>
                  <a:rPr lang="en-US" dirty="0" smtClean="0"/>
                  <a:t> of capital that he/she shares at time </a:t>
                </a:r>
                <a:r>
                  <a:rPr lang="en-US" i="1" dirty="0" smtClean="0"/>
                  <a:t>t</a:t>
                </a:r>
                <a:r>
                  <a:rPr lang="en-US" dirty="0" smtClean="0"/>
                  <a:t> + 1 with the </a:t>
                </a:r>
                <a:r>
                  <a:rPr lang="en-US" i="1" dirty="0" smtClean="0"/>
                  <a:t>n</a:t>
                </a:r>
                <a:r>
                  <a:rPr lang="en-US" dirty="0" smtClean="0"/>
                  <a:t> + </a:t>
                </a:r>
                <a:r>
                  <a:rPr lang="en-US" i="1" dirty="0" smtClean="0"/>
                  <a:t>g</a:t>
                </a:r>
                <a:r>
                  <a:rPr lang="en-US" dirty="0" smtClean="0"/>
                  <a:t> kids he/she had at time </a:t>
                </a:r>
                <a:r>
                  <a:rPr lang="en-US" i="1" dirty="0" smtClean="0"/>
                  <a:t>t</a:t>
                </a:r>
                <a:r>
                  <a:rPr lang="en-US" dirty="0" smtClean="0"/>
                  <a:t>.</a:t>
                </a:r>
              </a:p>
              <a:p>
                <a:r>
                  <a:rPr lang="en-US" dirty="0"/>
                  <a:t>Therefore, </a:t>
                </a:r>
                <a14:m>
                  <m:oMath xmlns:m="http://schemas.openxmlformats.org/officeDocument/2006/math">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r>
                          <a:rPr lang="en-US" b="1" i="1">
                            <a:solidFill>
                              <a:srgbClr val="0070C0"/>
                            </a:solidFill>
                            <a:latin typeface="Cambria Math"/>
                          </a:rPr>
                          <m:t>+</m:t>
                        </m:r>
                        <m:r>
                          <a:rPr lang="en-US" b="1" i="1">
                            <a:solidFill>
                              <a:srgbClr val="0070C0"/>
                            </a:solidFill>
                            <a:latin typeface="Cambria Math"/>
                          </a:rPr>
                          <m:t>𝟏</m:t>
                        </m:r>
                      </m:sub>
                    </m:sSub>
                    <m:r>
                      <a:rPr lang="en-US" b="1" i="1">
                        <a:solidFill>
                          <a:srgbClr val="0070C0"/>
                        </a:solidFill>
                        <a:latin typeface="Cambria Math"/>
                      </a:rPr>
                      <m:t>=</m:t>
                    </m:r>
                    <m:f>
                      <m:fPr>
                        <m:ctrlPr>
                          <a:rPr lang="en-US" b="1" i="1">
                            <a:solidFill>
                              <a:srgbClr val="0070C0"/>
                            </a:solidFill>
                            <a:latin typeface="Cambria Math" panose="02040503050406030204" pitchFamily="18" charset="0"/>
                          </a:rPr>
                        </m:ctrlPr>
                      </m:fPr>
                      <m:num>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𝒌</m:t>
                            </m:r>
                          </m:e>
                          <m:sub>
                            <m:r>
                              <a:rPr lang="en-US" b="1" i="1">
                                <a:solidFill>
                                  <a:srgbClr val="0070C0"/>
                                </a:solidFill>
                                <a:latin typeface="Cambria Math"/>
                              </a:rPr>
                              <m:t>𝒕</m:t>
                            </m:r>
                          </m:sub>
                        </m:sSub>
                        <m:r>
                          <a:rPr lang="en-US" b="1" i="1">
                            <a:solidFill>
                              <a:srgbClr val="0070C0"/>
                            </a:solidFill>
                            <a:latin typeface="Cambria Math"/>
                          </a:rPr>
                          <m:t>+</m:t>
                        </m:r>
                        <m:d>
                          <m:dPr>
                            <m:ctrlPr>
                              <a:rPr lang="en-US" b="1" i="1" smtClean="0">
                                <a:solidFill>
                                  <a:srgbClr val="0070C0"/>
                                </a:solidFill>
                                <a:latin typeface="Cambria Math" panose="02040503050406030204" pitchFamily="18" charset="0"/>
                              </a:rPr>
                            </m:ctrlPr>
                          </m:dPr>
                          <m:e>
                            <m:r>
                              <a:rPr lang="en-US" b="1" i="1" smtClean="0">
                                <a:solidFill>
                                  <a:srgbClr val="0070C0"/>
                                </a:solidFill>
                                <a:latin typeface="Cambria Math" panose="02040503050406030204" pitchFamily="18" charset="0"/>
                              </a:rPr>
                              <m:t>𝟏</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𝒖</m:t>
                            </m:r>
                          </m:e>
                        </m:d>
                        <m:r>
                          <a:rPr lang="en-US" b="1" i="1" smtClean="0">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a:rPr>
                          <m:t>𝒔</m:t>
                        </m:r>
                        <m:r>
                          <a:rPr lang="en-US" b="1" i="1">
                            <a:solidFill>
                              <a:srgbClr val="0070C0"/>
                            </a:solidFill>
                            <a:latin typeface="Cambria Math"/>
                            <a:ea typeface="Cambria Math"/>
                          </a:rPr>
                          <m:t>∙</m:t>
                        </m:r>
                        <m:r>
                          <a:rPr lang="en-US" b="1" i="1">
                            <a:solidFill>
                              <a:srgbClr val="0070C0"/>
                            </a:solidFill>
                            <a:latin typeface="Cambria Math" panose="02040503050406030204" pitchFamily="18" charset="0"/>
                            <a:ea typeface="Cambria Math"/>
                          </a:rPr>
                          <m:t>𝑨</m:t>
                        </m:r>
                        <m:r>
                          <a:rPr lang="en-US" b="1" i="1">
                            <a:solidFill>
                              <a:srgbClr val="0070C0"/>
                            </a:solidFill>
                            <a:latin typeface="Cambria Math" panose="02040503050406030204" pitchFamily="18" charset="0"/>
                            <a:ea typeface="Cambria Math" panose="02040503050406030204" pitchFamily="18" charset="0"/>
                          </a:rPr>
                          <m:t>∙</m:t>
                        </m:r>
                        <m:sSubSup>
                          <m:sSubSupPr>
                            <m:ctrlPr>
                              <a:rPr lang="en-US" b="1" i="1">
                                <a:solidFill>
                                  <a:srgbClr val="0070C0"/>
                                </a:solidFill>
                                <a:latin typeface="Cambria Math" panose="02040503050406030204" pitchFamily="18" charset="0"/>
                                <a:ea typeface="Cambria Math" panose="02040503050406030204" pitchFamily="18" charset="0"/>
                              </a:rPr>
                            </m:ctrlPr>
                          </m:sSubSup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up>
                            <m:r>
                              <a:rPr lang="en-US" b="1" i="1">
                                <a:solidFill>
                                  <a:srgbClr val="0070C0"/>
                                </a:solidFill>
                                <a:latin typeface="Cambria Math" panose="02040503050406030204" pitchFamily="18" charset="0"/>
                                <a:ea typeface="Cambria Math" panose="02040503050406030204" pitchFamily="18" charset="0"/>
                              </a:rPr>
                              <m:t>𝜶</m:t>
                            </m:r>
                          </m:sup>
                        </m:sSubSup>
                        <m:r>
                          <a:rPr lang="en-US" b="1" i="1">
                            <a:solidFill>
                              <a:srgbClr val="0070C0"/>
                            </a:solidFill>
                            <a:latin typeface="Cambria Math"/>
                            <a:ea typeface="Cambria Math"/>
                          </a:rPr>
                          <m:t>−</m:t>
                        </m:r>
                        <m:r>
                          <a:rPr lang="en-US" b="1" i="1">
                            <a:solidFill>
                              <a:srgbClr val="0070C0"/>
                            </a:solidFill>
                            <a:latin typeface="Cambria Math"/>
                            <a:ea typeface="Cambria Math"/>
                          </a:rPr>
                          <m:t>𝜹</m:t>
                        </m:r>
                        <m:r>
                          <a:rPr lang="en-US" b="1" i="1">
                            <a:solidFill>
                              <a:srgbClr val="0070C0"/>
                            </a:solidFill>
                            <a:latin typeface="Cambria Math"/>
                            <a:ea typeface="Cambria Math"/>
                          </a:rPr>
                          <m:t>∙</m:t>
                        </m:r>
                        <m:sSub>
                          <m:sSubPr>
                            <m:ctrlPr>
                              <a:rPr lang="en-US" b="1" i="1">
                                <a:solidFill>
                                  <a:srgbClr val="0070C0"/>
                                </a:solidFill>
                                <a:latin typeface="Cambria Math" panose="02040503050406030204" pitchFamily="18" charset="0"/>
                                <a:ea typeface="Cambria Math"/>
                              </a:rPr>
                            </m:ctrlPr>
                          </m:sSubPr>
                          <m:e>
                            <m:r>
                              <a:rPr lang="en-US" b="1" i="1">
                                <a:solidFill>
                                  <a:srgbClr val="0070C0"/>
                                </a:solidFill>
                                <a:latin typeface="Cambria Math"/>
                                <a:ea typeface="Cambria Math"/>
                              </a:rPr>
                              <m:t>𝒌</m:t>
                            </m:r>
                          </m:e>
                          <m:sub>
                            <m:r>
                              <a:rPr lang="en-US" b="1" i="1">
                                <a:solidFill>
                                  <a:srgbClr val="0070C0"/>
                                </a:solidFill>
                                <a:latin typeface="Cambria Math"/>
                                <a:ea typeface="Cambria Math"/>
                              </a:rPr>
                              <m:t>𝒕</m:t>
                            </m:r>
                          </m:sub>
                        </m:sSub>
                      </m:num>
                      <m:den>
                        <m:r>
                          <a:rPr lang="en-US" b="1" i="1">
                            <a:solidFill>
                              <a:srgbClr val="0070C0"/>
                            </a:solidFill>
                            <a:latin typeface="Cambria Math"/>
                          </a:rPr>
                          <m:t>𝟏</m:t>
                        </m:r>
                        <m:r>
                          <a:rPr lang="en-US" b="1" i="1">
                            <a:solidFill>
                              <a:srgbClr val="0070C0"/>
                            </a:solidFill>
                            <a:latin typeface="Cambria Math"/>
                          </a:rPr>
                          <m:t>+</m:t>
                        </m:r>
                        <m:r>
                          <a:rPr lang="en-US" b="1" i="1">
                            <a:solidFill>
                              <a:srgbClr val="0070C0"/>
                            </a:solidFill>
                            <a:latin typeface="Cambria Math"/>
                          </a:rPr>
                          <m:t>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𝒈</m:t>
                        </m:r>
                      </m:den>
                    </m:f>
                  </m:oMath>
                </a14:m>
                <a:r>
                  <a:rPr lang="en-US" dirty="0"/>
                  <a:t> </a:t>
                </a:r>
                <a:r>
                  <a:rPr lang="en-US" dirty="0" smtClean="0"/>
                  <a:t>is </a:t>
                </a:r>
                <a:r>
                  <a:rPr lang="en-US" dirty="0"/>
                  <a:t>our new </a:t>
                </a:r>
                <a:r>
                  <a:rPr lang="en-US" dirty="0" smtClean="0"/>
                  <a:t>growth equation</a:t>
                </a:r>
                <a:r>
                  <a:rPr lang="en-US" dirty="0"/>
                  <a:t>.</a:t>
                </a:r>
              </a:p>
              <a:p>
                <a:r>
                  <a:rPr lang="en-US" dirty="0" smtClean="0"/>
                  <a:t>For graphing, this equation becomes </a:t>
                </a:r>
                <a:br>
                  <a:rPr lang="en-US" dirty="0" smtClean="0"/>
                </a:br>
                <a14:m>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r>
                      <a:rPr lang="en-US" b="1" i="1">
                        <a:solidFill>
                          <a:srgbClr val="0070C0"/>
                        </a:solidFill>
                        <a:latin typeface="Cambria Math" panose="02040503050406030204" pitchFamily="18" charset="0"/>
                        <a:ea typeface="Cambria Math" panose="02040503050406030204" pitchFamily="18" charset="0"/>
                      </a:rPr>
                      <m:t>≡</m:t>
                    </m:r>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𝟏</m:t>
                        </m:r>
                      </m:sub>
                    </m:sSub>
                    <m:r>
                      <a:rPr lang="en-US" b="1">
                        <a:solidFill>
                          <a:srgbClr val="0070C0"/>
                        </a:solidFill>
                        <a:latin typeface="Cambria Math" panose="02040503050406030204" pitchFamily="18" charset="0"/>
                        <a:ea typeface="Cambria Math" panose="02040503050406030204" pitchFamily="18" charset="0"/>
                      </a:rPr>
                      <m:t>−</m:t>
                    </m:r>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r>
                      <a:rPr lang="en-US" b="1" i="1">
                        <a:solidFill>
                          <a:srgbClr val="0070C0"/>
                        </a:solidFill>
                        <a:latin typeface="Cambria Math" panose="02040503050406030204" pitchFamily="18" charset="0"/>
                        <a:ea typeface="Cambria Math" panose="02040503050406030204" pitchFamily="18" charset="0"/>
                      </a:rPr>
                      <m:t>=</m:t>
                    </m:r>
                    <m:f>
                      <m:fPr>
                        <m:ctrlPr>
                          <a:rPr lang="en-US" b="1" i="1">
                            <a:solidFill>
                              <a:srgbClr val="0070C0"/>
                            </a:solidFill>
                            <a:latin typeface="Cambria Math" panose="02040503050406030204" pitchFamily="18" charset="0"/>
                            <a:ea typeface="Cambria Math" panose="02040503050406030204" pitchFamily="18" charset="0"/>
                          </a:rPr>
                        </m:ctrlPr>
                      </m:fPr>
                      <m:num>
                        <m:d>
                          <m:dPr>
                            <m:ctrlPr>
                              <a:rPr lang="en-US" b="1"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𝒖</m:t>
                            </m:r>
                          </m:e>
                        </m:d>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a:rPr>
                          <m:t>𝒔</m:t>
                        </m:r>
                        <m:r>
                          <a:rPr lang="en-US" b="1" i="1">
                            <a:solidFill>
                              <a:srgbClr val="0070C0"/>
                            </a:solidFill>
                            <a:latin typeface="Cambria Math"/>
                            <a:ea typeface="Cambria Math"/>
                          </a:rPr>
                          <m:t>∙</m:t>
                        </m:r>
                        <m:r>
                          <a:rPr lang="en-US" b="1" i="1">
                            <a:solidFill>
                              <a:srgbClr val="0070C0"/>
                            </a:solidFill>
                            <a:latin typeface="Cambria Math" panose="02040503050406030204" pitchFamily="18" charset="0"/>
                            <a:ea typeface="Cambria Math"/>
                          </a:rPr>
                          <m:t>𝑨</m:t>
                        </m:r>
                        <m:r>
                          <a:rPr lang="en-US" b="1" i="1">
                            <a:solidFill>
                              <a:srgbClr val="0070C0"/>
                            </a:solidFill>
                            <a:latin typeface="Cambria Math" panose="02040503050406030204" pitchFamily="18" charset="0"/>
                            <a:ea typeface="Cambria Math" panose="02040503050406030204" pitchFamily="18" charset="0"/>
                          </a:rPr>
                          <m:t>∙</m:t>
                        </m:r>
                        <m:sSubSup>
                          <m:sSubSupPr>
                            <m:ctrlPr>
                              <a:rPr lang="en-US" b="1" i="1">
                                <a:solidFill>
                                  <a:srgbClr val="0070C0"/>
                                </a:solidFill>
                                <a:latin typeface="Cambria Math" panose="02040503050406030204" pitchFamily="18" charset="0"/>
                                <a:ea typeface="Cambria Math" panose="02040503050406030204" pitchFamily="18" charset="0"/>
                              </a:rPr>
                            </m:ctrlPr>
                          </m:sSubSup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up>
                            <m:r>
                              <a:rPr lang="en-US" b="1" i="1">
                                <a:solidFill>
                                  <a:srgbClr val="0070C0"/>
                                </a:solidFill>
                                <a:latin typeface="Cambria Math" panose="02040503050406030204" pitchFamily="18" charset="0"/>
                                <a:ea typeface="Cambria Math" panose="02040503050406030204" pitchFamily="18" charset="0"/>
                              </a:rPr>
                              <m:t>𝜶</m:t>
                            </m:r>
                          </m:sup>
                        </m:sSubSup>
                        <m:r>
                          <a:rPr lang="en-US" b="1" i="1">
                            <a:solidFill>
                              <a:srgbClr val="0070C0"/>
                            </a:solidFill>
                            <a:latin typeface="Cambria Math" panose="02040503050406030204" pitchFamily="18" charset="0"/>
                            <a:ea typeface="Cambria Math" panose="02040503050406030204" pitchFamily="18" charset="0"/>
                          </a:rPr>
                          <m:t>−</m:t>
                        </m:r>
                        <m:d>
                          <m:dPr>
                            <m:ctrlPr>
                              <a:rPr lang="en-US" b="1" i="1">
                                <a:solidFill>
                                  <a:srgbClr val="0070C0"/>
                                </a:solidFill>
                                <a:latin typeface="Cambria Math" panose="02040503050406030204" pitchFamily="18" charset="0"/>
                                <a:ea typeface="Cambria Math" panose="02040503050406030204" pitchFamily="18" charset="0"/>
                              </a:rPr>
                            </m:ctrlPr>
                          </m:dPr>
                          <m:e>
                            <m:r>
                              <a:rPr lang="en-US" b="1" i="1">
                                <a:solidFill>
                                  <a:srgbClr val="0070C0"/>
                                </a:solidFill>
                                <a:latin typeface="Cambria Math" panose="02040503050406030204" pitchFamily="18" charset="0"/>
                                <a:ea typeface="Cambria Math" panose="02040503050406030204" pitchFamily="18" charset="0"/>
                              </a:rPr>
                              <m:t>𝜹</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𝒈</m:t>
                            </m:r>
                          </m:e>
                        </m:d>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num>
                      <m:den>
                        <m:r>
                          <a:rPr lang="en-US" b="1" i="1">
                            <a:solidFill>
                              <a:srgbClr val="0070C0"/>
                            </a:solidFill>
                            <a:latin typeface="Cambria Math" panose="02040503050406030204" pitchFamily="18" charset="0"/>
                            <a:ea typeface="Cambria Math" panose="02040503050406030204" pitchFamily="18" charset="0"/>
                          </a:rPr>
                          <m:t>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𝒈</m:t>
                        </m:r>
                      </m:den>
                    </m:f>
                  </m:oMath>
                </a14:m>
                <a:r>
                  <a:rPr lang="en-US" b="1" dirty="0">
                    <a:solidFill>
                      <a:srgbClr val="0070C0"/>
                    </a:solidFill>
                  </a:rPr>
                  <a:t>.</a:t>
                </a:r>
              </a:p>
              <a:p>
                <a:endParaRPr lang="en-US" dirty="0" smtClean="0"/>
              </a:p>
              <a:p>
                <a:endParaRPr lang="en-US" dirty="0"/>
              </a:p>
              <a:p>
                <a:endParaRPr lang="en-US" dirty="0" smtClean="0"/>
              </a:p>
              <a:p>
                <a:endParaRPr lang="en-US" dirty="0" smtClean="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1043" t="-2241" r="-1449"/>
                </a:stretch>
              </a:blipFill>
            </p:spPr>
            <p:txBody>
              <a:bodyPr/>
              <a:lstStyle/>
              <a:p>
                <a:r>
                  <a:rPr lang="en-US">
                    <a:noFill/>
                  </a:rPr>
                  <a:t> </a:t>
                </a:r>
              </a:p>
            </p:txBody>
          </p:sp>
        </mc:Fallback>
      </mc:AlternateContent>
    </p:spTree>
    <p:extLst>
      <p:ext uri="{BB962C8B-B14F-4D97-AF65-F5344CB8AC3E}">
        <p14:creationId xmlns:p14="http://schemas.microsoft.com/office/powerpoint/2010/main" val="20041798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Line 5"/>
          <p:cNvSpPr>
            <a:spLocks noChangeShapeType="1"/>
          </p:cNvSpPr>
          <p:nvPr/>
        </p:nvSpPr>
        <p:spPr bwMode="auto">
          <a:xfrm>
            <a:off x="3506788" y="2128841"/>
            <a:ext cx="0" cy="350043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3" name="Line 6"/>
          <p:cNvSpPr>
            <a:spLocks noChangeShapeType="1"/>
          </p:cNvSpPr>
          <p:nvPr/>
        </p:nvSpPr>
        <p:spPr bwMode="auto">
          <a:xfrm>
            <a:off x="3515690" y="5632455"/>
            <a:ext cx="45551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0" name="Text Box 7"/>
          <p:cNvSpPr txBox="1">
            <a:spLocks noChangeArrowheads="1"/>
          </p:cNvSpPr>
          <p:nvPr/>
        </p:nvSpPr>
        <p:spPr bwMode="auto">
          <a:xfrm>
            <a:off x="1674690" y="1543053"/>
            <a:ext cx="2077948" cy="105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kumimoji="1" lang="en-US" sz="2300" dirty="0">
                <a:latin typeface="+mn-lt"/>
              </a:rPr>
              <a:t>Investment and break-even investment</a:t>
            </a:r>
          </a:p>
        </p:txBody>
      </p:sp>
      <p:sp>
        <p:nvSpPr>
          <p:cNvPr id="39951" name="Text Box 8"/>
          <p:cNvSpPr txBox="1">
            <a:spLocks noChangeArrowheads="1"/>
          </p:cNvSpPr>
          <p:nvPr/>
        </p:nvSpPr>
        <p:spPr bwMode="auto">
          <a:xfrm>
            <a:off x="8000999" y="5642292"/>
            <a:ext cx="2430463"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300" dirty="0">
                <a:latin typeface="+mn-lt"/>
              </a:rPr>
              <a:t>Capital </a:t>
            </a:r>
            <a:r>
              <a:rPr kumimoji="1" lang="en-US" sz="2300" dirty="0" smtClean="0">
                <a:latin typeface="+mn-lt"/>
              </a:rPr>
              <a:t>per effective  </a:t>
            </a:r>
            <a:r>
              <a:rPr kumimoji="1" lang="en-US" sz="2300" dirty="0">
                <a:latin typeface="+mn-lt"/>
              </a:rPr>
              <a:t/>
            </a:r>
            <a:br>
              <a:rPr kumimoji="1" lang="en-US" sz="2300" dirty="0">
                <a:latin typeface="+mn-lt"/>
              </a:rPr>
            </a:br>
            <a:r>
              <a:rPr kumimoji="1" lang="en-US" sz="2300" dirty="0">
                <a:latin typeface="+mn-lt"/>
              </a:rPr>
              <a:t>worker, </a:t>
            </a:r>
            <a:r>
              <a:rPr kumimoji="1" lang="en-US" sz="2400" b="1" i="1" dirty="0">
                <a:latin typeface="+mn-lt"/>
              </a:rPr>
              <a:t>k</a:t>
            </a:r>
            <a:r>
              <a:rPr kumimoji="1" lang="en-US" sz="2400" dirty="0">
                <a:latin typeface="+mn-lt"/>
              </a:rPr>
              <a:t> </a:t>
            </a:r>
          </a:p>
        </p:txBody>
      </p:sp>
      <p:sp>
        <p:nvSpPr>
          <p:cNvPr id="39947" name="Arc 10"/>
          <p:cNvSpPr>
            <a:spLocks/>
          </p:cNvSpPr>
          <p:nvPr/>
        </p:nvSpPr>
        <p:spPr bwMode="auto">
          <a:xfrm flipH="1">
            <a:off x="3506788" y="3022601"/>
            <a:ext cx="5465762" cy="3076849"/>
          </a:xfrm>
          <a:custGeom>
            <a:avLst/>
            <a:gdLst>
              <a:gd name="T0" fmla="*/ 0 w 21336"/>
              <a:gd name="T1" fmla="*/ 0 h 21243"/>
              <a:gd name="T2" fmla="*/ 2 w 21336"/>
              <a:gd name="T3" fmla="*/ 0 h 21243"/>
              <a:gd name="T4" fmla="*/ 0 w 21336"/>
              <a:gd name="T5" fmla="*/ 0 h 21243"/>
              <a:gd name="T6" fmla="*/ 0 60000 65536"/>
              <a:gd name="T7" fmla="*/ 0 60000 65536"/>
              <a:gd name="T8" fmla="*/ 0 60000 65536"/>
              <a:gd name="T9" fmla="*/ 0 w 21336"/>
              <a:gd name="T10" fmla="*/ 0 h 21243"/>
              <a:gd name="T11" fmla="*/ 21336 w 21336"/>
              <a:gd name="T12" fmla="*/ 21243 h 21243"/>
            </a:gdLst>
            <a:ahLst/>
            <a:cxnLst>
              <a:cxn ang="T6">
                <a:pos x="T0" y="T1"/>
              </a:cxn>
              <a:cxn ang="T7">
                <a:pos x="T2" y="T3"/>
              </a:cxn>
              <a:cxn ang="T8">
                <a:pos x="T4" y="T5"/>
              </a:cxn>
            </a:cxnLst>
            <a:rect l="T9" t="T10" r="T11" b="T12"/>
            <a:pathLst>
              <a:path w="21336" h="21243" fill="none" extrusionOk="0">
                <a:moveTo>
                  <a:pt x="3909" y="-1"/>
                </a:moveTo>
                <a:cubicBezTo>
                  <a:pt x="12922" y="1658"/>
                  <a:pt x="19907" y="8823"/>
                  <a:pt x="21335" y="17876"/>
                </a:cubicBezTo>
              </a:path>
              <a:path w="21336" h="21243" stroke="0" extrusionOk="0">
                <a:moveTo>
                  <a:pt x="3909" y="-1"/>
                </a:moveTo>
                <a:cubicBezTo>
                  <a:pt x="12922" y="1658"/>
                  <a:pt x="19907" y="8823"/>
                  <a:pt x="21335" y="17876"/>
                </a:cubicBezTo>
                <a:lnTo>
                  <a:pt x="0" y="21243"/>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en-US"/>
          </a:p>
        </p:txBody>
      </p:sp>
      <p:sp>
        <p:nvSpPr>
          <p:cNvPr id="39948" name="Text Box 11"/>
          <p:cNvSpPr txBox="1">
            <a:spLocks noChangeArrowheads="1"/>
          </p:cNvSpPr>
          <p:nvPr/>
        </p:nvSpPr>
        <p:spPr bwMode="auto">
          <a:xfrm>
            <a:off x="8117743" y="2738106"/>
            <a:ext cx="1858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dirty="0" smtClean="0">
                <a:solidFill>
                  <a:srgbClr val="C00000"/>
                </a:solidFill>
                <a:latin typeface="+mn-lt"/>
                <a:cs typeface="Calibri" pitchFamily="34" charset="0"/>
              </a:rPr>
              <a:t>(1 – </a:t>
            </a:r>
            <a:r>
              <a:rPr kumimoji="1" lang="en-US" sz="2400" b="1" i="1" dirty="0" smtClean="0">
                <a:solidFill>
                  <a:srgbClr val="C00000"/>
                </a:solidFill>
                <a:latin typeface="+mn-lt"/>
                <a:cs typeface="Calibri" pitchFamily="34" charset="0"/>
              </a:rPr>
              <a:t>u</a:t>
            </a:r>
            <a:r>
              <a:rPr kumimoji="1" lang="en-US" sz="2400" b="1" dirty="0" smtClean="0">
                <a:solidFill>
                  <a:srgbClr val="C00000"/>
                </a:solidFill>
                <a:latin typeface="+mn-lt"/>
                <a:cs typeface="Calibri" pitchFamily="34" charset="0"/>
              </a:rPr>
              <a:t>)</a:t>
            </a:r>
            <a:r>
              <a:rPr kumimoji="1" lang="en-US" sz="2400" b="1" i="1" dirty="0" smtClean="0">
                <a:latin typeface="+mn-lt"/>
                <a:cs typeface="Calibri" pitchFamily="34" charset="0"/>
              </a:rPr>
              <a:t>sf</a:t>
            </a:r>
            <a:r>
              <a:rPr kumimoji="1" lang="en-US" sz="2400" b="1" dirty="0" smtClean="0">
                <a:latin typeface="+mn-lt"/>
                <a:cs typeface="Calibri" pitchFamily="34" charset="0"/>
              </a:rPr>
              <a:t>(</a:t>
            </a:r>
            <a:r>
              <a:rPr kumimoji="1" lang="en-US" sz="2400" b="1" i="1" dirty="0" err="1" smtClean="0">
                <a:latin typeface="+mn-lt"/>
                <a:cs typeface="Calibri" pitchFamily="34" charset="0"/>
              </a:rPr>
              <a:t>k</a:t>
            </a:r>
            <a:r>
              <a:rPr kumimoji="1" lang="en-US" sz="2400" b="1" i="1" baseline="-25000" dirty="0" err="1" smtClean="0">
                <a:latin typeface="+mn-lt"/>
                <a:cs typeface="Calibri" pitchFamily="34" charset="0"/>
              </a:rPr>
              <a:t>t</a:t>
            </a:r>
            <a:r>
              <a:rPr kumimoji="1" lang="en-US" sz="2400" b="1" dirty="0">
                <a:latin typeface="+mn-lt"/>
                <a:cs typeface="Calibri" pitchFamily="34" charset="0"/>
              </a:rPr>
              <a:t>)</a:t>
            </a:r>
          </a:p>
        </p:txBody>
      </p:sp>
      <p:sp>
        <p:nvSpPr>
          <p:cNvPr id="39945" name="Text Box 13"/>
          <p:cNvSpPr txBox="1">
            <a:spLocks noChangeArrowheads="1"/>
          </p:cNvSpPr>
          <p:nvPr/>
        </p:nvSpPr>
        <p:spPr bwMode="auto">
          <a:xfrm>
            <a:off x="7905750" y="1979893"/>
            <a:ext cx="1695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dirty="0" smtClean="0">
                <a:latin typeface="+mn-lt"/>
                <a:cs typeface="Calibri" pitchFamily="34" charset="0"/>
                <a:sym typeface="Symbol" pitchFamily="18" charset="2"/>
              </a:rPr>
              <a:t>(</a:t>
            </a:r>
            <a:r>
              <a:rPr kumimoji="1" lang="el-GR" sz="2400" b="1" i="1" dirty="0" smtClean="0">
                <a:latin typeface="+mn-lt"/>
                <a:cs typeface="Calibri" pitchFamily="34" charset="0"/>
                <a:sym typeface="Symbol" pitchFamily="18" charset="2"/>
              </a:rPr>
              <a:t>δ</a:t>
            </a:r>
            <a:r>
              <a:rPr kumimoji="1" lang="en-US" sz="2400" b="1" dirty="0" smtClean="0">
                <a:latin typeface="+mn-lt"/>
                <a:cs typeface="Calibri" pitchFamily="34" charset="0"/>
                <a:sym typeface="Symbol" pitchFamily="18" charset="2"/>
              </a:rPr>
              <a:t> + </a:t>
            </a:r>
            <a:r>
              <a:rPr kumimoji="1" lang="en-US" sz="2400" b="1" i="1" dirty="0" smtClean="0">
                <a:latin typeface="+mn-lt"/>
                <a:cs typeface="Calibri" pitchFamily="34" charset="0"/>
                <a:sym typeface="Symbol" pitchFamily="18" charset="2"/>
              </a:rPr>
              <a:t>n</a:t>
            </a:r>
            <a:r>
              <a:rPr kumimoji="1" lang="en-US" sz="2400" b="1" dirty="0" smtClean="0">
                <a:latin typeface="+mn-lt"/>
                <a:cs typeface="Calibri" pitchFamily="34" charset="0"/>
                <a:sym typeface="Symbol" pitchFamily="18" charset="2"/>
              </a:rPr>
              <a:t> + </a:t>
            </a:r>
            <a:r>
              <a:rPr kumimoji="1" lang="en-US" sz="2400" b="1" i="1" dirty="0" smtClean="0">
                <a:latin typeface="+mn-lt"/>
                <a:cs typeface="Calibri" pitchFamily="34" charset="0"/>
                <a:sym typeface="Symbol" pitchFamily="18" charset="2"/>
              </a:rPr>
              <a:t>g</a:t>
            </a:r>
            <a:r>
              <a:rPr kumimoji="1" lang="en-US" sz="2400" b="1" dirty="0" smtClean="0">
                <a:latin typeface="+mn-lt"/>
                <a:cs typeface="Calibri" pitchFamily="34" charset="0"/>
                <a:sym typeface="Symbol" pitchFamily="18" charset="2"/>
              </a:rPr>
              <a:t>)</a:t>
            </a:r>
            <a:r>
              <a:rPr kumimoji="1" lang="en-US" sz="2400" b="1" i="1" dirty="0" err="1" smtClean="0">
                <a:latin typeface="+mn-lt"/>
                <a:cs typeface="Calibri" pitchFamily="34" charset="0"/>
                <a:sym typeface="Symbol" pitchFamily="18" charset="2"/>
              </a:rPr>
              <a:t>k</a:t>
            </a:r>
            <a:r>
              <a:rPr kumimoji="1" lang="en-US" sz="2400" b="1" baseline="-25000" dirty="0" err="1" smtClean="0">
                <a:latin typeface="+mn-lt"/>
                <a:cs typeface="Calibri" pitchFamily="34" charset="0"/>
                <a:sym typeface="Symbol" pitchFamily="18" charset="2"/>
              </a:rPr>
              <a:t>t</a:t>
            </a:r>
            <a:endParaRPr kumimoji="1" lang="en-US" sz="2400" b="1" baseline="-25000" dirty="0">
              <a:latin typeface="+mn-lt"/>
              <a:cs typeface="Calibri" pitchFamily="34" charset="0"/>
              <a:sym typeface="Symbol" pitchFamily="18" charset="2"/>
            </a:endParaRPr>
          </a:p>
        </p:txBody>
      </p:sp>
      <p:sp>
        <p:nvSpPr>
          <p:cNvPr id="39946" name="Line 14"/>
          <p:cNvSpPr>
            <a:spLocks noChangeShapeType="1"/>
          </p:cNvSpPr>
          <p:nvPr/>
        </p:nvSpPr>
        <p:spPr bwMode="auto">
          <a:xfrm flipV="1">
            <a:off x="3522664" y="2216152"/>
            <a:ext cx="4319587" cy="3382963"/>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3" name="Line 16"/>
          <p:cNvSpPr>
            <a:spLocks noChangeShapeType="1"/>
          </p:cNvSpPr>
          <p:nvPr/>
        </p:nvSpPr>
        <p:spPr bwMode="auto">
          <a:xfrm>
            <a:off x="6400800" y="3352800"/>
            <a:ext cx="0" cy="228600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4" name="Text Box 17"/>
          <p:cNvSpPr txBox="1">
            <a:spLocks noChangeArrowheads="1"/>
          </p:cNvSpPr>
          <p:nvPr/>
        </p:nvSpPr>
        <p:spPr bwMode="auto">
          <a:xfrm>
            <a:off x="6324600" y="5657180"/>
            <a:ext cx="533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a:latin typeface="+mn-lt"/>
                <a:cs typeface="Calibri" pitchFamily="34" charset="0"/>
              </a:rPr>
              <a:t>k</a:t>
            </a:r>
            <a:r>
              <a:rPr kumimoji="1" lang="en-US" sz="2400" b="1" i="1" baseline="30000" dirty="0">
                <a:latin typeface="+mn-lt"/>
                <a:cs typeface="Calibri" pitchFamily="34" charset="0"/>
              </a:rPr>
              <a:t>*</a:t>
            </a:r>
            <a:r>
              <a:rPr kumimoji="1" lang="en-US" sz="2400" dirty="0">
                <a:solidFill>
                  <a:schemeClr val="bg2"/>
                </a:solidFill>
                <a:latin typeface="+mn-lt"/>
                <a:cs typeface="Calibri" pitchFamily="34" charset="0"/>
              </a:rPr>
              <a:t> </a:t>
            </a:r>
          </a:p>
        </p:txBody>
      </p:sp>
      <p:sp>
        <p:nvSpPr>
          <p:cNvPr id="3" name="TextBox 2"/>
          <p:cNvSpPr txBox="1"/>
          <p:nvPr/>
        </p:nvSpPr>
        <p:spPr>
          <a:xfrm>
            <a:off x="5867400" y="6019800"/>
            <a:ext cx="1447800" cy="369332"/>
          </a:xfrm>
          <a:prstGeom prst="rect">
            <a:avLst/>
          </a:prstGeom>
          <a:noFill/>
        </p:spPr>
        <p:txBody>
          <a:bodyPr wrap="square" rtlCol="0">
            <a:spAutoFit/>
          </a:bodyPr>
          <a:lstStyle/>
          <a:p>
            <a:r>
              <a:rPr lang="en-US" dirty="0"/>
              <a:t>Steady state</a:t>
            </a:r>
          </a:p>
        </p:txBody>
      </p:sp>
      <p:sp>
        <p:nvSpPr>
          <p:cNvPr id="5" name="Title 4"/>
          <p:cNvSpPr>
            <a:spLocks noGrp="1"/>
          </p:cNvSpPr>
          <p:nvPr>
            <p:ph type="title"/>
          </p:nvPr>
        </p:nvSpPr>
        <p:spPr/>
        <p:txBody>
          <a:bodyPr/>
          <a:lstStyle/>
          <a:p>
            <a:r>
              <a:rPr lang="en-US" dirty="0"/>
              <a:t>Take Solow-Swan and add research</a:t>
            </a:r>
          </a:p>
        </p:txBody>
      </p:sp>
      <p:grpSp>
        <p:nvGrpSpPr>
          <p:cNvPr id="7" name="Group 6"/>
          <p:cNvGrpSpPr/>
          <p:nvPr/>
        </p:nvGrpSpPr>
        <p:grpSpPr>
          <a:xfrm>
            <a:off x="8070850" y="3107438"/>
            <a:ext cx="3738560" cy="1586104"/>
            <a:chOff x="8070850" y="3107438"/>
            <a:chExt cx="3738560" cy="1586104"/>
          </a:xfrm>
        </p:grpSpPr>
        <p:sp>
          <p:nvSpPr>
            <p:cNvPr id="2" name="TextBox 1"/>
            <p:cNvSpPr txBox="1"/>
            <p:nvPr/>
          </p:nvSpPr>
          <p:spPr>
            <a:xfrm>
              <a:off x="8070850" y="3493213"/>
              <a:ext cx="3738560" cy="1200329"/>
            </a:xfrm>
            <a:prstGeom prst="rect">
              <a:avLst/>
            </a:prstGeom>
            <a:noFill/>
            <a:ln>
              <a:solidFill>
                <a:srgbClr val="C00000"/>
              </a:solidFill>
            </a:ln>
          </p:spPr>
          <p:txBody>
            <a:bodyPr wrap="square" rtlCol="0">
              <a:spAutoFit/>
            </a:bodyPr>
            <a:lstStyle/>
            <a:p>
              <a:r>
                <a:rPr lang="en-US" dirty="0" smtClean="0"/>
                <a:t>This is the only difference compared with the Solow-Swan model of exogenous technological progress that we saw earlier in this chapter.</a:t>
              </a:r>
              <a:endParaRPr lang="en-US" dirty="0"/>
            </a:p>
          </p:txBody>
        </p:sp>
        <p:cxnSp>
          <p:nvCxnSpPr>
            <p:cNvPr id="6" name="Straight Arrow Connector 5"/>
            <p:cNvCxnSpPr/>
            <p:nvPr/>
          </p:nvCxnSpPr>
          <p:spPr>
            <a:xfrm flipV="1">
              <a:off x="8537825" y="3107438"/>
              <a:ext cx="0" cy="3857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369869" y="5794625"/>
                <a:ext cx="4602823" cy="6784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solidFill>
                            <a:srgbClr val="0070C0"/>
                          </a:solidFill>
                          <a:latin typeface="Cambria Math" panose="02040503050406030204" pitchFamily="18" charset="0"/>
                          <a:ea typeface="Cambria Math" panose="02040503050406030204" pitchFamily="18" charset="0"/>
                        </a:rPr>
                        <m:t>∆</m:t>
                      </m:r>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r>
                        <a:rPr lang="en-US" b="1" i="1">
                          <a:solidFill>
                            <a:srgbClr val="0070C0"/>
                          </a:solidFill>
                          <a:latin typeface="Cambria Math" panose="02040503050406030204" pitchFamily="18" charset="0"/>
                          <a:ea typeface="Cambria Math" panose="02040503050406030204" pitchFamily="18" charset="0"/>
                        </a:rPr>
                        <m:t>=</m:t>
                      </m:r>
                      <m:f>
                        <m:fPr>
                          <m:ctrlPr>
                            <a:rPr lang="en-US" b="1" i="1">
                              <a:solidFill>
                                <a:srgbClr val="0070C0"/>
                              </a:solidFill>
                              <a:latin typeface="Cambria Math" panose="02040503050406030204" pitchFamily="18" charset="0"/>
                              <a:ea typeface="Cambria Math" panose="02040503050406030204" pitchFamily="18" charset="0"/>
                            </a:rPr>
                          </m:ctrlPr>
                        </m:fPr>
                        <m:num>
                          <m:d>
                            <m:dPr>
                              <m:ctrlPr>
                                <a:rPr lang="en-US" b="1"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𝒖</m:t>
                              </m:r>
                            </m:e>
                          </m:d>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a:rPr>
                            <m:t>𝒔</m:t>
                          </m:r>
                          <m:r>
                            <a:rPr lang="en-US" b="1" i="1">
                              <a:solidFill>
                                <a:srgbClr val="0070C0"/>
                              </a:solidFill>
                              <a:latin typeface="Cambria Math"/>
                              <a:ea typeface="Cambria Math"/>
                            </a:rPr>
                            <m:t>∙</m:t>
                          </m:r>
                          <m:r>
                            <a:rPr lang="en-US" b="1" i="1">
                              <a:solidFill>
                                <a:srgbClr val="0070C0"/>
                              </a:solidFill>
                              <a:latin typeface="Cambria Math" panose="02040503050406030204" pitchFamily="18" charset="0"/>
                              <a:ea typeface="Cambria Math"/>
                            </a:rPr>
                            <m:t>𝑨</m:t>
                          </m:r>
                          <m:r>
                            <a:rPr lang="en-US" b="1" i="1">
                              <a:solidFill>
                                <a:srgbClr val="0070C0"/>
                              </a:solidFill>
                              <a:latin typeface="Cambria Math" panose="02040503050406030204" pitchFamily="18" charset="0"/>
                              <a:ea typeface="Cambria Math" panose="02040503050406030204" pitchFamily="18" charset="0"/>
                            </a:rPr>
                            <m:t>∙</m:t>
                          </m:r>
                          <m:sSubSup>
                            <m:sSubSupPr>
                              <m:ctrlPr>
                                <a:rPr lang="en-US" b="1" i="1">
                                  <a:solidFill>
                                    <a:srgbClr val="0070C0"/>
                                  </a:solidFill>
                                  <a:latin typeface="Cambria Math" panose="02040503050406030204" pitchFamily="18" charset="0"/>
                                  <a:ea typeface="Cambria Math" panose="02040503050406030204" pitchFamily="18" charset="0"/>
                                </a:rPr>
                              </m:ctrlPr>
                            </m:sSubSup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up>
                              <m:r>
                                <a:rPr lang="en-US" b="1" i="1">
                                  <a:solidFill>
                                    <a:srgbClr val="0070C0"/>
                                  </a:solidFill>
                                  <a:latin typeface="Cambria Math" panose="02040503050406030204" pitchFamily="18" charset="0"/>
                                  <a:ea typeface="Cambria Math" panose="02040503050406030204" pitchFamily="18" charset="0"/>
                                </a:rPr>
                                <m:t>𝜶</m:t>
                              </m:r>
                            </m:sup>
                          </m:sSubSup>
                          <m:r>
                            <a:rPr lang="en-US" b="1" i="1">
                              <a:solidFill>
                                <a:srgbClr val="0070C0"/>
                              </a:solidFill>
                              <a:latin typeface="Cambria Math" panose="02040503050406030204" pitchFamily="18" charset="0"/>
                              <a:ea typeface="Cambria Math" panose="02040503050406030204" pitchFamily="18" charset="0"/>
                            </a:rPr>
                            <m:t>−</m:t>
                          </m:r>
                          <m:d>
                            <m:dPr>
                              <m:ctrlPr>
                                <a:rPr lang="en-US" b="1" i="1">
                                  <a:solidFill>
                                    <a:srgbClr val="0070C0"/>
                                  </a:solidFill>
                                  <a:latin typeface="Cambria Math" panose="02040503050406030204" pitchFamily="18" charset="0"/>
                                  <a:ea typeface="Cambria Math" panose="02040503050406030204" pitchFamily="18" charset="0"/>
                                </a:rPr>
                              </m:ctrlPr>
                            </m:dPr>
                            <m:e>
                              <m:r>
                                <a:rPr lang="en-US" b="1" i="1">
                                  <a:solidFill>
                                    <a:srgbClr val="0070C0"/>
                                  </a:solidFill>
                                  <a:latin typeface="Cambria Math" panose="02040503050406030204" pitchFamily="18" charset="0"/>
                                  <a:ea typeface="Cambria Math" panose="02040503050406030204" pitchFamily="18" charset="0"/>
                                </a:rPr>
                                <m:t>𝜹</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𝒈</m:t>
                              </m:r>
                            </m:e>
                          </m:d>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num>
                        <m:den>
                          <m:r>
                            <a:rPr lang="en-US" b="1" i="1">
                              <a:solidFill>
                                <a:srgbClr val="0070C0"/>
                              </a:solidFill>
                              <a:latin typeface="Cambria Math" panose="02040503050406030204" pitchFamily="18" charset="0"/>
                              <a:ea typeface="Cambria Math" panose="02040503050406030204" pitchFamily="18" charset="0"/>
                            </a:rPr>
                            <m:t>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𝒈</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69869" y="5794625"/>
                <a:ext cx="4602823" cy="67845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4045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Solow-Swan and add research</a:t>
            </a:r>
          </a:p>
        </p:txBody>
      </p:sp>
      <p:sp>
        <p:nvSpPr>
          <p:cNvPr id="3" name="Content Placeholder 2"/>
          <p:cNvSpPr>
            <a:spLocks noGrp="1"/>
          </p:cNvSpPr>
          <p:nvPr>
            <p:ph idx="1"/>
          </p:nvPr>
        </p:nvSpPr>
        <p:spPr/>
        <p:txBody>
          <a:bodyPr>
            <a:normAutofit/>
          </a:bodyPr>
          <a:lstStyle/>
          <a:p>
            <a:r>
              <a:rPr lang="en-US" dirty="0" smtClean="0"/>
              <a:t>It should be straightforward to see that in this model we get </a:t>
            </a:r>
            <a:r>
              <a:rPr lang="en-US" dirty="0"/>
              <a:t>the same result </a:t>
            </a:r>
            <a:r>
              <a:rPr lang="en-US" dirty="0" smtClean="0"/>
              <a:t>we saw in </a:t>
            </a:r>
            <a:r>
              <a:rPr lang="en-US" dirty="0"/>
              <a:t>the Solow-Swan model with exogenous technological progress </a:t>
            </a:r>
            <a:r>
              <a:rPr lang="en-US" dirty="0" smtClean="0"/>
              <a:t>(earlier </a:t>
            </a:r>
            <a:r>
              <a:rPr lang="en-US" dirty="0"/>
              <a:t>in this </a:t>
            </a:r>
            <a:r>
              <a:rPr lang="en-US" dirty="0" smtClean="0"/>
              <a:t>chapter): output per person and consumption per person grows at the rate </a:t>
            </a:r>
            <a:r>
              <a:rPr lang="en-US" i="1" dirty="0" smtClean="0"/>
              <a:t>g</a:t>
            </a:r>
            <a:r>
              <a:rPr lang="en-US" dirty="0" smtClean="0"/>
              <a:t> in the long run.</a:t>
            </a:r>
          </a:p>
          <a:p>
            <a:r>
              <a:rPr lang="en-US" dirty="0" smtClean="0"/>
              <a:t>But there are two differences: </a:t>
            </a:r>
          </a:p>
          <a:p>
            <a:pPr marL="914400" lvl="1" indent="-457200">
              <a:buFont typeface="+mj-lt"/>
              <a:buAutoNum type="arabicPeriod"/>
            </a:pPr>
            <a:r>
              <a:rPr lang="en-US" i="1" dirty="0" smtClean="0"/>
              <a:t>g</a:t>
            </a:r>
            <a:r>
              <a:rPr lang="en-US" dirty="0" smtClean="0"/>
              <a:t> is not exogenous anymore. Instead, </a:t>
            </a:r>
            <a:r>
              <a:rPr lang="en-US" i="1" dirty="0"/>
              <a:t>g</a:t>
            </a:r>
            <a:r>
              <a:rPr lang="en-US" dirty="0"/>
              <a:t> = </a:t>
            </a:r>
            <a:r>
              <a:rPr lang="en-US" i="1" dirty="0"/>
              <a:t>g</a:t>
            </a:r>
            <a:r>
              <a:rPr lang="en-US" dirty="0"/>
              <a:t>(</a:t>
            </a:r>
            <a:r>
              <a:rPr lang="en-US" i="1" dirty="0"/>
              <a:t>u</a:t>
            </a:r>
            <a:r>
              <a:rPr lang="en-US" dirty="0" smtClean="0"/>
              <a:t>). So, the growth of consumption per person increases with the time spent producing non-eater kids, which can be interpreted as effort spent on technology research </a:t>
            </a:r>
          </a:p>
          <a:p>
            <a:pPr marL="914400" lvl="1" indent="-457200">
              <a:buFont typeface="+mj-lt"/>
              <a:buAutoNum type="arabicPeriod"/>
            </a:pPr>
            <a:r>
              <a:rPr lang="en-US" dirty="0" smtClean="0"/>
              <a:t>The output of the final good decreases </a:t>
            </a:r>
            <a:r>
              <a:rPr lang="en-US" dirty="0" smtClean="0"/>
              <a:t>when </a:t>
            </a:r>
            <a:r>
              <a:rPr lang="en-US" dirty="0" smtClean="0"/>
              <a:t>more time is given to research</a:t>
            </a:r>
            <a:endParaRPr lang="en-US" dirty="0"/>
          </a:p>
        </p:txBody>
      </p:sp>
    </p:spTree>
    <p:extLst>
      <p:ext uri="{BB962C8B-B14F-4D97-AF65-F5344CB8AC3E}">
        <p14:creationId xmlns:p14="http://schemas.microsoft.com/office/powerpoint/2010/main" val="1516603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Line 5"/>
          <p:cNvSpPr>
            <a:spLocks noChangeShapeType="1"/>
          </p:cNvSpPr>
          <p:nvPr/>
        </p:nvSpPr>
        <p:spPr bwMode="auto">
          <a:xfrm>
            <a:off x="3506788" y="2128841"/>
            <a:ext cx="0" cy="350043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3" name="Line 6"/>
          <p:cNvSpPr>
            <a:spLocks noChangeShapeType="1"/>
          </p:cNvSpPr>
          <p:nvPr/>
        </p:nvSpPr>
        <p:spPr bwMode="auto">
          <a:xfrm>
            <a:off x="3515690" y="5632455"/>
            <a:ext cx="455516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0" name="Text Box 7"/>
          <p:cNvSpPr txBox="1">
            <a:spLocks noChangeArrowheads="1"/>
          </p:cNvSpPr>
          <p:nvPr/>
        </p:nvSpPr>
        <p:spPr bwMode="auto">
          <a:xfrm>
            <a:off x="1674690" y="1655708"/>
            <a:ext cx="207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kumimoji="1" lang="en-US" dirty="0">
                <a:latin typeface="+mn-lt"/>
              </a:rPr>
              <a:t>Investment and break-even investment</a:t>
            </a:r>
          </a:p>
        </p:txBody>
      </p:sp>
      <p:sp>
        <p:nvSpPr>
          <p:cNvPr id="39951" name="Text Box 8"/>
          <p:cNvSpPr txBox="1">
            <a:spLocks noChangeArrowheads="1"/>
          </p:cNvSpPr>
          <p:nvPr/>
        </p:nvSpPr>
        <p:spPr bwMode="auto">
          <a:xfrm>
            <a:off x="7612854" y="5612130"/>
            <a:ext cx="24304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dirty="0">
                <a:latin typeface="+mn-lt"/>
              </a:rPr>
              <a:t>Capital </a:t>
            </a:r>
            <a:r>
              <a:rPr kumimoji="1" lang="en-US" dirty="0" smtClean="0">
                <a:latin typeface="+mn-lt"/>
              </a:rPr>
              <a:t>per effective  </a:t>
            </a:r>
            <a:r>
              <a:rPr kumimoji="1" lang="en-US" dirty="0">
                <a:latin typeface="+mn-lt"/>
              </a:rPr>
              <a:t/>
            </a:r>
            <a:br>
              <a:rPr kumimoji="1" lang="en-US" dirty="0">
                <a:latin typeface="+mn-lt"/>
              </a:rPr>
            </a:br>
            <a:r>
              <a:rPr kumimoji="1" lang="en-US" dirty="0">
                <a:latin typeface="+mn-lt"/>
              </a:rPr>
              <a:t>worker, </a:t>
            </a:r>
            <a:r>
              <a:rPr kumimoji="1" lang="en-US" b="1" i="1" dirty="0">
                <a:latin typeface="+mn-lt"/>
              </a:rPr>
              <a:t>k</a:t>
            </a:r>
            <a:r>
              <a:rPr kumimoji="1" lang="en-US" dirty="0">
                <a:latin typeface="+mn-lt"/>
              </a:rPr>
              <a:t> </a:t>
            </a:r>
          </a:p>
        </p:txBody>
      </p:sp>
      <p:sp>
        <p:nvSpPr>
          <p:cNvPr id="39947" name="Arc 10"/>
          <p:cNvSpPr>
            <a:spLocks/>
          </p:cNvSpPr>
          <p:nvPr/>
        </p:nvSpPr>
        <p:spPr bwMode="auto">
          <a:xfrm flipH="1">
            <a:off x="3506788" y="3022601"/>
            <a:ext cx="5465762" cy="3076849"/>
          </a:xfrm>
          <a:custGeom>
            <a:avLst/>
            <a:gdLst>
              <a:gd name="T0" fmla="*/ 0 w 21336"/>
              <a:gd name="T1" fmla="*/ 0 h 21243"/>
              <a:gd name="T2" fmla="*/ 2 w 21336"/>
              <a:gd name="T3" fmla="*/ 0 h 21243"/>
              <a:gd name="T4" fmla="*/ 0 w 21336"/>
              <a:gd name="T5" fmla="*/ 0 h 21243"/>
              <a:gd name="T6" fmla="*/ 0 60000 65536"/>
              <a:gd name="T7" fmla="*/ 0 60000 65536"/>
              <a:gd name="T8" fmla="*/ 0 60000 65536"/>
              <a:gd name="T9" fmla="*/ 0 w 21336"/>
              <a:gd name="T10" fmla="*/ 0 h 21243"/>
              <a:gd name="T11" fmla="*/ 21336 w 21336"/>
              <a:gd name="T12" fmla="*/ 21243 h 21243"/>
            </a:gdLst>
            <a:ahLst/>
            <a:cxnLst>
              <a:cxn ang="T6">
                <a:pos x="T0" y="T1"/>
              </a:cxn>
              <a:cxn ang="T7">
                <a:pos x="T2" y="T3"/>
              </a:cxn>
              <a:cxn ang="T8">
                <a:pos x="T4" y="T5"/>
              </a:cxn>
            </a:cxnLst>
            <a:rect l="T9" t="T10" r="T11" b="T12"/>
            <a:pathLst>
              <a:path w="21336" h="21243" fill="none" extrusionOk="0">
                <a:moveTo>
                  <a:pt x="3909" y="-1"/>
                </a:moveTo>
                <a:cubicBezTo>
                  <a:pt x="12922" y="1658"/>
                  <a:pt x="19907" y="8823"/>
                  <a:pt x="21335" y="17876"/>
                </a:cubicBezTo>
              </a:path>
              <a:path w="21336" h="21243" stroke="0" extrusionOk="0">
                <a:moveTo>
                  <a:pt x="3909" y="-1"/>
                </a:moveTo>
                <a:cubicBezTo>
                  <a:pt x="12922" y="1658"/>
                  <a:pt x="19907" y="8823"/>
                  <a:pt x="21335" y="17876"/>
                </a:cubicBezTo>
                <a:lnTo>
                  <a:pt x="0" y="21243"/>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en-US"/>
          </a:p>
        </p:txBody>
      </p:sp>
      <p:sp>
        <p:nvSpPr>
          <p:cNvPr id="39948" name="Text Box 11"/>
          <p:cNvSpPr txBox="1">
            <a:spLocks noChangeArrowheads="1"/>
          </p:cNvSpPr>
          <p:nvPr/>
        </p:nvSpPr>
        <p:spPr bwMode="auto">
          <a:xfrm>
            <a:off x="8117743" y="2706528"/>
            <a:ext cx="3676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dirty="0" smtClean="0">
                <a:latin typeface="+mn-lt"/>
                <a:cs typeface="Calibri" pitchFamily="34" charset="0"/>
              </a:rPr>
              <a:t>(1 – </a:t>
            </a:r>
            <a:r>
              <a:rPr kumimoji="1" lang="en-US" sz="2400" b="1" i="1" dirty="0" smtClean="0">
                <a:latin typeface="+mn-lt"/>
                <a:cs typeface="Calibri" pitchFamily="34" charset="0"/>
              </a:rPr>
              <a:t>u</a:t>
            </a:r>
            <a:r>
              <a:rPr kumimoji="1" lang="en-US" sz="2400" b="1" baseline="-25000" dirty="0" smtClean="0">
                <a:latin typeface="+mn-lt"/>
                <a:cs typeface="Calibri" pitchFamily="34" charset="0"/>
              </a:rPr>
              <a:t>1</a:t>
            </a:r>
            <a:r>
              <a:rPr kumimoji="1" lang="en-US" sz="2400" b="1" dirty="0" smtClean="0">
                <a:latin typeface="+mn-lt"/>
                <a:cs typeface="Calibri" pitchFamily="34" charset="0"/>
              </a:rPr>
              <a:t>)</a:t>
            </a:r>
            <a:r>
              <a:rPr kumimoji="1" lang="en-US" sz="2400" b="1" i="1" dirty="0" smtClean="0">
                <a:latin typeface="+mn-lt"/>
                <a:cs typeface="Calibri" pitchFamily="34" charset="0"/>
              </a:rPr>
              <a:t>sf</a:t>
            </a:r>
            <a:r>
              <a:rPr kumimoji="1" lang="en-US" sz="2400" b="1" dirty="0" smtClean="0">
                <a:latin typeface="+mn-lt"/>
                <a:cs typeface="Calibri" pitchFamily="34" charset="0"/>
              </a:rPr>
              <a:t>(</a:t>
            </a:r>
            <a:r>
              <a:rPr kumimoji="1" lang="en-US" sz="2400" b="1" i="1" dirty="0" smtClean="0">
                <a:latin typeface="+mn-lt"/>
                <a:cs typeface="Calibri" pitchFamily="34" charset="0"/>
              </a:rPr>
              <a:t>k</a:t>
            </a:r>
            <a:r>
              <a:rPr kumimoji="1" lang="en-US" sz="2400" b="1" dirty="0" smtClean="0">
                <a:latin typeface="+mn-lt"/>
                <a:cs typeface="Calibri" pitchFamily="34" charset="0"/>
              </a:rPr>
              <a:t>) capital added</a:t>
            </a:r>
            <a:endParaRPr kumimoji="1" lang="en-US" sz="2400" b="1" dirty="0">
              <a:latin typeface="+mn-lt"/>
              <a:cs typeface="Calibri" pitchFamily="34" charset="0"/>
            </a:endParaRPr>
          </a:p>
        </p:txBody>
      </p:sp>
      <p:sp>
        <p:nvSpPr>
          <p:cNvPr id="39945" name="Text Box 13"/>
          <p:cNvSpPr txBox="1">
            <a:spLocks noChangeArrowheads="1"/>
          </p:cNvSpPr>
          <p:nvPr/>
        </p:nvSpPr>
        <p:spPr bwMode="auto">
          <a:xfrm>
            <a:off x="7905750" y="1979893"/>
            <a:ext cx="3448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dirty="0" smtClean="0">
                <a:latin typeface="+mn-lt"/>
                <a:cs typeface="Calibri" pitchFamily="34" charset="0"/>
                <a:sym typeface="Symbol" pitchFamily="18" charset="2"/>
              </a:rPr>
              <a:t>(</a:t>
            </a:r>
            <a:r>
              <a:rPr kumimoji="1" lang="el-GR" sz="2400" b="1" i="1" dirty="0" smtClean="0">
                <a:latin typeface="+mn-lt"/>
                <a:cs typeface="Calibri" pitchFamily="34" charset="0"/>
                <a:sym typeface="Symbol" pitchFamily="18" charset="2"/>
              </a:rPr>
              <a:t>δ</a:t>
            </a:r>
            <a:r>
              <a:rPr kumimoji="1" lang="en-US" sz="2400" b="1" dirty="0" smtClean="0">
                <a:latin typeface="+mn-lt"/>
                <a:cs typeface="Calibri" pitchFamily="34" charset="0"/>
                <a:sym typeface="Symbol" pitchFamily="18" charset="2"/>
              </a:rPr>
              <a:t> + </a:t>
            </a:r>
            <a:r>
              <a:rPr kumimoji="1" lang="en-US" sz="2400" b="1" i="1" dirty="0" smtClean="0">
                <a:latin typeface="+mn-lt"/>
                <a:cs typeface="Calibri" pitchFamily="34" charset="0"/>
                <a:sym typeface="Symbol" pitchFamily="18" charset="2"/>
              </a:rPr>
              <a:t>n</a:t>
            </a:r>
            <a:r>
              <a:rPr kumimoji="1" lang="en-US" sz="2400" b="1" dirty="0" smtClean="0">
                <a:latin typeface="+mn-lt"/>
                <a:cs typeface="Calibri" pitchFamily="34" charset="0"/>
                <a:sym typeface="Symbol" pitchFamily="18" charset="2"/>
              </a:rPr>
              <a:t> + </a:t>
            </a:r>
            <a:r>
              <a:rPr kumimoji="1" lang="en-US" sz="2400" b="1" i="1" dirty="0" smtClean="0">
                <a:latin typeface="+mn-lt"/>
                <a:cs typeface="Calibri" pitchFamily="34" charset="0"/>
                <a:sym typeface="Symbol" pitchFamily="18" charset="2"/>
              </a:rPr>
              <a:t>g</a:t>
            </a:r>
            <a:r>
              <a:rPr kumimoji="1" lang="en-US" sz="2400" b="1" dirty="0" smtClean="0">
                <a:latin typeface="+mn-lt"/>
                <a:cs typeface="Calibri" pitchFamily="34" charset="0"/>
                <a:sym typeface="Symbol" pitchFamily="18" charset="2"/>
              </a:rPr>
              <a:t>(</a:t>
            </a:r>
            <a:r>
              <a:rPr kumimoji="1" lang="en-US" sz="2400" b="1" i="1" dirty="0">
                <a:latin typeface="+mn-lt"/>
                <a:cs typeface="Calibri" pitchFamily="34" charset="0"/>
              </a:rPr>
              <a:t>u</a:t>
            </a:r>
            <a:r>
              <a:rPr kumimoji="1" lang="en-US" sz="2400" b="1" baseline="-25000" dirty="0">
                <a:latin typeface="+mn-lt"/>
                <a:cs typeface="Calibri" pitchFamily="34" charset="0"/>
              </a:rPr>
              <a:t>1</a:t>
            </a:r>
            <a:r>
              <a:rPr kumimoji="1" lang="en-US" sz="2400" b="1" dirty="0" smtClean="0">
                <a:latin typeface="+mn-lt"/>
                <a:cs typeface="Calibri" pitchFamily="34" charset="0"/>
                <a:sym typeface="Symbol" pitchFamily="18" charset="2"/>
              </a:rPr>
              <a:t>))</a:t>
            </a:r>
            <a:r>
              <a:rPr kumimoji="1" lang="en-US" sz="2400" b="1" i="1" dirty="0" smtClean="0">
                <a:latin typeface="+mn-lt"/>
                <a:cs typeface="Calibri" pitchFamily="34" charset="0"/>
                <a:sym typeface="Symbol" pitchFamily="18" charset="2"/>
              </a:rPr>
              <a:t>k</a:t>
            </a:r>
            <a:r>
              <a:rPr kumimoji="1" lang="en-US" sz="2400" b="1" dirty="0" smtClean="0">
                <a:latin typeface="+mn-lt"/>
                <a:cs typeface="Calibri" pitchFamily="34" charset="0"/>
                <a:sym typeface="Symbol" pitchFamily="18" charset="2"/>
              </a:rPr>
              <a:t> capital lost</a:t>
            </a:r>
            <a:endParaRPr kumimoji="1" lang="en-US" sz="2400" b="1" baseline="-25000" dirty="0">
              <a:latin typeface="+mn-lt"/>
              <a:cs typeface="Calibri" pitchFamily="34" charset="0"/>
              <a:sym typeface="Symbol" pitchFamily="18" charset="2"/>
            </a:endParaRPr>
          </a:p>
        </p:txBody>
      </p:sp>
      <p:sp>
        <p:nvSpPr>
          <p:cNvPr id="39946" name="Line 14"/>
          <p:cNvSpPr>
            <a:spLocks noChangeShapeType="1"/>
          </p:cNvSpPr>
          <p:nvPr/>
        </p:nvSpPr>
        <p:spPr bwMode="auto">
          <a:xfrm flipV="1">
            <a:off x="3522664" y="2216152"/>
            <a:ext cx="4319587" cy="3382963"/>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3" name="Line 16"/>
          <p:cNvSpPr>
            <a:spLocks noChangeShapeType="1"/>
          </p:cNvSpPr>
          <p:nvPr/>
        </p:nvSpPr>
        <p:spPr bwMode="auto">
          <a:xfrm>
            <a:off x="6400800" y="3352800"/>
            <a:ext cx="0" cy="228600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9944" name="Text Box 17"/>
          <p:cNvSpPr txBox="1">
            <a:spLocks noChangeArrowheads="1"/>
          </p:cNvSpPr>
          <p:nvPr/>
        </p:nvSpPr>
        <p:spPr bwMode="auto">
          <a:xfrm>
            <a:off x="6324600" y="5657180"/>
            <a:ext cx="533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smtClean="0">
                <a:latin typeface="+mn-lt"/>
                <a:cs typeface="Calibri" pitchFamily="34" charset="0"/>
              </a:rPr>
              <a:t>k</a:t>
            </a:r>
            <a:r>
              <a:rPr kumimoji="1" lang="en-US" sz="2400" b="1" baseline="-25000" dirty="0" smtClean="0">
                <a:latin typeface="+mn-lt"/>
                <a:cs typeface="Calibri" pitchFamily="34" charset="0"/>
              </a:rPr>
              <a:t>1</a:t>
            </a:r>
            <a:r>
              <a:rPr kumimoji="1" lang="en-US" sz="2400" b="1" baseline="30000" dirty="0" smtClean="0">
                <a:latin typeface="+mn-lt"/>
                <a:cs typeface="Calibri" pitchFamily="34" charset="0"/>
              </a:rPr>
              <a:t>*</a:t>
            </a:r>
            <a:r>
              <a:rPr kumimoji="1" lang="en-US" sz="2400" dirty="0" smtClean="0">
                <a:solidFill>
                  <a:schemeClr val="bg2"/>
                </a:solidFill>
                <a:latin typeface="+mn-lt"/>
                <a:cs typeface="Calibri" pitchFamily="34" charset="0"/>
              </a:rPr>
              <a:t> </a:t>
            </a:r>
            <a:endParaRPr kumimoji="1" lang="en-US" sz="2400" dirty="0">
              <a:solidFill>
                <a:schemeClr val="bg2"/>
              </a:solidFill>
              <a:latin typeface="+mn-lt"/>
              <a:cs typeface="Calibri" pitchFamily="34" charset="0"/>
            </a:endParaRPr>
          </a:p>
        </p:txBody>
      </p:sp>
      <p:sp>
        <p:nvSpPr>
          <p:cNvPr id="5" name="Title 4"/>
          <p:cNvSpPr>
            <a:spLocks noGrp="1"/>
          </p:cNvSpPr>
          <p:nvPr>
            <p:ph type="title"/>
          </p:nvPr>
        </p:nvSpPr>
        <p:spPr/>
        <p:txBody>
          <a:bodyPr/>
          <a:lstStyle/>
          <a:p>
            <a:r>
              <a:rPr lang="en-US" dirty="0"/>
              <a:t>Take Solow-Swan and add research</a:t>
            </a:r>
          </a:p>
        </p:txBody>
      </p:sp>
      <mc:AlternateContent xmlns:mc="http://schemas.openxmlformats.org/markup-compatibility/2006">
        <mc:Choice xmlns:a14="http://schemas.microsoft.com/office/drawing/2010/main" Requires="a14">
          <p:sp>
            <p:nvSpPr>
              <p:cNvPr id="8" name="TextBox 7"/>
              <p:cNvSpPr txBox="1"/>
              <p:nvPr/>
            </p:nvSpPr>
            <p:spPr>
              <a:xfrm>
                <a:off x="7044541" y="4204571"/>
                <a:ext cx="4859676" cy="7125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ea typeface="Cambria Math" panose="02040503050406030204" pitchFamily="18" charset="0"/>
                        </a:rPr>
                        <m:t>∆</m:t>
                      </m:r>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r>
                        <a:rPr lang="en-US" b="1" i="1">
                          <a:solidFill>
                            <a:srgbClr val="0070C0"/>
                          </a:solidFill>
                          <a:latin typeface="Cambria Math" panose="02040503050406030204" pitchFamily="18" charset="0"/>
                          <a:ea typeface="Cambria Math" panose="02040503050406030204" pitchFamily="18" charset="0"/>
                        </a:rPr>
                        <m:t>=</m:t>
                      </m:r>
                      <m:f>
                        <m:fPr>
                          <m:ctrlPr>
                            <a:rPr lang="en-US" b="1" i="1">
                              <a:solidFill>
                                <a:srgbClr val="0070C0"/>
                              </a:solidFill>
                              <a:latin typeface="Cambria Math" panose="02040503050406030204" pitchFamily="18" charset="0"/>
                              <a:ea typeface="Cambria Math" panose="02040503050406030204" pitchFamily="18" charset="0"/>
                            </a:rPr>
                          </m:ctrlPr>
                        </m:fPr>
                        <m:num>
                          <m:d>
                            <m:dPr>
                              <m:ctrlPr>
                                <a:rPr lang="en-US" b="1"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𝒖</m:t>
                              </m:r>
                            </m:e>
                          </m:d>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a:rPr>
                            <m:t>𝒔</m:t>
                          </m:r>
                          <m:r>
                            <a:rPr lang="en-US" b="1" i="1">
                              <a:solidFill>
                                <a:srgbClr val="0070C0"/>
                              </a:solidFill>
                              <a:latin typeface="Cambria Math"/>
                              <a:ea typeface="Cambria Math"/>
                            </a:rPr>
                            <m:t>∙</m:t>
                          </m:r>
                          <m:r>
                            <a:rPr lang="en-US" b="1" i="1">
                              <a:solidFill>
                                <a:srgbClr val="0070C0"/>
                              </a:solidFill>
                              <a:latin typeface="Cambria Math" panose="02040503050406030204" pitchFamily="18" charset="0"/>
                              <a:ea typeface="Cambria Math"/>
                            </a:rPr>
                            <m:t>𝑨</m:t>
                          </m:r>
                          <m:r>
                            <a:rPr lang="en-US" b="1" i="1">
                              <a:solidFill>
                                <a:srgbClr val="0070C0"/>
                              </a:solidFill>
                              <a:latin typeface="Cambria Math" panose="02040503050406030204" pitchFamily="18" charset="0"/>
                              <a:ea typeface="Cambria Math" panose="02040503050406030204" pitchFamily="18" charset="0"/>
                            </a:rPr>
                            <m:t>∙</m:t>
                          </m:r>
                          <m:sSubSup>
                            <m:sSubSupPr>
                              <m:ctrlPr>
                                <a:rPr lang="en-US" b="1" i="1">
                                  <a:solidFill>
                                    <a:srgbClr val="0070C0"/>
                                  </a:solidFill>
                                  <a:latin typeface="Cambria Math" panose="02040503050406030204" pitchFamily="18" charset="0"/>
                                  <a:ea typeface="Cambria Math" panose="02040503050406030204" pitchFamily="18" charset="0"/>
                                </a:rPr>
                              </m:ctrlPr>
                            </m:sSubSup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up>
                              <m:r>
                                <a:rPr lang="en-US" b="1" i="1">
                                  <a:solidFill>
                                    <a:srgbClr val="0070C0"/>
                                  </a:solidFill>
                                  <a:latin typeface="Cambria Math" panose="02040503050406030204" pitchFamily="18" charset="0"/>
                                  <a:ea typeface="Cambria Math" panose="02040503050406030204" pitchFamily="18" charset="0"/>
                                </a:rPr>
                                <m:t>𝜶</m:t>
                              </m:r>
                            </m:sup>
                          </m:sSubSup>
                          <m:r>
                            <a:rPr lang="en-US" b="1" i="1">
                              <a:solidFill>
                                <a:srgbClr val="0070C0"/>
                              </a:solidFill>
                              <a:latin typeface="Cambria Math" panose="02040503050406030204" pitchFamily="18" charset="0"/>
                              <a:ea typeface="Cambria Math" panose="02040503050406030204" pitchFamily="18" charset="0"/>
                            </a:rPr>
                            <m:t>−</m:t>
                          </m:r>
                          <m:d>
                            <m:dPr>
                              <m:ctrlPr>
                                <a:rPr lang="en-US" b="1" i="1">
                                  <a:solidFill>
                                    <a:srgbClr val="0070C0"/>
                                  </a:solidFill>
                                  <a:latin typeface="Cambria Math" panose="02040503050406030204" pitchFamily="18" charset="0"/>
                                  <a:ea typeface="Cambria Math" panose="02040503050406030204" pitchFamily="18" charset="0"/>
                                </a:rPr>
                              </m:ctrlPr>
                            </m:dPr>
                            <m:e>
                              <m:r>
                                <a:rPr lang="en-US" b="1" i="1">
                                  <a:solidFill>
                                    <a:srgbClr val="0070C0"/>
                                  </a:solidFill>
                                  <a:latin typeface="Cambria Math" panose="02040503050406030204" pitchFamily="18" charset="0"/>
                                  <a:ea typeface="Cambria Math" panose="02040503050406030204" pitchFamily="18" charset="0"/>
                                </a:rPr>
                                <m:t>𝜹</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𝒈</m:t>
                              </m:r>
                              <m:d>
                                <m:dPr>
                                  <m:ctrlPr>
                                    <a:rPr lang="en-US" b="1" i="1" smtClean="0">
                                      <a:solidFill>
                                        <a:srgbClr val="0070C0"/>
                                      </a:solidFill>
                                      <a:latin typeface="Cambria Math" panose="02040503050406030204" pitchFamily="18" charset="0"/>
                                      <a:ea typeface="Cambria Math" panose="02040503050406030204" pitchFamily="18" charset="0"/>
                                    </a:rPr>
                                  </m:ctrlPr>
                                </m:dPr>
                                <m:e>
                                  <m:r>
                                    <a:rPr lang="en-US" b="1" i="1" smtClean="0">
                                      <a:solidFill>
                                        <a:srgbClr val="0070C0"/>
                                      </a:solidFill>
                                      <a:latin typeface="Cambria Math" panose="02040503050406030204" pitchFamily="18" charset="0"/>
                                      <a:ea typeface="Cambria Math" panose="02040503050406030204" pitchFamily="18" charset="0"/>
                                    </a:rPr>
                                    <m:t>𝒖</m:t>
                                  </m:r>
                                </m:e>
                              </m:d>
                            </m:e>
                          </m:d>
                          <m:sSub>
                            <m:sSubPr>
                              <m:ctrlPr>
                                <a:rPr lang="en-US" b="1" i="1">
                                  <a:solidFill>
                                    <a:srgbClr val="0070C0"/>
                                  </a:solidFill>
                                  <a:latin typeface="Cambria Math" panose="02040503050406030204" pitchFamily="18" charset="0"/>
                                  <a:ea typeface="Cambria Math" panose="02040503050406030204" pitchFamily="18" charset="0"/>
                                </a:rPr>
                              </m:ctrlPr>
                            </m:sSubPr>
                            <m:e>
                              <m:r>
                                <a:rPr lang="en-US" b="1" i="1">
                                  <a:solidFill>
                                    <a:srgbClr val="0070C0"/>
                                  </a:solidFill>
                                  <a:latin typeface="Cambria Math" panose="02040503050406030204" pitchFamily="18" charset="0"/>
                                  <a:ea typeface="Cambria Math" panose="02040503050406030204" pitchFamily="18" charset="0"/>
                                </a:rPr>
                                <m:t>𝒌</m:t>
                              </m:r>
                            </m:e>
                            <m:sub>
                              <m:r>
                                <a:rPr lang="en-US" b="1" i="1">
                                  <a:solidFill>
                                    <a:srgbClr val="0070C0"/>
                                  </a:solidFill>
                                  <a:latin typeface="Cambria Math" panose="02040503050406030204" pitchFamily="18" charset="0"/>
                                  <a:ea typeface="Cambria Math" panose="02040503050406030204" pitchFamily="18" charset="0"/>
                                </a:rPr>
                                <m:t>𝒕</m:t>
                              </m:r>
                            </m:sub>
                          </m:sSub>
                        </m:num>
                        <m:den>
                          <m:r>
                            <a:rPr lang="en-US" b="1" i="1">
                              <a:solidFill>
                                <a:srgbClr val="0070C0"/>
                              </a:solidFill>
                              <a:latin typeface="Cambria Math" panose="02040503050406030204" pitchFamily="18" charset="0"/>
                              <a:ea typeface="Cambria Math" panose="02040503050406030204" pitchFamily="18" charset="0"/>
                            </a:rPr>
                            <m:t>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𝒏</m:t>
                          </m:r>
                          <m:r>
                            <a:rPr lang="en-US" b="1" i="1">
                              <a:solidFill>
                                <a:srgbClr val="0070C0"/>
                              </a:solidFill>
                              <a:latin typeface="Cambria Math" panose="02040503050406030204" pitchFamily="18" charset="0"/>
                              <a:ea typeface="Cambria Math" panose="02040503050406030204" pitchFamily="18" charset="0"/>
                            </a:rPr>
                            <m:t>+</m:t>
                          </m:r>
                          <m:r>
                            <a:rPr lang="en-US" b="1" i="1">
                              <a:solidFill>
                                <a:srgbClr val="0070C0"/>
                              </a:solidFill>
                              <a:latin typeface="Cambria Math" panose="02040503050406030204" pitchFamily="18" charset="0"/>
                              <a:ea typeface="Cambria Math" panose="02040503050406030204" pitchFamily="18" charset="0"/>
                            </a:rPr>
                            <m:t>𝒈</m:t>
                          </m:r>
                          <m:d>
                            <m:dPr>
                              <m:ctrlPr>
                                <a:rPr lang="en-US" b="1" i="1" smtClean="0">
                                  <a:solidFill>
                                    <a:srgbClr val="0070C0"/>
                                  </a:solidFill>
                                  <a:latin typeface="Cambria Math" panose="02040503050406030204" pitchFamily="18" charset="0"/>
                                  <a:ea typeface="Cambria Math" panose="02040503050406030204" pitchFamily="18" charset="0"/>
                                </a:rPr>
                              </m:ctrlPr>
                            </m:dPr>
                            <m:e>
                              <m:r>
                                <a:rPr lang="en-US" b="1" i="1" smtClean="0">
                                  <a:solidFill>
                                    <a:srgbClr val="0070C0"/>
                                  </a:solidFill>
                                  <a:latin typeface="Cambria Math" panose="02040503050406030204" pitchFamily="18" charset="0"/>
                                  <a:ea typeface="Cambria Math" panose="02040503050406030204" pitchFamily="18" charset="0"/>
                                </a:rPr>
                                <m:t>𝒖</m:t>
                              </m:r>
                            </m:e>
                          </m:d>
                        </m:den>
                      </m:f>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7044541" y="4204571"/>
                <a:ext cx="4859676" cy="712503"/>
              </a:xfrm>
              <a:prstGeom prst="rect">
                <a:avLst/>
              </a:prstGeom>
              <a:blipFill>
                <a:blip r:embed="rId3"/>
                <a:stretch>
                  <a:fillRect/>
                </a:stretch>
              </a:blipFill>
            </p:spPr>
            <p:txBody>
              <a:bodyPr/>
              <a:lstStyle/>
              <a:p>
                <a:r>
                  <a:rPr lang="en-US">
                    <a:noFill/>
                  </a:rPr>
                  <a:t> </a:t>
                </a:r>
              </a:p>
            </p:txBody>
          </p:sp>
        </mc:Fallback>
      </mc:AlternateContent>
      <p:sp>
        <p:nvSpPr>
          <p:cNvPr id="18" name="Arc 10"/>
          <p:cNvSpPr>
            <a:spLocks/>
          </p:cNvSpPr>
          <p:nvPr/>
        </p:nvSpPr>
        <p:spPr bwMode="auto">
          <a:xfrm flipH="1">
            <a:off x="3506788" y="3545180"/>
            <a:ext cx="5465762" cy="2459020"/>
          </a:xfrm>
          <a:custGeom>
            <a:avLst/>
            <a:gdLst>
              <a:gd name="T0" fmla="*/ 0 w 21336"/>
              <a:gd name="T1" fmla="*/ 0 h 21243"/>
              <a:gd name="T2" fmla="*/ 2 w 21336"/>
              <a:gd name="T3" fmla="*/ 0 h 21243"/>
              <a:gd name="T4" fmla="*/ 0 w 21336"/>
              <a:gd name="T5" fmla="*/ 0 h 21243"/>
              <a:gd name="T6" fmla="*/ 0 60000 65536"/>
              <a:gd name="T7" fmla="*/ 0 60000 65536"/>
              <a:gd name="T8" fmla="*/ 0 60000 65536"/>
              <a:gd name="T9" fmla="*/ 0 w 21336"/>
              <a:gd name="T10" fmla="*/ 0 h 21243"/>
              <a:gd name="T11" fmla="*/ 21336 w 21336"/>
              <a:gd name="T12" fmla="*/ 21243 h 21243"/>
            </a:gdLst>
            <a:ahLst/>
            <a:cxnLst>
              <a:cxn ang="T6">
                <a:pos x="T0" y="T1"/>
              </a:cxn>
              <a:cxn ang="T7">
                <a:pos x="T2" y="T3"/>
              </a:cxn>
              <a:cxn ang="T8">
                <a:pos x="T4" y="T5"/>
              </a:cxn>
            </a:cxnLst>
            <a:rect l="T9" t="T10" r="T11" b="T12"/>
            <a:pathLst>
              <a:path w="21336" h="21243" fill="none" extrusionOk="0">
                <a:moveTo>
                  <a:pt x="3909" y="-1"/>
                </a:moveTo>
                <a:cubicBezTo>
                  <a:pt x="12922" y="1658"/>
                  <a:pt x="19907" y="8823"/>
                  <a:pt x="21335" y="17876"/>
                </a:cubicBezTo>
              </a:path>
              <a:path w="21336" h="21243" stroke="0" extrusionOk="0">
                <a:moveTo>
                  <a:pt x="3909" y="-1"/>
                </a:moveTo>
                <a:cubicBezTo>
                  <a:pt x="12922" y="1658"/>
                  <a:pt x="19907" y="8823"/>
                  <a:pt x="21335" y="17876"/>
                </a:cubicBezTo>
                <a:lnTo>
                  <a:pt x="0" y="21243"/>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endParaRPr lang="en-US"/>
          </a:p>
        </p:txBody>
      </p:sp>
      <p:sp>
        <p:nvSpPr>
          <p:cNvPr id="19" name="Text Box 11"/>
          <p:cNvSpPr txBox="1">
            <a:spLocks noChangeArrowheads="1"/>
          </p:cNvSpPr>
          <p:nvPr/>
        </p:nvSpPr>
        <p:spPr bwMode="auto">
          <a:xfrm>
            <a:off x="8136793" y="3309606"/>
            <a:ext cx="1858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dirty="0" smtClean="0">
                <a:latin typeface="+mn-lt"/>
                <a:cs typeface="Calibri" pitchFamily="34" charset="0"/>
              </a:rPr>
              <a:t>(1 – </a:t>
            </a:r>
            <a:r>
              <a:rPr kumimoji="1" lang="en-US" sz="2400" b="1" i="1" dirty="0" smtClean="0">
                <a:latin typeface="+mn-lt"/>
                <a:cs typeface="Calibri" pitchFamily="34" charset="0"/>
              </a:rPr>
              <a:t>u</a:t>
            </a:r>
            <a:r>
              <a:rPr kumimoji="1" lang="en-US" sz="2400" b="1" baseline="-25000" dirty="0" smtClean="0">
                <a:latin typeface="+mn-lt"/>
                <a:cs typeface="Calibri" pitchFamily="34" charset="0"/>
              </a:rPr>
              <a:t>2</a:t>
            </a:r>
            <a:r>
              <a:rPr kumimoji="1" lang="en-US" sz="2400" b="1" dirty="0" smtClean="0">
                <a:latin typeface="+mn-lt"/>
                <a:cs typeface="Calibri" pitchFamily="34" charset="0"/>
              </a:rPr>
              <a:t>)</a:t>
            </a:r>
            <a:r>
              <a:rPr kumimoji="1" lang="en-US" sz="2400" b="1" i="1" dirty="0" smtClean="0">
                <a:latin typeface="+mn-lt"/>
                <a:cs typeface="Calibri" pitchFamily="34" charset="0"/>
              </a:rPr>
              <a:t>sf</a:t>
            </a:r>
            <a:r>
              <a:rPr kumimoji="1" lang="en-US" sz="2400" b="1" dirty="0" smtClean="0">
                <a:latin typeface="+mn-lt"/>
                <a:cs typeface="Calibri" pitchFamily="34" charset="0"/>
              </a:rPr>
              <a:t>(</a:t>
            </a:r>
            <a:r>
              <a:rPr kumimoji="1" lang="en-US" sz="2400" b="1" i="1" dirty="0" smtClean="0">
                <a:latin typeface="+mn-lt"/>
                <a:cs typeface="Calibri" pitchFamily="34" charset="0"/>
              </a:rPr>
              <a:t>k</a:t>
            </a:r>
            <a:r>
              <a:rPr kumimoji="1" lang="en-US" sz="2400" b="1" dirty="0" smtClean="0">
                <a:latin typeface="+mn-lt"/>
                <a:cs typeface="Calibri" pitchFamily="34" charset="0"/>
              </a:rPr>
              <a:t>)</a:t>
            </a:r>
            <a:endParaRPr kumimoji="1" lang="en-US" sz="2400" b="1" dirty="0">
              <a:latin typeface="+mn-lt"/>
              <a:cs typeface="Calibri" pitchFamily="34" charset="0"/>
            </a:endParaRPr>
          </a:p>
        </p:txBody>
      </p:sp>
      <p:sp>
        <p:nvSpPr>
          <p:cNvPr id="20" name="Line 16"/>
          <p:cNvSpPr>
            <a:spLocks noChangeShapeType="1"/>
          </p:cNvSpPr>
          <p:nvPr/>
        </p:nvSpPr>
        <p:spPr bwMode="auto">
          <a:xfrm>
            <a:off x="4475614" y="4534727"/>
            <a:ext cx="0" cy="1097280"/>
          </a:xfrm>
          <a:prstGeom prst="line">
            <a:avLst/>
          </a:prstGeom>
          <a:noFill/>
          <a:ln w="1905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1" name="Text Box 17"/>
          <p:cNvSpPr txBox="1">
            <a:spLocks noChangeArrowheads="1"/>
          </p:cNvSpPr>
          <p:nvPr/>
        </p:nvSpPr>
        <p:spPr bwMode="auto">
          <a:xfrm>
            <a:off x="4399414" y="5657180"/>
            <a:ext cx="533400" cy="36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i="1" dirty="0" smtClean="0">
                <a:latin typeface="+mn-lt"/>
                <a:cs typeface="Calibri" pitchFamily="34" charset="0"/>
              </a:rPr>
              <a:t>k</a:t>
            </a:r>
            <a:r>
              <a:rPr kumimoji="1" lang="en-US" sz="2400" b="1" baseline="-25000" dirty="0" smtClean="0">
                <a:latin typeface="+mn-lt"/>
                <a:cs typeface="Calibri" pitchFamily="34" charset="0"/>
              </a:rPr>
              <a:t>2</a:t>
            </a:r>
            <a:r>
              <a:rPr kumimoji="1" lang="en-US" sz="2400" b="1" baseline="30000" dirty="0" smtClean="0">
                <a:latin typeface="+mn-lt"/>
                <a:cs typeface="Calibri" pitchFamily="34" charset="0"/>
              </a:rPr>
              <a:t>*</a:t>
            </a:r>
            <a:r>
              <a:rPr kumimoji="1" lang="en-US" sz="2400" dirty="0" smtClean="0">
                <a:solidFill>
                  <a:schemeClr val="bg2"/>
                </a:solidFill>
                <a:latin typeface="+mn-lt"/>
                <a:cs typeface="Calibri" pitchFamily="34" charset="0"/>
              </a:rPr>
              <a:t> </a:t>
            </a:r>
            <a:endParaRPr kumimoji="1" lang="en-US" sz="2400" dirty="0">
              <a:solidFill>
                <a:schemeClr val="bg2"/>
              </a:solidFill>
              <a:latin typeface="+mn-lt"/>
              <a:cs typeface="Calibri" pitchFamily="34" charset="0"/>
            </a:endParaRPr>
          </a:p>
        </p:txBody>
      </p:sp>
      <p:sp>
        <p:nvSpPr>
          <p:cNvPr id="22" name="Line 14"/>
          <p:cNvSpPr>
            <a:spLocks noChangeShapeType="1"/>
          </p:cNvSpPr>
          <p:nvPr/>
        </p:nvSpPr>
        <p:spPr bwMode="auto">
          <a:xfrm flipV="1">
            <a:off x="3519118" y="2226583"/>
            <a:ext cx="2963437" cy="3411519"/>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square" lIns="0" tIns="0" rIns="0" bIns="0" anchor="ctr">
            <a:spAutoFit/>
          </a:bodyPr>
          <a:lstStyle/>
          <a:p>
            <a:endParaRPr lang="en-US"/>
          </a:p>
        </p:txBody>
      </p:sp>
      <p:sp>
        <p:nvSpPr>
          <p:cNvPr id="23" name="Text Box 13"/>
          <p:cNvSpPr txBox="1">
            <a:spLocks noChangeArrowheads="1"/>
          </p:cNvSpPr>
          <p:nvPr/>
        </p:nvSpPr>
        <p:spPr bwMode="auto">
          <a:xfrm>
            <a:off x="5427964" y="1895987"/>
            <a:ext cx="2137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kumimoji="1" lang="en-US" sz="2400" b="1" dirty="0" smtClean="0">
                <a:latin typeface="+mn-lt"/>
                <a:cs typeface="Calibri" pitchFamily="34" charset="0"/>
                <a:sym typeface="Symbol" pitchFamily="18" charset="2"/>
              </a:rPr>
              <a:t>(</a:t>
            </a:r>
            <a:r>
              <a:rPr kumimoji="1" lang="el-GR" sz="2400" b="1" i="1" dirty="0" smtClean="0">
                <a:latin typeface="+mn-lt"/>
                <a:cs typeface="Calibri" pitchFamily="34" charset="0"/>
                <a:sym typeface="Symbol" pitchFamily="18" charset="2"/>
              </a:rPr>
              <a:t>δ</a:t>
            </a:r>
            <a:r>
              <a:rPr kumimoji="1" lang="en-US" sz="2400" b="1" dirty="0" smtClean="0">
                <a:latin typeface="+mn-lt"/>
                <a:cs typeface="Calibri" pitchFamily="34" charset="0"/>
                <a:sym typeface="Symbol" pitchFamily="18" charset="2"/>
              </a:rPr>
              <a:t> + </a:t>
            </a:r>
            <a:r>
              <a:rPr kumimoji="1" lang="en-US" sz="2400" b="1" i="1" dirty="0" smtClean="0">
                <a:latin typeface="+mn-lt"/>
                <a:cs typeface="Calibri" pitchFamily="34" charset="0"/>
                <a:sym typeface="Symbol" pitchFamily="18" charset="2"/>
              </a:rPr>
              <a:t>n</a:t>
            </a:r>
            <a:r>
              <a:rPr kumimoji="1" lang="en-US" sz="2400" b="1" dirty="0" smtClean="0">
                <a:latin typeface="+mn-lt"/>
                <a:cs typeface="Calibri" pitchFamily="34" charset="0"/>
                <a:sym typeface="Symbol" pitchFamily="18" charset="2"/>
              </a:rPr>
              <a:t> + </a:t>
            </a:r>
            <a:r>
              <a:rPr kumimoji="1" lang="en-US" sz="2400" b="1" i="1" dirty="0" smtClean="0">
                <a:latin typeface="+mn-lt"/>
                <a:cs typeface="Calibri" pitchFamily="34" charset="0"/>
                <a:sym typeface="Symbol" pitchFamily="18" charset="2"/>
              </a:rPr>
              <a:t>g</a:t>
            </a:r>
            <a:r>
              <a:rPr kumimoji="1" lang="en-US" sz="2400" b="1" dirty="0" smtClean="0">
                <a:latin typeface="+mn-lt"/>
                <a:cs typeface="Calibri" pitchFamily="34" charset="0"/>
                <a:sym typeface="Symbol" pitchFamily="18" charset="2"/>
              </a:rPr>
              <a:t>(</a:t>
            </a:r>
            <a:r>
              <a:rPr kumimoji="1" lang="en-US" sz="2400" b="1" i="1" dirty="0" smtClean="0">
                <a:latin typeface="+mn-lt"/>
                <a:cs typeface="Calibri" pitchFamily="34" charset="0"/>
              </a:rPr>
              <a:t>u</a:t>
            </a:r>
            <a:r>
              <a:rPr kumimoji="1" lang="en-US" sz="2400" b="1" baseline="-25000" dirty="0" smtClean="0">
                <a:latin typeface="+mn-lt"/>
                <a:cs typeface="Calibri" pitchFamily="34" charset="0"/>
              </a:rPr>
              <a:t>2</a:t>
            </a:r>
            <a:r>
              <a:rPr kumimoji="1" lang="en-US" sz="2400" b="1" dirty="0" smtClean="0">
                <a:latin typeface="+mn-lt"/>
                <a:cs typeface="Calibri" pitchFamily="34" charset="0"/>
                <a:sym typeface="Symbol" pitchFamily="18" charset="2"/>
              </a:rPr>
              <a:t>))</a:t>
            </a:r>
            <a:r>
              <a:rPr kumimoji="1" lang="en-US" sz="2400" b="1" i="1" dirty="0" smtClean="0">
                <a:latin typeface="+mn-lt"/>
                <a:cs typeface="Calibri" pitchFamily="34" charset="0"/>
                <a:sym typeface="Symbol" pitchFamily="18" charset="2"/>
              </a:rPr>
              <a:t>k</a:t>
            </a:r>
            <a:endParaRPr kumimoji="1" lang="en-US" sz="2400" b="1" baseline="-25000" dirty="0">
              <a:latin typeface="+mn-lt"/>
              <a:cs typeface="Calibri" pitchFamily="34" charset="0"/>
              <a:sym typeface="Symbol" pitchFamily="18" charset="2"/>
            </a:endParaRPr>
          </a:p>
        </p:txBody>
      </p:sp>
      <p:sp>
        <p:nvSpPr>
          <p:cNvPr id="4" name="TextBox 3"/>
          <p:cNvSpPr txBox="1"/>
          <p:nvPr/>
        </p:nvSpPr>
        <p:spPr>
          <a:xfrm>
            <a:off x="195208" y="2804845"/>
            <a:ext cx="3245701" cy="3970318"/>
          </a:xfrm>
          <a:prstGeom prst="rect">
            <a:avLst/>
          </a:prstGeom>
          <a:noFill/>
        </p:spPr>
        <p:txBody>
          <a:bodyPr wrap="square" rtlCol="0">
            <a:spAutoFit/>
          </a:bodyPr>
          <a:lstStyle/>
          <a:p>
            <a:r>
              <a:rPr lang="en-US" dirty="0" smtClean="0">
                <a:solidFill>
                  <a:srgbClr val="0070C0"/>
                </a:solidFill>
              </a:rPr>
              <a:t>Time spent on producing non-eater children, </a:t>
            </a:r>
            <a:r>
              <a:rPr lang="en-US" i="1" dirty="0" smtClean="0">
                <a:solidFill>
                  <a:srgbClr val="0070C0"/>
                </a:solidFill>
              </a:rPr>
              <a:t>u</a:t>
            </a:r>
            <a:r>
              <a:rPr lang="en-US" dirty="0" smtClean="0">
                <a:solidFill>
                  <a:srgbClr val="0070C0"/>
                </a:solidFill>
              </a:rPr>
              <a:t>, can be interpreted as time spent on technology research. </a:t>
            </a:r>
          </a:p>
          <a:p>
            <a:r>
              <a:rPr lang="en-US" dirty="0" smtClean="0">
                <a:solidFill>
                  <a:srgbClr val="0070C0"/>
                </a:solidFill>
              </a:rPr>
              <a:t>When </a:t>
            </a:r>
            <a:r>
              <a:rPr lang="en-US" i="1" dirty="0" smtClean="0">
                <a:solidFill>
                  <a:srgbClr val="0070C0"/>
                </a:solidFill>
              </a:rPr>
              <a:t>u</a:t>
            </a:r>
            <a:r>
              <a:rPr lang="en-US" dirty="0" smtClean="0">
                <a:solidFill>
                  <a:srgbClr val="0070C0"/>
                </a:solidFill>
              </a:rPr>
              <a:t> increases, the long-run growth of income per person g(u) increases.</a:t>
            </a:r>
          </a:p>
          <a:p>
            <a:r>
              <a:rPr lang="en-US" dirty="0" smtClean="0">
                <a:solidFill>
                  <a:srgbClr val="0070C0"/>
                </a:solidFill>
              </a:rPr>
              <a:t>However, steady-state capital per effective worker, k*, decreases and steady-state output per effective worker, (1 – u)∙f(k*), also decreases.</a:t>
            </a:r>
          </a:p>
          <a:p>
            <a:r>
              <a:rPr lang="en-US" dirty="0" smtClean="0">
                <a:solidFill>
                  <a:srgbClr val="0070C0"/>
                </a:solidFill>
              </a:rPr>
              <a:t>So, one upside and two downsides!</a:t>
            </a:r>
            <a:endParaRPr lang="en-US" dirty="0">
              <a:solidFill>
                <a:srgbClr val="0070C0"/>
              </a:solidFill>
            </a:endParaRPr>
          </a:p>
        </p:txBody>
      </p:sp>
    </p:spTree>
    <p:extLst>
      <p:ext uri="{BB962C8B-B14F-4D97-AF65-F5344CB8AC3E}">
        <p14:creationId xmlns:p14="http://schemas.microsoft.com/office/powerpoint/2010/main" val="353191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A85232"/>
                </a:solidFill>
                <a:latin typeface="+mn-lt"/>
              </a:rPr>
              <a:t>Facts about R&amp;D</a:t>
            </a:r>
            <a:endParaRPr lang="en-US" sz="2800" b="1" dirty="0">
              <a:latin typeface="+mn-lt"/>
            </a:endParaRPr>
          </a:p>
        </p:txBody>
      </p:sp>
      <p:sp>
        <p:nvSpPr>
          <p:cNvPr id="5" name="Content Placeholder 4"/>
          <p:cNvSpPr>
            <a:spLocks noGrp="1"/>
          </p:cNvSpPr>
          <p:nvPr>
            <p:ph idx="1"/>
          </p:nvPr>
        </p:nvSpPr>
        <p:spPr/>
        <p:txBody>
          <a:bodyPr>
            <a:normAutofit/>
          </a:bodyPr>
          <a:lstStyle/>
          <a:p>
            <a:pPr marL="457200" indent="-457200">
              <a:spcBef>
                <a:spcPts val="600"/>
              </a:spcBef>
              <a:buSzPct val="100000"/>
              <a:buFont typeface="+mj-lt"/>
              <a:buAutoNum type="arabicPeriod"/>
            </a:pPr>
            <a:r>
              <a:rPr lang="en-US" dirty="0">
                <a:cs typeface="Arial" panose="020B0604020202020204" pitchFamily="34" charset="0"/>
              </a:rPr>
              <a:t>Much research is done by firms seeking profits.</a:t>
            </a:r>
          </a:p>
          <a:p>
            <a:pPr marL="457200" indent="-457200">
              <a:spcBef>
                <a:spcPts val="600"/>
              </a:spcBef>
              <a:buSzPct val="100000"/>
              <a:buFont typeface="+mj-lt"/>
              <a:buAutoNum type="arabicPeriod"/>
            </a:pPr>
            <a:r>
              <a:rPr lang="en-US" dirty="0">
                <a:cs typeface="Arial" panose="020B0604020202020204" pitchFamily="34" charset="0"/>
              </a:rPr>
              <a:t>Firms profit from research:</a:t>
            </a:r>
          </a:p>
          <a:p>
            <a:pPr marL="915988" lvl="1" indent="-457200">
              <a:spcBef>
                <a:spcPts val="600"/>
              </a:spcBef>
            </a:pPr>
            <a:r>
              <a:rPr lang="en-US" sz="2600" dirty="0">
                <a:cs typeface="Arial" panose="020B0604020202020204" pitchFamily="34" charset="0"/>
              </a:rPr>
              <a:t>Patents create a stream of monopoly profits.</a:t>
            </a:r>
          </a:p>
          <a:p>
            <a:pPr marL="915988" lvl="1" indent="-457200">
              <a:spcBef>
                <a:spcPts val="600"/>
              </a:spcBef>
            </a:pPr>
            <a:r>
              <a:rPr lang="en-US" sz="2600" dirty="0">
                <a:cs typeface="Arial" panose="020B0604020202020204" pitchFamily="34" charset="0"/>
              </a:rPr>
              <a:t>There is extra profit in being first on the market with a new product.</a:t>
            </a:r>
          </a:p>
          <a:p>
            <a:pPr marL="457200" indent="-457200">
              <a:spcBef>
                <a:spcPts val="600"/>
              </a:spcBef>
              <a:buSzPct val="100000"/>
              <a:buFont typeface="+mj-lt"/>
              <a:buAutoNum type="arabicPeriod"/>
            </a:pPr>
            <a:r>
              <a:rPr lang="en-US" dirty="0">
                <a:cs typeface="Arial" panose="020B0604020202020204" pitchFamily="34" charset="0"/>
              </a:rPr>
              <a:t>Innovation produces externalities that reduce </a:t>
            </a:r>
            <a:r>
              <a:rPr lang="en-US" dirty="0" smtClean="0">
                <a:cs typeface="Arial" panose="020B0604020202020204" pitchFamily="34" charset="0"/>
              </a:rPr>
              <a:t>the cost </a:t>
            </a:r>
            <a:r>
              <a:rPr lang="en-US" dirty="0">
                <a:cs typeface="Arial" panose="020B0604020202020204" pitchFamily="34" charset="0"/>
              </a:rPr>
              <a:t>of subsequent innovation</a:t>
            </a:r>
            <a:r>
              <a:rPr lang="en-US" dirty="0" smtClean="0">
                <a:cs typeface="Arial" panose="020B0604020202020204" pitchFamily="34" charset="0"/>
              </a:rPr>
              <a:t>.</a:t>
            </a:r>
          </a:p>
          <a:p>
            <a:pPr marL="457200" indent="-457200">
              <a:spcBef>
                <a:spcPts val="600"/>
              </a:spcBef>
              <a:buSzPct val="100000"/>
              <a:buFont typeface="+mj-lt"/>
              <a:buAutoNum type="arabicPeriod"/>
            </a:pPr>
            <a:endParaRPr lang="en-US" dirty="0">
              <a:cs typeface="Arial" panose="020B0604020202020204" pitchFamily="34" charset="0"/>
            </a:endParaRPr>
          </a:p>
          <a:p>
            <a:pPr marL="0" indent="0">
              <a:spcBef>
                <a:spcPts val="600"/>
              </a:spcBef>
              <a:buSzPct val="100000"/>
              <a:buNone/>
            </a:pPr>
            <a:r>
              <a:rPr lang="en-US" i="1" dirty="0">
                <a:solidFill>
                  <a:srgbClr val="FF0000"/>
                </a:solidFill>
                <a:cs typeface="Arial" panose="020B0604020202020204" pitchFamily="34" charset="0"/>
              </a:rPr>
              <a:t>Much of the new endogenous growth theory attempts to incorporate these facts into models to better understand technological progress.</a:t>
            </a:r>
          </a:p>
          <a:p>
            <a:pPr marL="457200" indent="-457200">
              <a:spcBef>
                <a:spcPts val="600"/>
              </a:spcBef>
              <a:buSzPct val="100000"/>
              <a:buFont typeface="+mj-lt"/>
              <a:buAutoNum type="arabicPeriod"/>
            </a:pP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1988665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A85232"/>
                </a:solidFill>
                <a:latin typeface="+mn-lt"/>
              </a:rPr>
              <a:t>Is the private sector doing enough R&amp;D?</a:t>
            </a:r>
            <a:endParaRPr lang="en-US" sz="3200" b="1" dirty="0">
              <a:latin typeface="+mn-lt"/>
            </a:endParaRPr>
          </a:p>
        </p:txBody>
      </p:sp>
      <p:sp>
        <p:nvSpPr>
          <p:cNvPr id="4" name="Content Placeholder 3"/>
          <p:cNvSpPr>
            <a:spLocks noGrp="1"/>
          </p:cNvSpPr>
          <p:nvPr>
            <p:ph idx="1"/>
          </p:nvPr>
        </p:nvSpPr>
        <p:spPr/>
        <p:txBody>
          <a:bodyPr/>
          <a:lstStyle/>
          <a:p>
            <a:pPr marL="342900" indent="-342900">
              <a:spcBef>
                <a:spcPts val="600"/>
              </a:spcBef>
              <a:buSzPct val="100000"/>
            </a:pPr>
            <a:r>
              <a:rPr lang="en-US" dirty="0">
                <a:cs typeface="Arial" panose="020B0604020202020204" pitchFamily="34" charset="0"/>
              </a:rPr>
              <a:t>The existence of </a:t>
            </a:r>
            <a:r>
              <a:rPr lang="en-US" i="1" dirty="0">
                <a:cs typeface="Arial" panose="020B0604020202020204" pitchFamily="34" charset="0"/>
              </a:rPr>
              <a:t>positive</a:t>
            </a:r>
            <a:r>
              <a:rPr lang="en-US" dirty="0">
                <a:cs typeface="Arial" panose="020B0604020202020204" pitchFamily="34" charset="0"/>
              </a:rPr>
              <a:t> externalities </a:t>
            </a:r>
            <a:r>
              <a:rPr lang="en-US" dirty="0" smtClean="0">
                <a:cs typeface="Arial" panose="020B0604020202020204" pitchFamily="34" charset="0"/>
              </a:rPr>
              <a:t>in </a:t>
            </a:r>
            <a:r>
              <a:rPr lang="en-US" dirty="0">
                <a:cs typeface="Arial" panose="020B0604020202020204" pitchFamily="34" charset="0"/>
              </a:rPr>
              <a:t>the creation of knowledge </a:t>
            </a:r>
            <a:r>
              <a:rPr lang="en-US" dirty="0" smtClean="0">
                <a:cs typeface="Arial" panose="020B0604020202020204" pitchFamily="34" charset="0"/>
              </a:rPr>
              <a:t>(“standing on the shoulders of giants”) </a:t>
            </a:r>
            <a:r>
              <a:rPr lang="en-US" dirty="0">
                <a:cs typeface="Arial" panose="020B0604020202020204" pitchFamily="34" charset="0"/>
              </a:rPr>
              <a:t>suggests </a:t>
            </a:r>
            <a:r>
              <a:rPr lang="en-US" dirty="0">
                <a:cs typeface="Arial" panose="020B0604020202020204" pitchFamily="34" charset="0"/>
              </a:rPr>
              <a:t>that the private sector is </a:t>
            </a:r>
            <a:r>
              <a:rPr lang="en-US" dirty="0" smtClean="0">
                <a:cs typeface="Arial" panose="020B0604020202020204" pitchFamily="34" charset="0"/>
              </a:rPr>
              <a:t>doing </a:t>
            </a:r>
            <a:r>
              <a:rPr lang="en-US" i="1" dirty="0" smtClean="0">
                <a:cs typeface="Arial" panose="020B0604020202020204" pitchFamily="34" charset="0"/>
              </a:rPr>
              <a:t>too little </a:t>
            </a:r>
            <a:r>
              <a:rPr lang="en-US" dirty="0">
                <a:cs typeface="Arial" panose="020B0604020202020204" pitchFamily="34" charset="0"/>
              </a:rPr>
              <a:t>R&amp;D.</a:t>
            </a:r>
          </a:p>
          <a:p>
            <a:pPr marL="342900" indent="-342900">
              <a:spcBef>
                <a:spcPts val="600"/>
              </a:spcBef>
              <a:buSzPct val="100000"/>
            </a:pPr>
            <a:r>
              <a:rPr lang="en-US" dirty="0">
                <a:cs typeface="Arial" panose="020B0604020202020204" pitchFamily="34" charset="0"/>
              </a:rPr>
              <a:t>The existence of </a:t>
            </a:r>
            <a:r>
              <a:rPr lang="en-US" i="1" dirty="0" smtClean="0">
                <a:cs typeface="Arial" panose="020B0604020202020204" pitchFamily="34" charset="0"/>
              </a:rPr>
              <a:t>negative</a:t>
            </a:r>
            <a:r>
              <a:rPr lang="en-US" dirty="0" smtClean="0">
                <a:cs typeface="Arial" panose="020B0604020202020204" pitchFamily="34" charset="0"/>
              </a:rPr>
              <a:t> </a:t>
            </a:r>
            <a:r>
              <a:rPr lang="en-US" dirty="0">
                <a:cs typeface="Arial" panose="020B0604020202020204" pitchFamily="34" charset="0"/>
              </a:rPr>
              <a:t>externalities in the creation of knowledge </a:t>
            </a:r>
            <a:r>
              <a:rPr lang="en-US" dirty="0" smtClean="0">
                <a:cs typeface="Arial" panose="020B0604020202020204" pitchFamily="34" charset="0"/>
              </a:rPr>
              <a:t>(“stepping on others’ toes”) </a:t>
            </a:r>
            <a:r>
              <a:rPr lang="en-US" dirty="0">
                <a:cs typeface="Arial" panose="020B0604020202020204" pitchFamily="34" charset="0"/>
              </a:rPr>
              <a:t>suggests that the private sector is </a:t>
            </a:r>
            <a:r>
              <a:rPr lang="en-US" dirty="0" smtClean="0">
                <a:cs typeface="Arial" panose="020B0604020202020204" pitchFamily="34" charset="0"/>
              </a:rPr>
              <a:t>doing </a:t>
            </a:r>
            <a:r>
              <a:rPr lang="en-US" i="1" dirty="0" smtClean="0">
                <a:cs typeface="Arial" panose="020B0604020202020204" pitchFamily="34" charset="0"/>
              </a:rPr>
              <a:t>too much </a:t>
            </a:r>
            <a:r>
              <a:rPr lang="en-US" dirty="0">
                <a:cs typeface="Arial" panose="020B0604020202020204" pitchFamily="34" charset="0"/>
              </a:rPr>
              <a:t>R&amp;D.</a:t>
            </a:r>
          </a:p>
          <a:p>
            <a:pPr marL="342900" indent="-342900">
              <a:spcBef>
                <a:spcPts val="600"/>
              </a:spcBef>
              <a:buSzPct val="100000"/>
            </a:pPr>
            <a:r>
              <a:rPr lang="en-US" dirty="0" smtClean="0">
                <a:cs typeface="Arial" panose="020B0604020202020204" pitchFamily="34" charset="0"/>
              </a:rPr>
              <a:t>The positive externality is thought to be stronger.</a:t>
            </a:r>
            <a:endParaRPr lang="en-US" dirty="0">
              <a:cs typeface="Arial" panose="020B0604020202020204" pitchFamily="34" charset="0"/>
            </a:endParaRPr>
          </a:p>
          <a:p>
            <a:pPr marL="342900" indent="-342900">
              <a:spcBef>
                <a:spcPts val="600"/>
              </a:spcBef>
              <a:buSzPct val="100000"/>
            </a:pPr>
            <a:r>
              <a:rPr lang="en-US" dirty="0" smtClean="0">
                <a:cs typeface="Arial" panose="020B0604020202020204" pitchFamily="34" charset="0"/>
              </a:rPr>
              <a:t>Estimates suggest that the social </a:t>
            </a:r>
            <a:r>
              <a:rPr lang="en-US" dirty="0">
                <a:cs typeface="Arial" panose="020B0604020202020204" pitchFamily="34" charset="0"/>
              </a:rPr>
              <a:t>return to R&amp;D ≥ 40 percent per </a:t>
            </a:r>
            <a:r>
              <a:rPr lang="en-US" dirty="0" smtClean="0">
                <a:cs typeface="Arial" panose="020B0604020202020204" pitchFamily="34" charset="0"/>
              </a:rPr>
              <a:t>year</a:t>
            </a:r>
          </a:p>
          <a:p>
            <a:pPr marL="800100" lvl="1" indent="-342900">
              <a:spcBef>
                <a:spcPts val="600"/>
              </a:spcBef>
              <a:buSzPct val="100000"/>
            </a:pPr>
            <a:r>
              <a:rPr lang="en-US" dirty="0" smtClean="0">
                <a:cs typeface="Arial" panose="020B0604020202020204" pitchFamily="34" charset="0"/>
              </a:rPr>
              <a:t>Much higher than the 6 percent per year return to physical capital</a:t>
            </a:r>
            <a:endParaRPr lang="en-US" dirty="0">
              <a:cs typeface="Arial" panose="020B0604020202020204" pitchFamily="34" charset="0"/>
            </a:endParaRPr>
          </a:p>
          <a:p>
            <a:pPr marL="342900" indent="-342900">
              <a:spcBef>
                <a:spcPts val="600"/>
              </a:spcBef>
              <a:buSzPct val="100000"/>
            </a:pPr>
            <a:r>
              <a:rPr lang="en-US" dirty="0">
                <a:cs typeface="Arial" panose="020B0604020202020204" pitchFamily="34" charset="0"/>
              </a:rPr>
              <a:t>Thus, many believe the government should encourage R&amp;D.</a:t>
            </a:r>
          </a:p>
          <a:p>
            <a:endParaRPr lang="en-US" dirty="0"/>
          </a:p>
        </p:txBody>
      </p:sp>
    </p:spTree>
    <p:extLst>
      <p:ext uri="{BB962C8B-B14F-4D97-AF65-F5344CB8AC3E}">
        <p14:creationId xmlns:p14="http://schemas.microsoft.com/office/powerpoint/2010/main" val="14600961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A85232"/>
                </a:solidFill>
                <a:latin typeface="+mn-lt"/>
              </a:rPr>
              <a:t>Economic growth as “creative destruction”</a:t>
            </a:r>
            <a:endParaRPr lang="en-US" sz="3200" b="1" dirty="0">
              <a:latin typeface="+mn-lt"/>
            </a:endParaRPr>
          </a:p>
        </p:txBody>
      </p:sp>
      <p:sp>
        <p:nvSpPr>
          <p:cNvPr id="4" name="Content Placeholder 3"/>
          <p:cNvSpPr>
            <a:spLocks noGrp="1"/>
          </p:cNvSpPr>
          <p:nvPr>
            <p:ph idx="1"/>
          </p:nvPr>
        </p:nvSpPr>
        <p:spPr>
          <a:xfrm>
            <a:off x="838200" y="1825625"/>
            <a:ext cx="8113743" cy="4351338"/>
          </a:xfrm>
        </p:spPr>
        <p:txBody>
          <a:bodyPr/>
          <a:lstStyle/>
          <a:p>
            <a:pPr marL="342900" indent="-342900">
              <a:spcBef>
                <a:spcPts val="600"/>
              </a:spcBef>
              <a:buSzPct val="100000"/>
            </a:pPr>
            <a:r>
              <a:rPr lang="en-US" sz="2600" dirty="0" smtClean="0">
                <a:cs typeface="Arial" panose="020B0604020202020204" pitchFamily="34" charset="0"/>
                <a:hlinkClick r:id="rId3"/>
              </a:rPr>
              <a:t>Joseph Schumpeter</a:t>
            </a:r>
            <a:r>
              <a:rPr lang="en-US" sz="2600" dirty="0" smtClean="0">
                <a:cs typeface="Arial" panose="020B0604020202020204" pitchFamily="34" charset="0"/>
              </a:rPr>
              <a:t> </a:t>
            </a:r>
            <a:r>
              <a:rPr lang="en-US" sz="2600" dirty="0">
                <a:cs typeface="Arial" panose="020B0604020202020204" pitchFamily="34" charset="0"/>
              </a:rPr>
              <a:t>(1942) coined term “creative destruction” to describe displacements resulting from technological progress:</a:t>
            </a:r>
          </a:p>
          <a:p>
            <a:pPr marL="800100" lvl="1">
              <a:spcBef>
                <a:spcPts val="600"/>
              </a:spcBef>
              <a:buClrTx/>
            </a:pPr>
            <a:r>
              <a:rPr lang="en-US" dirty="0">
                <a:cs typeface="Arial" panose="020B0604020202020204" pitchFamily="34" charset="0"/>
              </a:rPr>
              <a:t>The introduction of a new product is good for consumers but often bad for incumbent producers, who may be forced out of the market.</a:t>
            </a:r>
          </a:p>
          <a:p>
            <a:pPr marL="342900" indent="-342900">
              <a:spcBef>
                <a:spcPts val="600"/>
              </a:spcBef>
              <a:buSzPct val="100000"/>
            </a:pPr>
            <a:r>
              <a:rPr lang="en-US" sz="2600" dirty="0">
                <a:cs typeface="Arial" panose="020B0604020202020204" pitchFamily="34" charset="0"/>
              </a:rPr>
              <a:t>Examples:</a:t>
            </a:r>
          </a:p>
          <a:p>
            <a:pPr marL="800100" lvl="1">
              <a:spcBef>
                <a:spcPts val="600"/>
              </a:spcBef>
              <a:buClrTx/>
            </a:pPr>
            <a:r>
              <a:rPr lang="en-US" dirty="0">
                <a:cs typeface="Arial" panose="020B0604020202020204" pitchFamily="34" charset="0"/>
              </a:rPr>
              <a:t>Luddites (1811–1812) destroyed machines that displaced skilled mill workers in England.</a:t>
            </a:r>
          </a:p>
          <a:p>
            <a:pPr marL="800100" lvl="1">
              <a:spcBef>
                <a:spcPts val="600"/>
              </a:spcBef>
              <a:buClrTx/>
            </a:pPr>
            <a:r>
              <a:rPr lang="en-US" dirty="0">
                <a:cs typeface="Arial" panose="020B0604020202020204" pitchFamily="34" charset="0"/>
              </a:rPr>
              <a:t>Walmart </a:t>
            </a:r>
            <a:r>
              <a:rPr lang="en-US" dirty="0" smtClean="0">
                <a:cs typeface="Arial" panose="020B0604020202020204" pitchFamily="34" charset="0"/>
              </a:rPr>
              <a:t>reduces prices for consumers and makes its owners rich but displaces </a:t>
            </a:r>
            <a:r>
              <a:rPr lang="en-US" dirty="0">
                <a:cs typeface="Arial" panose="020B0604020202020204" pitchFamily="34" charset="0"/>
              </a:rPr>
              <a:t>many mom-and-pop stores.</a:t>
            </a:r>
          </a:p>
          <a:p>
            <a:endParaRPr lang="en-US" dirty="0"/>
          </a:p>
        </p:txBody>
      </p:sp>
      <p:pic>
        <p:nvPicPr>
          <p:cNvPr id="3" name="Picture 2" descr="Schumpeter’s two theories of imperialism | MR Online"/>
          <p:cNvPicPr>
            <a:picLocks noChangeAspect="1"/>
          </p:cNvPicPr>
          <p:nvPr/>
        </p:nvPicPr>
        <p:blipFill rotWithShape="1">
          <a:blip r:embed="rId4">
            <a:extLst>
              <a:ext uri="{28A0092B-C50C-407E-A947-70E740481C1C}">
                <a14:useLocalDpi xmlns:a14="http://schemas.microsoft.com/office/drawing/2010/main" val="0"/>
              </a:ext>
            </a:extLst>
          </a:blip>
          <a:srcRect l="20636" r="8712"/>
          <a:stretch/>
        </p:blipFill>
        <p:spPr>
          <a:xfrm>
            <a:off x="8951943" y="1825625"/>
            <a:ext cx="3161286" cy="3609404"/>
          </a:xfrm>
          <a:prstGeom prst="rect">
            <a:avLst/>
          </a:prstGeom>
        </p:spPr>
      </p:pic>
    </p:spTree>
    <p:extLst>
      <p:ext uri="{BB962C8B-B14F-4D97-AF65-F5344CB8AC3E}">
        <p14:creationId xmlns:p14="http://schemas.microsoft.com/office/powerpoint/2010/main" val="23338891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Solow-Swan Model</a:t>
            </a:r>
            <a:endParaRPr lang="en-US" dirty="0"/>
          </a:p>
        </p:txBody>
      </p:sp>
      <p:sp>
        <p:nvSpPr>
          <p:cNvPr id="6" name="Content Placeholder 5"/>
          <p:cNvSpPr>
            <a:spLocks noGrp="1"/>
          </p:cNvSpPr>
          <p:nvPr>
            <p:ph idx="1"/>
          </p:nvPr>
        </p:nvSpPr>
        <p:spPr/>
        <p:txBody>
          <a:bodyPr>
            <a:normAutofit/>
          </a:bodyPr>
          <a:lstStyle/>
          <a:p>
            <a:r>
              <a:rPr lang="en-US" dirty="0" smtClean="0"/>
              <a:t>Video</a:t>
            </a:r>
            <a:r>
              <a:rPr lang="en-US" dirty="0"/>
              <a:t>: </a:t>
            </a:r>
            <a:r>
              <a:rPr lang="en-US" dirty="0">
                <a:hlinkClick r:id="rId2"/>
              </a:rPr>
              <a:t>https://</a:t>
            </a:r>
            <a:r>
              <a:rPr lang="en-US" dirty="0" smtClean="0">
                <a:hlinkClick r:id="rId2"/>
              </a:rPr>
              <a:t>youtu.be/eVAS-t83Tx0</a:t>
            </a:r>
            <a:r>
              <a:rPr lang="en-US" dirty="0" smtClean="0"/>
              <a:t> (</a:t>
            </a:r>
            <a:r>
              <a:rPr lang="en-US" i="1" dirty="0"/>
              <a:t>Intro to the Solow Model of Economic </a:t>
            </a:r>
            <a:r>
              <a:rPr lang="en-US" i="1" dirty="0" smtClean="0"/>
              <a:t>Growth</a:t>
            </a:r>
            <a:r>
              <a:rPr lang="en-US" dirty="0" smtClean="0"/>
              <a:t>)</a:t>
            </a:r>
            <a:endParaRPr lang="en-US" dirty="0"/>
          </a:p>
          <a:p>
            <a:r>
              <a:rPr lang="en-US" dirty="0"/>
              <a:t>Video: </a:t>
            </a:r>
            <a:r>
              <a:rPr lang="en-US" dirty="0">
                <a:hlinkClick r:id="rId3"/>
              </a:rPr>
              <a:t>https://</a:t>
            </a:r>
            <a:r>
              <a:rPr lang="en-US" dirty="0" smtClean="0">
                <a:hlinkClick r:id="rId3"/>
              </a:rPr>
              <a:t>youtu.be/SljsIacQDbc</a:t>
            </a:r>
            <a:r>
              <a:rPr lang="en-US" dirty="0" smtClean="0"/>
              <a:t> (</a:t>
            </a:r>
            <a:r>
              <a:rPr lang="en-US" i="1" dirty="0"/>
              <a:t>Physical Capital and Diminishing </a:t>
            </a:r>
            <a:r>
              <a:rPr lang="en-US" i="1" dirty="0" smtClean="0"/>
              <a:t>Returns</a:t>
            </a:r>
            <a:r>
              <a:rPr lang="en-US" dirty="0" smtClean="0"/>
              <a:t>)</a:t>
            </a:r>
          </a:p>
          <a:p>
            <a:r>
              <a:rPr lang="en-US" dirty="0"/>
              <a:t>Video: </a:t>
            </a:r>
            <a:r>
              <a:rPr lang="en-US" dirty="0">
                <a:hlinkClick r:id="rId4"/>
              </a:rPr>
              <a:t>https://</a:t>
            </a:r>
            <a:r>
              <a:rPr lang="en-US" dirty="0" smtClean="0">
                <a:hlinkClick r:id="rId4"/>
              </a:rPr>
              <a:t>youtu.be/LQR7rO-I96A</a:t>
            </a:r>
            <a:r>
              <a:rPr lang="en-US" dirty="0" smtClean="0"/>
              <a:t> (</a:t>
            </a:r>
            <a:r>
              <a:rPr lang="en-US" i="1" dirty="0"/>
              <a:t>The Solow Model and the Steady </a:t>
            </a:r>
            <a:r>
              <a:rPr lang="en-US" i="1" dirty="0" smtClean="0"/>
              <a:t>State</a:t>
            </a:r>
            <a:r>
              <a:rPr lang="en-US" dirty="0" smtClean="0"/>
              <a:t>)</a:t>
            </a:r>
          </a:p>
          <a:p>
            <a:r>
              <a:rPr lang="en-US" dirty="0"/>
              <a:t>Video: </a:t>
            </a:r>
            <a:r>
              <a:rPr lang="en-US" dirty="0">
                <a:hlinkClick r:id="rId5"/>
              </a:rPr>
              <a:t>https://</a:t>
            </a:r>
            <a:r>
              <a:rPr lang="en-US" dirty="0" smtClean="0">
                <a:hlinkClick r:id="rId5"/>
              </a:rPr>
              <a:t>youtu.be/SVWX4Xjl4Os</a:t>
            </a:r>
            <a:r>
              <a:rPr lang="en-US" dirty="0" smtClean="0"/>
              <a:t> (</a:t>
            </a:r>
            <a:r>
              <a:rPr lang="en-US" i="1" dirty="0"/>
              <a:t>Human Capital &amp; Conditional </a:t>
            </a:r>
            <a:r>
              <a:rPr lang="en-US" i="1" dirty="0" smtClean="0"/>
              <a:t>Convergence</a:t>
            </a:r>
            <a:r>
              <a:rPr lang="en-US" dirty="0" smtClean="0"/>
              <a:t>)</a:t>
            </a:r>
          </a:p>
        </p:txBody>
      </p:sp>
    </p:spTree>
    <p:extLst>
      <p:ext uri="{BB962C8B-B14F-4D97-AF65-F5344CB8AC3E}">
        <p14:creationId xmlns:p14="http://schemas.microsoft.com/office/powerpoint/2010/main" val="12044900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Ideas</a:t>
            </a:r>
            <a:endParaRPr lang="en-US" dirty="0"/>
          </a:p>
        </p:txBody>
      </p:sp>
      <p:sp>
        <p:nvSpPr>
          <p:cNvPr id="3" name="Content Placeholder 2"/>
          <p:cNvSpPr>
            <a:spLocks noGrp="1"/>
          </p:cNvSpPr>
          <p:nvPr>
            <p:ph idx="1"/>
          </p:nvPr>
        </p:nvSpPr>
        <p:spPr/>
        <p:txBody>
          <a:bodyPr>
            <a:normAutofit/>
          </a:bodyPr>
          <a:lstStyle/>
          <a:p>
            <a:r>
              <a:rPr lang="en-US" dirty="0"/>
              <a:t>Video: </a:t>
            </a:r>
            <a:r>
              <a:rPr lang="en-US" dirty="0">
                <a:hlinkClick r:id="rId2"/>
              </a:rPr>
              <a:t>https://youtu.be/-yPDlowSL1w</a:t>
            </a:r>
            <a:r>
              <a:rPr lang="en-US" dirty="0"/>
              <a:t> (</a:t>
            </a:r>
            <a:r>
              <a:rPr lang="en-US" i="1" dirty="0"/>
              <a:t>The Solow Model and Ideas</a:t>
            </a:r>
            <a:r>
              <a:rPr lang="en-US" dirty="0"/>
              <a:t>)</a:t>
            </a:r>
          </a:p>
          <a:p>
            <a:r>
              <a:rPr lang="en-US" dirty="0"/>
              <a:t>Video: </a:t>
            </a:r>
            <a:r>
              <a:rPr lang="en-US" dirty="0">
                <a:hlinkClick r:id="rId3"/>
              </a:rPr>
              <a:t>https://</a:t>
            </a:r>
            <a:r>
              <a:rPr lang="en-US" dirty="0" smtClean="0">
                <a:hlinkClick r:id="rId3"/>
              </a:rPr>
              <a:t>youtu.be/1mXBg-BVrJ0</a:t>
            </a:r>
            <a:r>
              <a:rPr lang="en-US" dirty="0" smtClean="0"/>
              <a:t> (</a:t>
            </a:r>
            <a:r>
              <a:rPr lang="en-US" i="1" dirty="0" smtClean="0"/>
              <a:t>The Economics of Ideas</a:t>
            </a:r>
            <a:r>
              <a:rPr lang="en-US" dirty="0" smtClean="0"/>
              <a:t>)</a:t>
            </a:r>
          </a:p>
          <a:p>
            <a:r>
              <a:rPr lang="en-US" dirty="0"/>
              <a:t>Video: </a:t>
            </a:r>
            <a:r>
              <a:rPr lang="en-US" dirty="0">
                <a:hlinkClick r:id="rId4"/>
              </a:rPr>
              <a:t>https://</a:t>
            </a:r>
            <a:r>
              <a:rPr lang="en-US" dirty="0" smtClean="0">
                <a:hlinkClick r:id="rId4"/>
              </a:rPr>
              <a:t>youtu.be/Jz0VXPPZOiU</a:t>
            </a:r>
            <a:r>
              <a:rPr lang="en-US" dirty="0" smtClean="0"/>
              <a:t> (</a:t>
            </a:r>
            <a:r>
              <a:rPr lang="en-US" i="1" dirty="0"/>
              <a:t>Patents, Prizes, and </a:t>
            </a:r>
            <a:r>
              <a:rPr lang="en-US" i="1" dirty="0" smtClean="0"/>
              <a:t>Subsidies</a:t>
            </a:r>
            <a:r>
              <a:rPr lang="en-US" dirty="0" smtClean="0"/>
              <a:t>)</a:t>
            </a:r>
          </a:p>
          <a:p>
            <a:r>
              <a:rPr lang="en-US" dirty="0"/>
              <a:t>Video: </a:t>
            </a:r>
            <a:r>
              <a:rPr lang="en-US" dirty="0">
                <a:hlinkClick r:id="rId5"/>
              </a:rPr>
              <a:t>https://</a:t>
            </a:r>
            <a:r>
              <a:rPr lang="en-US" dirty="0" smtClean="0">
                <a:hlinkClick r:id="rId5"/>
              </a:rPr>
              <a:t>youtu.be/Ip2-Qa50uBI</a:t>
            </a:r>
            <a:r>
              <a:rPr lang="en-US" dirty="0" smtClean="0"/>
              <a:t> (</a:t>
            </a:r>
            <a:r>
              <a:rPr lang="en-US" i="1" dirty="0"/>
              <a:t>Alex Tabarrok on how ideas trump </a:t>
            </a:r>
            <a:r>
              <a:rPr lang="en-US" i="1" dirty="0" smtClean="0"/>
              <a:t>crises</a:t>
            </a:r>
            <a:r>
              <a:rPr lang="en-US" dirty="0" smtClean="0"/>
              <a:t>)</a:t>
            </a:r>
          </a:p>
          <a:p>
            <a:r>
              <a:rPr lang="en-US" dirty="0"/>
              <a:t>Video: </a:t>
            </a:r>
            <a:r>
              <a:rPr lang="en-US" dirty="0">
                <a:hlinkClick r:id="rId6"/>
              </a:rPr>
              <a:t>https://</a:t>
            </a:r>
            <a:r>
              <a:rPr lang="en-US" dirty="0" smtClean="0">
                <a:hlinkClick r:id="rId6"/>
              </a:rPr>
              <a:t>youtu.be/4zhPbYYaV5Y</a:t>
            </a:r>
            <a:r>
              <a:rPr lang="en-US" dirty="0" smtClean="0"/>
              <a:t> (</a:t>
            </a:r>
            <a:r>
              <a:rPr lang="en-US" i="1" dirty="0" smtClean="0"/>
              <a:t>The Idea Equation</a:t>
            </a:r>
            <a:r>
              <a:rPr lang="en-US" dirty="0" smtClean="0"/>
              <a:t>)</a:t>
            </a:r>
            <a:endParaRPr lang="en-US" dirty="0"/>
          </a:p>
        </p:txBody>
      </p:sp>
    </p:spTree>
    <p:extLst>
      <p:ext uri="{BB962C8B-B14F-4D97-AF65-F5344CB8AC3E}">
        <p14:creationId xmlns:p14="http://schemas.microsoft.com/office/powerpoint/2010/main" val="15061329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Solow-Swan (Going Deeper)</a:t>
            </a:r>
            <a:endParaRPr lang="en-US" dirty="0"/>
          </a:p>
        </p:txBody>
      </p:sp>
      <p:sp>
        <p:nvSpPr>
          <p:cNvPr id="3" name="Content Placeholder 2"/>
          <p:cNvSpPr>
            <a:spLocks noGrp="1"/>
          </p:cNvSpPr>
          <p:nvPr>
            <p:ph idx="1"/>
          </p:nvPr>
        </p:nvSpPr>
        <p:spPr/>
        <p:txBody>
          <a:bodyPr>
            <a:normAutofit/>
          </a:bodyPr>
          <a:lstStyle/>
          <a:p>
            <a:r>
              <a:rPr lang="en-US" dirty="0">
                <a:hlinkClick r:id="rId2"/>
              </a:rPr>
              <a:t>https://</a:t>
            </a:r>
            <a:r>
              <a:rPr lang="en-US" dirty="0" smtClean="0">
                <a:hlinkClick r:id="rId2"/>
              </a:rPr>
              <a:t>youtu.be/IqUuxEQUt4I</a:t>
            </a:r>
            <a:r>
              <a:rPr lang="en-US" dirty="0" smtClean="0"/>
              <a:t> (</a:t>
            </a:r>
            <a:r>
              <a:rPr lang="en-US" i="1" dirty="0"/>
              <a:t>The Solow Model 1 - </a:t>
            </a:r>
            <a:r>
              <a:rPr lang="en-US" i="1" dirty="0" smtClean="0"/>
              <a:t>Introduction</a:t>
            </a:r>
            <a:r>
              <a:rPr lang="en-US" dirty="0" smtClean="0"/>
              <a:t>)</a:t>
            </a:r>
          </a:p>
          <a:p>
            <a:r>
              <a:rPr lang="en-US" dirty="0">
                <a:hlinkClick r:id="rId3"/>
              </a:rPr>
              <a:t>https://</a:t>
            </a:r>
            <a:r>
              <a:rPr lang="en-US" dirty="0" smtClean="0">
                <a:hlinkClick r:id="rId3"/>
              </a:rPr>
              <a:t>youtu.be/MmsSIoGtyh4</a:t>
            </a:r>
            <a:r>
              <a:rPr lang="en-US" dirty="0" smtClean="0"/>
              <a:t> (</a:t>
            </a:r>
            <a:r>
              <a:rPr lang="en-US" i="1" dirty="0"/>
              <a:t>The Solow Model 2: Comparative </a:t>
            </a:r>
            <a:r>
              <a:rPr lang="en-US" i="1" dirty="0" smtClean="0"/>
              <a:t>Statics</a:t>
            </a:r>
            <a:r>
              <a:rPr lang="en-US" dirty="0" smtClean="0"/>
              <a:t>)</a:t>
            </a:r>
          </a:p>
          <a:p>
            <a:r>
              <a:rPr lang="en-US" dirty="0">
                <a:hlinkClick r:id="rId4"/>
              </a:rPr>
              <a:t>https://</a:t>
            </a:r>
            <a:r>
              <a:rPr lang="en-US" dirty="0" smtClean="0">
                <a:hlinkClick r:id="rId4"/>
              </a:rPr>
              <a:t>youtu.be/lG4m_4uhZIA</a:t>
            </a:r>
            <a:r>
              <a:rPr lang="en-US" dirty="0" smtClean="0"/>
              <a:t> (</a:t>
            </a:r>
            <a:r>
              <a:rPr lang="en-US" i="1" dirty="0"/>
              <a:t>The Solow Model 3 -- Taking the Model to </a:t>
            </a:r>
            <a:r>
              <a:rPr lang="en-US" i="1" dirty="0" smtClean="0"/>
              <a:t>Data</a:t>
            </a:r>
            <a:r>
              <a:rPr lang="en-US" dirty="0" smtClean="0"/>
              <a:t>)</a:t>
            </a:r>
          </a:p>
          <a:p>
            <a:r>
              <a:rPr lang="en-US" dirty="0">
                <a:hlinkClick r:id="rId5"/>
              </a:rPr>
              <a:t>https://</a:t>
            </a:r>
            <a:r>
              <a:rPr lang="en-US" dirty="0" smtClean="0">
                <a:hlinkClick r:id="rId5"/>
              </a:rPr>
              <a:t>youtu.be/S1xRi5JPDaM</a:t>
            </a:r>
            <a:r>
              <a:rPr lang="en-US" dirty="0" smtClean="0"/>
              <a:t> (</a:t>
            </a:r>
            <a:r>
              <a:rPr lang="en-US" i="1" dirty="0"/>
              <a:t>The Solow Model 4 - </a:t>
            </a:r>
            <a:r>
              <a:rPr lang="en-US" i="1" dirty="0" smtClean="0"/>
              <a:t>Productivity</a:t>
            </a:r>
            <a:r>
              <a:rPr lang="en-US" dirty="0" smtClean="0"/>
              <a:t>)</a:t>
            </a:r>
            <a:endParaRPr lang="en-US" dirty="0"/>
          </a:p>
        </p:txBody>
      </p:sp>
    </p:spTree>
    <p:extLst>
      <p:ext uri="{BB962C8B-B14F-4D97-AF65-F5344CB8AC3E}">
        <p14:creationId xmlns:p14="http://schemas.microsoft.com/office/powerpoint/2010/main" val="1261552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sp>
        <p:nvSpPr>
          <p:cNvPr id="3" name="Content Placeholder 2"/>
          <p:cNvSpPr>
            <a:spLocks noGrp="1"/>
          </p:cNvSpPr>
          <p:nvPr>
            <p:ph idx="1"/>
          </p:nvPr>
        </p:nvSpPr>
        <p:spPr/>
        <p:txBody>
          <a:bodyPr/>
          <a:lstStyle/>
          <a:p>
            <a:r>
              <a:rPr lang="en-US" dirty="0" smtClean="0"/>
              <a:t>The Solow-Swan model with population growth assumes that each worker has </a:t>
            </a:r>
            <a:r>
              <a:rPr lang="en-US" b="1" i="1" dirty="0" smtClean="0">
                <a:solidFill>
                  <a:srgbClr val="0070C0"/>
                </a:solidFill>
              </a:rPr>
              <a:t>n</a:t>
            </a:r>
            <a:r>
              <a:rPr lang="en-US" dirty="0" smtClean="0"/>
              <a:t> kids in each period</a:t>
            </a:r>
          </a:p>
          <a:p>
            <a:r>
              <a:rPr lang="en-US" dirty="0" smtClean="0"/>
              <a:t>The kids become adult workers themselves in the period immediately after they are born </a:t>
            </a:r>
          </a:p>
          <a:p>
            <a:pPr lvl="1"/>
            <a:r>
              <a:rPr lang="en-US" dirty="0" smtClean="0"/>
              <a:t>and, like every other worker, have </a:t>
            </a:r>
            <a:r>
              <a:rPr lang="en-US" i="1" dirty="0" smtClean="0"/>
              <a:t>n</a:t>
            </a:r>
            <a:r>
              <a:rPr lang="en-US" dirty="0" smtClean="0"/>
              <a:t> kids of their own</a:t>
            </a:r>
          </a:p>
          <a:p>
            <a:pPr lvl="1"/>
            <a:r>
              <a:rPr lang="en-US" dirty="0" smtClean="0"/>
              <a:t>and so on</a:t>
            </a:r>
            <a:endParaRPr lang="en-US" dirty="0"/>
          </a:p>
        </p:txBody>
      </p:sp>
    </p:spTree>
    <p:extLst>
      <p:ext uri="{BB962C8B-B14F-4D97-AF65-F5344CB8AC3E}">
        <p14:creationId xmlns:p14="http://schemas.microsoft.com/office/powerpoint/2010/main" val="2651384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Growth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Let the growth rate of any variable </a:t>
                </a:r>
                <a:r>
                  <a:rPr lang="en-US" i="1" dirty="0" smtClean="0"/>
                  <a:t>x</a:t>
                </a:r>
                <a:r>
                  <a:rPr lang="en-US" dirty="0" smtClean="0"/>
                  <a:t> be denoted </a:t>
                </a:r>
                <a:r>
                  <a:rPr lang="en-US" i="1" dirty="0" err="1" smtClean="0"/>
                  <a:t>x</a:t>
                </a:r>
                <a:r>
                  <a:rPr lang="en-US" baseline="-25000" dirty="0" err="1" smtClean="0"/>
                  <a:t>g</a:t>
                </a:r>
                <a:r>
                  <a:rPr lang="en-US" dirty="0" smtClean="0"/>
                  <a:t>. It is calculated as follows:</a:t>
                </a:r>
              </a:p>
              <a:p>
                <a:endParaRPr lang="en-US" dirty="0"/>
              </a:p>
              <a:p>
                <a:endParaRPr lang="en-US" dirty="0" smtClean="0"/>
              </a:p>
              <a:p>
                <a:r>
                  <a:rPr lang="en-US" dirty="0" smtClean="0"/>
                  <a:t>Therefore, the growth rate of the number of workers, </a:t>
                </a:r>
                <a:r>
                  <a:rPr lang="en-US" i="1" dirty="0" err="1" smtClean="0"/>
                  <a:t>L</a:t>
                </a:r>
                <a:r>
                  <a:rPr lang="en-US" baseline="-25000" dirty="0" err="1" smtClean="0"/>
                  <a:t>g</a:t>
                </a:r>
                <a:r>
                  <a:rPr lang="en-US" dirty="0" smtClean="0"/>
                  <a:t>, is:</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𝑔</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−1</m:t>
                        </m:r>
                      </m:num>
                      <m:den>
                        <m:r>
                          <a:rPr lang="en-US" b="0" i="1" smtClean="0">
                            <a:latin typeface="Cambria Math" panose="02040503050406030204" pitchFamily="18" charset="0"/>
                          </a:rPr>
                          <m:t>1</m:t>
                        </m:r>
                      </m:den>
                    </m:f>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smtClean="0"/>
              </a:p>
              <a:p>
                <a:r>
                  <a:rPr lang="en-US" dirty="0" smtClean="0"/>
                  <a:t>So, </a:t>
                </a:r>
                <a:r>
                  <a:rPr lang="en-US" dirty="0" smtClean="0">
                    <a:solidFill>
                      <a:srgbClr val="0070C0"/>
                    </a:solidFill>
                  </a:rPr>
                  <a:t>when each adult has </a:t>
                </a:r>
                <a:r>
                  <a:rPr lang="en-US" i="1" dirty="0" smtClean="0">
                    <a:solidFill>
                      <a:srgbClr val="0070C0"/>
                    </a:solidFill>
                  </a:rPr>
                  <a:t>n</a:t>
                </a:r>
                <a:r>
                  <a:rPr lang="en-US" dirty="0" smtClean="0">
                    <a:solidFill>
                      <a:srgbClr val="0070C0"/>
                    </a:solidFill>
                  </a:rPr>
                  <a:t> kids per period, the rate of population growth is also </a:t>
                </a:r>
                <a:r>
                  <a:rPr lang="en-US" i="1" dirty="0" smtClean="0">
                    <a:solidFill>
                      <a:srgbClr val="0070C0"/>
                    </a:solidFill>
                  </a:rPr>
                  <a:t>n</a:t>
                </a:r>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r="-5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nvPr>
        </p:nvGraphicFramePr>
        <p:xfrm>
          <a:off x="2359742" y="2819400"/>
          <a:ext cx="7472516" cy="762000"/>
        </p:xfrm>
        <a:graphic>
          <a:graphicData uri="http://schemas.openxmlformats.org/presentationml/2006/ole">
            <mc:AlternateContent xmlns:mc="http://schemas.openxmlformats.org/markup-compatibility/2006">
              <mc:Choice xmlns:v="urn:schemas-microsoft-com:vml" Requires="v">
                <p:oleObj spid="_x0000_s5150" name="Equation" r:id="rId4" imgW="3860640" imgH="393480" progId="Equation.3">
                  <p:embed/>
                </p:oleObj>
              </mc:Choice>
              <mc:Fallback>
                <p:oleObj name="Equation" r:id="rId4" imgW="3860640" imgH="393480" progId="Equation.3">
                  <p:embed/>
                  <p:pic>
                    <p:nvPicPr>
                      <p:cNvPr id="4" name="Object 3"/>
                      <p:cNvPicPr/>
                      <p:nvPr/>
                    </p:nvPicPr>
                    <p:blipFill>
                      <a:blip r:embed="rId5"/>
                      <a:stretch>
                        <a:fillRect/>
                      </a:stretch>
                    </p:blipFill>
                    <p:spPr>
                      <a:xfrm>
                        <a:off x="2359742" y="2819400"/>
                        <a:ext cx="7472516" cy="762000"/>
                      </a:xfrm>
                      <a:prstGeom prst="rect">
                        <a:avLst/>
                      </a:prstGeom>
                    </p:spPr>
                  </p:pic>
                </p:oleObj>
              </mc:Fallback>
            </mc:AlternateContent>
          </a:graphicData>
        </a:graphic>
      </p:graphicFrame>
    </p:spTree>
    <p:extLst>
      <p:ext uri="{BB962C8B-B14F-4D97-AF65-F5344CB8AC3E}">
        <p14:creationId xmlns:p14="http://schemas.microsoft.com/office/powerpoint/2010/main" val="246412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per worker capital change?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Recall that, each individual has </a:t>
                </a:r>
                <a:r>
                  <a:rPr lang="en-US" b="1" i="1" dirty="0" err="1"/>
                  <a:t>k</a:t>
                </a:r>
                <a:r>
                  <a:rPr lang="en-US" b="1" baseline="-25000" dirty="0" err="1"/>
                  <a:t>t</a:t>
                </a:r>
                <a:r>
                  <a:rPr lang="en-US" dirty="0"/>
                  <a:t> units of capital on date </a:t>
                </a:r>
                <a:r>
                  <a:rPr lang="en-US" i="1" dirty="0" smtClean="0"/>
                  <a:t>t</a:t>
                </a:r>
                <a:r>
                  <a:rPr lang="en-US" dirty="0"/>
                  <a:t> …</a:t>
                </a:r>
                <a:endParaRPr lang="en-US" i="1" dirty="0" smtClean="0"/>
              </a:p>
              <a:p>
                <a:r>
                  <a:rPr lang="en-US" dirty="0"/>
                  <a:t>… and </a:t>
                </a:r>
                <a:r>
                  <a:rPr lang="en-US" dirty="0" smtClean="0"/>
                  <a:t>accumulates </a:t>
                </a:r>
                <a:r>
                  <a:rPr lang="en-US" b="1" i="1" dirty="0" err="1"/>
                  <a:t>k</a:t>
                </a:r>
                <a:r>
                  <a:rPr lang="en-US" b="1" baseline="-25000" dirty="0" err="1"/>
                  <a:t>t</a:t>
                </a:r>
                <a:r>
                  <a:rPr lang="en-US" b="1" dirty="0"/>
                  <a:t> + </a:t>
                </a:r>
                <a:r>
                  <a:rPr lang="en-US" b="1" i="1" dirty="0" err="1"/>
                  <a:t>sy</a:t>
                </a:r>
                <a:r>
                  <a:rPr lang="en-US" b="1" baseline="-25000" dirty="0" err="1"/>
                  <a:t>t</a:t>
                </a:r>
                <a:r>
                  <a:rPr lang="en-US" b="1" dirty="0"/>
                  <a:t> </a:t>
                </a:r>
                <a:r>
                  <a:rPr lang="en-US" b="1" dirty="0">
                    <a:cs typeface="Calibri"/>
                  </a:rPr>
                  <a:t>−</a:t>
                </a:r>
                <a:r>
                  <a:rPr lang="en-US" b="1" dirty="0"/>
                  <a:t> </a:t>
                </a:r>
                <a:r>
                  <a:rPr lang="el-GR" b="1" dirty="0"/>
                  <a:t>δ</a:t>
                </a:r>
                <a:r>
                  <a:rPr lang="en-US" b="1" i="1" dirty="0" err="1"/>
                  <a:t>k</a:t>
                </a:r>
                <a:r>
                  <a:rPr lang="en-US" b="1" baseline="-25000" dirty="0" err="1"/>
                  <a:t>t</a:t>
                </a:r>
                <a:r>
                  <a:rPr lang="en-US" b="1" dirty="0"/>
                  <a:t> </a:t>
                </a:r>
                <a:r>
                  <a:rPr lang="en-US" dirty="0"/>
                  <a:t>units of capital on date </a:t>
                </a:r>
                <a:r>
                  <a:rPr lang="en-US" i="1" dirty="0"/>
                  <a:t>t</a:t>
                </a:r>
                <a:r>
                  <a:rPr lang="en-US" dirty="0"/>
                  <a:t> + </a:t>
                </a:r>
                <a:r>
                  <a:rPr lang="en-US" dirty="0" smtClean="0"/>
                  <a:t>1</a:t>
                </a:r>
              </a:p>
              <a:p>
                <a:r>
                  <a:rPr lang="en-US" dirty="0"/>
                  <a:t>… which </a:t>
                </a:r>
                <a:r>
                  <a:rPr lang="en-US" dirty="0" smtClean="0"/>
                  <a:t>he/she shares equally with his/her </a:t>
                </a:r>
                <a:r>
                  <a:rPr lang="en-US" b="1" i="1" dirty="0" smtClean="0"/>
                  <a:t>n</a:t>
                </a:r>
                <a:r>
                  <a:rPr lang="en-US" dirty="0" smtClean="0"/>
                  <a:t> kids</a:t>
                </a:r>
              </a:p>
              <a:p>
                <a:pPr lvl="1"/>
                <a:r>
                  <a:rPr lang="en-US" dirty="0" smtClean="0"/>
                  <a:t>(and the kids born at time </a:t>
                </a:r>
                <a:r>
                  <a:rPr lang="en-US" i="1" dirty="0" smtClean="0"/>
                  <a:t>t</a:t>
                </a:r>
                <a:r>
                  <a:rPr lang="en-US" dirty="0" smtClean="0"/>
                  <a:t> become adult workers at time </a:t>
                </a:r>
                <a:r>
                  <a:rPr lang="en-US" i="1" dirty="0" smtClean="0"/>
                  <a:t>t</a:t>
                </a:r>
                <a:r>
                  <a:rPr lang="en-US" dirty="0" smtClean="0"/>
                  <a:t> + 1).</a:t>
                </a:r>
              </a:p>
              <a:p>
                <a:r>
                  <a:rPr lang="en-US" dirty="0" smtClean="0"/>
                  <a:t>Therefore, the per </a:t>
                </a:r>
                <a:r>
                  <a:rPr lang="en-US" dirty="0"/>
                  <a:t>worker capital </a:t>
                </a:r>
                <a:r>
                  <a:rPr lang="en-US" dirty="0" smtClean="0"/>
                  <a:t>stock at time </a:t>
                </a:r>
                <a:r>
                  <a:rPr lang="en-US" i="1" dirty="0" smtClean="0"/>
                  <a:t>t</a:t>
                </a:r>
                <a:r>
                  <a:rPr lang="en-US" dirty="0" smtClean="0"/>
                  <a:t> + 1 is: </a:t>
                </a:r>
                <a:r>
                  <a:rPr lang="en-US" dirty="0" smtClean="0"/>
                  <a:t/>
                </a:r>
                <a:br>
                  <a:rPr lang="en-US" dirty="0" smtClean="0"/>
                </a:br>
                <a:r>
                  <a:rPr lang="en-US" dirty="0" smtClean="0"/>
                  <a:t/>
                </a:r>
                <a:br>
                  <a:rPr lang="en-US" dirty="0" smtClean="0"/>
                </a:br>
                <a14:m>
                  <m:oMath xmlns:m="http://schemas.openxmlformats.org/officeDocument/2006/math">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a:rPr>
                          <m:t>𝒌</m:t>
                        </m:r>
                      </m:e>
                      <m:sub>
                        <m:r>
                          <a:rPr lang="en-US" b="1" i="1" smtClean="0">
                            <a:solidFill>
                              <a:srgbClr val="0070C0"/>
                            </a:solidFill>
                            <a:latin typeface="Cambria Math"/>
                          </a:rPr>
                          <m:t>𝒕</m:t>
                        </m:r>
                        <m:r>
                          <a:rPr lang="en-US" b="1" i="1" smtClean="0">
                            <a:solidFill>
                              <a:srgbClr val="0070C0"/>
                            </a:solidFill>
                            <a:latin typeface="Cambria Math"/>
                          </a:rPr>
                          <m:t>+</m:t>
                        </m:r>
                        <m:r>
                          <a:rPr lang="en-US" b="1" i="1" smtClean="0">
                            <a:solidFill>
                              <a:srgbClr val="0070C0"/>
                            </a:solidFill>
                            <a:latin typeface="Cambria Math"/>
                          </a:rPr>
                          <m:t>𝟏</m:t>
                        </m:r>
                      </m:sub>
                    </m:sSub>
                    <m:r>
                      <a:rPr lang="en-US" b="1" i="1" smtClean="0">
                        <a:solidFill>
                          <a:srgbClr val="0070C0"/>
                        </a:solidFill>
                        <a:latin typeface="Cambria Math"/>
                      </a:rPr>
                      <m:t>=</m:t>
                    </m:r>
                    <m:f>
                      <m:fPr>
                        <m:ctrlPr>
                          <a:rPr lang="en-US" b="1" i="1" smtClean="0">
                            <a:solidFill>
                              <a:srgbClr val="0070C0"/>
                            </a:solidFill>
                            <a:latin typeface="Cambria Math" panose="02040503050406030204" pitchFamily="18" charset="0"/>
                          </a:rPr>
                        </m:ctrlPr>
                      </m:fPr>
                      <m:num>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a:rPr>
                              <m:t>𝒌</m:t>
                            </m:r>
                          </m:e>
                          <m:sub>
                            <m:r>
                              <a:rPr lang="en-US" b="1" i="1" smtClean="0">
                                <a:solidFill>
                                  <a:srgbClr val="0070C0"/>
                                </a:solidFill>
                                <a:latin typeface="Cambria Math"/>
                              </a:rPr>
                              <m:t>𝒕</m:t>
                            </m:r>
                          </m:sub>
                        </m:sSub>
                        <m:r>
                          <a:rPr lang="en-US" b="1" i="1" smtClean="0">
                            <a:solidFill>
                              <a:srgbClr val="0070C0"/>
                            </a:solidFill>
                            <a:latin typeface="Cambria Math"/>
                          </a:rPr>
                          <m:t>+</m:t>
                        </m:r>
                        <m:r>
                          <a:rPr lang="en-US" b="1" i="1" smtClean="0">
                            <a:solidFill>
                              <a:srgbClr val="0070C0"/>
                            </a:solidFill>
                            <a:latin typeface="Cambria Math"/>
                          </a:rPr>
                          <m:t>𝒔</m:t>
                        </m:r>
                        <m:r>
                          <a:rPr lang="en-US" b="1" i="1" smtClean="0">
                            <a:solidFill>
                              <a:srgbClr val="0070C0"/>
                            </a:solidFill>
                            <a:latin typeface="Cambria Math"/>
                            <a:ea typeface="Cambria Math"/>
                          </a:rPr>
                          <m:t>∙</m:t>
                        </m:r>
                        <m:sSub>
                          <m:sSubPr>
                            <m:ctrlPr>
                              <a:rPr lang="en-US" b="1" i="1" smtClean="0">
                                <a:solidFill>
                                  <a:srgbClr val="0070C0"/>
                                </a:solidFill>
                                <a:latin typeface="Cambria Math" panose="02040503050406030204" pitchFamily="18" charset="0"/>
                                <a:ea typeface="Cambria Math"/>
                              </a:rPr>
                            </m:ctrlPr>
                          </m:sSubPr>
                          <m:e>
                            <m:r>
                              <a:rPr lang="en-US" b="1" i="1" smtClean="0">
                                <a:solidFill>
                                  <a:srgbClr val="0070C0"/>
                                </a:solidFill>
                                <a:latin typeface="Cambria Math"/>
                                <a:ea typeface="Cambria Math"/>
                              </a:rPr>
                              <m:t>𝒚</m:t>
                            </m:r>
                          </m:e>
                          <m:sub>
                            <m:r>
                              <a:rPr lang="en-US" b="1" i="1" smtClean="0">
                                <a:solidFill>
                                  <a:srgbClr val="0070C0"/>
                                </a:solidFill>
                                <a:latin typeface="Cambria Math"/>
                                <a:ea typeface="Cambria Math"/>
                              </a:rPr>
                              <m:t>𝒕</m:t>
                            </m:r>
                          </m:sub>
                        </m:sSub>
                        <m:r>
                          <a:rPr lang="en-US" b="1" i="1" smtClean="0">
                            <a:solidFill>
                              <a:srgbClr val="0070C0"/>
                            </a:solidFill>
                            <a:latin typeface="Cambria Math"/>
                            <a:ea typeface="Cambria Math"/>
                          </a:rPr>
                          <m:t>−</m:t>
                        </m:r>
                        <m:r>
                          <a:rPr lang="en-US" b="1" i="1" smtClean="0">
                            <a:solidFill>
                              <a:srgbClr val="0070C0"/>
                            </a:solidFill>
                            <a:latin typeface="Cambria Math"/>
                            <a:ea typeface="Cambria Math"/>
                          </a:rPr>
                          <m:t>𝜹</m:t>
                        </m:r>
                        <m:r>
                          <a:rPr lang="en-US" b="1" i="1" smtClean="0">
                            <a:solidFill>
                              <a:srgbClr val="0070C0"/>
                            </a:solidFill>
                            <a:latin typeface="Cambria Math"/>
                            <a:ea typeface="Cambria Math"/>
                          </a:rPr>
                          <m:t>∙</m:t>
                        </m:r>
                        <m:sSub>
                          <m:sSubPr>
                            <m:ctrlPr>
                              <a:rPr lang="en-US" b="1" i="1" smtClean="0">
                                <a:solidFill>
                                  <a:srgbClr val="0070C0"/>
                                </a:solidFill>
                                <a:latin typeface="Cambria Math" panose="02040503050406030204" pitchFamily="18" charset="0"/>
                                <a:ea typeface="Cambria Math"/>
                              </a:rPr>
                            </m:ctrlPr>
                          </m:sSubPr>
                          <m:e>
                            <m:r>
                              <a:rPr lang="en-US" b="1" i="1" smtClean="0">
                                <a:solidFill>
                                  <a:srgbClr val="0070C0"/>
                                </a:solidFill>
                                <a:latin typeface="Cambria Math"/>
                                <a:ea typeface="Cambria Math"/>
                              </a:rPr>
                              <m:t>𝒌</m:t>
                            </m:r>
                          </m:e>
                          <m:sub>
                            <m:r>
                              <a:rPr lang="en-US" b="1" i="1" smtClean="0">
                                <a:solidFill>
                                  <a:srgbClr val="0070C0"/>
                                </a:solidFill>
                                <a:latin typeface="Cambria Math"/>
                                <a:ea typeface="Cambria Math"/>
                              </a:rPr>
                              <m:t>𝒕</m:t>
                            </m:r>
                          </m:sub>
                        </m:sSub>
                      </m:num>
                      <m:den>
                        <m:r>
                          <a:rPr lang="en-US" b="1" i="1" smtClean="0">
                            <a:solidFill>
                              <a:srgbClr val="0070C0"/>
                            </a:solidFill>
                            <a:latin typeface="Cambria Math"/>
                          </a:rPr>
                          <m:t>𝟏</m:t>
                        </m:r>
                        <m:r>
                          <a:rPr lang="en-US" b="1" i="1" smtClean="0">
                            <a:solidFill>
                              <a:srgbClr val="0070C0"/>
                            </a:solidFill>
                            <a:latin typeface="Cambria Math"/>
                          </a:rPr>
                          <m:t>+</m:t>
                        </m:r>
                        <m:r>
                          <a:rPr lang="en-US" b="1" i="1" smtClean="0">
                            <a:solidFill>
                              <a:srgbClr val="0070C0"/>
                            </a:solidFill>
                            <a:latin typeface="Cambria Math"/>
                          </a:rPr>
                          <m:t>𝒏</m:t>
                        </m:r>
                      </m:den>
                    </m:f>
                  </m:oMath>
                </a14:m>
                <a:endParaRPr lang="en-US" b="1"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720369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5929</Words>
  <Application>Microsoft Office PowerPoint</Application>
  <PresentationFormat>Widescreen</PresentationFormat>
  <Paragraphs>483</Paragraphs>
  <Slides>69</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Arial</vt:lpstr>
      <vt:lpstr>Arial Narrow</vt:lpstr>
      <vt:lpstr>Calibri</vt:lpstr>
      <vt:lpstr>Calibri Light</vt:lpstr>
      <vt:lpstr>Cambria Math</vt:lpstr>
      <vt:lpstr>Symbol</vt:lpstr>
      <vt:lpstr>Tahoma</vt:lpstr>
      <vt:lpstr>Wingdings</vt:lpstr>
      <vt:lpstr>Office Theme</vt:lpstr>
      <vt:lpstr>Equation</vt:lpstr>
      <vt:lpstr>Ch. 9: Population Growth and Technological Progress</vt:lpstr>
      <vt:lpstr>IN THIS CHAPTER, YOU WILL LEARN:</vt:lpstr>
      <vt:lpstr>Population Growth in the Solow-Swan Model</vt:lpstr>
      <vt:lpstr>New Population Assumptions</vt:lpstr>
      <vt:lpstr>Dynamics: what time is it?</vt:lpstr>
      <vt:lpstr>How does per worker capital change?</vt:lpstr>
      <vt:lpstr>Population Growth</vt:lpstr>
      <vt:lpstr>Population Growth</vt:lpstr>
      <vt:lpstr>How does per worker capital change?</vt:lpstr>
      <vt:lpstr>Dynamics: algebra</vt:lpstr>
      <vt:lpstr>Dynamics: algebra</vt:lpstr>
      <vt:lpstr>Dynamics: algebra to graphs</vt:lpstr>
      <vt:lpstr>Dynamics: graph</vt:lpstr>
      <vt:lpstr>Break-even investment</vt:lpstr>
      <vt:lpstr>The Solow-Swan model diagram</vt:lpstr>
      <vt:lpstr>The impact of population growth</vt:lpstr>
      <vt:lpstr>Prediction</vt:lpstr>
      <vt:lpstr>Faster population growth: evidence</vt:lpstr>
      <vt:lpstr>International evidence on effective investment rate and income per person</vt:lpstr>
      <vt:lpstr>Alternative perspectives on population growth, part 1</vt:lpstr>
      <vt:lpstr>Alternative perspectives on population growth, part 2</vt:lpstr>
      <vt:lpstr>Alternative perspectives on population growth: Kremer</vt:lpstr>
      <vt:lpstr>Bonus Section: Steady-State Algebra for Solow-Swan with Population Growth</vt:lpstr>
      <vt:lpstr>The Steady State: Algebra</vt:lpstr>
      <vt:lpstr>The Steady State: Capital per Worker</vt:lpstr>
      <vt:lpstr>The Steady State: Output per Worker</vt:lpstr>
      <vt:lpstr>The Steady State: Investment per Worker</vt:lpstr>
      <vt:lpstr>The Steady State: Consumption per Worker</vt:lpstr>
      <vt:lpstr>Technological Progress in the Solow-Swan Model</vt:lpstr>
      <vt:lpstr>Adding technological progress into the Solow-Swan Model</vt:lpstr>
      <vt:lpstr>Recap: Solow-Swan with Population Growth</vt:lpstr>
      <vt:lpstr>The Sad Lesson of Solow-Swan</vt:lpstr>
      <vt:lpstr>Technological Progress</vt:lpstr>
      <vt:lpstr>Technological Progress</vt:lpstr>
      <vt:lpstr>Technological Progress</vt:lpstr>
      <vt:lpstr>Technological Progress</vt:lpstr>
      <vt:lpstr>Solow-Swan and exogenous tech progress</vt:lpstr>
      <vt:lpstr>Technological Progress</vt:lpstr>
      <vt:lpstr>Technological Progress</vt:lpstr>
      <vt:lpstr>Solow-Swan With Technological Progress</vt:lpstr>
      <vt:lpstr>Dynamics: Technological Progress</vt:lpstr>
      <vt:lpstr>Dynamics: graph</vt:lpstr>
      <vt:lpstr>Dynamics: Technological Progress</vt:lpstr>
      <vt:lpstr>Capital and effective labor in the long run</vt:lpstr>
      <vt:lpstr>Output, investment and consumption</vt:lpstr>
      <vt:lpstr>Output, investment and consumption per eater</vt:lpstr>
      <vt:lpstr>Output, investment and consumption per eater</vt:lpstr>
      <vt:lpstr>Rising living standards in the long run!</vt:lpstr>
      <vt:lpstr>Solow-Swan With Technological Progress</vt:lpstr>
      <vt:lpstr>Progress, finally!</vt:lpstr>
      <vt:lpstr>Beyond the Solow-Swan Model: Endogenous Growth Theory: The Basic AK Model</vt:lpstr>
      <vt:lpstr>Endogenous growth theory</vt:lpstr>
      <vt:lpstr>The basic model</vt:lpstr>
      <vt:lpstr>The basic model</vt:lpstr>
      <vt:lpstr>The AK Model: Non-decreasing Returns to Capital and Endogenous Growth </vt:lpstr>
      <vt:lpstr>Does capital have diminishing returns or not?</vt:lpstr>
      <vt:lpstr>Beyond the Solow-Swan Model: Endogenous Growth Theory: A Two-Sector Model</vt:lpstr>
      <vt:lpstr>Take Solow-Swan and add research</vt:lpstr>
      <vt:lpstr>Take Solow-Swan and add research</vt:lpstr>
      <vt:lpstr>Take Solow-Swan and add research</vt:lpstr>
      <vt:lpstr>Take Solow-Swan and add research</vt:lpstr>
      <vt:lpstr>Take Solow-Swan and add research</vt:lpstr>
      <vt:lpstr>Take Solow-Swan and add research</vt:lpstr>
      <vt:lpstr>Facts about R&amp;D</vt:lpstr>
      <vt:lpstr>Is the private sector doing enough R&amp;D?</vt:lpstr>
      <vt:lpstr>Economic growth as “creative destruction”</vt:lpstr>
      <vt:lpstr>Solow-Swan Model</vt:lpstr>
      <vt:lpstr>Growth and Ideas</vt:lpstr>
      <vt:lpstr>Solow-Swan (Going Deeper)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8: Capital Accumulation as a Source of Growth</dc:title>
  <dc:creator>Udayan Roy</dc:creator>
  <cp:lastModifiedBy>Udayan Roy</cp:lastModifiedBy>
  <cp:revision>139</cp:revision>
  <dcterms:created xsi:type="dcterms:W3CDTF">2022-02-15T04:04:25Z</dcterms:created>
  <dcterms:modified xsi:type="dcterms:W3CDTF">2022-02-28T20:51:11Z</dcterms:modified>
</cp:coreProperties>
</file>