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6" r:id="rId2"/>
    <p:sldId id="257" r:id="rId3"/>
    <p:sldId id="411" r:id="rId4"/>
    <p:sldId id="322" r:id="rId5"/>
    <p:sldId id="258" r:id="rId6"/>
    <p:sldId id="413" r:id="rId7"/>
    <p:sldId id="297" r:id="rId8"/>
    <p:sldId id="380" r:id="rId9"/>
    <p:sldId id="299" r:id="rId10"/>
    <p:sldId id="412" r:id="rId11"/>
    <p:sldId id="306" r:id="rId12"/>
    <p:sldId id="414" r:id="rId13"/>
    <p:sldId id="278" r:id="rId14"/>
    <p:sldId id="279" r:id="rId15"/>
    <p:sldId id="404" r:id="rId16"/>
    <p:sldId id="302" r:id="rId17"/>
    <p:sldId id="381" r:id="rId18"/>
    <p:sldId id="303" r:id="rId19"/>
    <p:sldId id="388" r:id="rId20"/>
    <p:sldId id="366" r:id="rId21"/>
    <p:sldId id="390" r:id="rId22"/>
    <p:sldId id="329" r:id="rId23"/>
    <p:sldId id="382" r:id="rId24"/>
    <p:sldId id="391" r:id="rId25"/>
    <p:sldId id="301" r:id="rId26"/>
    <p:sldId id="304" r:id="rId27"/>
    <p:sldId id="307" r:id="rId28"/>
    <p:sldId id="305" r:id="rId29"/>
    <p:sldId id="308" r:id="rId30"/>
    <p:sldId id="309" r:id="rId31"/>
    <p:sldId id="310" r:id="rId32"/>
    <p:sldId id="311" r:id="rId33"/>
    <p:sldId id="312" r:id="rId34"/>
    <p:sldId id="317" r:id="rId35"/>
    <p:sldId id="315" r:id="rId36"/>
    <p:sldId id="415" r:id="rId37"/>
    <p:sldId id="313" r:id="rId38"/>
    <p:sldId id="323" r:id="rId39"/>
    <p:sldId id="318" r:id="rId40"/>
    <p:sldId id="405" r:id="rId41"/>
    <p:sldId id="319" r:id="rId42"/>
    <p:sldId id="320" r:id="rId43"/>
    <p:sldId id="406" r:id="rId44"/>
    <p:sldId id="281" r:id="rId45"/>
    <p:sldId id="282" r:id="rId46"/>
    <p:sldId id="283" r:id="rId47"/>
    <p:sldId id="284" r:id="rId48"/>
    <p:sldId id="285" r:id="rId49"/>
    <p:sldId id="286" r:id="rId50"/>
    <p:sldId id="416" r:id="rId51"/>
    <p:sldId id="287" r:id="rId52"/>
    <p:sldId id="288" r:id="rId53"/>
    <p:sldId id="394" r:id="rId54"/>
    <p:sldId id="393" r:id="rId55"/>
    <p:sldId id="395" r:id="rId56"/>
    <p:sldId id="396" r:id="rId57"/>
    <p:sldId id="397" r:id="rId58"/>
    <p:sldId id="398" r:id="rId59"/>
    <p:sldId id="399" r:id="rId60"/>
    <p:sldId id="400" r:id="rId61"/>
    <p:sldId id="401" r:id="rId62"/>
    <p:sldId id="403" r:id="rId63"/>
    <p:sldId id="402" r:id="rId64"/>
    <p:sldId id="410" r:id="rId65"/>
    <p:sldId id="367" r:id="rId66"/>
    <p:sldId id="328" r:id="rId67"/>
    <p:sldId id="259" r:id="rId68"/>
    <p:sldId id="370" r:id="rId69"/>
    <p:sldId id="371" r:id="rId70"/>
    <p:sldId id="368" r:id="rId71"/>
    <p:sldId id="374" r:id="rId72"/>
    <p:sldId id="376" r:id="rId73"/>
    <p:sldId id="260" r:id="rId74"/>
    <p:sldId id="261" r:id="rId75"/>
    <p:sldId id="407" r:id="rId76"/>
    <p:sldId id="262" r:id="rId77"/>
    <p:sldId id="417" r:id="rId78"/>
    <p:sldId id="263" r:id="rId79"/>
    <p:sldId id="372" r:id="rId80"/>
    <p:sldId id="264" r:id="rId81"/>
    <p:sldId id="373" r:id="rId82"/>
    <p:sldId id="369" r:id="rId83"/>
    <p:sldId id="266" r:id="rId84"/>
    <p:sldId id="408" r:id="rId85"/>
    <p:sldId id="265" r:id="rId86"/>
    <p:sldId id="409" r:id="rId87"/>
    <p:sldId id="375" r:id="rId88"/>
    <p:sldId id="332" r:id="rId89"/>
    <p:sldId id="267" r:id="rId90"/>
    <p:sldId id="333" r:id="rId91"/>
    <p:sldId id="268" r:id="rId92"/>
    <p:sldId id="350" r:id="rId93"/>
    <p:sldId id="351" r:id="rId94"/>
    <p:sldId id="352" r:id="rId95"/>
    <p:sldId id="353" r:id="rId96"/>
    <p:sldId id="354" r:id="rId97"/>
    <p:sldId id="355" r:id="rId98"/>
    <p:sldId id="356" r:id="rId99"/>
    <p:sldId id="357" r:id="rId100"/>
    <p:sldId id="358" r:id="rId101"/>
    <p:sldId id="359" r:id="rId102"/>
    <p:sldId id="360" r:id="rId103"/>
    <p:sldId id="361" r:id="rId104"/>
    <p:sldId id="362" r:id="rId105"/>
    <p:sldId id="363" r:id="rId10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60" autoAdjust="0"/>
    <p:restoredTop sz="94660"/>
  </p:normalViewPr>
  <p:slideViewPr>
    <p:cSldViewPr snapToGrid="0">
      <p:cViewPr varScale="1">
        <p:scale>
          <a:sx n="65" d="100"/>
          <a:sy n="65" d="100"/>
        </p:scale>
        <p:origin x="488" y="4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558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54F285-13F1-4A27-AADF-1CE2F8C7F911}" type="datetimeFigureOut">
              <a:rPr lang="en-US" smtClean="0"/>
              <a:t>3/27/2021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43EDC8-9D3B-4C1C-A361-F21FB53EA635}" type="slidenum">
              <a:rPr lang="en-US" smtClean="0"/>
              <a:t>‹#›</a:t>
            </a:fld>
            <a:endParaRPr lang="en-US"/>
          </a:p>
        </p:txBody>
      </p:sp>
    </p:spTree>
    <p:extLst>
      <p:ext uri="{BB962C8B-B14F-4D97-AF65-F5344CB8AC3E}">
        <p14:creationId xmlns:p14="http://schemas.microsoft.com/office/powerpoint/2010/main" val="1676416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research.stlouisfed.org/fred2/series/FEDFUNDS"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eb.mit.edu/krugman/www/japtrap.html"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79489EE-2ACA-4D8A-905B-A5FC7324E78D}" type="slidenum">
              <a:rPr lang="en-US"/>
              <a:pPr>
                <a:defRPr/>
              </a:pPr>
              <a:t>13</a:t>
            </a:fld>
            <a:endParaRPr lang="en-US"/>
          </a:p>
        </p:txBody>
      </p:sp>
      <p:sp>
        <p:nvSpPr>
          <p:cNvPr id="76803" name="Rectangle 2"/>
          <p:cNvSpPr>
            <a:spLocks noGrp="1" noRot="1" noChangeAspect="1" noChangeArrowheads="1" noTextEdit="1"/>
          </p:cNvSpPr>
          <p:nvPr>
            <p:ph type="sldImg"/>
          </p:nvPr>
        </p:nvSpPr>
        <p:spPr>
          <a:xfrm>
            <a:off x="381000" y="685800"/>
            <a:ext cx="6096000" cy="3429000"/>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Chapter 11 showed that an increase in G causes the IS curve to shift to the right by (</a:t>
            </a:r>
            <a:r>
              <a:rPr lang="en-US" dirty="0" smtClean="0">
                <a:latin typeface="Arial" pitchFamily="34" charset="0"/>
                <a:sym typeface="Symbol" pitchFamily="18" charset="2"/>
              </a:rPr>
              <a:t>G)</a:t>
            </a:r>
            <a:r>
              <a:rPr lang="en-US" dirty="0" smtClean="0">
                <a:latin typeface="Arial" pitchFamily="34" charset="0"/>
              </a:rPr>
              <a:t>/(1-MPC).  </a:t>
            </a:r>
          </a:p>
          <a:p>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03E883-A568-4973-BEC0-1765574ED1CC}" type="slidenum">
              <a:rPr lang="en-US"/>
              <a:pPr>
                <a:defRPr/>
              </a:pPr>
              <a:t>49</a:t>
            </a:fld>
            <a:endParaRPr lang="en-US"/>
          </a:p>
        </p:txBody>
      </p:sp>
      <p:sp>
        <p:nvSpPr>
          <p:cNvPr id="84995" name="Rectangle 2"/>
          <p:cNvSpPr>
            <a:spLocks noGrp="1" noRot="1" noChangeAspect="1" noChangeArrowheads="1" noTextEdit="1"/>
          </p:cNvSpPr>
          <p:nvPr>
            <p:ph type="sldImg"/>
          </p:nvPr>
        </p:nvSpPr>
        <p:spPr>
          <a:xfrm>
            <a:off x="381000" y="685800"/>
            <a:ext cx="6096000" cy="3429000"/>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The preceding slides show that the impact of fiscal policy on GDP depends on the Fed’s response (or lack thereof).  This slide shows estimates of the fiscal policy multipliers under different assumptions about monetary policy; these estimates are consistent with the theoretical results on the preceding slides. </a:t>
            </a:r>
          </a:p>
          <a:p>
            <a:r>
              <a:rPr lang="en-US" dirty="0" smtClean="0">
                <a:latin typeface="Arial" pitchFamily="34" charset="0"/>
              </a:rPr>
              <a:t>First, the slide shows estimates of the government spending multiplier for the two different monetary policy scenarios.  Then, the slide reveals the tax multiplier estimates.  (If you wish, you can turn off the animation so that everything appearing on the slide appears at one time.  Just click on the “Slide Show” pull-down menu, then on “Custom animation…”, then uncheck all of the boxes next to the elements of the screen that you do not wish to be animated. </a:t>
            </a:r>
          </a:p>
          <a:p>
            <a:endParaRPr lang="en-US" dirty="0" smtClean="0">
              <a:latin typeface="Arial" pitchFamily="34" charset="0"/>
            </a:endParaRPr>
          </a:p>
          <a:p>
            <a:pPr>
              <a:spcBef>
                <a:spcPct val="0"/>
              </a:spcBef>
            </a:pPr>
            <a:r>
              <a:rPr lang="en-US" dirty="0" smtClean="0">
                <a:latin typeface="Arial" pitchFamily="34" charset="0"/>
              </a:rPr>
              <a:t>Regarding the estimates:  First, note that the estimates of the fiscal policy multipliers are smaller (in absolute value) when the money supply is held constant than when the interest rate is held constant.  This is consistent with the results from the IS-LM model presented in the preceding few slides.  </a:t>
            </a:r>
          </a:p>
          <a:p>
            <a:r>
              <a:rPr lang="en-US" dirty="0" smtClean="0">
                <a:latin typeface="Arial" pitchFamily="34" charset="0"/>
              </a:rPr>
              <a:t>Second, notice that the tax multiplier is smaller than the government spending multiplier in each of the monetary policy scenarios.  This should make sense from material presented earlier in this chapter:  the government spending multiplier (for a constant money supply) is 1/(1-MPC), while the tax multiplier is only (-MPC)/(1-MPC).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F75BE1D-7379-42A1-8C03-33E2FCF51109}" type="slidenum">
              <a:rPr lang="en-US"/>
              <a:pPr>
                <a:defRPr/>
              </a:pPr>
              <a:t>51</a:t>
            </a:fld>
            <a:endParaRPr lang="en-US"/>
          </a:p>
        </p:txBody>
      </p:sp>
      <p:sp>
        <p:nvSpPr>
          <p:cNvPr id="86019" name="Rectangle 2"/>
          <p:cNvSpPr>
            <a:spLocks noGrp="1" noRot="1" noChangeAspect="1" noChangeArrowheads="1" noTextEdit="1"/>
          </p:cNvSpPr>
          <p:nvPr>
            <p:ph type="sldImg"/>
          </p:nvPr>
        </p:nvSpPr>
        <p:spPr>
          <a:xfrm>
            <a:off x="381000" y="685800"/>
            <a:ext cx="6096000" cy="3429000"/>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0498368-F268-40E9-95CF-058721B873D2}" type="slidenum">
              <a:rPr lang="en-US"/>
              <a:pPr>
                <a:defRPr/>
              </a:pPr>
              <a:t>52</a:t>
            </a:fld>
            <a:endParaRPr lang="en-US"/>
          </a:p>
        </p:txBody>
      </p:sp>
      <p:sp>
        <p:nvSpPr>
          <p:cNvPr id="87043" name="Rectangle 2"/>
          <p:cNvSpPr>
            <a:spLocks noGrp="1" noRot="1" noChangeAspect="1" noChangeArrowheads="1" noTextEdit="1"/>
          </p:cNvSpPr>
          <p:nvPr>
            <p:ph type="sldImg"/>
          </p:nvPr>
        </p:nvSpPr>
        <p:spPr>
          <a:xfrm>
            <a:off x="381000" y="685800"/>
            <a:ext cx="6096000" cy="3429000"/>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05FD073-FD6E-4D61-A3EF-160E14F1D7FE}" type="slidenum">
              <a:rPr lang="en-US"/>
              <a:pPr>
                <a:defRPr/>
              </a:pPr>
              <a:t>67</a:t>
            </a:fld>
            <a:endParaRPr lang="en-US"/>
          </a:p>
        </p:txBody>
      </p:sp>
      <p:sp>
        <p:nvSpPr>
          <p:cNvPr id="107523" name="Rectangle 2"/>
          <p:cNvSpPr>
            <a:spLocks noGrp="1" noRot="1" noChangeAspect="1" noChangeArrowheads="1" noTextEdit="1"/>
          </p:cNvSpPr>
          <p:nvPr>
            <p:ph type="sldImg"/>
          </p:nvPr>
        </p:nvSpPr>
        <p:spPr>
          <a:xfrm>
            <a:off x="381000" y="685800"/>
            <a:ext cx="6096000" cy="3429000"/>
          </a:xfrm>
          <a:ln/>
        </p:spPr>
      </p:sp>
      <p:sp>
        <p:nvSpPr>
          <p:cNvPr id="1075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This chart presents data from Table 12-2 on pp. 342-343 of the text.  For data sources, see notes accompanying that table.  </a:t>
            </a:r>
          </a:p>
          <a:p>
            <a:endParaRPr lang="en-US" dirty="0" smtClean="0">
              <a:latin typeface="Arial" pitchFamily="34" charset="0"/>
            </a:endParaRPr>
          </a:p>
          <a:p>
            <a:r>
              <a:rPr lang="en-US" dirty="0" smtClean="0">
                <a:latin typeface="Arial" pitchFamily="34" charset="0"/>
              </a:rPr>
              <a:t>Things to note: </a:t>
            </a:r>
          </a:p>
          <a:p>
            <a:r>
              <a:rPr lang="en-US" dirty="0" smtClean="0">
                <a:latin typeface="Arial" pitchFamily="34" charset="0"/>
              </a:rPr>
              <a:t>1.  The magnitude of the fall in output and increase in unemployment.  In 1933, the unemployment rate is over 25%!!  </a:t>
            </a:r>
          </a:p>
          <a:p>
            <a:r>
              <a:rPr lang="en-US" dirty="0" smtClean="0">
                <a:latin typeface="Arial" pitchFamily="34" charset="0"/>
              </a:rPr>
              <a:t>2.  There’s a very strong negative correlation between output and unemployment.  </a:t>
            </a:r>
          </a:p>
          <a:p>
            <a:endParaRPr lang="en-US"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37BE5D-DCF9-46F6-B50F-FF8F772996D1}" type="slidenum">
              <a:rPr lang="en-US" altLang="en-US"/>
              <a:pPr/>
              <a:t>68</a:t>
            </a:fld>
            <a:endParaRPr lang="en-US" altLang="en-US"/>
          </a:p>
        </p:txBody>
      </p:sp>
      <p:sp>
        <p:nvSpPr>
          <p:cNvPr id="404482" name="Rectangle 2"/>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4044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E8B13-F0B3-459C-BAFB-23EDE8F42BAD}" type="slidenum">
              <a:rPr lang="en-US" altLang="en-US"/>
              <a:pPr/>
              <a:t>69</a:t>
            </a:fld>
            <a:endParaRPr lang="en-US" altLang="en-US"/>
          </a:p>
        </p:txBody>
      </p:sp>
      <p:sp>
        <p:nvSpPr>
          <p:cNvPr id="406530" name="Rectangle 2"/>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4065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157F695-0405-4851-A364-69CE6838325F}" type="slidenum">
              <a:rPr lang="en-US"/>
              <a:pPr>
                <a:defRPr/>
              </a:pPr>
              <a:t>73</a:t>
            </a:fld>
            <a:endParaRPr lang="en-US"/>
          </a:p>
        </p:txBody>
      </p:sp>
      <p:sp>
        <p:nvSpPr>
          <p:cNvPr id="108547" name="Rectangle 2"/>
          <p:cNvSpPr>
            <a:spLocks noGrp="1" noRot="1" noChangeAspect="1" noChangeArrowheads="1" noTextEdit="1"/>
          </p:cNvSpPr>
          <p:nvPr>
            <p:ph type="sldImg"/>
          </p:nvPr>
        </p:nvSpPr>
        <p:spPr>
          <a:xfrm>
            <a:off x="381000" y="685800"/>
            <a:ext cx="6096000" cy="3429000"/>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E223027-4E09-407D-AC3F-1D1DD24913C3}" type="slidenum">
              <a:rPr lang="en-US"/>
              <a:pPr>
                <a:defRPr/>
              </a:pPr>
              <a:t>74</a:t>
            </a:fld>
            <a:endParaRPr lang="en-US"/>
          </a:p>
        </p:txBody>
      </p:sp>
      <p:sp>
        <p:nvSpPr>
          <p:cNvPr id="109571" name="Rectangle 2"/>
          <p:cNvSpPr>
            <a:spLocks noGrp="1" noRot="1" noChangeAspect="1" noChangeArrowheads="1" noTextEdit="1"/>
          </p:cNvSpPr>
          <p:nvPr>
            <p:ph type="sldImg"/>
          </p:nvPr>
        </p:nvSpPr>
        <p:spPr>
          <a:xfrm>
            <a:off x="381000" y="685800"/>
            <a:ext cx="6096000" cy="3429000"/>
          </a:xfrm>
          <a:ln/>
        </p:spPr>
      </p:sp>
      <p:sp>
        <p:nvSpPr>
          <p:cNvPr id="1095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rPr>
              <a:t>In item 2, I’m using the term “correction” in the stock market sense.</a:t>
            </a:r>
          </a:p>
          <a:p>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A64C68-E53D-4CE0-B4EB-C48506FF4EBC}" type="slidenum">
              <a:rPr lang="en-US"/>
              <a:pPr>
                <a:defRPr/>
              </a:pPr>
              <a:t>76</a:t>
            </a:fld>
            <a:endParaRPr lang="en-US"/>
          </a:p>
        </p:txBody>
      </p:sp>
      <p:sp>
        <p:nvSpPr>
          <p:cNvPr id="110595" name="Rectangle 2"/>
          <p:cNvSpPr>
            <a:spLocks noGrp="1" noRot="1" noChangeAspect="1" noChangeArrowheads="1" noTextEdit="1"/>
          </p:cNvSpPr>
          <p:nvPr>
            <p:ph type="sldImg"/>
          </p:nvPr>
        </p:nvSpPr>
        <p:spPr>
          <a:xfrm>
            <a:off x="381000" y="685800"/>
            <a:ext cx="6096000" cy="3429000"/>
          </a:xfrm>
          <a:ln/>
        </p:spPr>
      </p:sp>
      <p:sp>
        <p:nvSpPr>
          <p:cNvPr id="1105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E8B13-F0B3-459C-BAFB-23EDE8F42BAD}" type="slidenum">
              <a:rPr lang="en-US" altLang="en-US"/>
              <a:pPr/>
              <a:t>77</a:t>
            </a:fld>
            <a:endParaRPr lang="en-US" altLang="en-US"/>
          </a:p>
        </p:txBody>
      </p:sp>
      <p:sp>
        <p:nvSpPr>
          <p:cNvPr id="406530" name="Rectangle 2"/>
          <p:cNvSpPr>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4065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2828979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CA94A4C-3DF5-40DE-8393-B9F81CF5CCEA}" type="slidenum">
              <a:rPr lang="en-US"/>
              <a:pPr>
                <a:defRPr/>
              </a:pPr>
              <a:t>14</a:t>
            </a:fld>
            <a:endParaRPr lang="en-US"/>
          </a:p>
        </p:txBody>
      </p:sp>
      <p:sp>
        <p:nvSpPr>
          <p:cNvPr id="77827" name="Rectangle 2"/>
          <p:cNvSpPr>
            <a:spLocks noGrp="1" noRot="1" noChangeAspect="1" noChangeArrowheads="1" noTextEdit="1"/>
          </p:cNvSpPr>
          <p:nvPr>
            <p:ph type="sldImg"/>
          </p:nvPr>
        </p:nvSpPr>
        <p:spPr>
          <a:xfrm>
            <a:off x="381000" y="685800"/>
            <a:ext cx="6096000" cy="3429000"/>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Chapter 11 used the Keynesian Cross to show that a decrease in T causes the IS curve to shift to the right by (-MPC</a:t>
            </a:r>
            <a:r>
              <a:rPr lang="en-US" dirty="0" smtClean="0">
                <a:latin typeface="Arial" pitchFamily="34" charset="0"/>
                <a:sym typeface="Symbol" pitchFamily="18" charset="2"/>
              </a:rPr>
              <a:t>T)</a:t>
            </a:r>
            <a:r>
              <a:rPr lang="en-US" dirty="0" smtClean="0">
                <a:latin typeface="Arial" pitchFamily="34" charset="0"/>
              </a:rPr>
              <a:t>/(1-MPC).  </a:t>
            </a:r>
          </a:p>
          <a:p>
            <a:r>
              <a:rPr lang="en-US" dirty="0" smtClean="0">
                <a:latin typeface="Arial" pitchFamily="34" charset="0"/>
              </a:rPr>
              <a:t>If your students ask why the IS curve shifts to the right when there’s a negative sign in the expression for the shift, remind them that </a:t>
            </a:r>
            <a:r>
              <a:rPr lang="en-US" dirty="0" smtClean="0">
                <a:latin typeface="Arial" pitchFamily="34" charset="0"/>
                <a:sym typeface="Symbol" pitchFamily="18" charset="2"/>
              </a:rPr>
              <a:t>T &lt; 0 for a tax cut, so the expression actually is positive.  </a:t>
            </a:r>
            <a:endParaRPr lang="en-US" dirty="0" smtClean="0">
              <a:latin typeface="Arial" pitchFamily="34" charset="0"/>
            </a:endParaRPr>
          </a:p>
          <a:p>
            <a:endParaRPr lang="en-US" dirty="0" smtClean="0">
              <a:latin typeface="Arial" pitchFamily="34" charset="0"/>
            </a:endParaRPr>
          </a:p>
          <a:p>
            <a:r>
              <a:rPr lang="en-US" dirty="0" smtClean="0">
                <a:latin typeface="Arial" pitchFamily="34" charset="0"/>
              </a:rPr>
              <a:t>The term showing the distance of the shift in the IS curve is almost the same as in the case of a government spending increase, where the numerator of the fraction equals (1) for government spending rather than (-MPC) for the tax cut.  Here’s the intuition:  Every dollar of a government spending increase adds to aggregate spending.  However, for tax cuts, the fraction (1-MPC) of the tax cut leaks into saving, so aggregate spending only rises by MPC times the tax cut.  </a:t>
            </a:r>
          </a:p>
          <a:p>
            <a:endParaRPr lang="en-US"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B1302DE-21BC-4472-A6CE-56D5208812F3}" type="slidenum">
              <a:rPr lang="en-US"/>
              <a:pPr>
                <a:defRPr/>
              </a:pPr>
              <a:t>78</a:t>
            </a:fld>
            <a:endParaRPr lang="en-US"/>
          </a:p>
        </p:txBody>
      </p:sp>
      <p:sp>
        <p:nvSpPr>
          <p:cNvPr id="111619" name="Rectangle 2"/>
          <p:cNvSpPr>
            <a:spLocks noGrp="1" noRot="1" noChangeAspect="1" noChangeArrowheads="1" noTextEdit="1"/>
          </p:cNvSpPr>
          <p:nvPr>
            <p:ph type="sldImg"/>
          </p:nvPr>
        </p:nvSpPr>
        <p:spPr>
          <a:xfrm>
            <a:off x="381000" y="685800"/>
            <a:ext cx="6096000" cy="3429000"/>
          </a:xfrm>
          <a:ln/>
        </p:spPr>
      </p:sp>
      <p:sp>
        <p:nvSpPr>
          <p:cNvPr id="1116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A006B30-2A22-40BC-8AD4-74B19FB4BA76}" type="slidenum">
              <a:rPr lang="en-US"/>
              <a:pPr>
                <a:defRPr/>
              </a:pPr>
              <a:t>80</a:t>
            </a:fld>
            <a:endParaRPr lang="en-US"/>
          </a:p>
        </p:txBody>
      </p:sp>
      <p:sp>
        <p:nvSpPr>
          <p:cNvPr id="112643" name="Rectangle 2"/>
          <p:cNvSpPr>
            <a:spLocks noGrp="1" noRot="1" noChangeAspect="1" noChangeArrowheads="1" noTextEdit="1"/>
          </p:cNvSpPr>
          <p:nvPr>
            <p:ph type="sldImg"/>
          </p:nvPr>
        </p:nvSpPr>
        <p:spPr>
          <a:xfrm>
            <a:off x="381000" y="685800"/>
            <a:ext cx="6096000" cy="3429000"/>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A006B30-2A22-40BC-8AD4-74B19FB4BA76}" type="slidenum">
              <a:rPr lang="en-US"/>
              <a:pPr>
                <a:defRPr/>
              </a:pPr>
              <a:t>81</a:t>
            </a:fld>
            <a:endParaRPr lang="en-US"/>
          </a:p>
        </p:txBody>
      </p:sp>
      <p:sp>
        <p:nvSpPr>
          <p:cNvPr id="112643" name="Rectangle 2"/>
          <p:cNvSpPr>
            <a:spLocks noGrp="1" noRot="1" noChangeAspect="1" noChangeArrowheads="1" noTextEdit="1"/>
          </p:cNvSpPr>
          <p:nvPr>
            <p:ph type="sldImg"/>
          </p:nvPr>
        </p:nvSpPr>
        <p:spPr>
          <a:xfrm>
            <a:off x="381000" y="685800"/>
            <a:ext cx="6096000" cy="3429000"/>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A006B30-2A22-40BC-8AD4-74B19FB4BA76}" type="slidenum">
              <a:rPr lang="en-US"/>
              <a:pPr>
                <a:defRPr/>
              </a:pPr>
              <a:t>82</a:t>
            </a:fld>
            <a:endParaRPr lang="en-US"/>
          </a:p>
        </p:txBody>
      </p:sp>
      <p:sp>
        <p:nvSpPr>
          <p:cNvPr id="112643" name="Rectangle 2"/>
          <p:cNvSpPr>
            <a:spLocks noGrp="1" noRot="1" noChangeAspect="1" noChangeArrowheads="1" noTextEdit="1"/>
          </p:cNvSpPr>
          <p:nvPr>
            <p:ph type="sldImg"/>
          </p:nvPr>
        </p:nvSpPr>
        <p:spPr>
          <a:xfrm>
            <a:off x="381000" y="685800"/>
            <a:ext cx="6096000" cy="3429000"/>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9131C03-3F40-4DC1-BCC4-DC8DC5E04870}" type="slidenum">
              <a:rPr lang="en-US"/>
              <a:pPr>
                <a:defRPr/>
              </a:pPr>
              <a:t>83</a:t>
            </a:fld>
            <a:endParaRPr lang="en-US"/>
          </a:p>
        </p:txBody>
      </p:sp>
      <p:sp>
        <p:nvSpPr>
          <p:cNvPr id="114691" name="Rectangle 2"/>
          <p:cNvSpPr>
            <a:spLocks noGrp="1" noRot="1" noChangeAspect="1" noChangeArrowheads="1" noTextEdit="1"/>
          </p:cNvSpPr>
          <p:nvPr>
            <p:ph type="sldImg"/>
          </p:nvPr>
        </p:nvSpPr>
        <p:spPr>
          <a:xfrm>
            <a:off x="381000" y="685800"/>
            <a:ext cx="6096000" cy="3429000"/>
          </a:xfrm>
          <a:ln/>
        </p:spPr>
      </p:sp>
      <p:sp>
        <p:nvSpPr>
          <p:cNvPr id="1146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But doesn’t the lower </a:t>
            </a:r>
            <a:r>
              <a:rPr lang="en-US" i="1" dirty="0" smtClean="0">
                <a:latin typeface="Arial" pitchFamily="34" charset="0"/>
              </a:rPr>
              <a:t>P</a:t>
            </a:r>
            <a:r>
              <a:rPr lang="en-US" dirty="0" smtClean="0">
                <a:latin typeface="Arial" pitchFamily="34" charset="0"/>
              </a:rPr>
              <a:t> shift the </a:t>
            </a:r>
            <a:r>
              <a:rPr lang="en-US" i="1" dirty="0" smtClean="0">
                <a:latin typeface="Arial" pitchFamily="34" charset="0"/>
              </a:rPr>
              <a:t>LM</a:t>
            </a:r>
            <a:r>
              <a:rPr lang="en-US" dirty="0" smtClean="0">
                <a:latin typeface="Arial" pitchFamily="34" charset="0"/>
              </a:rPr>
              <a:t> curve to the right? It</a:t>
            </a:r>
            <a:r>
              <a:rPr lang="en-US" baseline="0" dirty="0" smtClean="0">
                <a:latin typeface="Arial" pitchFamily="34" charset="0"/>
              </a:rPr>
              <a:t> should. However, the debt-deflation theory could still be correct if the left shift of the IS curve dominates the right shift of the LM curve.</a:t>
            </a:r>
            <a:endParaRPr lang="en-US" dirty="0"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9131C03-3F40-4DC1-BCC4-DC8DC5E04870}" type="slidenum">
              <a:rPr lang="en-US"/>
              <a:pPr>
                <a:defRPr/>
              </a:pPr>
              <a:t>84</a:t>
            </a:fld>
            <a:endParaRPr lang="en-US"/>
          </a:p>
        </p:txBody>
      </p:sp>
      <p:sp>
        <p:nvSpPr>
          <p:cNvPr id="114691" name="Rectangle 2"/>
          <p:cNvSpPr>
            <a:spLocks noGrp="1" noRot="1" noChangeAspect="1" noChangeArrowheads="1" noTextEdit="1"/>
          </p:cNvSpPr>
          <p:nvPr>
            <p:ph type="sldImg"/>
          </p:nvPr>
        </p:nvSpPr>
        <p:spPr>
          <a:xfrm>
            <a:off x="381000" y="685800"/>
            <a:ext cx="6096000" cy="3429000"/>
          </a:xfrm>
          <a:ln/>
        </p:spPr>
      </p:sp>
      <p:sp>
        <p:nvSpPr>
          <p:cNvPr id="1146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But doesn’t the lower </a:t>
            </a:r>
            <a:r>
              <a:rPr lang="en-US" i="1" dirty="0" smtClean="0">
                <a:latin typeface="Arial" pitchFamily="34" charset="0"/>
              </a:rPr>
              <a:t>P</a:t>
            </a:r>
            <a:r>
              <a:rPr lang="en-US" dirty="0" smtClean="0">
                <a:latin typeface="Arial" pitchFamily="34" charset="0"/>
              </a:rPr>
              <a:t> shift the </a:t>
            </a:r>
            <a:r>
              <a:rPr lang="en-US" i="1" dirty="0" smtClean="0">
                <a:latin typeface="Arial" pitchFamily="34" charset="0"/>
              </a:rPr>
              <a:t>LM</a:t>
            </a:r>
            <a:r>
              <a:rPr lang="en-US" dirty="0" smtClean="0">
                <a:latin typeface="Arial" pitchFamily="34" charset="0"/>
              </a:rPr>
              <a:t> curve to the right? It</a:t>
            </a:r>
            <a:r>
              <a:rPr lang="en-US" baseline="0" dirty="0" smtClean="0">
                <a:latin typeface="Arial" pitchFamily="34" charset="0"/>
              </a:rPr>
              <a:t> should. However, the debt-deflation theory could still be correct if the left shift of the IS curve dominates the right shift of the LM curve.</a:t>
            </a:r>
            <a:endParaRPr lang="en-US" dirty="0" smtClean="0">
              <a:latin typeface="Arial" pitchFamily="34" charset="0"/>
            </a:endParaRPr>
          </a:p>
        </p:txBody>
      </p:sp>
    </p:spTree>
    <p:extLst>
      <p:ext uri="{BB962C8B-B14F-4D97-AF65-F5344CB8AC3E}">
        <p14:creationId xmlns:p14="http://schemas.microsoft.com/office/powerpoint/2010/main" val="25645897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EB6819D-E4AC-4445-A690-D1C9F0E0B193}" type="slidenum">
              <a:rPr lang="en-US"/>
              <a:pPr>
                <a:defRPr/>
              </a:pPr>
              <a:t>85</a:t>
            </a:fld>
            <a:endParaRPr lang="en-US"/>
          </a:p>
        </p:txBody>
      </p:sp>
      <p:sp>
        <p:nvSpPr>
          <p:cNvPr id="113667" name="Rectangle 2"/>
          <p:cNvSpPr>
            <a:spLocks noGrp="1" noRot="1" noChangeAspect="1" noChangeArrowheads="1" noTextEdit="1"/>
          </p:cNvSpPr>
          <p:nvPr>
            <p:ph type="sldImg"/>
          </p:nvPr>
        </p:nvSpPr>
        <p:spPr>
          <a:xfrm>
            <a:off x="381000" y="685800"/>
            <a:ext cx="6096000" cy="3429000"/>
          </a:xfrm>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The textbook (starting p. 345) uses an “extended” IS-LM model, which includes both the nominal interest rate (measured on the vertical axis) and the real interest rate (which equals the nominal rate less expected inflation).  Because money demand depends on the nominal rate, which is measured on the vertical axis, the change in expected inflation doesn’t shift the LM curve.  However, investment depends on the real interest rate, so the fall in expected inflation shifts the IS curve:  each value of </a:t>
            </a:r>
            <a:r>
              <a:rPr lang="en-US" b="1" i="1" dirty="0" smtClean="0">
                <a:latin typeface="Arial" pitchFamily="34" charset="0"/>
              </a:rPr>
              <a:t>i</a:t>
            </a:r>
            <a:r>
              <a:rPr lang="en-US" dirty="0" smtClean="0">
                <a:latin typeface="Arial" pitchFamily="34" charset="0"/>
              </a:rPr>
              <a:t> is now associated with a higher value of </a:t>
            </a:r>
            <a:r>
              <a:rPr lang="en-US" b="1" i="1" dirty="0" smtClean="0">
                <a:latin typeface="Arial" pitchFamily="34" charset="0"/>
              </a:rPr>
              <a:t>r</a:t>
            </a:r>
            <a:r>
              <a:rPr lang="en-US" dirty="0" smtClean="0">
                <a:latin typeface="Arial" pitchFamily="34" charset="0"/>
              </a:rPr>
              <a:t>, which reduces investment and shifts the </a:t>
            </a:r>
            <a:r>
              <a:rPr lang="en-US" i="1" dirty="0" smtClean="0">
                <a:latin typeface="Arial" pitchFamily="34" charset="0"/>
              </a:rPr>
              <a:t>IS</a:t>
            </a:r>
            <a:r>
              <a:rPr lang="en-US" dirty="0" smtClean="0">
                <a:latin typeface="Arial" pitchFamily="34" charset="0"/>
              </a:rPr>
              <a:t> curve to the left.  Results:  income falls, </a:t>
            </a:r>
            <a:r>
              <a:rPr lang="en-US" b="1" i="1" dirty="0" smtClean="0">
                <a:latin typeface="Arial" pitchFamily="34" charset="0"/>
              </a:rPr>
              <a:t>i</a:t>
            </a:r>
            <a:r>
              <a:rPr lang="en-US" dirty="0" smtClean="0">
                <a:latin typeface="Arial" pitchFamily="34" charset="0"/>
              </a:rPr>
              <a:t>  falls, and </a:t>
            </a:r>
            <a:r>
              <a:rPr lang="en-US" b="1" i="1" dirty="0" smtClean="0">
                <a:latin typeface="Arial" pitchFamily="34" charset="0"/>
              </a:rPr>
              <a:t>r</a:t>
            </a:r>
            <a:r>
              <a:rPr lang="en-US" dirty="0" smtClean="0">
                <a:latin typeface="Arial" pitchFamily="34" charset="0"/>
              </a:rPr>
              <a:t> rises --- which is exactly what happened from 1929 to 1931 (see table 11-2 on pp.326-27).  </a:t>
            </a:r>
          </a:p>
          <a:p>
            <a:r>
              <a:rPr lang="en-US" dirty="0" smtClean="0">
                <a:latin typeface="Arial" pitchFamily="34" charset="0"/>
              </a:rPr>
              <a:t>This slide gives the basic intuition, which students often can grasp more quickly and easily than the graphical analysis.  After you cover this material in your lecture, it will be easier for your students to grasp the analysis on pp.329-31.  </a:t>
            </a:r>
          </a:p>
          <a:p>
            <a:endParaRPr lang="en-US" dirty="0"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EB6819D-E4AC-4445-A690-D1C9F0E0B193}" type="slidenum">
              <a:rPr lang="en-US"/>
              <a:pPr>
                <a:defRPr/>
              </a:pPr>
              <a:t>86</a:t>
            </a:fld>
            <a:endParaRPr lang="en-US"/>
          </a:p>
        </p:txBody>
      </p:sp>
      <p:sp>
        <p:nvSpPr>
          <p:cNvPr id="113667" name="Rectangle 2"/>
          <p:cNvSpPr>
            <a:spLocks noGrp="1" noRot="1" noChangeAspect="1" noChangeArrowheads="1" noTextEdit="1"/>
          </p:cNvSpPr>
          <p:nvPr>
            <p:ph type="sldImg"/>
          </p:nvPr>
        </p:nvSpPr>
        <p:spPr>
          <a:xfrm>
            <a:off x="381000" y="685800"/>
            <a:ext cx="6096000" cy="3429000"/>
          </a:xfrm>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itchFamily="34" charset="0"/>
            </a:endParaRPr>
          </a:p>
        </p:txBody>
      </p:sp>
    </p:spTree>
    <p:extLst>
      <p:ext uri="{BB962C8B-B14F-4D97-AF65-F5344CB8AC3E}">
        <p14:creationId xmlns:p14="http://schemas.microsoft.com/office/powerpoint/2010/main" val="16260158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AF36B9-CF18-4ABF-AB9B-2FC78097802F}" type="slidenum">
              <a:rPr lang="en-US"/>
              <a:pPr>
                <a:defRPr/>
              </a:pPr>
              <a:t>89</a:t>
            </a:fld>
            <a:endParaRPr lang="en-US"/>
          </a:p>
        </p:txBody>
      </p:sp>
      <p:sp>
        <p:nvSpPr>
          <p:cNvPr id="115715" name="Rectangle 2"/>
          <p:cNvSpPr>
            <a:spLocks noGrp="1" noRot="1" noChangeAspect="1" noChangeArrowheads="1" noTextEdit="1"/>
          </p:cNvSpPr>
          <p:nvPr>
            <p:ph type="sldImg"/>
          </p:nvPr>
        </p:nvSpPr>
        <p:spPr>
          <a:xfrm>
            <a:off x="381000" y="685800"/>
            <a:ext cx="6096000" cy="3429000"/>
          </a:xfrm>
          <a:ln/>
        </p:spPr>
      </p:sp>
      <p:sp>
        <p:nvSpPr>
          <p:cNvPr id="1157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09538" indent="-109538"/>
            <a:r>
              <a:rPr lang="en-US" smtClean="0">
                <a:latin typeface="Arial" pitchFamily="34" charset="0"/>
              </a:rPr>
              <a:t>Examples of automatic stabilizers:</a:t>
            </a:r>
          </a:p>
          <a:p>
            <a:pPr marL="109538" indent="-109538">
              <a:buFontTx/>
              <a:buChar char="•"/>
            </a:pPr>
            <a:r>
              <a:rPr lang="en-US" smtClean="0">
                <a:latin typeface="Arial" pitchFamily="34" charset="0"/>
              </a:rPr>
              <a:t>the income tax:  people pay less taxes automatically if their income falls</a:t>
            </a:r>
          </a:p>
          <a:p>
            <a:pPr marL="109538" indent="-109538">
              <a:buFontTx/>
              <a:buChar char="•"/>
            </a:pPr>
            <a:r>
              <a:rPr lang="en-US" smtClean="0">
                <a:latin typeface="Arial" pitchFamily="34" charset="0"/>
              </a:rPr>
              <a:t>unemployment insurance:  prevents income - and hence spending - from falling as much during a downturn</a:t>
            </a:r>
          </a:p>
          <a:p>
            <a:pPr marL="109538" indent="-109538"/>
            <a:r>
              <a:rPr lang="en-US" smtClean="0">
                <a:latin typeface="Arial" pitchFamily="34" charset="0"/>
              </a:rPr>
              <a:t>This topic is discussed in Chapter 14.  </a:t>
            </a:r>
          </a:p>
          <a:p>
            <a:pPr marL="109538" indent="-109538"/>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381000" y="685800"/>
            <a:ext cx="6096000" cy="3429000"/>
          </a:xfrm>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rPr>
              <a:t>The following slides are meant to complement rather than substitute for the new Case Study appearing in the textbook.  These slides contain a wealth of data on various aspects of the current economic crisis.  My hope is that these slides will spark lively discussion in your class, as students develop a context for understanding key parts of the crisis and evaluate how the parts fit together (and fit with the textbook models).  </a:t>
            </a:r>
          </a:p>
          <a:p>
            <a:endParaRPr lang="en-US" smtClean="0">
              <a:latin typeface="Arial" pitchFamily="34" charset="0"/>
            </a:endParaRPr>
          </a:p>
          <a:p>
            <a:r>
              <a:rPr lang="en-US" smtClean="0">
                <a:latin typeface="Arial" pitchFamily="34" charset="0"/>
              </a:rPr>
              <a:t>Of course, the crisis is more complicated than can be captured by a few slides or a 2-page case study in a textbook.  I encourage you to assign your students additional readings, writing projects, or class presentations on the crisis.  This is an exciting time to be learning macroeconomics!</a:t>
            </a:r>
          </a:p>
        </p:txBody>
      </p:sp>
      <p:sp>
        <p:nvSpPr>
          <p:cNvPr id="4" name="Slide Number Placeholder 3"/>
          <p:cNvSpPr>
            <a:spLocks noGrp="1"/>
          </p:cNvSpPr>
          <p:nvPr>
            <p:ph type="sldNum" sz="quarter" idx="5"/>
          </p:nvPr>
        </p:nvSpPr>
        <p:spPr/>
        <p:txBody>
          <a:bodyPr/>
          <a:lstStyle/>
          <a:p>
            <a:pPr>
              <a:defRPr/>
            </a:pPr>
            <a:fld id="{EBFF78B5-8433-4F0E-92A7-94E8DD1DB040}" type="slidenum">
              <a:rPr lang="en-US" smtClean="0"/>
              <a:pPr>
                <a:defRPr/>
              </a:pPr>
              <a:t>91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Downloaded from </a:t>
            </a:r>
            <a:r>
              <a:rPr lang="en-US" dirty="0" smtClean="0">
                <a:hlinkClick r:id="rId3"/>
              </a:rPr>
              <a:t>http://research.stlouisfed.org/fred2/series/FEDFUNDS</a:t>
            </a:r>
            <a:r>
              <a:rPr lang="en-US" dirty="0" smtClean="0"/>
              <a:t> on </a:t>
            </a:r>
            <a:r>
              <a:rPr lang="en-US" dirty="0" smtClean="0"/>
              <a:t>March 27, 2021.</a:t>
            </a:r>
            <a:endParaRPr lang="en-US" dirty="0"/>
          </a:p>
        </p:txBody>
      </p:sp>
      <p:sp>
        <p:nvSpPr>
          <p:cNvPr id="4" name="Slide Number Placeholder 3"/>
          <p:cNvSpPr>
            <a:spLocks noGrp="1"/>
          </p:cNvSpPr>
          <p:nvPr>
            <p:ph type="sldNum" sz="quarter" idx="10"/>
          </p:nvPr>
        </p:nvSpPr>
        <p:spPr/>
        <p:txBody>
          <a:bodyPr/>
          <a:lstStyle/>
          <a:p>
            <a:fld id="{D543EDC8-9D3B-4C1C-A361-F21FB53EA635}" type="slidenum">
              <a:rPr lang="en-US" smtClean="0"/>
              <a:t>34</a:t>
            </a:fld>
            <a:endParaRPr lang="en-US"/>
          </a:p>
        </p:txBody>
      </p:sp>
    </p:spTree>
    <p:extLst>
      <p:ext uri="{BB962C8B-B14F-4D97-AF65-F5344CB8AC3E}">
        <p14:creationId xmlns:p14="http://schemas.microsoft.com/office/powerpoint/2010/main" val="892096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See “Japan’s Trap” by Paul </a:t>
            </a:r>
            <a:r>
              <a:rPr lang="en-US" dirty="0" err="1" smtClean="0"/>
              <a:t>Krugman</a:t>
            </a:r>
            <a:r>
              <a:rPr lang="en-US" dirty="0" smtClean="0"/>
              <a:t>, May 1998, </a:t>
            </a:r>
            <a:r>
              <a:rPr lang="en-US" dirty="0" smtClean="0">
                <a:hlinkClick r:id="rId3"/>
              </a:rPr>
              <a:t>http://web.mit.edu/krugman/www/japtrap.html</a:t>
            </a:r>
            <a:r>
              <a:rPr lang="en-US" dirty="0" smtClean="0"/>
              <a:t>.</a:t>
            </a:r>
            <a:endParaRPr lang="en-US" dirty="0"/>
          </a:p>
        </p:txBody>
      </p:sp>
      <p:sp>
        <p:nvSpPr>
          <p:cNvPr id="4" name="Slide Number Placeholder 3"/>
          <p:cNvSpPr>
            <a:spLocks noGrp="1"/>
          </p:cNvSpPr>
          <p:nvPr>
            <p:ph type="sldNum" sz="quarter" idx="10"/>
          </p:nvPr>
        </p:nvSpPr>
        <p:spPr/>
        <p:txBody>
          <a:bodyPr/>
          <a:lstStyle/>
          <a:p>
            <a:fld id="{D543EDC8-9D3B-4C1C-A361-F21FB53EA635}" type="slidenum">
              <a:rPr lang="en-US" smtClean="0"/>
              <a:t>39</a:t>
            </a:fld>
            <a:endParaRPr lang="en-US"/>
          </a:p>
        </p:txBody>
      </p:sp>
    </p:spTree>
    <p:extLst>
      <p:ext uri="{BB962C8B-B14F-4D97-AF65-F5344CB8AC3E}">
        <p14:creationId xmlns:p14="http://schemas.microsoft.com/office/powerpoint/2010/main" val="2194060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9872152-7040-4F39-B61C-2F4A4B1B4090}" type="slidenum">
              <a:rPr lang="en-US"/>
              <a:pPr>
                <a:defRPr/>
              </a:pPr>
              <a:t>44</a:t>
            </a:fld>
            <a:endParaRPr lang="en-US"/>
          </a:p>
        </p:txBody>
      </p:sp>
      <p:sp>
        <p:nvSpPr>
          <p:cNvPr id="79875" name="Rectangle 2"/>
          <p:cNvSpPr>
            <a:spLocks noGrp="1" noRot="1" noChangeAspect="1" noChangeArrowheads="1" noTextEdit="1"/>
          </p:cNvSpPr>
          <p:nvPr>
            <p:ph type="sldImg"/>
          </p:nvPr>
        </p:nvSpPr>
        <p:spPr>
          <a:xfrm>
            <a:off x="381000" y="685800"/>
            <a:ext cx="6096000" cy="3429000"/>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a:p>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9E67A07-E38B-4700-8B83-1C9D0D270A54}" type="slidenum">
              <a:rPr lang="en-US"/>
              <a:pPr>
                <a:defRPr/>
              </a:pPr>
              <a:t>45</a:t>
            </a:fld>
            <a:endParaRPr lang="en-US"/>
          </a:p>
        </p:txBody>
      </p:sp>
      <p:sp>
        <p:nvSpPr>
          <p:cNvPr id="80899" name="Rectangle 2"/>
          <p:cNvSpPr>
            <a:spLocks noGrp="1" noRot="1" noChangeAspect="1" noChangeArrowheads="1" noTextEdit="1"/>
          </p:cNvSpPr>
          <p:nvPr>
            <p:ph type="sldImg"/>
          </p:nvPr>
        </p:nvSpPr>
        <p:spPr>
          <a:xfrm>
            <a:off x="381000" y="685800"/>
            <a:ext cx="6096000" cy="3429000"/>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D83448-5CE8-4F30-A693-24032CBF53DA}" type="slidenum">
              <a:rPr lang="en-US"/>
              <a:pPr>
                <a:defRPr/>
              </a:pPr>
              <a:t>46</a:t>
            </a:fld>
            <a:endParaRPr lang="en-US"/>
          </a:p>
        </p:txBody>
      </p:sp>
      <p:sp>
        <p:nvSpPr>
          <p:cNvPr id="81923" name="Rectangle 2"/>
          <p:cNvSpPr>
            <a:spLocks noGrp="1" noRot="1" noChangeAspect="1" noChangeArrowheads="1" noTextEdit="1"/>
          </p:cNvSpPr>
          <p:nvPr>
            <p:ph type="sldImg"/>
          </p:nvPr>
        </p:nvSpPr>
        <p:spPr>
          <a:xfrm>
            <a:off x="381000" y="685800"/>
            <a:ext cx="6096000" cy="3429000"/>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7A5A6C-AF0D-4862-B684-7771099AA232}" type="slidenum">
              <a:rPr lang="en-US"/>
              <a:pPr>
                <a:defRPr/>
              </a:pPr>
              <a:t>47</a:t>
            </a:fld>
            <a:endParaRPr lang="en-US"/>
          </a:p>
        </p:txBody>
      </p:sp>
      <p:sp>
        <p:nvSpPr>
          <p:cNvPr id="82947" name="Rectangle 2"/>
          <p:cNvSpPr>
            <a:spLocks noGrp="1" noRot="1" noChangeAspect="1" noChangeArrowheads="1" noTextEdit="1"/>
          </p:cNvSpPr>
          <p:nvPr>
            <p:ph type="sldImg"/>
          </p:nvPr>
        </p:nvSpPr>
        <p:spPr>
          <a:xfrm>
            <a:off x="381000" y="685800"/>
            <a:ext cx="6096000" cy="3429000"/>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2B8119B-03EC-48C0-A27B-463D10423CF5}" type="slidenum">
              <a:rPr lang="en-US"/>
              <a:pPr>
                <a:defRPr/>
              </a:pPr>
              <a:t>48</a:t>
            </a:fld>
            <a:endParaRPr lang="en-US"/>
          </a:p>
        </p:txBody>
      </p:sp>
      <p:sp>
        <p:nvSpPr>
          <p:cNvPr id="83971" name="Rectangle 2"/>
          <p:cNvSpPr>
            <a:spLocks noGrp="1" noRot="1" noChangeAspect="1" noChangeArrowheads="1" noTextEdit="1"/>
          </p:cNvSpPr>
          <p:nvPr>
            <p:ph type="sldImg"/>
          </p:nvPr>
        </p:nvSpPr>
        <p:spPr>
          <a:xfrm>
            <a:off x="381000" y="685800"/>
            <a:ext cx="6096000" cy="3429000"/>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FE1E02-AD9A-4088-8CCE-077B7B50DEC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110238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FE1E02-AD9A-4088-8CCE-077B7B50DEC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417393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FE1E02-AD9A-4088-8CCE-077B7B50DEC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4224904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FE1E02-AD9A-4088-8CCE-077B7B50DEC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238177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FE1E02-AD9A-4088-8CCE-077B7B50DEC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233103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FE1E02-AD9A-4088-8CCE-077B7B50DECA}"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424906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FE1E02-AD9A-4088-8CCE-077B7B50DECA}" type="datetimeFigureOut">
              <a:rPr lang="en-US" smtClean="0"/>
              <a:t>3/27/2021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403702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FE1E02-AD9A-4088-8CCE-077B7B50DECA}" type="datetimeFigureOut">
              <a:rPr lang="en-US" smtClean="0"/>
              <a:t>3/27/2021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560383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FE1E02-AD9A-4088-8CCE-077B7B50DECA}" type="datetimeFigureOut">
              <a:rPr lang="en-US" smtClean="0"/>
              <a:t>3/27/2021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1896133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FE1E02-AD9A-4088-8CCE-077B7B50DECA}"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2452611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FE1E02-AD9A-4088-8CCE-077B7B50DECA}"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AC466-F174-4540-A8C6-890962CCEDF5}" type="slidenum">
              <a:rPr lang="en-US" smtClean="0"/>
              <a:t>‹#›</a:t>
            </a:fld>
            <a:endParaRPr lang="en-US"/>
          </a:p>
        </p:txBody>
      </p:sp>
    </p:spTree>
    <p:extLst>
      <p:ext uri="{BB962C8B-B14F-4D97-AF65-F5344CB8AC3E}">
        <p14:creationId xmlns:p14="http://schemas.microsoft.com/office/powerpoint/2010/main" val="415616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E1E02-AD9A-4088-8CCE-077B7B50DECA}" type="datetimeFigureOut">
              <a:rPr lang="en-US" smtClean="0"/>
              <a:t>3/27/2021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C466-F174-4540-A8C6-890962CCEDF5}" type="slidenum">
              <a:rPr lang="en-US" smtClean="0"/>
              <a:t>‹#›</a:t>
            </a:fld>
            <a:endParaRPr lang="en-US"/>
          </a:p>
        </p:txBody>
      </p:sp>
    </p:spTree>
    <p:extLst>
      <p:ext uri="{BB962C8B-B14F-4D97-AF65-F5344CB8AC3E}">
        <p14:creationId xmlns:p14="http://schemas.microsoft.com/office/powerpoint/2010/main" val="249274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62/index.html" TargetMode="External"/><Relationship Id="rId2" Type="http://schemas.openxmlformats.org/officeDocument/2006/relationships/hyperlink" Target="http://bcs.worthpublishers.com/mankiw7/" TargetMode="External"/><Relationship Id="rId1" Type="http://schemas.openxmlformats.org/officeDocument/2006/relationships/slideLayout" Target="../slideLayouts/slideLayout1.xml"/><Relationship Id="rId4" Type="http://schemas.openxmlformats.org/officeDocument/2006/relationships/hyperlink" Target="http://myweb.liu.edu/~uroy/index.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Aggregate Demand II: Applying the </a:t>
            </a:r>
            <a:r>
              <a:rPr lang="en-US" i="1" dirty="0" smtClean="0"/>
              <a:t>IS</a:t>
            </a:r>
            <a:r>
              <a:rPr lang="en-US" dirty="0" smtClean="0"/>
              <a:t>-</a:t>
            </a:r>
            <a:r>
              <a:rPr lang="en-US" i="1" dirty="0" smtClean="0"/>
              <a:t>LM</a:t>
            </a:r>
            <a:r>
              <a:rPr lang="en-US" dirty="0" smtClean="0"/>
              <a:t> Model</a:t>
            </a:r>
            <a:endParaRPr lang="en-US" dirty="0"/>
          </a:p>
        </p:txBody>
      </p:sp>
      <p:sp>
        <p:nvSpPr>
          <p:cNvPr id="3" name="Subtitle 2"/>
          <p:cNvSpPr>
            <a:spLocks noGrp="1"/>
          </p:cNvSpPr>
          <p:nvPr>
            <p:ph type="subTitle" idx="1"/>
          </p:nvPr>
        </p:nvSpPr>
        <p:spPr/>
        <p:txBody>
          <a:bodyPr/>
          <a:lstStyle/>
          <a:p>
            <a:pPr>
              <a:defRPr/>
            </a:pPr>
            <a:r>
              <a:rPr lang="en-US" dirty="0"/>
              <a:t>Chapter </a:t>
            </a:r>
            <a:r>
              <a:rPr lang="en-US" dirty="0" smtClean="0"/>
              <a:t>12 </a:t>
            </a:r>
            <a:r>
              <a:rPr lang="en-US" dirty="0"/>
              <a:t>of </a:t>
            </a:r>
            <a:r>
              <a:rPr lang="en-US" i="1" dirty="0">
                <a:hlinkClick r:id="rId2"/>
              </a:rPr>
              <a:t>Macroeconomics</a:t>
            </a:r>
            <a:r>
              <a:rPr lang="en-US" dirty="0"/>
              <a:t>, </a:t>
            </a:r>
            <a:r>
              <a:rPr lang="en-US" dirty="0" smtClean="0"/>
              <a:t>10</a:t>
            </a:r>
            <a:r>
              <a:rPr lang="en-US" baseline="30000" dirty="0" smtClean="0"/>
              <a:t>th</a:t>
            </a:r>
            <a:r>
              <a:rPr lang="en-US" dirty="0" smtClean="0"/>
              <a:t> </a:t>
            </a:r>
            <a:r>
              <a:rPr lang="en-US" dirty="0"/>
              <a:t>edition, by N. Gregory </a:t>
            </a:r>
            <a:r>
              <a:rPr lang="en-US" dirty="0" err="1"/>
              <a:t>Mankiw</a:t>
            </a:r>
            <a:endParaRPr lang="en-US" dirty="0"/>
          </a:p>
          <a:p>
            <a:pPr>
              <a:defRPr/>
            </a:pPr>
            <a:r>
              <a:rPr lang="en-US" dirty="0">
                <a:hlinkClick r:id="rId3"/>
              </a:rPr>
              <a:t>ECO62</a:t>
            </a:r>
            <a:r>
              <a:rPr lang="en-US" dirty="0"/>
              <a:t> </a:t>
            </a:r>
            <a:r>
              <a:rPr lang="en-US" dirty="0" err="1">
                <a:hlinkClick r:id="rId4"/>
              </a:rPr>
              <a:t>Udayan</a:t>
            </a:r>
            <a:r>
              <a:rPr lang="en-US" dirty="0">
                <a:hlinkClick r:id="rId4"/>
              </a:rPr>
              <a:t> </a:t>
            </a:r>
            <a:r>
              <a:rPr lang="en-US" dirty="0" smtClean="0">
                <a:hlinkClick r:id="rId4"/>
              </a:rPr>
              <a:t>Roy</a:t>
            </a:r>
            <a:endParaRPr lang="en-US" dirty="0"/>
          </a:p>
        </p:txBody>
      </p:sp>
    </p:spTree>
    <p:extLst>
      <p:ext uri="{BB962C8B-B14F-4D97-AF65-F5344CB8AC3E}">
        <p14:creationId xmlns:p14="http://schemas.microsoft.com/office/powerpoint/2010/main" val="927357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Comparing the </a:t>
            </a:r>
            <a:r>
              <a:rPr lang="en-US" dirty="0" smtClean="0"/>
              <a:t>Keynesian Cross and in the </a:t>
            </a:r>
            <a:r>
              <a:rPr lang="en-US" i="1" dirty="0" smtClean="0"/>
              <a:t>IS</a:t>
            </a:r>
            <a:r>
              <a:rPr lang="en-US" dirty="0" smtClean="0"/>
              <a:t> Curve</a:t>
            </a:r>
            <a:endParaRPr lang="en-US" dirty="0"/>
          </a:p>
        </p:txBody>
      </p:sp>
      <p:sp>
        <p:nvSpPr>
          <p:cNvPr id="6" name="TextBox 5"/>
          <p:cNvSpPr txBox="1"/>
          <p:nvPr/>
        </p:nvSpPr>
        <p:spPr>
          <a:xfrm>
            <a:off x="7453314" y="2214512"/>
            <a:ext cx="1843087" cy="369332"/>
          </a:xfrm>
          <a:prstGeom prst="rect">
            <a:avLst/>
          </a:prstGeom>
          <a:noFill/>
        </p:spPr>
        <p:txBody>
          <a:bodyPr wrap="square" rtlCol="0">
            <a:spAutoFit/>
          </a:bodyPr>
          <a:lstStyle/>
          <a:p>
            <a:r>
              <a:rPr lang="en-US" b="1" dirty="0">
                <a:solidFill>
                  <a:srgbClr val="FF0000"/>
                </a:solidFill>
              </a:rPr>
              <a:t>Keynesian Cross</a:t>
            </a:r>
          </a:p>
        </p:txBody>
      </p:sp>
      <p:sp>
        <p:nvSpPr>
          <p:cNvPr id="7" name="TextBox 6"/>
          <p:cNvSpPr txBox="1"/>
          <p:nvPr/>
        </p:nvSpPr>
        <p:spPr>
          <a:xfrm>
            <a:off x="7462834" y="6181808"/>
            <a:ext cx="1147767" cy="369332"/>
          </a:xfrm>
          <a:prstGeom prst="rect">
            <a:avLst/>
          </a:prstGeom>
          <a:noFill/>
        </p:spPr>
        <p:txBody>
          <a:bodyPr wrap="square" rtlCol="0">
            <a:spAutoFit/>
          </a:bodyPr>
          <a:lstStyle/>
          <a:p>
            <a:r>
              <a:rPr lang="en-US" b="1" i="1" dirty="0">
                <a:solidFill>
                  <a:srgbClr val="FF0000"/>
                </a:solidFill>
              </a:rPr>
              <a:t>IS</a:t>
            </a:r>
            <a:r>
              <a:rPr lang="en-US" b="1" dirty="0">
                <a:solidFill>
                  <a:srgbClr val="FF0000"/>
                </a:solidFill>
              </a:rPr>
              <a:t> Curve</a:t>
            </a:r>
          </a:p>
        </p:txBody>
      </p:sp>
      <p:sp>
        <p:nvSpPr>
          <p:cNvPr id="3" name="TextBox 2"/>
          <p:cNvSpPr txBox="1"/>
          <p:nvPr/>
        </p:nvSpPr>
        <p:spPr>
          <a:xfrm>
            <a:off x="1995488" y="1728789"/>
            <a:ext cx="8243887" cy="646331"/>
          </a:xfrm>
          <a:prstGeom prst="rect">
            <a:avLst/>
          </a:prstGeom>
          <a:noFill/>
        </p:spPr>
        <p:txBody>
          <a:bodyPr wrap="square" rtlCol="0">
            <a:spAutoFit/>
          </a:bodyPr>
          <a:lstStyle/>
          <a:p>
            <a:r>
              <a:rPr lang="en-US" b="1" dirty="0">
                <a:solidFill>
                  <a:srgbClr val="0070C0"/>
                </a:solidFill>
              </a:rPr>
              <a:t>In the Keynesian Cross model, expansionary fiscal policy boosts GDP by an amount dictated by the multipliers. </a:t>
            </a:r>
          </a:p>
        </p:txBody>
      </p:sp>
      <p:sp>
        <p:nvSpPr>
          <p:cNvPr id="8" name="TextBox 7"/>
          <p:cNvSpPr txBox="1"/>
          <p:nvPr/>
        </p:nvSpPr>
        <p:spPr>
          <a:xfrm>
            <a:off x="1990720" y="4252997"/>
            <a:ext cx="8243887" cy="646331"/>
          </a:xfrm>
          <a:prstGeom prst="rect">
            <a:avLst/>
          </a:prstGeom>
          <a:noFill/>
        </p:spPr>
        <p:txBody>
          <a:bodyPr wrap="square" rtlCol="0">
            <a:spAutoFit/>
          </a:bodyPr>
          <a:lstStyle/>
          <a:p>
            <a:r>
              <a:rPr lang="en-US" b="1" dirty="0">
                <a:solidFill>
                  <a:srgbClr val="0070C0"/>
                </a:solidFill>
              </a:rPr>
              <a:t>In the </a:t>
            </a:r>
            <a:r>
              <a:rPr lang="en-US" b="1" i="1" dirty="0">
                <a:solidFill>
                  <a:srgbClr val="0070C0"/>
                </a:solidFill>
              </a:rPr>
              <a:t>IS-LM</a:t>
            </a:r>
            <a:r>
              <a:rPr lang="en-US" b="1" dirty="0">
                <a:solidFill>
                  <a:srgbClr val="0070C0"/>
                </a:solidFill>
              </a:rPr>
              <a:t> model, expansionary fiscal policy also raises the real interest rate, thereby </a:t>
            </a:r>
            <a:r>
              <a:rPr lang="en-US" b="1" i="1" dirty="0">
                <a:solidFill>
                  <a:srgbClr val="0070C0"/>
                </a:solidFill>
              </a:rPr>
              <a:t>weakening</a:t>
            </a:r>
            <a:r>
              <a:rPr lang="en-US" b="1" dirty="0">
                <a:solidFill>
                  <a:srgbClr val="0070C0"/>
                </a:solidFill>
              </a:rPr>
              <a:t> the effect of fiscal policy on GDP. (Crowding-out effect)</a:t>
            </a:r>
          </a:p>
        </p:txBody>
      </p:sp>
      <p:sp>
        <p:nvSpPr>
          <p:cNvPr id="9" name="TextBox 8"/>
          <p:cNvSpPr txBox="1"/>
          <p:nvPr/>
        </p:nvSpPr>
        <p:spPr>
          <a:xfrm>
            <a:off x="2424098" y="3524308"/>
            <a:ext cx="2457450" cy="369332"/>
          </a:xfrm>
          <a:prstGeom prst="rect">
            <a:avLst/>
          </a:prstGeom>
          <a:noFill/>
        </p:spPr>
        <p:txBody>
          <a:bodyPr wrap="square" rtlCol="0">
            <a:spAutoFit/>
          </a:bodyPr>
          <a:lstStyle/>
          <a:p>
            <a:r>
              <a:rPr lang="en-US" dirty="0"/>
              <a:t>K.C. Spending Multiplier</a:t>
            </a:r>
          </a:p>
        </p:txBody>
      </p:sp>
      <p:sp>
        <p:nvSpPr>
          <p:cNvPr id="10" name="TextBox 9"/>
          <p:cNvSpPr txBox="1"/>
          <p:nvPr/>
        </p:nvSpPr>
        <p:spPr>
          <a:xfrm>
            <a:off x="6162786" y="3519540"/>
            <a:ext cx="2457450" cy="369332"/>
          </a:xfrm>
          <a:prstGeom prst="rect">
            <a:avLst/>
          </a:prstGeom>
          <a:noFill/>
        </p:spPr>
        <p:txBody>
          <a:bodyPr wrap="square" rtlCol="0">
            <a:spAutoFit/>
          </a:bodyPr>
          <a:lstStyle/>
          <a:p>
            <a:r>
              <a:rPr lang="en-US" dirty="0"/>
              <a:t>K.C. Tax-Cut Multiplier</a:t>
            </a:r>
          </a:p>
        </p:txBody>
      </p:sp>
      <mc:AlternateContent xmlns:mc="http://schemas.openxmlformats.org/markup-compatibility/2006">
        <mc:Choice xmlns:a14="http://schemas.microsoft.com/office/drawing/2010/main" Requires="a14">
          <p:sp>
            <p:nvSpPr>
              <p:cNvPr id="11" name="TextBox 10"/>
              <p:cNvSpPr txBox="1"/>
              <p:nvPr/>
            </p:nvSpPr>
            <p:spPr>
              <a:xfrm>
                <a:off x="2182758" y="5060563"/>
                <a:ext cx="8180439" cy="1045479"/>
              </a:xfrm>
              <a:prstGeom prst="rect">
                <a:avLst/>
              </a:prstGeom>
              <a:noFill/>
              <a:ln>
                <a:solidFill>
                  <a:srgbClr val="C00000"/>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FF0000"/>
                          </a:solidFill>
                          <a:latin typeface="Cambria Math" panose="02040503050406030204" pitchFamily="18" charset="0"/>
                        </a:rPr>
                        <m:t>𝒀</m:t>
                      </m:r>
                      <m:r>
                        <a:rPr lang="en-US" sz="2800" b="1" i="1" smtClean="0">
                          <a:latin typeface="Cambria Math" panose="02040503050406030204" pitchFamily="18" charset="0"/>
                        </a:rPr>
                        <m:t>=</m:t>
                      </m:r>
                      <m:f>
                        <m:fPr>
                          <m:ctrlPr>
                            <a:rPr lang="en-US" sz="2800" b="1" i="1">
                              <a:latin typeface="Cambria Math" panose="02040503050406030204" pitchFamily="18" charset="0"/>
                            </a:rPr>
                          </m:ctrlPr>
                        </m:fPr>
                        <m:num>
                          <m:r>
                            <a:rPr lang="en-US" sz="2800" b="1" i="1">
                              <a:latin typeface="Cambria Math" panose="02040503050406030204" pitchFamily="18" charset="0"/>
                            </a:rPr>
                            <m:t>𝟏</m:t>
                          </m:r>
                        </m:num>
                        <m:den>
                          <m:r>
                            <a:rPr lang="en-US" sz="2800" b="1" i="1">
                              <a:latin typeface="Cambria Math" panose="02040503050406030204" pitchFamily="18" charset="0"/>
                            </a:rPr>
                            <m:t>𝟏</m:t>
                          </m:r>
                          <m:r>
                            <a:rPr lang="en-US" sz="2800" b="1" i="1">
                              <a:latin typeface="Cambria Math" panose="02040503050406030204" pitchFamily="18" charset="0"/>
                            </a:rPr>
                            <m:t>−</m:t>
                          </m:r>
                          <m:sSub>
                            <m:sSubPr>
                              <m:ctrlPr>
                                <a:rPr lang="en-US" sz="2800" b="1" i="1">
                                  <a:latin typeface="Cambria Math" panose="02040503050406030204" pitchFamily="18" charset="0"/>
                                </a:rPr>
                              </m:ctrlPr>
                            </m:sSubPr>
                            <m:e>
                              <m:r>
                                <a:rPr lang="en-US" sz="2800" b="1" i="1">
                                  <a:latin typeface="Cambria Math" panose="02040503050406030204" pitchFamily="18" charset="0"/>
                                </a:rPr>
                                <m:t>𝑪</m:t>
                              </m:r>
                            </m:e>
                            <m:sub>
                              <m:r>
                                <a:rPr lang="en-US" sz="2800" b="1" i="1">
                                  <a:latin typeface="Cambria Math" panose="02040503050406030204" pitchFamily="18" charset="0"/>
                                </a:rPr>
                                <m:t>𝒚</m:t>
                              </m:r>
                            </m:sub>
                          </m:sSub>
                        </m:den>
                      </m:f>
                      <m:r>
                        <a:rPr lang="en-US" sz="2800" b="1" i="1">
                          <a:latin typeface="Cambria Math" panose="02040503050406030204" pitchFamily="18" charset="0"/>
                          <a:ea typeface="Cambria Math" panose="02040503050406030204" pitchFamily="18" charset="0"/>
                        </a:rPr>
                        <m:t>∙</m:t>
                      </m:r>
                      <m:d>
                        <m:dPr>
                          <m:ctrlPr>
                            <a:rPr lang="en-US" sz="2800" b="1" i="1">
                              <a:latin typeface="Cambria Math" panose="02040503050406030204" pitchFamily="18" charset="0"/>
                              <a:ea typeface="Cambria Math" panose="02040503050406030204" pitchFamily="18" charset="0"/>
                            </a:rPr>
                          </m:ctrlPr>
                        </m:dPr>
                        <m:e>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𝒐</m:t>
                              </m:r>
                            </m:sub>
                          </m:sSub>
                          <m:r>
                            <a:rPr lang="en-US" sz="2800" b="1" i="1">
                              <a:latin typeface="Cambria Math" panose="02040503050406030204" pitchFamily="18" charset="0"/>
                              <a:ea typeface="Cambria Math" panose="02040503050406030204" pitchFamily="18" charset="0"/>
                            </a:rPr>
                            <m:t>+</m:t>
                          </m:r>
                          <m:sSub>
                            <m:sSubPr>
                              <m:ctrlPr>
                                <a:rPr lang="en-US" sz="2800" b="1" i="1" smtClean="0">
                                  <a:latin typeface="Cambria Math" panose="02040503050406030204" pitchFamily="18" charset="0"/>
                                  <a:ea typeface="Cambria Math" panose="02040503050406030204" pitchFamily="18" charset="0"/>
                                </a:rPr>
                              </m:ctrlPr>
                            </m:sSubPr>
                            <m:e>
                              <m:r>
                                <a:rPr lang="en-US" sz="2800" b="1" i="1" smtClean="0">
                                  <a:latin typeface="Cambria Math" panose="02040503050406030204" pitchFamily="18" charset="0"/>
                                  <a:ea typeface="Cambria Math" panose="02040503050406030204" pitchFamily="18" charset="0"/>
                                </a:rPr>
                                <m:t>𝑰</m:t>
                              </m:r>
                            </m:e>
                            <m:sub>
                              <m:r>
                                <a:rPr lang="en-US" sz="2800" b="1" i="1" smtClean="0">
                                  <a:latin typeface="Cambria Math" panose="02040503050406030204" pitchFamily="18" charset="0"/>
                                  <a:ea typeface="Cambria Math" panose="02040503050406030204" pitchFamily="18" charset="0"/>
                                </a:rPr>
                                <m:t>𝒐</m:t>
                              </m:r>
                            </m:sub>
                          </m:sSub>
                          <m:r>
                            <a:rPr lang="en-US" sz="2800" b="1" i="1">
                              <a:latin typeface="Cambria Math" panose="02040503050406030204" pitchFamily="18" charset="0"/>
                              <a:ea typeface="Cambria Math" panose="02040503050406030204" pitchFamily="18" charset="0"/>
                            </a:rPr>
                            <m:t>+</m:t>
                          </m:r>
                          <m:r>
                            <a:rPr lang="en-US" sz="2800" b="1" i="1">
                              <a:latin typeface="Cambria Math" panose="02040503050406030204" pitchFamily="18" charset="0"/>
                              <a:ea typeface="Cambria Math" panose="02040503050406030204" pitchFamily="18" charset="0"/>
                            </a:rPr>
                            <m:t>𝑮</m:t>
                          </m:r>
                        </m:e>
                      </m:d>
                      <m:r>
                        <a:rPr lang="en-US" sz="2800" b="1" i="1">
                          <a:latin typeface="Cambria Math" panose="02040503050406030204" pitchFamily="18" charset="0"/>
                          <a:ea typeface="Cambria Math" panose="02040503050406030204" pitchFamily="18" charset="0"/>
                        </a:rPr>
                        <m:t>−</m:t>
                      </m:r>
                      <m:f>
                        <m:fPr>
                          <m:ctrlPr>
                            <a:rPr lang="en-US" sz="2800" b="1" i="1">
                              <a:latin typeface="Cambria Math" panose="02040503050406030204" pitchFamily="18" charset="0"/>
                              <a:ea typeface="Cambria Math" panose="02040503050406030204" pitchFamily="18" charset="0"/>
                            </a:rPr>
                          </m:ctrlPr>
                        </m:fPr>
                        <m:num>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𝒚</m:t>
                              </m:r>
                            </m:sub>
                          </m:sSub>
                        </m:num>
                        <m:den>
                          <m:r>
                            <a:rPr lang="en-US" sz="2800" b="1" i="1">
                              <a:latin typeface="Cambria Math" panose="02040503050406030204" pitchFamily="18" charset="0"/>
                              <a:ea typeface="Cambria Math" panose="02040503050406030204" pitchFamily="18" charset="0"/>
                            </a:rPr>
                            <m:t>𝟏</m:t>
                          </m:r>
                          <m:r>
                            <a:rPr lang="en-US" sz="2800" b="1" i="1">
                              <a:latin typeface="Cambria Math" panose="02040503050406030204" pitchFamily="18" charset="0"/>
                              <a:ea typeface="Cambria Math" panose="02040503050406030204" pitchFamily="18" charset="0"/>
                            </a:rPr>
                            <m:t>−</m:t>
                          </m:r>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𝒚</m:t>
                              </m:r>
                            </m:sub>
                          </m:sSub>
                        </m:den>
                      </m:f>
                      <m:r>
                        <a:rPr lang="en-US" sz="2800" b="1" i="1">
                          <a:latin typeface="Cambria Math" panose="02040503050406030204" pitchFamily="18" charset="0"/>
                          <a:ea typeface="Cambria Math" panose="02040503050406030204" pitchFamily="18" charset="0"/>
                        </a:rPr>
                        <m:t>∙</m:t>
                      </m:r>
                      <m:r>
                        <a:rPr lang="en-US" sz="2800" b="1" i="1">
                          <a:latin typeface="Cambria Math" panose="02040503050406030204" pitchFamily="18" charset="0"/>
                          <a:ea typeface="Cambria Math" panose="02040503050406030204" pitchFamily="18" charset="0"/>
                        </a:rPr>
                        <m:t>𝑻</m:t>
                      </m:r>
                      <m:r>
                        <a:rPr lang="en-US" sz="2800" b="1" i="1" smtClean="0">
                          <a:latin typeface="Cambria Math" panose="02040503050406030204" pitchFamily="18" charset="0"/>
                          <a:ea typeface="Cambria Math" panose="02040503050406030204" pitchFamily="18" charset="0"/>
                        </a:rPr>
                        <m:t>−</m:t>
                      </m:r>
                      <m:f>
                        <m:fPr>
                          <m:ctrlPr>
                            <a:rPr lang="en-US" sz="2800" b="1" i="1" smtClean="0">
                              <a:latin typeface="Cambria Math" panose="02040503050406030204" pitchFamily="18" charset="0"/>
                              <a:ea typeface="Cambria Math" panose="02040503050406030204" pitchFamily="18" charset="0"/>
                            </a:rPr>
                          </m:ctrlPr>
                        </m:fPr>
                        <m:num>
                          <m:sSub>
                            <m:sSubPr>
                              <m:ctrlPr>
                                <a:rPr lang="en-US" sz="2800" b="1" i="1" smtClean="0">
                                  <a:latin typeface="Cambria Math" panose="02040503050406030204" pitchFamily="18" charset="0"/>
                                  <a:ea typeface="Cambria Math" panose="02040503050406030204" pitchFamily="18" charset="0"/>
                                </a:rPr>
                              </m:ctrlPr>
                            </m:sSubPr>
                            <m:e>
                              <m:r>
                                <a:rPr lang="en-US" sz="2800" b="1" i="1" smtClean="0">
                                  <a:latin typeface="Cambria Math" panose="02040503050406030204" pitchFamily="18" charset="0"/>
                                  <a:ea typeface="Cambria Math" panose="02040503050406030204" pitchFamily="18" charset="0"/>
                                </a:rPr>
                                <m:t>𝑰</m:t>
                              </m:r>
                            </m:e>
                            <m:sub>
                              <m:r>
                                <a:rPr lang="en-US" sz="2800" b="1" i="1" smtClean="0">
                                  <a:latin typeface="Cambria Math" panose="02040503050406030204" pitchFamily="18" charset="0"/>
                                  <a:ea typeface="Cambria Math" panose="02040503050406030204" pitchFamily="18" charset="0"/>
                                </a:rPr>
                                <m:t>𝒓</m:t>
                              </m:r>
                            </m:sub>
                          </m:sSub>
                        </m:num>
                        <m:den>
                          <m:r>
                            <a:rPr lang="en-US" sz="2800" b="1" i="1">
                              <a:latin typeface="Cambria Math" panose="02040503050406030204" pitchFamily="18" charset="0"/>
                              <a:ea typeface="Cambria Math" panose="02040503050406030204" pitchFamily="18" charset="0"/>
                            </a:rPr>
                            <m:t>𝟏</m:t>
                          </m:r>
                          <m:r>
                            <a:rPr lang="en-US" sz="2800" b="1" i="1">
                              <a:latin typeface="Cambria Math" panose="02040503050406030204" pitchFamily="18" charset="0"/>
                              <a:ea typeface="Cambria Math" panose="02040503050406030204" pitchFamily="18" charset="0"/>
                            </a:rPr>
                            <m:t>−</m:t>
                          </m:r>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𝒚</m:t>
                              </m:r>
                            </m:sub>
                          </m:sSub>
                        </m:den>
                      </m:f>
                      <m:r>
                        <a:rPr lang="en-US" sz="2800" b="1" i="1" smtClean="0">
                          <a:latin typeface="Cambria Math" panose="02040503050406030204" pitchFamily="18" charset="0"/>
                          <a:ea typeface="Cambria Math" panose="02040503050406030204" pitchFamily="18" charset="0"/>
                        </a:rPr>
                        <m:t>∙</m:t>
                      </m:r>
                      <m:r>
                        <a:rPr lang="en-US" sz="2800" b="1" i="1" smtClean="0">
                          <a:solidFill>
                            <a:srgbClr val="FF0000"/>
                          </a:solidFill>
                          <a:latin typeface="Cambria Math" panose="02040503050406030204" pitchFamily="18" charset="0"/>
                          <a:ea typeface="Cambria Math" panose="02040503050406030204" pitchFamily="18" charset="0"/>
                        </a:rPr>
                        <m:t>𝒓</m:t>
                      </m:r>
                    </m:oMath>
                  </m:oMathPara>
                </a14:m>
                <a:endParaRPr lang="en-US" sz="2800" b="1" dirty="0">
                  <a:solidFill>
                    <a:schemeClr val="tx1"/>
                  </a:solidFill>
                </a:endParaRPr>
              </a:p>
            </p:txBody>
          </p:sp>
        </mc:Choice>
        <mc:Fallback>
          <p:sp>
            <p:nvSpPr>
              <p:cNvPr id="11" name="TextBox 10"/>
              <p:cNvSpPr txBox="1">
                <a:spLocks noRot="1" noChangeAspect="1" noMove="1" noResize="1" noEditPoints="1" noAdjustHandles="1" noChangeArrowheads="1" noChangeShapeType="1" noTextEdit="1"/>
              </p:cNvSpPr>
              <p:nvPr/>
            </p:nvSpPr>
            <p:spPr>
              <a:xfrm>
                <a:off x="2182758" y="5060563"/>
                <a:ext cx="8180439" cy="1045479"/>
              </a:xfrm>
              <a:prstGeom prst="rect">
                <a:avLst/>
              </a:prstGeom>
              <a:blipFill>
                <a:blip r:embed="rId2"/>
                <a:stretch>
                  <a:fillRect/>
                </a:stretch>
              </a:blipFill>
              <a:ln>
                <a:solidFill>
                  <a:srgbClr val="C0000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2197507" y="2548414"/>
                <a:ext cx="8180439" cy="1045479"/>
              </a:xfrm>
              <a:prstGeom prst="rect">
                <a:avLst/>
              </a:prstGeom>
              <a:noFill/>
              <a:ln>
                <a:solidFill>
                  <a:srgbClr val="C00000"/>
                </a:solidFill>
              </a:ln>
            </p:spPr>
            <p:txBody>
              <a:bodyPr wrap="square" rtlCol="0">
                <a:spAutoFit/>
              </a:bodyPr>
              <a:lstStyle/>
              <a:p>
                <a:pPr/>
                <a14:m>
                  <m:oMathPara xmlns:m="http://schemas.openxmlformats.org/officeDocument/2006/math">
                    <m:oMathParaPr>
                      <m:jc m:val="left"/>
                    </m:oMathParaPr>
                    <m:oMath xmlns:m="http://schemas.openxmlformats.org/officeDocument/2006/math">
                      <m:r>
                        <a:rPr lang="en-US" sz="2800" b="1" i="1" smtClean="0">
                          <a:solidFill>
                            <a:srgbClr val="FF0000"/>
                          </a:solidFill>
                          <a:latin typeface="Cambria Math" panose="02040503050406030204" pitchFamily="18" charset="0"/>
                        </a:rPr>
                        <m:t>𝒀</m:t>
                      </m:r>
                      <m:r>
                        <a:rPr lang="en-US" sz="2800" b="1" i="1" smtClean="0">
                          <a:latin typeface="Cambria Math" panose="02040503050406030204" pitchFamily="18" charset="0"/>
                        </a:rPr>
                        <m:t>=</m:t>
                      </m:r>
                      <m:f>
                        <m:fPr>
                          <m:ctrlPr>
                            <a:rPr lang="en-US" sz="2800" b="1" i="1">
                              <a:latin typeface="Cambria Math" panose="02040503050406030204" pitchFamily="18" charset="0"/>
                            </a:rPr>
                          </m:ctrlPr>
                        </m:fPr>
                        <m:num>
                          <m:r>
                            <a:rPr lang="en-US" sz="2800" b="1" i="1">
                              <a:latin typeface="Cambria Math" panose="02040503050406030204" pitchFamily="18" charset="0"/>
                            </a:rPr>
                            <m:t>𝟏</m:t>
                          </m:r>
                        </m:num>
                        <m:den>
                          <m:r>
                            <a:rPr lang="en-US" sz="2800" b="1" i="1">
                              <a:latin typeface="Cambria Math" panose="02040503050406030204" pitchFamily="18" charset="0"/>
                            </a:rPr>
                            <m:t>𝟏</m:t>
                          </m:r>
                          <m:r>
                            <a:rPr lang="en-US" sz="2800" b="1" i="1">
                              <a:latin typeface="Cambria Math" panose="02040503050406030204" pitchFamily="18" charset="0"/>
                            </a:rPr>
                            <m:t>−</m:t>
                          </m:r>
                          <m:sSub>
                            <m:sSubPr>
                              <m:ctrlPr>
                                <a:rPr lang="en-US" sz="2800" b="1" i="1">
                                  <a:latin typeface="Cambria Math" panose="02040503050406030204" pitchFamily="18" charset="0"/>
                                </a:rPr>
                              </m:ctrlPr>
                            </m:sSubPr>
                            <m:e>
                              <m:r>
                                <a:rPr lang="en-US" sz="2800" b="1" i="1">
                                  <a:latin typeface="Cambria Math" panose="02040503050406030204" pitchFamily="18" charset="0"/>
                                </a:rPr>
                                <m:t>𝑪</m:t>
                              </m:r>
                            </m:e>
                            <m:sub>
                              <m:r>
                                <a:rPr lang="en-US" sz="2800" b="1" i="1">
                                  <a:latin typeface="Cambria Math" panose="02040503050406030204" pitchFamily="18" charset="0"/>
                                </a:rPr>
                                <m:t>𝒚</m:t>
                              </m:r>
                            </m:sub>
                          </m:sSub>
                        </m:den>
                      </m:f>
                      <m:r>
                        <a:rPr lang="en-US" sz="2800" b="1" i="1">
                          <a:latin typeface="Cambria Math" panose="02040503050406030204" pitchFamily="18" charset="0"/>
                          <a:ea typeface="Cambria Math" panose="02040503050406030204" pitchFamily="18" charset="0"/>
                        </a:rPr>
                        <m:t>∙</m:t>
                      </m:r>
                      <m:d>
                        <m:dPr>
                          <m:ctrlPr>
                            <a:rPr lang="en-US" sz="2800" b="1" i="1">
                              <a:latin typeface="Cambria Math" panose="02040503050406030204" pitchFamily="18" charset="0"/>
                              <a:ea typeface="Cambria Math" panose="02040503050406030204" pitchFamily="18" charset="0"/>
                            </a:rPr>
                          </m:ctrlPr>
                        </m:dPr>
                        <m:e>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𝒐</m:t>
                              </m:r>
                            </m:sub>
                          </m:sSub>
                          <m:r>
                            <a:rPr lang="en-US" sz="2800" b="1" i="1">
                              <a:latin typeface="Cambria Math" panose="02040503050406030204" pitchFamily="18" charset="0"/>
                              <a:ea typeface="Cambria Math" panose="02040503050406030204" pitchFamily="18" charset="0"/>
                            </a:rPr>
                            <m:t>+</m:t>
                          </m:r>
                          <m:sSub>
                            <m:sSubPr>
                              <m:ctrlPr>
                                <a:rPr lang="en-US" sz="2800" b="1" i="1" smtClean="0">
                                  <a:latin typeface="Cambria Math" panose="02040503050406030204" pitchFamily="18" charset="0"/>
                                  <a:ea typeface="Cambria Math" panose="02040503050406030204" pitchFamily="18" charset="0"/>
                                </a:rPr>
                              </m:ctrlPr>
                            </m:sSubPr>
                            <m:e>
                              <m:r>
                                <a:rPr lang="en-US" sz="2800" b="1" i="1" smtClean="0">
                                  <a:latin typeface="Cambria Math" panose="02040503050406030204" pitchFamily="18" charset="0"/>
                                  <a:ea typeface="Cambria Math" panose="02040503050406030204" pitchFamily="18" charset="0"/>
                                </a:rPr>
                                <m:t>𝑰</m:t>
                              </m:r>
                            </m:e>
                            <m:sub>
                              <m:r>
                                <a:rPr lang="en-US" sz="2800" b="1" i="1" smtClean="0">
                                  <a:latin typeface="Cambria Math" panose="02040503050406030204" pitchFamily="18" charset="0"/>
                                  <a:ea typeface="Cambria Math" panose="02040503050406030204" pitchFamily="18" charset="0"/>
                                </a:rPr>
                                <m:t>𝒐</m:t>
                              </m:r>
                            </m:sub>
                          </m:sSub>
                          <m:r>
                            <a:rPr lang="en-US" sz="2800" b="1" i="1">
                              <a:latin typeface="Cambria Math" panose="02040503050406030204" pitchFamily="18" charset="0"/>
                              <a:ea typeface="Cambria Math" panose="02040503050406030204" pitchFamily="18" charset="0"/>
                            </a:rPr>
                            <m:t>+</m:t>
                          </m:r>
                          <m:r>
                            <a:rPr lang="en-US" sz="2800" b="1" i="1">
                              <a:latin typeface="Cambria Math" panose="02040503050406030204" pitchFamily="18" charset="0"/>
                              <a:ea typeface="Cambria Math" panose="02040503050406030204" pitchFamily="18" charset="0"/>
                            </a:rPr>
                            <m:t>𝑮</m:t>
                          </m:r>
                        </m:e>
                      </m:d>
                      <m:r>
                        <a:rPr lang="en-US" sz="2800" b="1" i="1">
                          <a:latin typeface="Cambria Math" panose="02040503050406030204" pitchFamily="18" charset="0"/>
                          <a:ea typeface="Cambria Math" panose="02040503050406030204" pitchFamily="18" charset="0"/>
                        </a:rPr>
                        <m:t>−</m:t>
                      </m:r>
                      <m:f>
                        <m:fPr>
                          <m:ctrlPr>
                            <a:rPr lang="en-US" sz="2800" b="1" i="1">
                              <a:latin typeface="Cambria Math" panose="02040503050406030204" pitchFamily="18" charset="0"/>
                              <a:ea typeface="Cambria Math" panose="02040503050406030204" pitchFamily="18" charset="0"/>
                            </a:rPr>
                          </m:ctrlPr>
                        </m:fPr>
                        <m:num>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𝒚</m:t>
                              </m:r>
                            </m:sub>
                          </m:sSub>
                        </m:num>
                        <m:den>
                          <m:r>
                            <a:rPr lang="en-US" sz="2800" b="1" i="1">
                              <a:latin typeface="Cambria Math" panose="02040503050406030204" pitchFamily="18" charset="0"/>
                              <a:ea typeface="Cambria Math" panose="02040503050406030204" pitchFamily="18" charset="0"/>
                            </a:rPr>
                            <m:t>𝟏</m:t>
                          </m:r>
                          <m:r>
                            <a:rPr lang="en-US" sz="2800" b="1" i="1">
                              <a:latin typeface="Cambria Math" panose="02040503050406030204" pitchFamily="18" charset="0"/>
                              <a:ea typeface="Cambria Math" panose="02040503050406030204" pitchFamily="18" charset="0"/>
                            </a:rPr>
                            <m:t>−</m:t>
                          </m:r>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𝒚</m:t>
                              </m:r>
                            </m:sub>
                          </m:sSub>
                        </m:den>
                      </m:f>
                      <m:r>
                        <a:rPr lang="en-US" sz="2800" b="1" i="1">
                          <a:latin typeface="Cambria Math" panose="02040503050406030204" pitchFamily="18" charset="0"/>
                          <a:ea typeface="Cambria Math" panose="02040503050406030204" pitchFamily="18" charset="0"/>
                        </a:rPr>
                        <m:t>∙</m:t>
                      </m:r>
                      <m:r>
                        <a:rPr lang="en-US" sz="2800" b="1" i="1">
                          <a:latin typeface="Cambria Math" panose="02040503050406030204" pitchFamily="18" charset="0"/>
                          <a:ea typeface="Cambria Math" panose="02040503050406030204" pitchFamily="18" charset="0"/>
                        </a:rPr>
                        <m:t>𝑻</m:t>
                      </m:r>
                    </m:oMath>
                  </m:oMathPara>
                </a14:m>
                <a:endParaRPr lang="en-US" sz="2800" b="1" dirty="0">
                  <a:solidFill>
                    <a:schemeClr val="tx1"/>
                  </a:solidFill>
                </a:endParaRPr>
              </a:p>
            </p:txBody>
          </p:sp>
        </mc:Choice>
        <mc:Fallback>
          <p:sp>
            <p:nvSpPr>
              <p:cNvPr id="12" name="TextBox 11"/>
              <p:cNvSpPr txBox="1">
                <a:spLocks noRot="1" noChangeAspect="1" noMove="1" noResize="1" noEditPoints="1" noAdjustHandles="1" noChangeArrowheads="1" noChangeShapeType="1" noTextEdit="1"/>
              </p:cNvSpPr>
              <p:nvPr/>
            </p:nvSpPr>
            <p:spPr>
              <a:xfrm>
                <a:off x="2197507" y="2548414"/>
                <a:ext cx="8180439" cy="1045479"/>
              </a:xfrm>
              <a:prstGeom prst="rect">
                <a:avLst/>
              </a:prstGeom>
              <a:blipFill>
                <a:blip r:embed="rId3"/>
                <a:stretch>
                  <a:fillRect/>
                </a:stretch>
              </a:blipFill>
              <a:ln>
                <a:solidFill>
                  <a:srgbClr val="C00000"/>
                </a:solidFill>
              </a:ln>
            </p:spPr>
            <p:txBody>
              <a:bodyPr/>
              <a:lstStyle/>
              <a:p>
                <a:r>
                  <a:rPr lang="en-US">
                    <a:noFill/>
                  </a:rPr>
                  <a:t> </a:t>
                </a:r>
              </a:p>
            </p:txBody>
          </p:sp>
        </mc:Fallback>
      </mc:AlternateContent>
    </p:spTree>
    <p:extLst>
      <p:ext uri="{BB962C8B-B14F-4D97-AF65-F5344CB8AC3E}">
        <p14:creationId xmlns:p14="http://schemas.microsoft.com/office/powerpoint/2010/main" val="322422026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Housing Bubble Deflates</a:t>
            </a:r>
            <a:endParaRPr lang="en-US" dirty="0"/>
          </a:p>
        </p:txBody>
      </p:sp>
      <p:sp>
        <p:nvSpPr>
          <p:cNvPr id="3" name="Content Placeholder 2"/>
          <p:cNvSpPr>
            <a:spLocks noGrp="1"/>
          </p:cNvSpPr>
          <p:nvPr>
            <p:ph idx="1"/>
          </p:nvPr>
        </p:nvSpPr>
        <p:spPr/>
        <p:txBody>
          <a:bodyPr>
            <a:normAutofit/>
          </a:bodyPr>
          <a:lstStyle/>
          <a:p>
            <a:r>
              <a:rPr lang="en-US" dirty="0" smtClean="0"/>
              <a:t>After mid-2006, home prices started to fall</a:t>
            </a:r>
          </a:p>
          <a:p>
            <a:pPr lvl="1"/>
            <a:r>
              <a:rPr lang="en-US" dirty="0" smtClean="0"/>
              <a:t>The financial institutions that had made mortgage loans faced huge losses when borrowers began to default</a:t>
            </a:r>
          </a:p>
          <a:p>
            <a:pPr lvl="1"/>
            <a:r>
              <a:rPr lang="en-US" dirty="0" smtClean="0"/>
              <a:t>These institutions began to second guess their ability to spot good borrowers. So, they reduced lending</a:t>
            </a:r>
          </a:p>
          <a:p>
            <a:pPr lvl="1"/>
            <a:r>
              <a:rPr lang="en-US" dirty="0" smtClean="0"/>
              <a:t>Even financial institutions that had not made bad loans were scared to lend because they feared that the borrower may have made bad investments and would soon go bankrupt</a:t>
            </a:r>
          </a:p>
          <a:p>
            <a:pPr lvl="1"/>
            <a:r>
              <a:rPr lang="en-US" dirty="0" smtClean="0"/>
              <a:t>Business investment spending collapsed</a:t>
            </a:r>
          </a:p>
        </p:txBody>
      </p:sp>
    </p:spTree>
    <p:extLst>
      <p:ext uri="{BB962C8B-B14F-4D97-AF65-F5344CB8AC3E}">
        <p14:creationId xmlns:p14="http://schemas.microsoft.com/office/powerpoint/2010/main" val="419101066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Housing Bubble Deflates</a:t>
            </a:r>
            <a:endParaRPr lang="en-US" dirty="0"/>
          </a:p>
        </p:txBody>
      </p:sp>
      <p:sp>
        <p:nvSpPr>
          <p:cNvPr id="3" name="Content Placeholder 2"/>
          <p:cNvSpPr>
            <a:spLocks noGrp="1"/>
          </p:cNvSpPr>
          <p:nvPr>
            <p:ph idx="1"/>
          </p:nvPr>
        </p:nvSpPr>
        <p:spPr/>
        <p:txBody>
          <a:bodyPr>
            <a:normAutofit fontScale="92500"/>
          </a:bodyPr>
          <a:lstStyle/>
          <a:p>
            <a:r>
              <a:rPr lang="en-US" dirty="0" smtClean="0"/>
              <a:t>After mid-2006, home prices started to fall</a:t>
            </a:r>
          </a:p>
          <a:p>
            <a:pPr lvl="1"/>
            <a:r>
              <a:rPr lang="en-US" dirty="0" smtClean="0"/>
              <a:t>Financial institutions were revealed to have suffered huge losses</a:t>
            </a:r>
          </a:p>
          <a:p>
            <a:pPr lvl="1"/>
            <a:r>
              <a:rPr lang="en-US" dirty="0" smtClean="0"/>
              <a:t>Non-financial businesses were not getting loans and were shutting down</a:t>
            </a:r>
          </a:p>
          <a:p>
            <a:pPr lvl="1"/>
            <a:r>
              <a:rPr lang="en-US" dirty="0" smtClean="0"/>
              <a:t>But a lack of transparency meant that it was not possible to figure out which companies would collapse next</a:t>
            </a:r>
          </a:p>
          <a:p>
            <a:pPr lvl="1"/>
            <a:r>
              <a:rPr lang="en-US" dirty="0" smtClean="0"/>
              <a:t>This caused great uncertainty</a:t>
            </a:r>
          </a:p>
          <a:p>
            <a:pPr lvl="1"/>
            <a:r>
              <a:rPr lang="en-US" dirty="0" smtClean="0"/>
              <a:t>People with money sold off their stocks and bonds</a:t>
            </a:r>
          </a:p>
          <a:p>
            <a:pPr lvl="1"/>
            <a:r>
              <a:rPr lang="en-US" dirty="0" smtClean="0"/>
              <a:t>The decline in stock prices made people feel poor</a:t>
            </a:r>
          </a:p>
          <a:p>
            <a:pPr lvl="1"/>
            <a:r>
              <a:rPr lang="en-US" dirty="0" smtClean="0"/>
              <a:t>Consumption spending fell</a:t>
            </a:r>
          </a:p>
        </p:txBody>
      </p:sp>
    </p:spTree>
    <p:extLst>
      <p:ext uri="{BB962C8B-B14F-4D97-AF65-F5344CB8AC3E}">
        <p14:creationId xmlns:p14="http://schemas.microsoft.com/office/powerpoint/2010/main" val="75527310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Housing Bubble Deflates</a:t>
            </a:r>
          </a:p>
        </p:txBody>
      </p:sp>
      <p:sp>
        <p:nvSpPr>
          <p:cNvPr id="3" name="Content Placeholder 2"/>
          <p:cNvSpPr>
            <a:spLocks noGrp="1"/>
          </p:cNvSpPr>
          <p:nvPr>
            <p:ph idx="1"/>
          </p:nvPr>
        </p:nvSpPr>
        <p:spPr/>
        <p:txBody>
          <a:bodyPr/>
          <a:lstStyle/>
          <a:p>
            <a:r>
              <a:rPr lang="en-US" dirty="0" smtClean="0"/>
              <a:t>The collapse of the housing bubble led, through a complex chain of causation, to major declines in consumption and investment spending</a:t>
            </a:r>
          </a:p>
          <a:p>
            <a:r>
              <a:rPr lang="en-US" dirty="0" smtClean="0"/>
              <a:t>One can think of all this as a shift of the </a:t>
            </a:r>
            <a:r>
              <a:rPr lang="en-US" i="1" dirty="0" smtClean="0"/>
              <a:t>IS</a:t>
            </a:r>
            <a:r>
              <a:rPr lang="en-US" dirty="0" smtClean="0"/>
              <a:t> curve to the left</a:t>
            </a:r>
          </a:p>
          <a:p>
            <a:r>
              <a:rPr lang="en-US" dirty="0" smtClean="0"/>
              <a:t>This brings about a recession, with falling output and rising unemployment</a:t>
            </a:r>
            <a:endParaRPr lang="en-US" dirty="0"/>
          </a:p>
        </p:txBody>
      </p:sp>
    </p:spTree>
    <p:extLst>
      <p:ext uri="{BB962C8B-B14F-4D97-AF65-F5344CB8AC3E}">
        <p14:creationId xmlns:p14="http://schemas.microsoft.com/office/powerpoint/2010/main" val="105222520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Fed’s Response</a:t>
            </a:r>
            <a:endParaRPr lang="en-US" dirty="0"/>
          </a:p>
        </p:txBody>
      </p:sp>
      <p:sp>
        <p:nvSpPr>
          <p:cNvPr id="3" name="Content Placeholder 2"/>
          <p:cNvSpPr>
            <a:spLocks noGrp="1"/>
          </p:cNvSpPr>
          <p:nvPr>
            <p:ph idx="1"/>
          </p:nvPr>
        </p:nvSpPr>
        <p:spPr/>
        <p:txBody>
          <a:bodyPr/>
          <a:lstStyle/>
          <a:p>
            <a:r>
              <a:rPr lang="en-US" dirty="0" smtClean="0"/>
              <a:t>The Federal Reserve reduced the Federal Funds Rate </a:t>
            </a:r>
          </a:p>
          <a:p>
            <a:pPr lvl="1"/>
            <a:r>
              <a:rPr lang="en-US" dirty="0" smtClean="0"/>
              <a:t>from 5.25% in Sept 2007 </a:t>
            </a:r>
          </a:p>
          <a:p>
            <a:pPr lvl="1"/>
            <a:r>
              <a:rPr lang="en-US" dirty="0" smtClean="0"/>
              <a:t>to essentially zero in Dec 2008</a:t>
            </a:r>
          </a:p>
          <a:p>
            <a:pPr lvl="2"/>
            <a:r>
              <a:rPr lang="en-US" dirty="0" smtClean="0"/>
              <a:t>The Fed had reached the zero lower bound and could not go any further</a:t>
            </a:r>
          </a:p>
          <a:p>
            <a:r>
              <a:rPr lang="en-US" dirty="0" smtClean="0"/>
              <a:t>The Fed is now trying less orthodox measures, called </a:t>
            </a:r>
            <a:r>
              <a:rPr lang="en-US" i="1" dirty="0" smtClean="0"/>
              <a:t>quantitative easing</a:t>
            </a:r>
            <a:r>
              <a:rPr lang="en-US" dirty="0" smtClean="0"/>
              <a:t>, to reduce long-term interest rates</a:t>
            </a:r>
            <a:endParaRPr lang="en-US" dirty="0"/>
          </a:p>
        </p:txBody>
      </p:sp>
    </p:spTree>
    <p:extLst>
      <p:ext uri="{BB962C8B-B14F-4D97-AF65-F5344CB8AC3E}">
        <p14:creationId xmlns:p14="http://schemas.microsoft.com/office/powerpoint/2010/main" val="123840935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Federal Government’s Response</a:t>
            </a:r>
            <a:endParaRPr lang="en-US" dirty="0"/>
          </a:p>
        </p:txBody>
      </p:sp>
      <p:sp>
        <p:nvSpPr>
          <p:cNvPr id="3" name="Content Placeholder 2"/>
          <p:cNvSpPr>
            <a:spLocks noGrp="1"/>
          </p:cNvSpPr>
          <p:nvPr>
            <p:ph idx="1"/>
          </p:nvPr>
        </p:nvSpPr>
        <p:spPr/>
        <p:txBody>
          <a:bodyPr>
            <a:normAutofit/>
          </a:bodyPr>
          <a:lstStyle/>
          <a:p>
            <a:r>
              <a:rPr lang="en-US" dirty="0" smtClean="0"/>
              <a:t>In October 2008, the outgoing Bush administration enacted the Troubled Assets </a:t>
            </a:r>
            <a:r>
              <a:rPr lang="en-US" dirty="0"/>
              <a:t>R</a:t>
            </a:r>
            <a:r>
              <a:rPr lang="en-US" dirty="0" smtClean="0"/>
              <a:t>ecovery Program (TARP) that spent $700 billion to revive Wall Street</a:t>
            </a:r>
          </a:p>
          <a:p>
            <a:r>
              <a:rPr lang="en-US" dirty="0" smtClean="0"/>
              <a:t>In January 2009, the incoming Obama administration enacted the </a:t>
            </a:r>
            <a:r>
              <a:rPr lang="en-US" i="1" dirty="0" smtClean="0"/>
              <a:t>American </a:t>
            </a:r>
            <a:r>
              <a:rPr lang="en-US" i="1" dirty="0"/>
              <a:t>Recovery and Reinvestment Act</a:t>
            </a:r>
            <a:r>
              <a:rPr lang="en-US" dirty="0"/>
              <a:t> </a:t>
            </a:r>
            <a:r>
              <a:rPr lang="en-US" dirty="0" smtClean="0"/>
              <a:t>(ARRA), which consisted of </a:t>
            </a:r>
            <a:r>
              <a:rPr lang="en-US" dirty="0"/>
              <a:t>$800 billion </a:t>
            </a:r>
            <a:r>
              <a:rPr lang="en-US" dirty="0" smtClean="0"/>
              <a:t>in tax cuts and spending initiatives to spread over two years</a:t>
            </a:r>
            <a:endParaRPr lang="en-US" dirty="0"/>
          </a:p>
        </p:txBody>
      </p:sp>
    </p:spTree>
    <p:extLst>
      <p:ext uri="{BB962C8B-B14F-4D97-AF65-F5344CB8AC3E}">
        <p14:creationId xmlns:p14="http://schemas.microsoft.com/office/powerpoint/2010/main" val="195946657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Slow Recovery</a:t>
            </a:r>
            <a:endParaRPr lang="en-US" dirty="0"/>
          </a:p>
        </p:txBody>
      </p:sp>
      <p:sp>
        <p:nvSpPr>
          <p:cNvPr id="3" name="Content Placeholder 2"/>
          <p:cNvSpPr>
            <a:spLocks noGrp="1"/>
          </p:cNvSpPr>
          <p:nvPr>
            <p:ph idx="1"/>
          </p:nvPr>
        </p:nvSpPr>
        <p:spPr/>
        <p:txBody>
          <a:bodyPr/>
          <a:lstStyle/>
          <a:p>
            <a:r>
              <a:rPr lang="en-US" dirty="0" smtClean="0"/>
              <a:t>The Great Recession officially ended in June 2009</a:t>
            </a:r>
          </a:p>
          <a:p>
            <a:r>
              <a:rPr lang="en-US" dirty="0" smtClean="0"/>
              <a:t>But the </a:t>
            </a:r>
            <a:r>
              <a:rPr lang="en-US" dirty="0" smtClean="0"/>
              <a:t>subsequent recovery was very </a:t>
            </a:r>
            <a:r>
              <a:rPr lang="en-US" dirty="0" smtClean="0"/>
              <a:t>slow</a:t>
            </a:r>
          </a:p>
          <a:p>
            <a:r>
              <a:rPr lang="en-US" dirty="0" smtClean="0"/>
              <a:t>Real GDP grew at 3.1% in the fourth quarter of 2010</a:t>
            </a:r>
          </a:p>
          <a:p>
            <a:r>
              <a:rPr lang="en-US" dirty="0" smtClean="0"/>
              <a:t>The unemployment rate was at 8.9% in February 2011</a:t>
            </a:r>
            <a:endParaRPr lang="en-US" dirty="0"/>
          </a:p>
        </p:txBody>
      </p:sp>
    </p:spTree>
    <p:extLst>
      <p:ext uri="{BB962C8B-B14F-4D97-AF65-F5344CB8AC3E}">
        <p14:creationId xmlns:p14="http://schemas.microsoft.com/office/powerpoint/2010/main" val="784352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of Demand </a:t>
            </a:r>
            <a:r>
              <a:rPr lang="en-US" dirty="0" smtClean="0"/>
              <a:t>is Weakened by the Crowding-Out Effect</a:t>
            </a:r>
            <a:endParaRPr lang="en-US" dirty="0"/>
          </a:p>
        </p:txBody>
      </p:sp>
      <p:sp>
        <p:nvSpPr>
          <p:cNvPr id="3" name="Content Placeholder 2"/>
          <p:cNvSpPr>
            <a:spLocks noGrp="1"/>
          </p:cNvSpPr>
          <p:nvPr>
            <p:ph idx="1"/>
          </p:nvPr>
        </p:nvSpPr>
        <p:spPr/>
        <p:txBody>
          <a:bodyPr>
            <a:noAutofit/>
          </a:bodyPr>
          <a:lstStyle/>
          <a:p>
            <a:r>
              <a:rPr lang="en-US" dirty="0" smtClean="0"/>
              <a:t>We have just seen that, in the </a:t>
            </a:r>
            <a:r>
              <a:rPr lang="en-US" i="1" dirty="0" smtClean="0"/>
              <a:t>IS-LM</a:t>
            </a:r>
            <a:r>
              <a:rPr lang="en-US" dirty="0" smtClean="0"/>
              <a:t> model, </a:t>
            </a:r>
            <a:r>
              <a:rPr lang="en-US" i="1" dirty="0" smtClean="0"/>
              <a:t>higher demand </a:t>
            </a:r>
            <a:r>
              <a:rPr lang="en-US" dirty="0" smtClean="0"/>
              <a:t>for goods and services (</a:t>
            </a:r>
            <a:r>
              <a:rPr lang="en-US" i="1" dirty="0"/>
              <a:t>C</a:t>
            </a:r>
            <a:r>
              <a:rPr lang="en-US" baseline="-25000" dirty="0"/>
              <a:t>o</a:t>
            </a:r>
            <a:r>
              <a:rPr lang="en-US" dirty="0"/>
              <a:t> + </a:t>
            </a:r>
            <a:r>
              <a:rPr lang="en-US" i="1" dirty="0"/>
              <a:t>I</a:t>
            </a:r>
            <a:r>
              <a:rPr lang="en-US" baseline="-25000" dirty="0"/>
              <a:t>o</a:t>
            </a:r>
            <a:r>
              <a:rPr lang="en-US" dirty="0"/>
              <a:t> + </a:t>
            </a:r>
            <a:r>
              <a:rPr lang="en-US" i="1" dirty="0" smtClean="0"/>
              <a:t>G</a:t>
            </a:r>
            <a:r>
              <a:rPr lang="en-US" dirty="0" smtClean="0"/>
              <a:t>↑ or </a:t>
            </a:r>
            <a:r>
              <a:rPr lang="en-US" i="1" dirty="0" smtClean="0"/>
              <a:t>T</a:t>
            </a:r>
            <a:r>
              <a:rPr lang="en-US" dirty="0" smtClean="0">
                <a:latin typeface="Calibri" panose="020F0502020204030204" pitchFamily="34" charset="0"/>
                <a:cs typeface="Calibri" panose="020F0502020204030204" pitchFamily="34" charset="0"/>
              </a:rPr>
              <a:t>↓</a:t>
            </a:r>
            <a:r>
              <a:rPr lang="en-US" dirty="0" smtClean="0"/>
              <a:t>) leads to higher real output but also to </a:t>
            </a:r>
            <a:r>
              <a:rPr lang="en-US" i="1" dirty="0" smtClean="0"/>
              <a:t>higher</a:t>
            </a:r>
            <a:r>
              <a:rPr lang="en-US" dirty="0" smtClean="0"/>
              <a:t> </a:t>
            </a:r>
            <a:r>
              <a:rPr lang="en-US" i="1" dirty="0" smtClean="0"/>
              <a:t>real</a:t>
            </a:r>
            <a:r>
              <a:rPr lang="en-US" dirty="0" smtClean="0"/>
              <a:t> </a:t>
            </a:r>
            <a:r>
              <a:rPr lang="en-US" i="1" dirty="0" smtClean="0"/>
              <a:t>interest rate</a:t>
            </a:r>
            <a:r>
              <a:rPr lang="en-US" dirty="0" smtClean="0"/>
              <a:t>.</a:t>
            </a:r>
          </a:p>
          <a:p>
            <a:r>
              <a:rPr lang="en-US" dirty="0" smtClean="0"/>
              <a:t>The </a:t>
            </a:r>
            <a:r>
              <a:rPr lang="en-US" dirty="0"/>
              <a:t>higher interest rate </a:t>
            </a:r>
            <a:r>
              <a:rPr lang="en-US" dirty="0" smtClean="0"/>
              <a:t>leads to </a:t>
            </a:r>
            <a:r>
              <a:rPr lang="en-US" i="1" dirty="0" smtClean="0"/>
              <a:t>lower </a:t>
            </a:r>
            <a:r>
              <a:rPr lang="en-US" i="1" dirty="0" smtClean="0"/>
              <a:t>investment spending</a:t>
            </a:r>
            <a:endParaRPr lang="en-US" i="1" dirty="0" smtClean="0"/>
          </a:p>
          <a:p>
            <a:pPr lvl="1"/>
            <a:r>
              <a:rPr lang="en-US" dirty="0" smtClean="0"/>
              <a:t>Because</a:t>
            </a:r>
            <a:r>
              <a:rPr lang="en-US" dirty="0"/>
              <a:t>, </a:t>
            </a:r>
            <a:r>
              <a:rPr lang="en-US" dirty="0" smtClean="0"/>
              <a:t>in IS-LM theory,  </a:t>
            </a:r>
            <a:r>
              <a:rPr lang="en-US" i="1" dirty="0" smtClean="0"/>
              <a:t>I</a:t>
            </a:r>
            <a:r>
              <a:rPr lang="en-US" dirty="0" smtClean="0"/>
              <a:t> = </a:t>
            </a:r>
            <a:r>
              <a:rPr lang="en-US" i="1" dirty="0" smtClean="0"/>
              <a:t>I</a:t>
            </a:r>
            <a:r>
              <a:rPr lang="en-US" baseline="-25000" dirty="0" smtClean="0"/>
              <a:t>o</a:t>
            </a:r>
            <a:r>
              <a:rPr lang="en-US" dirty="0" smtClean="0"/>
              <a:t> – </a:t>
            </a:r>
            <a:r>
              <a:rPr lang="en-US" i="1" dirty="0" err="1" smtClean="0"/>
              <a:t>I</a:t>
            </a:r>
            <a:r>
              <a:rPr lang="en-US" baseline="-25000" dirty="0" err="1" smtClean="0"/>
              <a:t>r</a:t>
            </a:r>
            <a:r>
              <a:rPr lang="en-US" i="1" dirty="0" err="1" smtClean="0"/>
              <a:t>r</a:t>
            </a:r>
            <a:r>
              <a:rPr lang="en-US" dirty="0" smtClean="0"/>
              <a:t>.</a:t>
            </a:r>
            <a:endParaRPr lang="en-US" dirty="0" smtClean="0"/>
          </a:p>
          <a:p>
            <a:r>
              <a:rPr lang="en-US" dirty="0" smtClean="0"/>
              <a:t>The </a:t>
            </a:r>
            <a:r>
              <a:rPr lang="en-US" dirty="0"/>
              <a:t>lower investment spending </a:t>
            </a:r>
            <a:r>
              <a:rPr lang="en-US" dirty="0" smtClean="0"/>
              <a:t>has a </a:t>
            </a:r>
            <a:r>
              <a:rPr lang="en-US" i="1" dirty="0" smtClean="0"/>
              <a:t>negative effect on </a:t>
            </a:r>
            <a:r>
              <a:rPr lang="en-US" i="1" dirty="0" smtClean="0"/>
              <a:t>real output</a:t>
            </a:r>
            <a:r>
              <a:rPr lang="en-US" dirty="0" smtClean="0"/>
              <a:t> (</a:t>
            </a:r>
            <a:r>
              <a:rPr lang="en-US" i="1" dirty="0" smtClean="0"/>
              <a:t>Y</a:t>
            </a:r>
            <a:r>
              <a:rPr lang="en-US" dirty="0" smtClean="0"/>
              <a:t>).</a:t>
            </a:r>
            <a:endParaRPr lang="en-US" dirty="0" smtClean="0"/>
          </a:p>
          <a:p>
            <a:r>
              <a:rPr lang="en-US" dirty="0" smtClean="0"/>
              <a:t>This negative </a:t>
            </a:r>
            <a:r>
              <a:rPr lang="en-US" dirty="0" smtClean="0"/>
              <a:t>effect of higher demand is </a:t>
            </a:r>
            <a:r>
              <a:rPr lang="en-US" dirty="0" smtClean="0"/>
              <a:t>called the </a:t>
            </a:r>
            <a:r>
              <a:rPr lang="en-US" b="1" dirty="0" smtClean="0">
                <a:solidFill>
                  <a:srgbClr val="0070C0"/>
                </a:solidFill>
              </a:rPr>
              <a:t>crowding-out </a:t>
            </a:r>
            <a:r>
              <a:rPr lang="en-US" b="1" dirty="0" smtClean="0">
                <a:solidFill>
                  <a:srgbClr val="0070C0"/>
                </a:solidFill>
              </a:rPr>
              <a:t>effect</a:t>
            </a:r>
            <a:endParaRPr lang="en-US" b="1" dirty="0" smtClean="0">
              <a:solidFill>
                <a:srgbClr val="0070C0"/>
              </a:solidFill>
            </a:endParaRPr>
          </a:p>
        </p:txBody>
      </p:sp>
    </p:spTree>
    <p:extLst>
      <p:ext uri="{BB962C8B-B14F-4D97-AF65-F5344CB8AC3E}">
        <p14:creationId xmlns:p14="http://schemas.microsoft.com/office/powerpoint/2010/main" val="3514377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Effect of Demand is </a:t>
            </a:r>
            <a:r>
              <a:rPr lang="en-US" dirty="0" smtClean="0"/>
              <a:t>Weakened by the Crowding-Out Effect</a:t>
            </a:r>
            <a:endParaRPr lang="en-US" dirty="0"/>
          </a:p>
        </p:txBody>
      </p:sp>
      <p:sp>
        <p:nvSpPr>
          <p:cNvPr id="3" name="Content Placeholder 2"/>
          <p:cNvSpPr>
            <a:spLocks noGrp="1"/>
          </p:cNvSpPr>
          <p:nvPr>
            <p:ph idx="1"/>
          </p:nvPr>
        </p:nvSpPr>
        <p:spPr/>
        <p:txBody>
          <a:bodyPr>
            <a:normAutofit/>
          </a:bodyPr>
          <a:lstStyle/>
          <a:p>
            <a:r>
              <a:rPr lang="en-US" dirty="0" smtClean="0"/>
              <a:t>This crowding-out effect </a:t>
            </a:r>
            <a:r>
              <a:rPr lang="en-US" dirty="0" smtClean="0"/>
              <a:t>was </a:t>
            </a:r>
            <a:r>
              <a:rPr lang="en-US" i="1" dirty="0" smtClean="0"/>
              <a:t>absent</a:t>
            </a:r>
            <a:r>
              <a:rPr lang="en-US" dirty="0" smtClean="0"/>
              <a:t> in the Keynesian Cross </a:t>
            </a:r>
            <a:r>
              <a:rPr lang="en-US" dirty="0" smtClean="0"/>
              <a:t>model</a:t>
            </a:r>
          </a:p>
          <a:p>
            <a:pPr lvl="1"/>
            <a:r>
              <a:rPr lang="en-US" dirty="0" smtClean="0"/>
              <a:t>Because, as we saw in Ch. 11, the KC theory assumes that the real interest rate has no effect on investment spending whereas the IS-LM theory assumes </a:t>
            </a:r>
            <a:r>
              <a:rPr lang="en-US" i="1" dirty="0"/>
              <a:t>I</a:t>
            </a:r>
            <a:r>
              <a:rPr lang="en-US" dirty="0"/>
              <a:t> = </a:t>
            </a:r>
            <a:r>
              <a:rPr lang="en-US" i="1" dirty="0"/>
              <a:t>I</a:t>
            </a:r>
            <a:r>
              <a:rPr lang="en-US" baseline="-25000" dirty="0"/>
              <a:t>o</a:t>
            </a:r>
            <a:r>
              <a:rPr lang="en-US" dirty="0"/>
              <a:t> – </a:t>
            </a:r>
            <a:r>
              <a:rPr lang="en-US" i="1" dirty="0" err="1"/>
              <a:t>I</a:t>
            </a:r>
            <a:r>
              <a:rPr lang="en-US" baseline="-25000" dirty="0" err="1"/>
              <a:t>r</a:t>
            </a:r>
            <a:r>
              <a:rPr lang="en-US" i="1" dirty="0" err="1"/>
              <a:t>r</a:t>
            </a:r>
            <a:r>
              <a:rPr lang="en-US" dirty="0"/>
              <a:t>.</a:t>
            </a:r>
          </a:p>
          <a:p>
            <a:r>
              <a:rPr lang="en-US" dirty="0" smtClean="0"/>
              <a:t>Thus</a:t>
            </a:r>
            <a:r>
              <a:rPr lang="en-US" dirty="0" smtClean="0"/>
              <a:t>, </a:t>
            </a:r>
            <a:r>
              <a:rPr lang="en-US" dirty="0" smtClean="0"/>
              <a:t>although </a:t>
            </a:r>
            <a:r>
              <a:rPr lang="en-US" dirty="0" smtClean="0">
                <a:solidFill>
                  <a:srgbClr val="0070C0"/>
                </a:solidFill>
              </a:rPr>
              <a:t>an </a:t>
            </a:r>
            <a:r>
              <a:rPr lang="en-US" i="1" dirty="0" smtClean="0">
                <a:solidFill>
                  <a:srgbClr val="0070C0"/>
                </a:solidFill>
              </a:rPr>
              <a:t>increase</a:t>
            </a:r>
            <a:r>
              <a:rPr lang="en-US" dirty="0" smtClean="0">
                <a:solidFill>
                  <a:srgbClr val="0070C0"/>
                </a:solidFill>
              </a:rPr>
              <a:t> in the demand for goods and services leads to an </a:t>
            </a:r>
            <a:r>
              <a:rPr lang="en-US" i="1" dirty="0" smtClean="0">
                <a:solidFill>
                  <a:srgbClr val="0070C0"/>
                </a:solidFill>
              </a:rPr>
              <a:t>increase</a:t>
            </a:r>
            <a:r>
              <a:rPr lang="en-US" dirty="0" smtClean="0">
                <a:solidFill>
                  <a:srgbClr val="0070C0"/>
                </a:solidFill>
              </a:rPr>
              <a:t> in output in both theories, the increase is </a:t>
            </a:r>
            <a:r>
              <a:rPr lang="en-US" i="1" dirty="0" smtClean="0">
                <a:solidFill>
                  <a:srgbClr val="0070C0"/>
                </a:solidFill>
              </a:rPr>
              <a:t>smaller</a:t>
            </a:r>
            <a:r>
              <a:rPr lang="en-US" dirty="0" smtClean="0">
                <a:solidFill>
                  <a:srgbClr val="0070C0"/>
                </a:solidFill>
              </a:rPr>
              <a:t> </a:t>
            </a:r>
            <a:r>
              <a:rPr lang="en-US" dirty="0" smtClean="0">
                <a:solidFill>
                  <a:srgbClr val="0070C0"/>
                </a:solidFill>
              </a:rPr>
              <a:t>in the </a:t>
            </a:r>
            <a:r>
              <a:rPr lang="en-US" i="1" dirty="0" smtClean="0">
                <a:solidFill>
                  <a:srgbClr val="0070C0"/>
                </a:solidFill>
              </a:rPr>
              <a:t>IS-LM</a:t>
            </a:r>
            <a:r>
              <a:rPr lang="en-US" dirty="0" smtClean="0">
                <a:solidFill>
                  <a:srgbClr val="0070C0"/>
                </a:solidFill>
              </a:rPr>
              <a:t> </a:t>
            </a:r>
            <a:r>
              <a:rPr lang="en-US" dirty="0" smtClean="0">
                <a:solidFill>
                  <a:srgbClr val="0070C0"/>
                </a:solidFill>
              </a:rPr>
              <a:t>theory </a:t>
            </a:r>
            <a:r>
              <a:rPr lang="en-US" dirty="0" smtClean="0">
                <a:solidFill>
                  <a:srgbClr val="0070C0"/>
                </a:solidFill>
              </a:rPr>
              <a:t>than in the Keynesian Cross </a:t>
            </a:r>
            <a:r>
              <a:rPr lang="en-US" dirty="0">
                <a:solidFill>
                  <a:srgbClr val="0070C0"/>
                </a:solidFill>
              </a:rPr>
              <a:t>theory</a:t>
            </a:r>
            <a:endParaRPr lang="en-US" dirty="0">
              <a:solidFill>
                <a:srgbClr val="0070C0"/>
              </a:solidFill>
            </a:endParaRPr>
          </a:p>
        </p:txBody>
      </p:sp>
    </p:spTree>
    <p:extLst>
      <p:ext uri="{BB962C8B-B14F-4D97-AF65-F5344CB8AC3E}">
        <p14:creationId xmlns:p14="http://schemas.microsoft.com/office/powerpoint/2010/main" val="2251806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7" name="Group 3"/>
          <p:cNvGrpSpPr>
            <a:grpSpLocks/>
          </p:cNvGrpSpPr>
          <p:nvPr/>
        </p:nvGrpSpPr>
        <p:grpSpPr bwMode="auto">
          <a:xfrm>
            <a:off x="8693715" y="3303588"/>
            <a:ext cx="2592387" cy="2198688"/>
            <a:chOff x="3321" y="1486"/>
            <a:chExt cx="1633" cy="1385"/>
          </a:xfrm>
        </p:grpSpPr>
        <p:sp>
          <p:nvSpPr>
            <p:cNvPr id="3119"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0" name="Text Box 5"/>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IS</a:t>
              </a:r>
              <a:r>
                <a:rPr lang="en-US" sz="2200" b="1" baseline="-25000" dirty="0">
                  <a:latin typeface="+mn-lt"/>
                </a:rPr>
                <a:t>1</a:t>
              </a:r>
            </a:p>
          </p:txBody>
        </p:sp>
      </p:grpSp>
      <p:sp>
        <p:nvSpPr>
          <p:cNvPr id="3078" name="Rectangle 6"/>
          <p:cNvSpPr>
            <a:spLocks noGrp="1" noChangeArrowheads="1"/>
          </p:cNvSpPr>
          <p:nvPr>
            <p:ph type="title"/>
          </p:nvPr>
        </p:nvSpPr>
        <p:spPr/>
        <p:txBody>
          <a:bodyPr/>
          <a:lstStyle/>
          <a:p>
            <a:r>
              <a:rPr lang="en-US" sz="3100" dirty="0" smtClean="0"/>
              <a:t>Government Purchases Stimulus Weakened by Crowding-Out</a:t>
            </a:r>
            <a:endParaRPr lang="en-US" sz="3100" dirty="0"/>
          </a:p>
        </p:txBody>
      </p:sp>
      <mc:AlternateContent xmlns:mc="http://schemas.openxmlformats.org/markup-compatibility/2006" xmlns:a14="http://schemas.microsoft.com/office/drawing/2010/main">
        <mc:Choice Requires="a14">
          <p:sp>
            <p:nvSpPr>
              <p:cNvPr id="37895" name="Rectangle 7"/>
              <p:cNvSpPr>
                <a:spLocks noGrp="1" noChangeArrowheads="1"/>
              </p:cNvSpPr>
              <p:nvPr>
                <p:ph idx="1"/>
              </p:nvPr>
            </p:nvSpPr>
            <p:spPr>
              <a:xfrm>
                <a:off x="609600" y="1600201"/>
                <a:ext cx="6953813" cy="4525963"/>
              </a:xfrm>
            </p:spPr>
            <p:txBody>
              <a:bodyPr/>
              <a:lstStyle/>
              <a:p>
                <a:pPr marL="457200" indent="-457200">
                  <a:spcBef>
                    <a:spcPct val="50000"/>
                  </a:spcBef>
                  <a:buFont typeface="+mj-lt"/>
                  <a:buAutoNum type="arabicPeriod"/>
                  <a:tabLst>
                    <a:tab pos="1371600" algn="l"/>
                  </a:tabLst>
                </a:pPr>
                <a:r>
                  <a:rPr lang="en-US" sz="2400" dirty="0" smtClean="0">
                    <a:sym typeface="Symbol" pitchFamily="18" charset="2"/>
                  </a:rPr>
                  <a:t> </a:t>
                </a:r>
                <a:r>
                  <a:rPr lang="en-US" sz="2400" i="1" dirty="0" smtClean="0">
                    <a:sym typeface="Symbol" pitchFamily="18" charset="2"/>
                  </a:rPr>
                  <a:t>IS</a:t>
                </a:r>
                <a:r>
                  <a:rPr lang="en-US" sz="2400" dirty="0" smtClean="0">
                    <a:sym typeface="Symbol" pitchFamily="18" charset="2"/>
                  </a:rPr>
                  <a:t>  </a:t>
                </a:r>
                <a:r>
                  <a:rPr lang="en-US" sz="2400" dirty="0">
                    <a:sym typeface="Symbol" pitchFamily="18" charset="2"/>
                  </a:rPr>
                  <a:t>curve shifts </a:t>
                </a:r>
                <a:r>
                  <a:rPr lang="en-US" sz="2400" dirty="0" smtClean="0">
                    <a:sym typeface="Symbol" pitchFamily="18" charset="2"/>
                  </a:rPr>
                  <a:t>right by </a:t>
                </a:r>
                <a14:m>
                  <m:oMath xmlns:m="http://schemas.openxmlformats.org/officeDocument/2006/math">
                    <m:f>
                      <m:fPr>
                        <m:ctrlPr>
                          <a:rPr lang="en-US" sz="2400" i="1" smtClean="0">
                            <a:latin typeface="Cambria Math" panose="02040503050406030204" pitchFamily="18" charset="0"/>
                            <a:sym typeface="Symbol" pitchFamily="18" charset="2"/>
                          </a:rPr>
                        </m:ctrlPr>
                      </m:fPr>
                      <m:num>
                        <m:r>
                          <a:rPr lang="en-US" sz="2400" b="0" i="1" smtClean="0">
                            <a:latin typeface="Cambria Math" panose="02040503050406030204" pitchFamily="18" charset="0"/>
                            <a:sym typeface="Symbol" pitchFamily="18" charset="2"/>
                          </a:rPr>
                          <m:t>1</m:t>
                        </m:r>
                      </m:num>
                      <m:den>
                        <m:r>
                          <a:rPr lang="en-US" sz="2400" b="0" i="1" smtClean="0">
                            <a:latin typeface="Cambria Math" panose="02040503050406030204" pitchFamily="18" charset="0"/>
                            <a:sym typeface="Symbol" pitchFamily="18" charset="2"/>
                          </a:rPr>
                          <m:t>1−</m:t>
                        </m:r>
                        <m:r>
                          <a:rPr lang="en-US" sz="2400" b="0" i="1" smtClean="0">
                            <a:latin typeface="Cambria Math" panose="02040503050406030204" pitchFamily="18" charset="0"/>
                            <a:sym typeface="Symbol" pitchFamily="18" charset="2"/>
                          </a:rPr>
                          <m:t>𝑀𝑃𝐶</m:t>
                        </m:r>
                      </m:den>
                    </m:f>
                    <m:r>
                      <a:rPr lang="en-US" sz="2400" i="1" smtClean="0">
                        <a:latin typeface="Cambria Math" panose="02040503050406030204" pitchFamily="18" charset="0"/>
                        <a:ea typeface="Cambria Math" panose="02040503050406030204" pitchFamily="18" charset="0"/>
                        <a:sym typeface="Symbol" pitchFamily="18" charset="2"/>
                      </a:rPr>
                      <m:t>∙∆</m:t>
                    </m:r>
                    <m:r>
                      <a:rPr lang="en-US" sz="2400" b="0" i="1" smtClean="0">
                        <a:latin typeface="Cambria Math" panose="02040503050406030204" pitchFamily="18" charset="0"/>
                        <a:ea typeface="Cambria Math" panose="02040503050406030204" pitchFamily="18" charset="0"/>
                        <a:sym typeface="Symbol" pitchFamily="18" charset="2"/>
                      </a:rPr>
                      <m:t>𝐺</m:t>
                    </m:r>
                  </m:oMath>
                </a14:m>
                <a:r>
                  <a:rPr lang="en-US" sz="2400" dirty="0" smtClean="0">
                    <a:sym typeface="Symbol" pitchFamily="18" charset="2"/>
                  </a:rPr>
                  <a:t> causing GDP to rise.</a:t>
                </a:r>
              </a:p>
              <a:p>
                <a:pPr marL="457200" indent="-457200">
                  <a:spcBef>
                    <a:spcPct val="50000"/>
                  </a:spcBef>
                  <a:buFont typeface="+mj-lt"/>
                  <a:buAutoNum type="arabicPeriod"/>
                  <a:tabLst>
                    <a:tab pos="1371600" algn="l"/>
                  </a:tabLst>
                </a:pPr>
                <a:r>
                  <a:rPr lang="en-US" sz="2400" dirty="0" smtClean="0">
                    <a:sym typeface="Symbol" pitchFamily="18" charset="2"/>
                  </a:rPr>
                  <a:t>This</a:t>
                </a:r>
                <a:r>
                  <a:rPr lang="en-US" sz="2400" dirty="0">
                    <a:sym typeface="Symbol" pitchFamily="18" charset="2"/>
                  </a:rPr>
                  <a:t> raises money demand, causing the interest rate to </a:t>
                </a:r>
                <a:r>
                  <a:rPr lang="en-US" sz="2400" dirty="0" smtClean="0">
                    <a:sym typeface="Symbol" pitchFamily="18" charset="2"/>
                  </a:rPr>
                  <a:t>rise …</a:t>
                </a:r>
              </a:p>
              <a:p>
                <a:pPr marL="457200" indent="-457200">
                  <a:spcBef>
                    <a:spcPct val="50000"/>
                  </a:spcBef>
                  <a:buFont typeface="+mj-lt"/>
                  <a:buAutoNum type="arabicPeriod"/>
                  <a:tabLst>
                    <a:tab pos="1371600" algn="l"/>
                  </a:tabLst>
                </a:pPr>
                <a:r>
                  <a:rPr lang="en-US" sz="2400" dirty="0" smtClean="0">
                    <a:sym typeface="Symbol" pitchFamily="18" charset="2"/>
                  </a:rPr>
                  <a:t>… </a:t>
                </a:r>
                <a:r>
                  <a:rPr lang="en-US" sz="2400" dirty="0">
                    <a:sym typeface="Symbol" pitchFamily="18" charset="2"/>
                  </a:rPr>
                  <a:t>which reduces investment, so the final increase in </a:t>
                </a:r>
                <a:r>
                  <a:rPr lang="en-US" sz="2400" b="1" i="1" dirty="0" smtClean="0">
                    <a:sym typeface="Symbol" pitchFamily="18" charset="2"/>
                  </a:rPr>
                  <a:t>Y</a:t>
                </a:r>
                <a:r>
                  <a:rPr lang="en-US" sz="2400" dirty="0" smtClean="0">
                    <a:sym typeface="Symbol" pitchFamily="18" charset="2"/>
                  </a:rPr>
                  <a:t> is smaller than </a:t>
                </a:r>
                <a:r>
                  <a:rPr lang="en-US" sz="2400" dirty="0">
                    <a:sym typeface="Symbol" pitchFamily="18" charset="2"/>
                  </a:rPr>
                  <a:t> </a:t>
                </a:r>
                <a14:m>
                  <m:oMath xmlns:m="http://schemas.openxmlformats.org/officeDocument/2006/math">
                    <m:f>
                      <m:fPr>
                        <m:ctrlPr>
                          <a:rPr lang="en-US" sz="2400" i="1">
                            <a:latin typeface="Cambria Math" panose="02040503050406030204" pitchFamily="18" charset="0"/>
                            <a:sym typeface="Symbol" pitchFamily="18" charset="2"/>
                          </a:rPr>
                        </m:ctrlPr>
                      </m:fPr>
                      <m:num>
                        <m:r>
                          <a:rPr lang="en-US" sz="2400" i="1">
                            <a:latin typeface="Cambria Math" panose="02040503050406030204" pitchFamily="18" charset="0"/>
                            <a:sym typeface="Symbol" pitchFamily="18" charset="2"/>
                          </a:rPr>
                          <m:t>1</m:t>
                        </m:r>
                      </m:num>
                      <m:den>
                        <m:r>
                          <a:rPr lang="en-US" sz="2400" i="1">
                            <a:latin typeface="Cambria Math" panose="02040503050406030204" pitchFamily="18" charset="0"/>
                            <a:sym typeface="Symbol" pitchFamily="18" charset="2"/>
                          </a:rPr>
                          <m:t>1−</m:t>
                        </m:r>
                        <m:r>
                          <a:rPr lang="en-US" sz="2400" i="1">
                            <a:latin typeface="Cambria Math" panose="02040503050406030204" pitchFamily="18" charset="0"/>
                            <a:sym typeface="Symbol" pitchFamily="18" charset="2"/>
                          </a:rPr>
                          <m:t>𝑀𝑃𝐶</m:t>
                        </m:r>
                      </m:den>
                    </m:f>
                    <m:r>
                      <a:rPr lang="en-US" sz="2400" i="1">
                        <a:latin typeface="Cambria Math" panose="02040503050406030204" pitchFamily="18" charset="0"/>
                        <a:ea typeface="Cambria Math" panose="02040503050406030204" pitchFamily="18" charset="0"/>
                        <a:sym typeface="Symbol" pitchFamily="18" charset="2"/>
                      </a:rPr>
                      <m:t>∙∆</m:t>
                    </m:r>
                    <m:r>
                      <a:rPr lang="en-US" sz="2400" i="1">
                        <a:latin typeface="Cambria Math" panose="02040503050406030204" pitchFamily="18" charset="0"/>
                        <a:ea typeface="Cambria Math" panose="02040503050406030204" pitchFamily="18" charset="0"/>
                        <a:sym typeface="Symbol" pitchFamily="18" charset="2"/>
                      </a:rPr>
                      <m:t>𝐺</m:t>
                    </m:r>
                  </m:oMath>
                </a14:m>
                <a:r>
                  <a:rPr lang="en-US" sz="2400" dirty="0" smtClean="0">
                    <a:sym typeface="Symbol" pitchFamily="18" charset="2"/>
                  </a:rPr>
                  <a:t>.</a:t>
                </a:r>
                <a:endParaRPr lang="en-US" sz="2400" dirty="0">
                  <a:sym typeface="Symbol" pitchFamily="18" charset="2"/>
                </a:endParaRPr>
              </a:p>
              <a:p>
                <a:pPr marL="457200" indent="-457200">
                  <a:spcBef>
                    <a:spcPct val="50000"/>
                  </a:spcBef>
                  <a:buFont typeface="+mj-lt"/>
                  <a:buAutoNum type="arabicPeriod"/>
                  <a:tabLst>
                    <a:tab pos="1371600" algn="l"/>
                  </a:tabLst>
                </a:pPr>
                <a:endParaRPr lang="en-US" sz="2400" dirty="0" smtClean="0">
                  <a:sym typeface="Symbol" pitchFamily="18" charset="2"/>
                </a:endParaRPr>
              </a:p>
              <a:p>
                <a:pPr marL="0" indent="0">
                  <a:spcBef>
                    <a:spcPct val="50000"/>
                  </a:spcBef>
                  <a:buNone/>
                  <a:tabLst>
                    <a:tab pos="1371600" algn="l"/>
                  </a:tabLst>
                </a:pPr>
                <a:endParaRPr lang="en-US" sz="2400" dirty="0">
                  <a:sym typeface="Symbol" pitchFamily="18" charset="2"/>
                </a:endParaRPr>
              </a:p>
            </p:txBody>
          </p:sp>
        </mc:Choice>
        <mc:Fallback xmlns="">
          <p:sp>
            <p:nvSpPr>
              <p:cNvPr id="37895" name="Rectangle 7"/>
              <p:cNvSpPr>
                <a:spLocks noGrp="1" noRot="1" noChangeAspect="1" noMove="1" noResize="1" noEditPoints="1" noAdjustHandles="1" noChangeArrowheads="1" noChangeShapeType="1" noTextEdit="1"/>
              </p:cNvSpPr>
              <p:nvPr>
                <p:ph idx="1"/>
              </p:nvPr>
            </p:nvSpPr>
            <p:spPr>
              <a:xfrm>
                <a:off x="609600" y="1600201"/>
                <a:ext cx="6953813" cy="4525963"/>
              </a:xfrm>
              <a:blipFill>
                <a:blip r:embed="rId3"/>
                <a:stretch>
                  <a:fillRect l="-1402" r="-964"/>
                </a:stretch>
              </a:blipFill>
            </p:spPr>
            <p:txBody>
              <a:bodyPr/>
              <a:lstStyle/>
              <a:p>
                <a:r>
                  <a:rPr lang="en-US">
                    <a:noFill/>
                  </a:rPr>
                  <a:t> </a:t>
                </a:r>
              </a:p>
            </p:txBody>
          </p:sp>
        </mc:Fallback>
      </mc:AlternateContent>
      <p:grpSp>
        <p:nvGrpSpPr>
          <p:cNvPr id="3080" name="Group 8"/>
          <p:cNvGrpSpPr>
            <a:grpSpLocks/>
          </p:cNvGrpSpPr>
          <p:nvPr/>
        </p:nvGrpSpPr>
        <p:grpSpPr bwMode="auto">
          <a:xfrm>
            <a:off x="8084114" y="2301877"/>
            <a:ext cx="3962400" cy="3616325"/>
            <a:chOff x="2976" y="1296"/>
            <a:chExt cx="2304" cy="2088"/>
          </a:xfrm>
        </p:grpSpPr>
        <p:grpSp>
          <p:nvGrpSpPr>
            <p:cNvPr id="3114" name="Group 9"/>
            <p:cNvGrpSpPr>
              <a:grpSpLocks/>
            </p:cNvGrpSpPr>
            <p:nvPr/>
          </p:nvGrpSpPr>
          <p:grpSpPr bwMode="auto">
            <a:xfrm>
              <a:off x="3120" y="1536"/>
              <a:ext cx="1968" cy="1728"/>
              <a:chOff x="2640" y="1056"/>
              <a:chExt cx="2496" cy="2112"/>
            </a:xfrm>
          </p:grpSpPr>
          <p:sp>
            <p:nvSpPr>
              <p:cNvPr id="3117" name="Line 1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8" name="Line 1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15" name="Text Box 12"/>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a:latin typeface="+mn-lt"/>
                </a:rPr>
                <a:t>Y</a:t>
              </a:r>
              <a:r>
                <a:rPr lang="en-US" sz="2400">
                  <a:latin typeface="+mn-lt"/>
                </a:rPr>
                <a:t> </a:t>
              </a:r>
              <a:endParaRPr lang="en-US" sz="2200">
                <a:latin typeface="+mn-lt"/>
              </a:endParaRPr>
            </a:p>
          </p:txBody>
        </p:sp>
        <p:sp>
          <p:nvSpPr>
            <p:cNvPr id="3116" name="Text Box 13"/>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grpSp>
      <p:grpSp>
        <p:nvGrpSpPr>
          <p:cNvPr id="3081" name="Group 14"/>
          <p:cNvGrpSpPr>
            <a:grpSpLocks/>
          </p:cNvGrpSpPr>
          <p:nvPr/>
        </p:nvGrpSpPr>
        <p:grpSpPr bwMode="auto">
          <a:xfrm>
            <a:off x="8769914" y="2682876"/>
            <a:ext cx="2667000" cy="2590800"/>
            <a:chOff x="3504" y="1200"/>
            <a:chExt cx="1488" cy="1440"/>
          </a:xfrm>
        </p:grpSpPr>
        <p:sp>
          <p:nvSpPr>
            <p:cNvPr id="3112" name="Line 15"/>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3" name="Text Box 16"/>
            <p:cNvSpPr txBox="1">
              <a:spLocks noChangeArrowheads="1"/>
            </p:cNvSpPr>
            <p:nvPr/>
          </p:nvSpPr>
          <p:spPr bwMode="auto">
            <a:xfrm>
              <a:off x="4560" y="1200"/>
              <a:ext cx="43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grpSp>
      <p:grpSp>
        <p:nvGrpSpPr>
          <p:cNvPr id="3082" name="Group 17"/>
          <p:cNvGrpSpPr>
            <a:grpSpLocks/>
          </p:cNvGrpSpPr>
          <p:nvPr/>
        </p:nvGrpSpPr>
        <p:grpSpPr bwMode="auto">
          <a:xfrm>
            <a:off x="7917427" y="4040189"/>
            <a:ext cx="2066925" cy="2085975"/>
            <a:chOff x="2832" y="1950"/>
            <a:chExt cx="1302" cy="1314"/>
          </a:xfrm>
        </p:grpSpPr>
        <p:sp>
          <p:nvSpPr>
            <p:cNvPr id="3108" name="Line 18"/>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09" name="Line 19"/>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10" name="Text Box 20"/>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3111" name="Text Box 21"/>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grpSp>
      <p:grpSp>
        <p:nvGrpSpPr>
          <p:cNvPr id="7" name="Group 23"/>
          <p:cNvGrpSpPr>
            <a:grpSpLocks/>
          </p:cNvGrpSpPr>
          <p:nvPr/>
        </p:nvGrpSpPr>
        <p:grpSpPr bwMode="auto">
          <a:xfrm>
            <a:off x="9301726" y="2759077"/>
            <a:ext cx="2579688" cy="2300287"/>
            <a:chOff x="3704" y="1143"/>
            <a:chExt cx="1625" cy="1449"/>
          </a:xfrm>
        </p:grpSpPr>
        <p:sp>
          <p:nvSpPr>
            <p:cNvPr id="3106" name="Line 24"/>
            <p:cNvSpPr>
              <a:spLocks noChangeShapeType="1"/>
            </p:cNvSpPr>
            <p:nvPr/>
          </p:nvSpPr>
          <p:spPr bwMode="auto">
            <a:xfrm>
              <a:off x="3704" y="1143"/>
              <a:ext cx="1257"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7" name="Text Box 25"/>
            <p:cNvSpPr txBox="1">
              <a:spLocks noChangeArrowheads="1"/>
            </p:cNvSpPr>
            <p:nvPr/>
          </p:nvSpPr>
          <p:spPr bwMode="auto">
            <a:xfrm>
              <a:off x="4896" y="2304"/>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solidFill>
                    <a:srgbClr val="FF0000"/>
                  </a:solidFill>
                  <a:latin typeface="+mn-lt"/>
                </a:rPr>
                <a:t>IS</a:t>
              </a:r>
              <a:r>
                <a:rPr lang="en-US" sz="2200" b="1" baseline="-25000" dirty="0">
                  <a:solidFill>
                    <a:srgbClr val="FF0000"/>
                  </a:solidFill>
                  <a:latin typeface="+mn-lt"/>
                </a:rPr>
                <a:t>2</a:t>
              </a:r>
            </a:p>
          </p:txBody>
        </p:sp>
      </p:grpSp>
      <p:sp>
        <p:nvSpPr>
          <p:cNvPr id="37914" name="Line 26"/>
          <p:cNvSpPr>
            <a:spLocks noChangeShapeType="1"/>
          </p:cNvSpPr>
          <p:nvPr/>
        </p:nvSpPr>
        <p:spPr bwMode="auto">
          <a:xfrm>
            <a:off x="9722415" y="4325938"/>
            <a:ext cx="113823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8" name="Group 27"/>
          <p:cNvGrpSpPr>
            <a:grpSpLocks/>
          </p:cNvGrpSpPr>
          <p:nvPr/>
        </p:nvGrpSpPr>
        <p:grpSpPr bwMode="auto">
          <a:xfrm>
            <a:off x="10024039" y="3765551"/>
            <a:ext cx="533400" cy="2360612"/>
            <a:chOff x="4159" y="1777"/>
            <a:chExt cx="336" cy="1487"/>
          </a:xfrm>
        </p:grpSpPr>
        <p:sp>
          <p:nvSpPr>
            <p:cNvPr id="3104" name="Line 28"/>
            <p:cNvSpPr>
              <a:spLocks noChangeShapeType="1"/>
            </p:cNvSpPr>
            <p:nvPr/>
          </p:nvSpPr>
          <p:spPr bwMode="auto">
            <a:xfrm flipH="1">
              <a:off x="4327" y="1777"/>
              <a:ext cx="0" cy="122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05" name="Text Box 29"/>
            <p:cNvSpPr txBox="1">
              <a:spLocks noChangeArrowheads="1"/>
            </p:cNvSpPr>
            <p:nvPr/>
          </p:nvSpPr>
          <p:spPr bwMode="auto">
            <a:xfrm>
              <a:off x="4159"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FF0000"/>
                  </a:solidFill>
                  <a:latin typeface="+mn-lt"/>
                </a:rPr>
                <a:t>Y</a:t>
              </a:r>
              <a:r>
                <a:rPr lang="en-US" sz="2100" b="1" baseline="-25000" dirty="0">
                  <a:solidFill>
                    <a:srgbClr val="FF0000"/>
                  </a:solidFill>
                  <a:latin typeface="+mn-lt"/>
                </a:rPr>
                <a:t>2</a:t>
              </a:r>
              <a:endParaRPr lang="en-US" sz="2100" baseline="-25000" dirty="0">
                <a:solidFill>
                  <a:srgbClr val="FF0000"/>
                </a:solidFill>
                <a:latin typeface="+mn-lt"/>
              </a:endParaRPr>
            </a:p>
          </p:txBody>
        </p:sp>
      </p:grpSp>
      <p:grpSp>
        <p:nvGrpSpPr>
          <p:cNvPr id="9" name="Group 30"/>
          <p:cNvGrpSpPr>
            <a:grpSpLocks/>
          </p:cNvGrpSpPr>
          <p:nvPr/>
        </p:nvGrpSpPr>
        <p:grpSpPr bwMode="auto">
          <a:xfrm>
            <a:off x="7917426" y="3459163"/>
            <a:ext cx="2376488" cy="457200"/>
            <a:chOff x="2832" y="1584"/>
            <a:chExt cx="1497" cy="288"/>
          </a:xfrm>
        </p:grpSpPr>
        <p:sp>
          <p:nvSpPr>
            <p:cNvPr id="3102" name="Line 31"/>
            <p:cNvSpPr>
              <a:spLocks noChangeShapeType="1"/>
            </p:cNvSpPr>
            <p:nvPr/>
          </p:nvSpPr>
          <p:spPr bwMode="auto">
            <a:xfrm flipH="1" flipV="1">
              <a:off x="3094" y="1760"/>
              <a:ext cx="123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03" name="Text Box 32"/>
            <p:cNvSpPr txBox="1">
              <a:spLocks noChangeArrowheads="1"/>
            </p:cNvSpPr>
            <p:nvPr/>
          </p:nvSpPr>
          <p:spPr bwMode="auto">
            <a:xfrm>
              <a:off x="2832" y="158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FF0000"/>
                  </a:solidFill>
                  <a:latin typeface="+mn-lt"/>
                </a:rPr>
                <a:t>r</a:t>
              </a:r>
              <a:r>
                <a:rPr lang="en-US" sz="2100" b="1" baseline="-25000" dirty="0">
                  <a:solidFill>
                    <a:srgbClr val="FF0000"/>
                  </a:solidFill>
                  <a:latin typeface="+mn-lt"/>
                </a:rPr>
                <a:t>2</a:t>
              </a:r>
              <a:endParaRPr lang="en-US" sz="2100" baseline="-25000" dirty="0">
                <a:solidFill>
                  <a:srgbClr val="FF0000"/>
                </a:solidFill>
                <a:latin typeface="+mn-lt"/>
              </a:endParaRPr>
            </a:p>
          </p:txBody>
        </p:sp>
      </p:grpSp>
      <p:grpSp>
        <p:nvGrpSpPr>
          <p:cNvPr id="10" name="Group 33"/>
          <p:cNvGrpSpPr>
            <a:grpSpLocks/>
          </p:cNvGrpSpPr>
          <p:nvPr/>
        </p:nvGrpSpPr>
        <p:grpSpPr bwMode="auto">
          <a:xfrm>
            <a:off x="9730351" y="4406901"/>
            <a:ext cx="1106488" cy="652462"/>
            <a:chOff x="3974" y="2181"/>
            <a:chExt cx="697" cy="411"/>
          </a:xfrm>
        </p:grpSpPr>
        <p:grpSp>
          <p:nvGrpSpPr>
            <p:cNvPr id="3098" name="Group 34"/>
            <p:cNvGrpSpPr>
              <a:grpSpLocks/>
            </p:cNvGrpSpPr>
            <p:nvPr/>
          </p:nvGrpSpPr>
          <p:grpSpPr bwMode="auto">
            <a:xfrm>
              <a:off x="4272" y="2304"/>
              <a:ext cx="288" cy="288"/>
              <a:chOff x="1008" y="3264"/>
              <a:chExt cx="288" cy="288"/>
            </a:xfrm>
          </p:grpSpPr>
          <p:sp>
            <p:nvSpPr>
              <p:cNvPr id="3100" name="AutoShape 35"/>
              <p:cNvSpPr>
                <a:spLocks noChangeArrowheads="1"/>
              </p:cNvSpPr>
              <p:nvPr/>
            </p:nvSpPr>
            <p:spPr bwMode="auto">
              <a:xfrm>
                <a:off x="1008" y="3264"/>
                <a:ext cx="288" cy="288"/>
              </a:xfrm>
              <a:prstGeom prst="roundRect">
                <a:avLst>
                  <a:gd name="adj" fmla="val 50000"/>
                </a:avLst>
              </a:prstGeom>
              <a:solidFill>
                <a:srgbClr val="66CCFF"/>
              </a:solidFill>
              <a:ln w="9525">
                <a:solidFill>
                  <a:schemeClr val="tx1"/>
                </a:solidFill>
                <a:round/>
                <a:headEnd/>
                <a:tailEnd/>
              </a:ln>
            </p:spPr>
            <p:txBody>
              <a:bodyPr wrap="none" anchor="ctr"/>
              <a:lstStyle/>
              <a:p>
                <a:endParaRPr lang="en-US"/>
              </a:p>
            </p:txBody>
          </p:sp>
          <p:sp>
            <p:nvSpPr>
              <p:cNvPr id="3101" name="Text Box 36"/>
              <p:cNvSpPr txBox="1">
                <a:spLocks noChangeArrowheads="1"/>
              </p:cNvSpPr>
              <p:nvPr/>
            </p:nvSpPr>
            <p:spPr bwMode="auto">
              <a:xfrm>
                <a:off x="1008" y="3264"/>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100">
                    <a:latin typeface="+mn-lt"/>
                  </a:rPr>
                  <a:t>1.</a:t>
                </a:r>
              </a:p>
            </p:txBody>
          </p:sp>
        </p:grpSp>
        <p:sp>
          <p:nvSpPr>
            <p:cNvPr id="3099" name="AutoShape 37"/>
            <p:cNvSpPr>
              <a:spLocks/>
            </p:cNvSpPr>
            <p:nvPr/>
          </p:nvSpPr>
          <p:spPr bwMode="auto">
            <a:xfrm rot="-5377495">
              <a:off x="4275" y="1880"/>
              <a:ext cx="96" cy="697"/>
            </a:xfrm>
            <a:prstGeom prst="leftBrace">
              <a:avLst>
                <a:gd name="adj1" fmla="val 60503"/>
                <a:gd name="adj2" fmla="val 60875"/>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 name="Group 39"/>
          <p:cNvGrpSpPr>
            <a:grpSpLocks/>
          </p:cNvGrpSpPr>
          <p:nvPr/>
        </p:nvGrpSpPr>
        <p:grpSpPr bwMode="auto">
          <a:xfrm>
            <a:off x="7536426" y="3840163"/>
            <a:ext cx="457200" cy="457200"/>
            <a:chOff x="1008" y="3264"/>
            <a:chExt cx="288" cy="288"/>
          </a:xfrm>
        </p:grpSpPr>
        <p:sp>
          <p:nvSpPr>
            <p:cNvPr id="3096" name="AutoShape 40"/>
            <p:cNvSpPr>
              <a:spLocks noChangeArrowheads="1"/>
            </p:cNvSpPr>
            <p:nvPr/>
          </p:nvSpPr>
          <p:spPr bwMode="auto">
            <a:xfrm>
              <a:off x="1008" y="3264"/>
              <a:ext cx="288" cy="288"/>
            </a:xfrm>
            <a:prstGeom prst="roundRect">
              <a:avLst>
                <a:gd name="adj" fmla="val 50000"/>
              </a:avLst>
            </a:prstGeom>
            <a:solidFill>
              <a:srgbClr val="66CCFF"/>
            </a:solidFill>
            <a:ln w="9525">
              <a:solidFill>
                <a:schemeClr val="tx1"/>
              </a:solidFill>
              <a:round/>
              <a:headEnd/>
              <a:tailEnd/>
            </a:ln>
          </p:spPr>
          <p:txBody>
            <a:bodyPr wrap="none" anchor="ctr"/>
            <a:lstStyle/>
            <a:p>
              <a:endParaRPr lang="en-US"/>
            </a:p>
          </p:txBody>
        </p:sp>
        <p:sp>
          <p:nvSpPr>
            <p:cNvPr id="3097" name="Text Box 41"/>
            <p:cNvSpPr txBox="1">
              <a:spLocks noChangeArrowheads="1"/>
            </p:cNvSpPr>
            <p:nvPr/>
          </p:nvSpPr>
          <p:spPr bwMode="auto">
            <a:xfrm>
              <a:off x="1008" y="3264"/>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100">
                  <a:latin typeface="+mn-lt"/>
                </a:rPr>
                <a:t>2.</a:t>
              </a:r>
            </a:p>
          </p:txBody>
        </p:sp>
      </p:grpSp>
      <p:grpSp>
        <p:nvGrpSpPr>
          <p:cNvPr id="13" name="Group 44"/>
          <p:cNvGrpSpPr>
            <a:grpSpLocks/>
          </p:cNvGrpSpPr>
          <p:nvPr/>
        </p:nvGrpSpPr>
        <p:grpSpPr bwMode="auto">
          <a:xfrm>
            <a:off x="9746226" y="6126163"/>
            <a:ext cx="457200" cy="457200"/>
            <a:chOff x="1008" y="3264"/>
            <a:chExt cx="288" cy="288"/>
          </a:xfrm>
        </p:grpSpPr>
        <p:sp>
          <p:nvSpPr>
            <p:cNvPr id="3094" name="AutoShape 45"/>
            <p:cNvSpPr>
              <a:spLocks noChangeArrowheads="1"/>
            </p:cNvSpPr>
            <p:nvPr/>
          </p:nvSpPr>
          <p:spPr bwMode="auto">
            <a:xfrm>
              <a:off x="1008" y="3264"/>
              <a:ext cx="288" cy="288"/>
            </a:xfrm>
            <a:prstGeom prst="roundRect">
              <a:avLst>
                <a:gd name="adj" fmla="val 50000"/>
              </a:avLst>
            </a:prstGeom>
            <a:solidFill>
              <a:srgbClr val="66CCFF"/>
            </a:solidFill>
            <a:ln w="9525">
              <a:solidFill>
                <a:schemeClr val="tx1"/>
              </a:solidFill>
              <a:round/>
              <a:headEnd/>
              <a:tailEnd/>
            </a:ln>
          </p:spPr>
          <p:txBody>
            <a:bodyPr wrap="none" anchor="ctr"/>
            <a:lstStyle/>
            <a:p>
              <a:endParaRPr lang="en-US"/>
            </a:p>
          </p:txBody>
        </p:sp>
        <p:sp>
          <p:nvSpPr>
            <p:cNvPr id="3095" name="Text Box 46"/>
            <p:cNvSpPr txBox="1">
              <a:spLocks noChangeArrowheads="1"/>
            </p:cNvSpPr>
            <p:nvPr/>
          </p:nvSpPr>
          <p:spPr bwMode="auto">
            <a:xfrm>
              <a:off x="1008" y="3264"/>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100">
                  <a:latin typeface="+mn-lt"/>
                </a:rPr>
                <a:t>3.</a:t>
              </a:r>
            </a:p>
          </p:txBody>
        </p:sp>
      </p:grpSp>
      <p:sp>
        <p:nvSpPr>
          <p:cNvPr id="37935" name="Line 47"/>
          <p:cNvSpPr>
            <a:spLocks noChangeShapeType="1"/>
          </p:cNvSpPr>
          <p:nvPr/>
        </p:nvSpPr>
        <p:spPr bwMode="auto">
          <a:xfrm>
            <a:off x="9722415" y="5592763"/>
            <a:ext cx="5619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36" name="Line 48"/>
          <p:cNvSpPr>
            <a:spLocks noChangeShapeType="1"/>
          </p:cNvSpPr>
          <p:nvPr/>
        </p:nvSpPr>
        <p:spPr bwMode="auto">
          <a:xfrm flipH="1" flipV="1">
            <a:off x="8447652" y="3738564"/>
            <a:ext cx="3175" cy="58261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893162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7895">
                                            <p:txEl>
                                              <p:pRg st="0" end="0"/>
                                            </p:txEl>
                                          </p:spTgt>
                                        </p:tgtEl>
                                        <p:attrNameLst>
                                          <p:attrName>style.visibility</p:attrName>
                                        </p:attrNameLst>
                                      </p:cBhvr>
                                      <p:to>
                                        <p:strVal val="visible"/>
                                      </p:to>
                                    </p:set>
                                    <p:animEffect transition="in" filter="strips(downRight)">
                                      <p:cBhvr>
                                        <p:cTn id="7" dur="500"/>
                                        <p:tgtEl>
                                          <p:spTgt spid="378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7895">
                                            <p:txEl>
                                              <p:pRg st="1" end="1"/>
                                            </p:txEl>
                                          </p:spTgt>
                                        </p:tgtEl>
                                        <p:attrNameLst>
                                          <p:attrName>style.visibility</p:attrName>
                                        </p:attrNameLst>
                                      </p:cBhvr>
                                      <p:to>
                                        <p:strVal val="visible"/>
                                      </p:to>
                                    </p:set>
                                    <p:animEffect transition="in" filter="strips(downRight)">
                                      <p:cBhvr>
                                        <p:cTn id="12" dur="500"/>
                                        <p:tgtEl>
                                          <p:spTgt spid="378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7895">
                                            <p:txEl>
                                              <p:pRg st="2" end="2"/>
                                            </p:txEl>
                                          </p:spTgt>
                                        </p:tgtEl>
                                        <p:attrNameLst>
                                          <p:attrName>style.visibility</p:attrName>
                                        </p:attrNameLst>
                                      </p:cBhvr>
                                      <p:to>
                                        <p:strVal val="visible"/>
                                      </p:to>
                                    </p:set>
                                    <p:animEffect transition="in" filter="strips(downRight)">
                                      <p:cBhvr>
                                        <p:cTn id="17" dur="500"/>
                                        <p:tgtEl>
                                          <p:spTgt spid="378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8" fill="hold" grpId="0" nodeType="clickEffect">
                                  <p:stCondLst>
                                    <p:cond delay="0"/>
                                  </p:stCondLst>
                                  <p:childTnLst>
                                    <p:set>
                                      <p:cBhvr>
                                        <p:cTn id="21" dur="1" fill="hold">
                                          <p:stCondLst>
                                            <p:cond delay="0"/>
                                          </p:stCondLst>
                                        </p:cTn>
                                        <p:tgtEl>
                                          <p:spTgt spid="37914"/>
                                        </p:tgtEl>
                                        <p:attrNameLst>
                                          <p:attrName>style.visibility</p:attrName>
                                        </p:attrNameLst>
                                      </p:cBhvr>
                                      <p:to>
                                        <p:strVal val="visible"/>
                                      </p:to>
                                    </p:set>
                                    <p:anim calcmode="lin" valueType="num">
                                      <p:cBhvr>
                                        <p:cTn id="22" dur="500" fill="hold"/>
                                        <p:tgtEl>
                                          <p:spTgt spid="37914"/>
                                        </p:tgtEl>
                                        <p:attrNameLst>
                                          <p:attrName>ppt_x</p:attrName>
                                        </p:attrNameLst>
                                      </p:cBhvr>
                                      <p:tavLst>
                                        <p:tav tm="0">
                                          <p:val>
                                            <p:strVal val="#ppt_x-#ppt_w/2"/>
                                          </p:val>
                                        </p:tav>
                                        <p:tav tm="100000">
                                          <p:val>
                                            <p:strVal val="#ppt_x"/>
                                          </p:val>
                                        </p:tav>
                                      </p:tavLst>
                                    </p:anim>
                                    <p:anim calcmode="lin" valueType="num">
                                      <p:cBhvr>
                                        <p:cTn id="23" dur="500" fill="hold"/>
                                        <p:tgtEl>
                                          <p:spTgt spid="37914"/>
                                        </p:tgtEl>
                                        <p:attrNameLst>
                                          <p:attrName>ppt_y</p:attrName>
                                        </p:attrNameLst>
                                      </p:cBhvr>
                                      <p:tavLst>
                                        <p:tav tm="0">
                                          <p:val>
                                            <p:strVal val="#ppt_y"/>
                                          </p:val>
                                        </p:tav>
                                        <p:tav tm="100000">
                                          <p:val>
                                            <p:strVal val="#ppt_y"/>
                                          </p:val>
                                        </p:tav>
                                      </p:tavLst>
                                    </p:anim>
                                    <p:anim calcmode="lin" valueType="num">
                                      <p:cBhvr>
                                        <p:cTn id="24" dur="500" fill="hold"/>
                                        <p:tgtEl>
                                          <p:spTgt spid="37914"/>
                                        </p:tgtEl>
                                        <p:attrNameLst>
                                          <p:attrName>ppt_w</p:attrName>
                                        </p:attrNameLst>
                                      </p:cBhvr>
                                      <p:tavLst>
                                        <p:tav tm="0">
                                          <p:val>
                                            <p:fltVal val="0"/>
                                          </p:val>
                                        </p:tav>
                                        <p:tav tm="100000">
                                          <p:val>
                                            <p:strVal val="#ppt_w"/>
                                          </p:val>
                                        </p:tav>
                                      </p:tavLst>
                                    </p:anim>
                                    <p:anim calcmode="lin" valueType="num">
                                      <p:cBhvr>
                                        <p:cTn id="25" dur="500" fill="hold"/>
                                        <p:tgtEl>
                                          <p:spTgt spid="37914"/>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500"/>
                            </p:stCondLst>
                            <p:childTnLst>
                              <p:par>
                                <p:cTn id="27" presetID="18" presetClass="entr" presetSubtype="6"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strips(downRight)">
                                      <p:cBhvr>
                                        <p:cTn id="29" dur="500"/>
                                        <p:tgtEl>
                                          <p:spTgt spid="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par>
                          <p:cTn id="35" fill="hold" nodeType="afterGroup">
                            <p:stCondLst>
                              <p:cond delay="500"/>
                            </p:stCondLst>
                            <p:childTnLst>
                              <p:par>
                                <p:cTn id="36" presetID="9" presetClass="entr" presetSubtype="0"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dissolve">
                                      <p:cBhvr>
                                        <p:cTn id="38" dur="500"/>
                                        <p:tgtEl>
                                          <p:spTgt spid="12"/>
                                        </p:tgtEl>
                                      </p:cBhvr>
                                    </p:animEffect>
                                  </p:childTnLst>
                                </p:cTn>
                              </p:par>
                            </p:childTnLst>
                          </p:cTn>
                        </p:par>
                        <p:par>
                          <p:cTn id="39" fill="hold" nodeType="afterGroup">
                            <p:stCondLst>
                              <p:cond delay="1000"/>
                            </p:stCondLst>
                            <p:childTnLst>
                              <p:par>
                                <p:cTn id="40" presetID="17" presetClass="entr" presetSubtype="4" fill="hold" grpId="0" nodeType="afterEffect">
                                  <p:stCondLst>
                                    <p:cond delay="0"/>
                                  </p:stCondLst>
                                  <p:childTnLst>
                                    <p:set>
                                      <p:cBhvr>
                                        <p:cTn id="41" dur="1" fill="hold">
                                          <p:stCondLst>
                                            <p:cond delay="0"/>
                                          </p:stCondLst>
                                        </p:cTn>
                                        <p:tgtEl>
                                          <p:spTgt spid="37936"/>
                                        </p:tgtEl>
                                        <p:attrNameLst>
                                          <p:attrName>style.visibility</p:attrName>
                                        </p:attrNameLst>
                                      </p:cBhvr>
                                      <p:to>
                                        <p:strVal val="visible"/>
                                      </p:to>
                                    </p:set>
                                    <p:anim calcmode="lin" valueType="num">
                                      <p:cBhvr>
                                        <p:cTn id="42" dur="500" fill="hold"/>
                                        <p:tgtEl>
                                          <p:spTgt spid="37936"/>
                                        </p:tgtEl>
                                        <p:attrNameLst>
                                          <p:attrName>ppt_x</p:attrName>
                                        </p:attrNameLst>
                                      </p:cBhvr>
                                      <p:tavLst>
                                        <p:tav tm="0">
                                          <p:val>
                                            <p:strVal val="#ppt_x"/>
                                          </p:val>
                                        </p:tav>
                                        <p:tav tm="100000">
                                          <p:val>
                                            <p:strVal val="#ppt_x"/>
                                          </p:val>
                                        </p:tav>
                                      </p:tavLst>
                                    </p:anim>
                                    <p:anim calcmode="lin" valueType="num">
                                      <p:cBhvr>
                                        <p:cTn id="43" dur="500" fill="hold"/>
                                        <p:tgtEl>
                                          <p:spTgt spid="37936"/>
                                        </p:tgtEl>
                                        <p:attrNameLst>
                                          <p:attrName>ppt_y</p:attrName>
                                        </p:attrNameLst>
                                      </p:cBhvr>
                                      <p:tavLst>
                                        <p:tav tm="0">
                                          <p:val>
                                            <p:strVal val="#ppt_y+#ppt_h/2"/>
                                          </p:val>
                                        </p:tav>
                                        <p:tav tm="100000">
                                          <p:val>
                                            <p:strVal val="#ppt_y"/>
                                          </p:val>
                                        </p:tav>
                                      </p:tavLst>
                                    </p:anim>
                                    <p:anim calcmode="lin" valueType="num">
                                      <p:cBhvr>
                                        <p:cTn id="44" dur="500" fill="hold"/>
                                        <p:tgtEl>
                                          <p:spTgt spid="37936"/>
                                        </p:tgtEl>
                                        <p:attrNameLst>
                                          <p:attrName>ppt_w</p:attrName>
                                        </p:attrNameLst>
                                      </p:cBhvr>
                                      <p:tavLst>
                                        <p:tav tm="0">
                                          <p:val>
                                            <p:strVal val="#ppt_w"/>
                                          </p:val>
                                        </p:tav>
                                        <p:tav tm="100000">
                                          <p:val>
                                            <p:strVal val="#ppt_w"/>
                                          </p:val>
                                        </p:tav>
                                      </p:tavLst>
                                    </p:anim>
                                    <p:anim calcmode="lin" valueType="num">
                                      <p:cBhvr>
                                        <p:cTn id="45" dur="500" fill="hold"/>
                                        <p:tgtEl>
                                          <p:spTgt spid="37936"/>
                                        </p:tgtEl>
                                        <p:attrNameLst>
                                          <p:attrName>ppt_h</p:attrName>
                                        </p:attrNameLst>
                                      </p:cBhvr>
                                      <p:tavLst>
                                        <p:tav tm="0">
                                          <p:val>
                                            <p:fltVal val="0"/>
                                          </p:val>
                                        </p:tav>
                                        <p:tav tm="100000">
                                          <p:val>
                                            <p:strVal val="#ppt_h"/>
                                          </p:val>
                                        </p:tav>
                                      </p:tavLst>
                                    </p:anim>
                                  </p:childTnLst>
                                </p:cTn>
                              </p:par>
                            </p:childTnLst>
                          </p:cTn>
                        </p:par>
                        <p:par>
                          <p:cTn id="46" fill="hold" nodeType="afterGroup">
                            <p:stCondLst>
                              <p:cond delay="1500"/>
                            </p:stCondLst>
                            <p:childTnLst>
                              <p:par>
                                <p:cTn id="47" presetID="22" presetClass="entr" presetSubtype="2"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right)">
                                      <p:cBhvr>
                                        <p:cTn id="49" dur="500"/>
                                        <p:tgtEl>
                                          <p:spTgt spid="9"/>
                                        </p:tgtEl>
                                      </p:cBhvr>
                                    </p:animEffect>
                                  </p:childTnLst>
                                </p:cTn>
                              </p:par>
                            </p:childTnLst>
                          </p:cTn>
                        </p:par>
                        <p:par>
                          <p:cTn id="50" fill="hold" nodeType="afterGroup">
                            <p:stCondLst>
                              <p:cond delay="2000"/>
                            </p:stCondLst>
                            <p:childTnLst>
                              <p:par>
                                <p:cTn id="51" presetID="17" presetClass="entr" presetSubtype="8" fill="hold" grpId="0" nodeType="afterEffect">
                                  <p:stCondLst>
                                    <p:cond delay="0"/>
                                  </p:stCondLst>
                                  <p:childTnLst>
                                    <p:set>
                                      <p:cBhvr>
                                        <p:cTn id="52" dur="1" fill="hold">
                                          <p:stCondLst>
                                            <p:cond delay="0"/>
                                          </p:stCondLst>
                                        </p:cTn>
                                        <p:tgtEl>
                                          <p:spTgt spid="37935"/>
                                        </p:tgtEl>
                                        <p:attrNameLst>
                                          <p:attrName>style.visibility</p:attrName>
                                        </p:attrNameLst>
                                      </p:cBhvr>
                                      <p:to>
                                        <p:strVal val="visible"/>
                                      </p:to>
                                    </p:set>
                                    <p:anim calcmode="lin" valueType="num">
                                      <p:cBhvr>
                                        <p:cTn id="53" dur="500" fill="hold"/>
                                        <p:tgtEl>
                                          <p:spTgt spid="37935"/>
                                        </p:tgtEl>
                                        <p:attrNameLst>
                                          <p:attrName>ppt_x</p:attrName>
                                        </p:attrNameLst>
                                      </p:cBhvr>
                                      <p:tavLst>
                                        <p:tav tm="0">
                                          <p:val>
                                            <p:strVal val="#ppt_x-#ppt_w/2"/>
                                          </p:val>
                                        </p:tav>
                                        <p:tav tm="100000">
                                          <p:val>
                                            <p:strVal val="#ppt_x"/>
                                          </p:val>
                                        </p:tav>
                                      </p:tavLst>
                                    </p:anim>
                                    <p:anim calcmode="lin" valueType="num">
                                      <p:cBhvr>
                                        <p:cTn id="54" dur="500" fill="hold"/>
                                        <p:tgtEl>
                                          <p:spTgt spid="37935"/>
                                        </p:tgtEl>
                                        <p:attrNameLst>
                                          <p:attrName>ppt_y</p:attrName>
                                        </p:attrNameLst>
                                      </p:cBhvr>
                                      <p:tavLst>
                                        <p:tav tm="0">
                                          <p:val>
                                            <p:strVal val="#ppt_y"/>
                                          </p:val>
                                        </p:tav>
                                        <p:tav tm="100000">
                                          <p:val>
                                            <p:strVal val="#ppt_y"/>
                                          </p:val>
                                        </p:tav>
                                      </p:tavLst>
                                    </p:anim>
                                    <p:anim calcmode="lin" valueType="num">
                                      <p:cBhvr>
                                        <p:cTn id="55" dur="500" fill="hold"/>
                                        <p:tgtEl>
                                          <p:spTgt spid="37935"/>
                                        </p:tgtEl>
                                        <p:attrNameLst>
                                          <p:attrName>ppt_w</p:attrName>
                                        </p:attrNameLst>
                                      </p:cBhvr>
                                      <p:tavLst>
                                        <p:tav tm="0">
                                          <p:val>
                                            <p:fltVal val="0"/>
                                          </p:val>
                                        </p:tav>
                                        <p:tav tm="100000">
                                          <p:val>
                                            <p:strVal val="#ppt_w"/>
                                          </p:val>
                                        </p:tav>
                                      </p:tavLst>
                                    </p:anim>
                                    <p:anim calcmode="lin" valueType="num">
                                      <p:cBhvr>
                                        <p:cTn id="56" dur="500" fill="hold"/>
                                        <p:tgtEl>
                                          <p:spTgt spid="37935"/>
                                        </p:tgtEl>
                                        <p:attrNameLst>
                                          <p:attrName>ppt_h</p:attrName>
                                        </p:attrNameLst>
                                      </p:cBhvr>
                                      <p:tavLst>
                                        <p:tav tm="0">
                                          <p:val>
                                            <p:strVal val="#ppt_h"/>
                                          </p:val>
                                        </p:tav>
                                        <p:tav tm="100000">
                                          <p:val>
                                            <p:strVal val="#ppt_h"/>
                                          </p:val>
                                        </p:tav>
                                      </p:tavLst>
                                    </p:anim>
                                  </p:childTnLst>
                                </p:cTn>
                              </p:par>
                            </p:childTnLst>
                          </p:cTn>
                        </p:par>
                        <p:par>
                          <p:cTn id="57" fill="hold" nodeType="afterGroup">
                            <p:stCondLst>
                              <p:cond delay="2500"/>
                            </p:stCondLst>
                            <p:childTnLst>
                              <p:par>
                                <p:cTn id="58" presetID="22" presetClass="entr" presetSubtype="1" fill="hold" nodeType="after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ipe(up)">
                                      <p:cBhvr>
                                        <p:cTn id="60" dur="500"/>
                                        <p:tgtEl>
                                          <p:spTgt spid="8"/>
                                        </p:tgtEl>
                                      </p:cBhvr>
                                    </p:animEffect>
                                  </p:childTnLst>
                                </p:cTn>
                              </p:par>
                            </p:childTnLst>
                          </p:cTn>
                        </p:par>
                        <p:par>
                          <p:cTn id="61" fill="hold" nodeType="afterGroup">
                            <p:stCondLst>
                              <p:cond delay="3000"/>
                            </p:stCondLst>
                            <p:childTnLst>
                              <p:par>
                                <p:cTn id="62" presetID="9" presetClass="entr" presetSubtype="0" fill="hold"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dissolve">
                                      <p:cBhvr>
                                        <p:cTn id="6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build="p" autoUpdateAnimBg="0"/>
      <p:bldP spid="37914" grpId="0" animBg="1"/>
      <p:bldP spid="37935" grpId="0" animBg="1"/>
      <p:bldP spid="379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9" name="Group 2"/>
          <p:cNvGrpSpPr>
            <a:grpSpLocks/>
          </p:cNvGrpSpPr>
          <p:nvPr/>
        </p:nvGrpSpPr>
        <p:grpSpPr bwMode="auto">
          <a:xfrm>
            <a:off x="8475665" y="3447256"/>
            <a:ext cx="2592387" cy="2198688"/>
            <a:chOff x="3321" y="1486"/>
            <a:chExt cx="1633" cy="1385"/>
          </a:xfrm>
        </p:grpSpPr>
        <p:sp>
          <p:nvSpPr>
            <p:cNvPr id="4146" name="Line 3"/>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7" name="Text Box 4"/>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IS</a:t>
              </a:r>
              <a:r>
                <a:rPr lang="en-US" sz="2200" b="1" baseline="-25000" dirty="0">
                  <a:latin typeface="+mn-lt"/>
                </a:rPr>
                <a:t>1</a:t>
              </a:r>
            </a:p>
          </p:txBody>
        </p:sp>
      </p:grpSp>
      <p:grpSp>
        <p:nvGrpSpPr>
          <p:cNvPr id="3" name="Group 5"/>
          <p:cNvGrpSpPr>
            <a:grpSpLocks/>
          </p:cNvGrpSpPr>
          <p:nvPr/>
        </p:nvGrpSpPr>
        <p:grpSpPr bwMode="auto">
          <a:xfrm>
            <a:off x="9818689" y="4760119"/>
            <a:ext cx="514350" cy="457200"/>
            <a:chOff x="4140" y="2313"/>
            <a:chExt cx="324" cy="288"/>
          </a:xfrm>
        </p:grpSpPr>
        <p:sp>
          <p:nvSpPr>
            <p:cNvPr id="4144" name="AutoShape 6"/>
            <p:cNvSpPr>
              <a:spLocks noChangeArrowheads="1"/>
            </p:cNvSpPr>
            <p:nvPr/>
          </p:nvSpPr>
          <p:spPr bwMode="auto">
            <a:xfrm>
              <a:off x="4140" y="2313"/>
              <a:ext cx="288" cy="288"/>
            </a:xfrm>
            <a:prstGeom prst="roundRect">
              <a:avLst>
                <a:gd name="adj" fmla="val 50000"/>
              </a:avLst>
            </a:prstGeom>
            <a:solidFill>
              <a:schemeClr val="accent1"/>
            </a:solidFill>
            <a:ln w="9525">
              <a:solidFill>
                <a:schemeClr val="tx1"/>
              </a:solidFill>
              <a:round/>
              <a:headEnd/>
              <a:tailEnd/>
            </a:ln>
          </p:spPr>
          <p:txBody>
            <a:bodyPr wrap="none" anchor="ctr"/>
            <a:lstStyle/>
            <a:p>
              <a:endParaRPr lang="en-US"/>
            </a:p>
          </p:txBody>
        </p:sp>
        <p:sp>
          <p:nvSpPr>
            <p:cNvPr id="4145" name="Text Box 7"/>
            <p:cNvSpPr txBox="1">
              <a:spLocks noChangeArrowheads="1"/>
            </p:cNvSpPr>
            <p:nvPr/>
          </p:nvSpPr>
          <p:spPr bwMode="auto">
            <a:xfrm>
              <a:off x="4176" y="2322"/>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100">
                  <a:latin typeface="+mn-lt"/>
                </a:rPr>
                <a:t>1.</a:t>
              </a:r>
            </a:p>
          </p:txBody>
        </p:sp>
      </p:grpSp>
      <p:sp>
        <p:nvSpPr>
          <p:cNvPr id="4101" name="Rectangle 8"/>
          <p:cNvSpPr>
            <a:spLocks noGrp="1" noChangeArrowheads="1"/>
          </p:cNvSpPr>
          <p:nvPr>
            <p:ph type="title"/>
          </p:nvPr>
        </p:nvSpPr>
        <p:spPr/>
        <p:txBody>
          <a:bodyPr/>
          <a:lstStyle/>
          <a:p>
            <a:r>
              <a:rPr lang="en-US" sz="3100" dirty="0" smtClean="0"/>
              <a:t>Tax Cut Stimulus Compared to </a:t>
            </a:r>
            <a:r>
              <a:rPr lang="en-US" sz="3100" dirty="0"/>
              <a:t>Government Purchases Stimulus </a:t>
            </a:r>
            <a:endParaRPr lang="en-US" sz="3100" dirty="0"/>
          </a:p>
        </p:txBody>
      </p:sp>
      <p:grpSp>
        <p:nvGrpSpPr>
          <p:cNvPr id="4102" name="Group 9"/>
          <p:cNvGrpSpPr>
            <a:grpSpLocks/>
          </p:cNvGrpSpPr>
          <p:nvPr/>
        </p:nvGrpSpPr>
        <p:grpSpPr bwMode="auto">
          <a:xfrm>
            <a:off x="7866065" y="2445544"/>
            <a:ext cx="4099984" cy="3747954"/>
            <a:chOff x="2976" y="1296"/>
            <a:chExt cx="2384" cy="2164"/>
          </a:xfrm>
        </p:grpSpPr>
        <p:grpSp>
          <p:nvGrpSpPr>
            <p:cNvPr id="4139" name="Group 10"/>
            <p:cNvGrpSpPr>
              <a:grpSpLocks/>
            </p:cNvGrpSpPr>
            <p:nvPr/>
          </p:nvGrpSpPr>
          <p:grpSpPr bwMode="auto">
            <a:xfrm>
              <a:off x="3120" y="1536"/>
              <a:ext cx="1968" cy="1728"/>
              <a:chOff x="2640" y="1056"/>
              <a:chExt cx="2496" cy="2112"/>
            </a:xfrm>
          </p:grpSpPr>
          <p:sp>
            <p:nvSpPr>
              <p:cNvPr id="4142"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3"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40" name="Text Box 13"/>
            <p:cNvSpPr txBox="1">
              <a:spLocks noChangeArrowheads="1"/>
            </p:cNvSpPr>
            <p:nvPr/>
          </p:nvSpPr>
          <p:spPr bwMode="auto">
            <a:xfrm>
              <a:off x="5024" y="3196"/>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4141" name="Text Box 14"/>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grpSp>
      <p:grpSp>
        <p:nvGrpSpPr>
          <p:cNvPr id="4103" name="Group 15"/>
          <p:cNvGrpSpPr>
            <a:grpSpLocks/>
          </p:cNvGrpSpPr>
          <p:nvPr/>
        </p:nvGrpSpPr>
        <p:grpSpPr bwMode="auto">
          <a:xfrm>
            <a:off x="8551864" y="2826544"/>
            <a:ext cx="2667000" cy="2590800"/>
            <a:chOff x="3504" y="1200"/>
            <a:chExt cx="1488" cy="1440"/>
          </a:xfrm>
        </p:grpSpPr>
        <p:sp>
          <p:nvSpPr>
            <p:cNvPr id="4137" name="Line 16"/>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8" name="Text Box 17"/>
            <p:cNvSpPr txBox="1">
              <a:spLocks noChangeArrowheads="1"/>
            </p:cNvSpPr>
            <p:nvPr/>
          </p:nvSpPr>
          <p:spPr bwMode="auto">
            <a:xfrm>
              <a:off x="4560" y="1200"/>
              <a:ext cx="43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grpSp>
      <p:grpSp>
        <p:nvGrpSpPr>
          <p:cNvPr id="4104" name="Group 18"/>
          <p:cNvGrpSpPr>
            <a:grpSpLocks/>
          </p:cNvGrpSpPr>
          <p:nvPr/>
        </p:nvGrpSpPr>
        <p:grpSpPr bwMode="auto">
          <a:xfrm>
            <a:off x="7699377" y="4183857"/>
            <a:ext cx="2066925" cy="2085975"/>
            <a:chOff x="2832" y="1950"/>
            <a:chExt cx="1302" cy="1314"/>
          </a:xfrm>
        </p:grpSpPr>
        <p:sp>
          <p:nvSpPr>
            <p:cNvPr id="4133" name="Line 19"/>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34" name="Line 20"/>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35" name="Text Box 21"/>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4136" name="Text Box 22"/>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grpSp>
      <p:grpSp>
        <p:nvGrpSpPr>
          <p:cNvPr id="8" name="Group 23"/>
          <p:cNvGrpSpPr>
            <a:grpSpLocks/>
          </p:cNvGrpSpPr>
          <p:nvPr/>
        </p:nvGrpSpPr>
        <p:grpSpPr bwMode="auto">
          <a:xfrm>
            <a:off x="8918576" y="2993231"/>
            <a:ext cx="2579688" cy="2300288"/>
            <a:chOff x="3600" y="1200"/>
            <a:chExt cx="1625" cy="1449"/>
          </a:xfrm>
        </p:grpSpPr>
        <p:sp>
          <p:nvSpPr>
            <p:cNvPr id="4131" name="Line 24"/>
            <p:cNvSpPr>
              <a:spLocks noChangeShapeType="1"/>
            </p:cNvSpPr>
            <p:nvPr/>
          </p:nvSpPr>
          <p:spPr bwMode="auto">
            <a:xfrm>
              <a:off x="3600" y="1200"/>
              <a:ext cx="1257" cy="1253"/>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2" name="Text Box 25"/>
            <p:cNvSpPr txBox="1">
              <a:spLocks noChangeArrowheads="1"/>
            </p:cNvSpPr>
            <p:nvPr/>
          </p:nvSpPr>
          <p:spPr bwMode="auto">
            <a:xfrm>
              <a:off x="4792" y="2361"/>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solidFill>
                    <a:srgbClr val="0000FF"/>
                  </a:solidFill>
                  <a:latin typeface="+mn-lt"/>
                </a:rPr>
                <a:t>IS</a:t>
              </a:r>
              <a:r>
                <a:rPr lang="en-US" sz="2200" b="1" baseline="-25000" dirty="0">
                  <a:solidFill>
                    <a:srgbClr val="0000FF"/>
                  </a:solidFill>
                  <a:latin typeface="+mn-lt"/>
                </a:rPr>
                <a:t>2</a:t>
              </a:r>
            </a:p>
          </p:txBody>
        </p:sp>
      </p:grpSp>
      <p:sp>
        <p:nvSpPr>
          <p:cNvPr id="39962" name="Line 26"/>
          <p:cNvSpPr>
            <a:spLocks noChangeShapeType="1"/>
          </p:cNvSpPr>
          <p:nvPr/>
        </p:nvSpPr>
        <p:spPr bwMode="auto">
          <a:xfrm>
            <a:off x="9504365" y="4469606"/>
            <a:ext cx="87153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9" name="Group 27"/>
          <p:cNvGrpSpPr>
            <a:grpSpLocks/>
          </p:cNvGrpSpPr>
          <p:nvPr/>
        </p:nvGrpSpPr>
        <p:grpSpPr bwMode="auto">
          <a:xfrm>
            <a:off x="9683751" y="4013996"/>
            <a:ext cx="533400" cy="2261845"/>
            <a:chOff x="4159" y="1777"/>
            <a:chExt cx="336" cy="1506"/>
          </a:xfrm>
        </p:grpSpPr>
        <p:sp>
          <p:nvSpPr>
            <p:cNvPr id="4129" name="Line 28"/>
            <p:cNvSpPr>
              <a:spLocks noChangeShapeType="1"/>
            </p:cNvSpPr>
            <p:nvPr/>
          </p:nvSpPr>
          <p:spPr bwMode="auto">
            <a:xfrm flipH="1">
              <a:off x="4327" y="1777"/>
              <a:ext cx="0" cy="122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30" name="Text Box 29"/>
            <p:cNvSpPr txBox="1">
              <a:spLocks noChangeArrowheads="1"/>
            </p:cNvSpPr>
            <p:nvPr/>
          </p:nvSpPr>
          <p:spPr bwMode="auto">
            <a:xfrm>
              <a:off x="4159" y="2976"/>
              <a:ext cx="336"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0000FF"/>
                  </a:solidFill>
                  <a:latin typeface="+mn-lt"/>
                </a:rPr>
                <a:t>Y</a:t>
              </a:r>
              <a:r>
                <a:rPr lang="en-US" sz="2100" b="1" baseline="-25000" dirty="0">
                  <a:solidFill>
                    <a:srgbClr val="0000FF"/>
                  </a:solidFill>
                  <a:latin typeface="+mn-lt"/>
                </a:rPr>
                <a:t>2</a:t>
              </a:r>
              <a:endParaRPr lang="en-US" sz="2100" baseline="-25000" dirty="0">
                <a:solidFill>
                  <a:srgbClr val="0000FF"/>
                </a:solidFill>
                <a:latin typeface="+mn-lt"/>
              </a:endParaRPr>
            </a:p>
          </p:txBody>
        </p:sp>
      </p:grpSp>
      <p:grpSp>
        <p:nvGrpSpPr>
          <p:cNvPr id="10" name="Group 30"/>
          <p:cNvGrpSpPr>
            <a:grpSpLocks/>
          </p:cNvGrpSpPr>
          <p:nvPr/>
        </p:nvGrpSpPr>
        <p:grpSpPr bwMode="auto">
          <a:xfrm>
            <a:off x="7697790" y="3733006"/>
            <a:ext cx="2251075" cy="457200"/>
            <a:chOff x="2832" y="1584"/>
            <a:chExt cx="1497" cy="288"/>
          </a:xfrm>
        </p:grpSpPr>
        <p:sp>
          <p:nvSpPr>
            <p:cNvPr id="4127" name="Line 31"/>
            <p:cNvSpPr>
              <a:spLocks noChangeShapeType="1"/>
            </p:cNvSpPr>
            <p:nvPr/>
          </p:nvSpPr>
          <p:spPr bwMode="auto">
            <a:xfrm flipH="1" flipV="1">
              <a:off x="3094" y="1760"/>
              <a:ext cx="123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28" name="Text Box 32"/>
            <p:cNvSpPr txBox="1">
              <a:spLocks noChangeArrowheads="1"/>
            </p:cNvSpPr>
            <p:nvPr/>
          </p:nvSpPr>
          <p:spPr bwMode="auto">
            <a:xfrm>
              <a:off x="2832" y="158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0000FF"/>
                  </a:solidFill>
                  <a:latin typeface="+mn-lt"/>
                </a:rPr>
                <a:t>r</a:t>
              </a:r>
              <a:r>
                <a:rPr lang="en-US" sz="2100" b="1" baseline="-25000" dirty="0">
                  <a:solidFill>
                    <a:srgbClr val="0000FF"/>
                  </a:solidFill>
                  <a:latin typeface="+mn-lt"/>
                </a:rPr>
                <a:t>2</a:t>
              </a:r>
              <a:endParaRPr lang="en-US" sz="2100" baseline="-25000" dirty="0">
                <a:solidFill>
                  <a:srgbClr val="0000FF"/>
                </a:solidFill>
                <a:latin typeface="+mn-lt"/>
              </a:endParaRPr>
            </a:p>
          </p:txBody>
        </p:sp>
      </p:grpSp>
      <p:sp>
        <p:nvSpPr>
          <p:cNvPr id="39969" name="AutoShape 33"/>
          <p:cNvSpPr>
            <a:spLocks/>
          </p:cNvSpPr>
          <p:nvPr/>
        </p:nvSpPr>
        <p:spPr bwMode="auto">
          <a:xfrm rot="16222505">
            <a:off x="9866314" y="4194969"/>
            <a:ext cx="150812" cy="862012"/>
          </a:xfrm>
          <a:prstGeom prst="leftBrace">
            <a:avLst>
              <a:gd name="adj1" fmla="val 47632"/>
              <a:gd name="adj2" fmla="val 60875"/>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70" name="Rectangle 34"/>
          <p:cNvSpPr>
            <a:spLocks noChangeArrowheads="1"/>
          </p:cNvSpPr>
          <p:nvPr/>
        </p:nvSpPr>
        <p:spPr bwMode="auto">
          <a:xfrm>
            <a:off x="1968500" y="1247775"/>
            <a:ext cx="3716338"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30000"/>
              </a:spcBef>
              <a:buClr>
                <a:srgbClr val="008080"/>
              </a:buClr>
              <a:buSzPct val="120000"/>
              <a:tabLst>
                <a:tab pos="1371600" algn="l"/>
              </a:tabLst>
            </a:pPr>
            <a:r>
              <a:rPr lang="en-US" sz="2400">
                <a:sym typeface="Symbol" pitchFamily="18" charset="2"/>
              </a:rPr>
              <a:t>Consumers save (1</a:t>
            </a:r>
            <a:r>
              <a:rPr lang="en-US" sz="2400" i="1">
                <a:sym typeface="Symbol" pitchFamily="18" charset="2"/>
              </a:rPr>
              <a:t>MPC</a:t>
            </a:r>
            <a:r>
              <a:rPr lang="en-US" sz="2400">
                <a:sym typeface="Symbol" pitchFamily="18" charset="2"/>
              </a:rPr>
              <a:t>) of the tax cut, so the initial boost in spending is smaller for </a:t>
            </a:r>
            <a:r>
              <a:rPr lang="en-US" sz="2400" b="1">
                <a:sym typeface="Symbol" pitchFamily="18" charset="2"/>
              </a:rPr>
              <a:t></a:t>
            </a:r>
            <a:r>
              <a:rPr lang="en-US" sz="2400" b="1" i="1">
                <a:sym typeface="Symbol" pitchFamily="18" charset="2"/>
              </a:rPr>
              <a:t>T</a:t>
            </a:r>
            <a:r>
              <a:rPr lang="en-US" sz="2400">
                <a:sym typeface="Symbol" pitchFamily="18" charset="2"/>
              </a:rPr>
              <a:t>  than for an equal </a:t>
            </a:r>
            <a:r>
              <a:rPr lang="en-US" sz="2400" b="1">
                <a:sym typeface="Symbol" pitchFamily="18" charset="2"/>
              </a:rPr>
              <a:t></a:t>
            </a:r>
            <a:r>
              <a:rPr lang="en-US" sz="2400" b="1" i="1">
                <a:sym typeface="Symbol" pitchFamily="18" charset="2"/>
              </a:rPr>
              <a:t>G</a:t>
            </a:r>
            <a:r>
              <a:rPr lang="en-US" sz="2400">
                <a:sym typeface="Symbol" pitchFamily="18" charset="2"/>
              </a:rPr>
              <a:t>… </a:t>
            </a:r>
          </a:p>
          <a:p>
            <a:pPr>
              <a:lnSpc>
                <a:spcPct val="105000"/>
              </a:lnSpc>
              <a:spcBef>
                <a:spcPct val="30000"/>
              </a:spcBef>
              <a:buClr>
                <a:srgbClr val="008080"/>
              </a:buClr>
              <a:buSzPct val="120000"/>
              <a:tabLst>
                <a:tab pos="1371600" algn="l"/>
              </a:tabLst>
            </a:pPr>
            <a:r>
              <a:rPr lang="en-US" sz="2400">
                <a:sym typeface="Symbol" pitchFamily="18" charset="2"/>
              </a:rPr>
              <a:t>and the </a:t>
            </a:r>
            <a:r>
              <a:rPr lang="en-US" sz="2400" i="1">
                <a:sym typeface="Symbol" pitchFamily="18" charset="2"/>
              </a:rPr>
              <a:t>IS</a:t>
            </a:r>
            <a:r>
              <a:rPr lang="en-US" sz="2400">
                <a:sym typeface="Symbol" pitchFamily="18" charset="2"/>
              </a:rPr>
              <a:t> curve shifts by</a:t>
            </a:r>
          </a:p>
        </p:txBody>
      </p:sp>
      <p:sp>
        <p:nvSpPr>
          <p:cNvPr id="39971" name="Line 35"/>
          <p:cNvSpPr>
            <a:spLocks noChangeShapeType="1"/>
          </p:cNvSpPr>
          <p:nvPr/>
        </p:nvSpPr>
        <p:spPr bwMode="auto">
          <a:xfrm>
            <a:off x="9504364" y="5736431"/>
            <a:ext cx="4445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2" name="Line 36"/>
          <p:cNvSpPr>
            <a:spLocks noChangeShapeType="1"/>
          </p:cNvSpPr>
          <p:nvPr/>
        </p:nvSpPr>
        <p:spPr bwMode="auto">
          <a:xfrm flipH="1" flipV="1">
            <a:off x="8229602" y="4020344"/>
            <a:ext cx="3175" cy="4445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1" name="Group 37"/>
          <p:cNvGrpSpPr>
            <a:grpSpLocks/>
          </p:cNvGrpSpPr>
          <p:nvPr/>
        </p:nvGrpSpPr>
        <p:grpSpPr bwMode="auto">
          <a:xfrm>
            <a:off x="2289175" y="3817938"/>
            <a:ext cx="2478088" cy="838200"/>
            <a:chOff x="240" y="1392"/>
            <a:chExt cx="1522" cy="542"/>
          </a:xfrm>
        </p:grpSpPr>
        <p:graphicFrame>
          <p:nvGraphicFramePr>
            <p:cNvPr id="4098" name="Object 2"/>
            <p:cNvGraphicFramePr>
              <a:graphicFrameLocks noChangeAspect="1"/>
            </p:cNvGraphicFramePr>
            <p:nvPr/>
          </p:nvGraphicFramePr>
          <p:xfrm>
            <a:off x="696" y="1392"/>
            <a:ext cx="1066" cy="542"/>
          </p:xfrm>
          <a:graphic>
            <a:graphicData uri="http://schemas.openxmlformats.org/presentationml/2006/ole">
              <mc:AlternateContent xmlns:mc="http://schemas.openxmlformats.org/markup-compatibility/2006">
                <mc:Choice xmlns:v="urn:schemas-microsoft-com:vml" Requires="v">
                  <p:oleObj spid="_x0000_s4206" name="Equation" r:id="rId4" imgW="850680" imgH="431640" progId="Equation.DSMT4">
                    <p:embed/>
                  </p:oleObj>
                </mc:Choice>
                <mc:Fallback>
                  <p:oleObj name="Equation" r:id="rId4" imgW="85068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 y="1392"/>
                          <a:ext cx="1066" cy="5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124" name="Group 39"/>
            <p:cNvGrpSpPr>
              <a:grpSpLocks/>
            </p:cNvGrpSpPr>
            <p:nvPr/>
          </p:nvGrpSpPr>
          <p:grpSpPr bwMode="auto">
            <a:xfrm>
              <a:off x="240" y="1488"/>
              <a:ext cx="315" cy="288"/>
              <a:chOff x="2592" y="1824"/>
              <a:chExt cx="315" cy="288"/>
            </a:xfrm>
          </p:grpSpPr>
          <p:sp>
            <p:nvSpPr>
              <p:cNvPr id="4125" name="AutoShape 40"/>
              <p:cNvSpPr>
                <a:spLocks noChangeArrowheads="1"/>
              </p:cNvSpPr>
              <p:nvPr/>
            </p:nvSpPr>
            <p:spPr bwMode="auto">
              <a:xfrm>
                <a:off x="2592" y="1824"/>
                <a:ext cx="288" cy="288"/>
              </a:xfrm>
              <a:prstGeom prst="roundRect">
                <a:avLst>
                  <a:gd name="adj" fmla="val 50000"/>
                </a:avLst>
              </a:prstGeom>
              <a:solidFill>
                <a:schemeClr val="accent1"/>
              </a:solidFill>
              <a:ln w="9525">
                <a:solidFill>
                  <a:schemeClr val="tx1"/>
                </a:solidFill>
                <a:round/>
                <a:headEnd/>
                <a:tailEnd/>
              </a:ln>
            </p:spPr>
            <p:txBody>
              <a:bodyPr wrap="none" anchor="ctr"/>
              <a:lstStyle/>
              <a:p>
                <a:endParaRPr lang="en-US"/>
              </a:p>
            </p:txBody>
          </p:sp>
          <p:sp>
            <p:nvSpPr>
              <p:cNvPr id="4126" name="Text Box 41"/>
              <p:cNvSpPr txBox="1">
                <a:spLocks noChangeArrowheads="1"/>
              </p:cNvSpPr>
              <p:nvPr/>
            </p:nvSpPr>
            <p:spPr bwMode="auto">
              <a:xfrm>
                <a:off x="2619" y="1842"/>
                <a:ext cx="288"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100">
                    <a:latin typeface="Tahoma" pitchFamily="34" charset="0"/>
                  </a:rPr>
                  <a:t>1.</a:t>
                </a:r>
              </a:p>
            </p:txBody>
          </p:sp>
        </p:grpSp>
      </p:grpSp>
      <p:grpSp>
        <p:nvGrpSpPr>
          <p:cNvPr id="13" name="Group 42"/>
          <p:cNvGrpSpPr>
            <a:grpSpLocks/>
          </p:cNvGrpSpPr>
          <p:nvPr/>
        </p:nvGrpSpPr>
        <p:grpSpPr bwMode="auto">
          <a:xfrm>
            <a:off x="7318377" y="4012406"/>
            <a:ext cx="500063" cy="457200"/>
            <a:chOff x="3230" y="1842"/>
            <a:chExt cx="315" cy="288"/>
          </a:xfrm>
        </p:grpSpPr>
        <p:sp>
          <p:nvSpPr>
            <p:cNvPr id="4122" name="AutoShape 43"/>
            <p:cNvSpPr>
              <a:spLocks noChangeArrowheads="1"/>
            </p:cNvSpPr>
            <p:nvPr/>
          </p:nvSpPr>
          <p:spPr bwMode="auto">
            <a:xfrm>
              <a:off x="3230" y="1842"/>
              <a:ext cx="288" cy="288"/>
            </a:xfrm>
            <a:prstGeom prst="roundRect">
              <a:avLst>
                <a:gd name="adj" fmla="val 50000"/>
              </a:avLst>
            </a:prstGeom>
            <a:solidFill>
              <a:srgbClr val="FFCC66"/>
            </a:solidFill>
            <a:ln w="9525">
              <a:solidFill>
                <a:schemeClr val="tx1"/>
              </a:solidFill>
              <a:round/>
              <a:headEnd/>
              <a:tailEnd/>
            </a:ln>
          </p:spPr>
          <p:txBody>
            <a:bodyPr wrap="none" anchor="ctr"/>
            <a:lstStyle/>
            <a:p>
              <a:endParaRPr lang="en-US"/>
            </a:p>
          </p:txBody>
        </p:sp>
        <p:sp>
          <p:nvSpPr>
            <p:cNvPr id="4123" name="Text Box 44"/>
            <p:cNvSpPr txBox="1">
              <a:spLocks noChangeArrowheads="1"/>
            </p:cNvSpPr>
            <p:nvPr/>
          </p:nvSpPr>
          <p:spPr bwMode="auto">
            <a:xfrm>
              <a:off x="3257" y="1851"/>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100">
                  <a:latin typeface="+mn-lt"/>
                </a:rPr>
                <a:t>2.</a:t>
              </a:r>
            </a:p>
          </p:txBody>
        </p:sp>
      </p:grpSp>
      <p:grpSp>
        <p:nvGrpSpPr>
          <p:cNvPr id="14" name="Group 45"/>
          <p:cNvGrpSpPr>
            <a:grpSpLocks/>
          </p:cNvGrpSpPr>
          <p:nvPr/>
        </p:nvGrpSpPr>
        <p:grpSpPr bwMode="auto">
          <a:xfrm>
            <a:off x="9513889" y="6230144"/>
            <a:ext cx="514350" cy="457200"/>
            <a:chOff x="3975" y="3239"/>
            <a:chExt cx="324" cy="288"/>
          </a:xfrm>
        </p:grpSpPr>
        <p:sp>
          <p:nvSpPr>
            <p:cNvPr id="4120" name="AutoShape 46"/>
            <p:cNvSpPr>
              <a:spLocks noChangeArrowheads="1"/>
            </p:cNvSpPr>
            <p:nvPr/>
          </p:nvSpPr>
          <p:spPr bwMode="auto">
            <a:xfrm>
              <a:off x="3975" y="3239"/>
              <a:ext cx="288" cy="288"/>
            </a:xfrm>
            <a:prstGeom prst="roundRect">
              <a:avLst>
                <a:gd name="adj" fmla="val 50000"/>
              </a:avLst>
            </a:prstGeom>
            <a:solidFill>
              <a:srgbClr val="FFCC66"/>
            </a:solidFill>
            <a:ln w="9525">
              <a:solidFill>
                <a:schemeClr val="tx1"/>
              </a:solidFill>
              <a:round/>
              <a:headEnd/>
              <a:tailEnd/>
            </a:ln>
          </p:spPr>
          <p:txBody>
            <a:bodyPr wrap="none" anchor="ctr"/>
            <a:lstStyle/>
            <a:p>
              <a:endParaRPr lang="en-US"/>
            </a:p>
          </p:txBody>
        </p:sp>
        <p:sp>
          <p:nvSpPr>
            <p:cNvPr id="4121" name="Text Box 47"/>
            <p:cNvSpPr txBox="1">
              <a:spLocks noChangeArrowheads="1"/>
            </p:cNvSpPr>
            <p:nvPr/>
          </p:nvSpPr>
          <p:spPr bwMode="auto">
            <a:xfrm>
              <a:off x="4011" y="3248"/>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100">
                  <a:latin typeface="+mn-lt"/>
                </a:rPr>
                <a:t>2.</a:t>
              </a:r>
            </a:p>
          </p:txBody>
        </p:sp>
      </p:grpSp>
      <p:sp>
        <p:nvSpPr>
          <p:cNvPr id="39984" name="Rectangle 48"/>
          <p:cNvSpPr>
            <a:spLocks noChangeArrowheads="1"/>
          </p:cNvSpPr>
          <p:nvPr/>
        </p:nvSpPr>
        <p:spPr bwMode="auto">
          <a:xfrm>
            <a:off x="2514600" y="4902200"/>
            <a:ext cx="3810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tabLst>
                <a:tab pos="1371600" algn="l"/>
              </a:tabLst>
            </a:pPr>
            <a:r>
              <a:rPr lang="en-US" sz="2400">
                <a:sym typeface="Symbol" pitchFamily="18" charset="2"/>
              </a:rPr>
              <a:t>…so the effects on </a:t>
            </a:r>
            <a:r>
              <a:rPr lang="en-US" sz="2400" b="1" i="1">
                <a:sym typeface="Symbol" pitchFamily="18" charset="2"/>
              </a:rPr>
              <a:t>r</a:t>
            </a:r>
            <a:r>
              <a:rPr lang="en-US" sz="2400">
                <a:sym typeface="Symbol" pitchFamily="18" charset="2"/>
              </a:rPr>
              <a:t>  </a:t>
            </a:r>
            <a:br>
              <a:rPr lang="en-US" sz="2400">
                <a:sym typeface="Symbol" pitchFamily="18" charset="2"/>
              </a:rPr>
            </a:br>
            <a:r>
              <a:rPr lang="en-US" sz="2400">
                <a:sym typeface="Symbol" pitchFamily="18" charset="2"/>
              </a:rPr>
              <a:t>and </a:t>
            </a:r>
            <a:r>
              <a:rPr lang="en-US" sz="2400" b="1" i="1">
                <a:sym typeface="Symbol" pitchFamily="18" charset="2"/>
              </a:rPr>
              <a:t>Y</a:t>
            </a:r>
            <a:r>
              <a:rPr lang="en-US" sz="1200">
                <a:sym typeface="Symbol" pitchFamily="18" charset="2"/>
              </a:rPr>
              <a:t> </a:t>
            </a:r>
            <a:r>
              <a:rPr lang="en-US" sz="2400">
                <a:sym typeface="Symbol" pitchFamily="18" charset="2"/>
              </a:rPr>
              <a:t> are smaller for </a:t>
            </a:r>
            <a:r>
              <a:rPr lang="en-US" sz="2400" b="1">
                <a:sym typeface="Symbol" pitchFamily="18" charset="2"/>
              </a:rPr>
              <a:t></a:t>
            </a:r>
            <a:r>
              <a:rPr lang="en-US" sz="2400" b="1" i="1">
                <a:sym typeface="Symbol" pitchFamily="18" charset="2"/>
              </a:rPr>
              <a:t>T</a:t>
            </a:r>
            <a:r>
              <a:rPr lang="en-US" sz="2400">
                <a:sym typeface="Symbol" pitchFamily="18" charset="2"/>
              </a:rPr>
              <a:t>  than for an equal  </a:t>
            </a:r>
            <a:r>
              <a:rPr lang="en-US" sz="2400" b="1">
                <a:sym typeface="Symbol" pitchFamily="18" charset="2"/>
              </a:rPr>
              <a:t></a:t>
            </a:r>
            <a:r>
              <a:rPr lang="en-US" sz="2400" b="1" i="1">
                <a:sym typeface="Symbol" pitchFamily="18" charset="2"/>
              </a:rPr>
              <a:t>G</a:t>
            </a:r>
            <a:r>
              <a:rPr lang="en-US" sz="2400">
                <a:sym typeface="Symbol" pitchFamily="18" charset="2"/>
              </a:rPr>
              <a:t>.  </a:t>
            </a:r>
          </a:p>
        </p:txBody>
      </p:sp>
      <p:grpSp>
        <p:nvGrpSpPr>
          <p:cNvPr id="15" name="Group 49"/>
          <p:cNvGrpSpPr>
            <a:grpSpLocks/>
          </p:cNvGrpSpPr>
          <p:nvPr/>
        </p:nvGrpSpPr>
        <p:grpSpPr bwMode="auto">
          <a:xfrm>
            <a:off x="2000250" y="4978400"/>
            <a:ext cx="514350" cy="457200"/>
            <a:chOff x="252" y="3216"/>
            <a:chExt cx="324" cy="288"/>
          </a:xfrm>
        </p:grpSpPr>
        <p:sp>
          <p:nvSpPr>
            <p:cNvPr id="4118" name="AutoShape 50"/>
            <p:cNvSpPr>
              <a:spLocks noChangeArrowheads="1"/>
            </p:cNvSpPr>
            <p:nvPr/>
          </p:nvSpPr>
          <p:spPr bwMode="auto">
            <a:xfrm>
              <a:off x="252" y="3216"/>
              <a:ext cx="288" cy="288"/>
            </a:xfrm>
            <a:prstGeom prst="roundRect">
              <a:avLst>
                <a:gd name="adj" fmla="val 50000"/>
              </a:avLst>
            </a:prstGeom>
            <a:solidFill>
              <a:srgbClr val="FFCC66"/>
            </a:solidFill>
            <a:ln w="9525">
              <a:solidFill>
                <a:schemeClr val="tx1"/>
              </a:solidFill>
              <a:round/>
              <a:headEnd/>
              <a:tailEnd/>
            </a:ln>
          </p:spPr>
          <p:txBody>
            <a:bodyPr wrap="none" anchor="ctr"/>
            <a:lstStyle/>
            <a:p>
              <a:endParaRPr lang="en-US"/>
            </a:p>
          </p:txBody>
        </p:sp>
        <p:sp>
          <p:nvSpPr>
            <p:cNvPr id="4119" name="Text Box 51"/>
            <p:cNvSpPr txBox="1">
              <a:spLocks noChangeArrowheads="1"/>
            </p:cNvSpPr>
            <p:nvPr/>
          </p:nvSpPr>
          <p:spPr bwMode="auto">
            <a:xfrm>
              <a:off x="288" y="3225"/>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100">
                  <a:latin typeface="Tahoma" pitchFamily="34" charset="0"/>
                </a:rPr>
                <a:t>2.</a:t>
              </a:r>
            </a:p>
          </p:txBody>
        </p:sp>
      </p:grpSp>
    </p:spTree>
    <p:extLst>
      <p:ext uri="{BB962C8B-B14F-4D97-AF65-F5344CB8AC3E}">
        <p14:creationId xmlns:p14="http://schemas.microsoft.com/office/powerpoint/2010/main" val="4061330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970">
                                            <p:txEl>
                                              <p:pRg st="0" end="0"/>
                                            </p:txEl>
                                          </p:spTgt>
                                        </p:tgtEl>
                                        <p:attrNameLst>
                                          <p:attrName>style.visibility</p:attrName>
                                        </p:attrNameLst>
                                      </p:cBhvr>
                                      <p:to>
                                        <p:strVal val="visible"/>
                                      </p:to>
                                    </p:set>
                                    <p:animEffect transition="in" filter="strips(downRight)">
                                      <p:cBhvr>
                                        <p:cTn id="7" dur="500"/>
                                        <p:tgtEl>
                                          <p:spTgt spid="399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970">
                                            <p:txEl>
                                              <p:pRg st="1" end="1"/>
                                            </p:txEl>
                                          </p:spTgt>
                                        </p:tgtEl>
                                        <p:attrNameLst>
                                          <p:attrName>style.visibility</p:attrName>
                                        </p:attrNameLst>
                                      </p:cBhvr>
                                      <p:to>
                                        <p:strVal val="visible"/>
                                      </p:to>
                                    </p:set>
                                    <p:animEffect transition="in" filter="strips(downRight)">
                                      <p:cBhvr>
                                        <p:cTn id="12" dur="500"/>
                                        <p:tgtEl>
                                          <p:spTgt spid="399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8" fill="hold" grpId="0" nodeType="clickEffect">
                                  <p:stCondLst>
                                    <p:cond delay="0"/>
                                  </p:stCondLst>
                                  <p:childTnLst>
                                    <p:set>
                                      <p:cBhvr>
                                        <p:cTn id="16" dur="1" fill="hold">
                                          <p:stCondLst>
                                            <p:cond delay="0"/>
                                          </p:stCondLst>
                                        </p:cTn>
                                        <p:tgtEl>
                                          <p:spTgt spid="39962"/>
                                        </p:tgtEl>
                                        <p:attrNameLst>
                                          <p:attrName>style.visibility</p:attrName>
                                        </p:attrNameLst>
                                      </p:cBhvr>
                                      <p:to>
                                        <p:strVal val="visible"/>
                                      </p:to>
                                    </p:set>
                                    <p:anim calcmode="lin" valueType="num">
                                      <p:cBhvr>
                                        <p:cTn id="17" dur="500" fill="hold"/>
                                        <p:tgtEl>
                                          <p:spTgt spid="39962"/>
                                        </p:tgtEl>
                                        <p:attrNameLst>
                                          <p:attrName>ppt_x</p:attrName>
                                        </p:attrNameLst>
                                      </p:cBhvr>
                                      <p:tavLst>
                                        <p:tav tm="0">
                                          <p:val>
                                            <p:strVal val="#ppt_x-#ppt_w/2"/>
                                          </p:val>
                                        </p:tav>
                                        <p:tav tm="100000">
                                          <p:val>
                                            <p:strVal val="#ppt_x"/>
                                          </p:val>
                                        </p:tav>
                                      </p:tavLst>
                                    </p:anim>
                                    <p:anim calcmode="lin" valueType="num">
                                      <p:cBhvr>
                                        <p:cTn id="18" dur="500" fill="hold"/>
                                        <p:tgtEl>
                                          <p:spTgt spid="39962"/>
                                        </p:tgtEl>
                                        <p:attrNameLst>
                                          <p:attrName>ppt_y</p:attrName>
                                        </p:attrNameLst>
                                      </p:cBhvr>
                                      <p:tavLst>
                                        <p:tav tm="0">
                                          <p:val>
                                            <p:strVal val="#ppt_y"/>
                                          </p:val>
                                        </p:tav>
                                        <p:tav tm="100000">
                                          <p:val>
                                            <p:strVal val="#ppt_y"/>
                                          </p:val>
                                        </p:tav>
                                      </p:tavLst>
                                    </p:anim>
                                    <p:anim calcmode="lin" valueType="num">
                                      <p:cBhvr>
                                        <p:cTn id="19" dur="500" fill="hold"/>
                                        <p:tgtEl>
                                          <p:spTgt spid="39962"/>
                                        </p:tgtEl>
                                        <p:attrNameLst>
                                          <p:attrName>ppt_w</p:attrName>
                                        </p:attrNameLst>
                                      </p:cBhvr>
                                      <p:tavLst>
                                        <p:tav tm="0">
                                          <p:val>
                                            <p:fltVal val="0"/>
                                          </p:val>
                                        </p:tav>
                                        <p:tav tm="100000">
                                          <p:val>
                                            <p:strVal val="#ppt_w"/>
                                          </p:val>
                                        </p:tav>
                                      </p:tavLst>
                                    </p:anim>
                                    <p:anim calcmode="lin" valueType="num">
                                      <p:cBhvr>
                                        <p:cTn id="20" dur="500" fill="hold"/>
                                        <p:tgtEl>
                                          <p:spTgt spid="39962"/>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500"/>
                            </p:stCondLst>
                            <p:childTnLst>
                              <p:par>
                                <p:cTn id="22" presetID="18" presetClass="entr" presetSubtype="6"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strips(downRight)">
                                      <p:cBhvr>
                                        <p:cTn id="24" dur="500"/>
                                        <p:tgtEl>
                                          <p:spTgt spid="8"/>
                                        </p:tgtEl>
                                      </p:cBhvr>
                                    </p:animEffect>
                                  </p:childTnLst>
                                </p:cTn>
                              </p:par>
                            </p:childTnLst>
                          </p:cTn>
                        </p:par>
                        <p:par>
                          <p:cTn id="25" fill="hold" nodeType="afterGroup">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39969"/>
                                        </p:tgtEl>
                                        <p:attrNameLst>
                                          <p:attrName>style.visibility</p:attrName>
                                        </p:attrNameLst>
                                      </p:cBhvr>
                                      <p:to>
                                        <p:strVal val="visible"/>
                                      </p:to>
                                    </p:set>
                                    <p:animEffect transition="in" filter="wipe(left)">
                                      <p:cBhvr>
                                        <p:cTn id="28" dur="500"/>
                                        <p:tgtEl>
                                          <p:spTgt spid="39969"/>
                                        </p:tgtEl>
                                      </p:cBhvr>
                                    </p:animEffect>
                                  </p:childTnLst>
                                </p:cTn>
                              </p:par>
                            </p:childTnLst>
                          </p:cTn>
                        </p:par>
                        <p:par>
                          <p:cTn id="29" fill="hold" nodeType="afterGroup">
                            <p:stCondLst>
                              <p:cond delay="1500"/>
                            </p:stCondLst>
                            <p:childTnLst>
                              <p:par>
                                <p:cTn id="30" presetID="18" presetClass="entr" presetSubtype="12"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trips(downLef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dissolve">
                                      <p:cBhvr>
                                        <p:cTn id="37" dur="500"/>
                                        <p:tgtEl>
                                          <p:spTgt spid="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ssolve">
                                      <p:cBhvr>
                                        <p:cTn id="42" dur="500"/>
                                        <p:tgtEl>
                                          <p:spTgt spid="15"/>
                                        </p:tgtEl>
                                      </p:cBhvr>
                                    </p:animEffect>
                                  </p:childTnLst>
                                </p:cTn>
                              </p:par>
                            </p:childTnLst>
                          </p:cTn>
                        </p:par>
                        <p:par>
                          <p:cTn id="43" fill="hold" nodeType="afterGroup">
                            <p:stCondLst>
                              <p:cond delay="500"/>
                            </p:stCondLst>
                            <p:childTnLst>
                              <p:par>
                                <p:cTn id="44" presetID="18" presetClass="entr" presetSubtype="6" fill="hold" grpId="0" nodeType="afterEffect">
                                  <p:stCondLst>
                                    <p:cond delay="0"/>
                                  </p:stCondLst>
                                  <p:childTnLst>
                                    <p:set>
                                      <p:cBhvr>
                                        <p:cTn id="45" dur="1" fill="hold">
                                          <p:stCondLst>
                                            <p:cond delay="0"/>
                                          </p:stCondLst>
                                        </p:cTn>
                                        <p:tgtEl>
                                          <p:spTgt spid="39984">
                                            <p:txEl>
                                              <p:charRg st="4294967295" end="4294967295"/>
                                            </p:txEl>
                                          </p:spTgt>
                                        </p:tgtEl>
                                        <p:attrNameLst>
                                          <p:attrName>style.visibility</p:attrName>
                                        </p:attrNameLst>
                                      </p:cBhvr>
                                      <p:to>
                                        <p:strVal val="visible"/>
                                      </p:to>
                                    </p:set>
                                    <p:animEffect transition="in" filter="strips(downRight)">
                                      <p:cBhvr>
                                        <p:cTn id="46" dur="500"/>
                                        <p:tgtEl>
                                          <p:spTgt spid="39984">
                                            <p:txEl>
                                              <p:charRg st="4294967295" end="4294967295"/>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dissolve">
                                      <p:cBhvr>
                                        <p:cTn id="51" dur="500"/>
                                        <p:tgtEl>
                                          <p:spTgt spid="13"/>
                                        </p:tgtEl>
                                      </p:cBhvr>
                                    </p:animEffect>
                                  </p:childTnLst>
                                </p:cTn>
                              </p:par>
                            </p:childTnLst>
                          </p:cTn>
                        </p:par>
                        <p:par>
                          <p:cTn id="52" fill="hold" nodeType="afterGroup">
                            <p:stCondLst>
                              <p:cond delay="500"/>
                            </p:stCondLst>
                            <p:childTnLst>
                              <p:par>
                                <p:cTn id="53" presetID="17" presetClass="entr" presetSubtype="4" fill="hold" grpId="0" nodeType="afterEffect">
                                  <p:stCondLst>
                                    <p:cond delay="0"/>
                                  </p:stCondLst>
                                  <p:childTnLst>
                                    <p:set>
                                      <p:cBhvr>
                                        <p:cTn id="54" dur="1" fill="hold">
                                          <p:stCondLst>
                                            <p:cond delay="0"/>
                                          </p:stCondLst>
                                        </p:cTn>
                                        <p:tgtEl>
                                          <p:spTgt spid="39972"/>
                                        </p:tgtEl>
                                        <p:attrNameLst>
                                          <p:attrName>style.visibility</p:attrName>
                                        </p:attrNameLst>
                                      </p:cBhvr>
                                      <p:to>
                                        <p:strVal val="visible"/>
                                      </p:to>
                                    </p:set>
                                    <p:anim calcmode="lin" valueType="num">
                                      <p:cBhvr>
                                        <p:cTn id="55" dur="500" fill="hold"/>
                                        <p:tgtEl>
                                          <p:spTgt spid="39972"/>
                                        </p:tgtEl>
                                        <p:attrNameLst>
                                          <p:attrName>ppt_x</p:attrName>
                                        </p:attrNameLst>
                                      </p:cBhvr>
                                      <p:tavLst>
                                        <p:tav tm="0">
                                          <p:val>
                                            <p:strVal val="#ppt_x"/>
                                          </p:val>
                                        </p:tav>
                                        <p:tav tm="100000">
                                          <p:val>
                                            <p:strVal val="#ppt_x"/>
                                          </p:val>
                                        </p:tav>
                                      </p:tavLst>
                                    </p:anim>
                                    <p:anim calcmode="lin" valueType="num">
                                      <p:cBhvr>
                                        <p:cTn id="56" dur="500" fill="hold"/>
                                        <p:tgtEl>
                                          <p:spTgt spid="39972"/>
                                        </p:tgtEl>
                                        <p:attrNameLst>
                                          <p:attrName>ppt_y</p:attrName>
                                        </p:attrNameLst>
                                      </p:cBhvr>
                                      <p:tavLst>
                                        <p:tav tm="0">
                                          <p:val>
                                            <p:strVal val="#ppt_y+#ppt_h/2"/>
                                          </p:val>
                                        </p:tav>
                                        <p:tav tm="100000">
                                          <p:val>
                                            <p:strVal val="#ppt_y"/>
                                          </p:val>
                                        </p:tav>
                                      </p:tavLst>
                                    </p:anim>
                                    <p:anim calcmode="lin" valueType="num">
                                      <p:cBhvr>
                                        <p:cTn id="57" dur="500" fill="hold"/>
                                        <p:tgtEl>
                                          <p:spTgt spid="39972"/>
                                        </p:tgtEl>
                                        <p:attrNameLst>
                                          <p:attrName>ppt_w</p:attrName>
                                        </p:attrNameLst>
                                      </p:cBhvr>
                                      <p:tavLst>
                                        <p:tav tm="0">
                                          <p:val>
                                            <p:strVal val="#ppt_w"/>
                                          </p:val>
                                        </p:tav>
                                        <p:tav tm="100000">
                                          <p:val>
                                            <p:strVal val="#ppt_w"/>
                                          </p:val>
                                        </p:tav>
                                      </p:tavLst>
                                    </p:anim>
                                    <p:anim calcmode="lin" valueType="num">
                                      <p:cBhvr>
                                        <p:cTn id="58" dur="500" fill="hold"/>
                                        <p:tgtEl>
                                          <p:spTgt spid="39972"/>
                                        </p:tgtEl>
                                        <p:attrNameLst>
                                          <p:attrName>ppt_h</p:attrName>
                                        </p:attrNameLst>
                                      </p:cBhvr>
                                      <p:tavLst>
                                        <p:tav tm="0">
                                          <p:val>
                                            <p:fltVal val="0"/>
                                          </p:val>
                                        </p:tav>
                                        <p:tav tm="100000">
                                          <p:val>
                                            <p:strVal val="#ppt_h"/>
                                          </p:val>
                                        </p:tav>
                                      </p:tavLst>
                                    </p:anim>
                                  </p:childTnLst>
                                </p:cTn>
                              </p:par>
                            </p:childTnLst>
                          </p:cTn>
                        </p:par>
                        <p:par>
                          <p:cTn id="59" fill="hold" nodeType="afterGroup">
                            <p:stCondLst>
                              <p:cond delay="1000"/>
                            </p:stCondLst>
                            <p:childTnLst>
                              <p:par>
                                <p:cTn id="60" presetID="22" presetClass="entr" presetSubtype="2" fill="hold"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right)">
                                      <p:cBhvr>
                                        <p:cTn id="62" dur="500"/>
                                        <p:tgtEl>
                                          <p:spTgt spid="1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dissolve">
                                      <p:cBhvr>
                                        <p:cTn id="67" dur="500"/>
                                        <p:tgtEl>
                                          <p:spTgt spid="14"/>
                                        </p:tgtEl>
                                      </p:cBhvr>
                                    </p:animEffect>
                                  </p:childTnLst>
                                </p:cTn>
                              </p:par>
                            </p:childTnLst>
                          </p:cTn>
                        </p:par>
                        <p:par>
                          <p:cTn id="68" fill="hold" nodeType="afterGroup">
                            <p:stCondLst>
                              <p:cond delay="500"/>
                            </p:stCondLst>
                            <p:childTnLst>
                              <p:par>
                                <p:cTn id="69" presetID="17" presetClass="entr" presetSubtype="8" fill="hold" grpId="0" nodeType="afterEffect">
                                  <p:stCondLst>
                                    <p:cond delay="0"/>
                                  </p:stCondLst>
                                  <p:childTnLst>
                                    <p:set>
                                      <p:cBhvr>
                                        <p:cTn id="70" dur="1" fill="hold">
                                          <p:stCondLst>
                                            <p:cond delay="0"/>
                                          </p:stCondLst>
                                        </p:cTn>
                                        <p:tgtEl>
                                          <p:spTgt spid="39971"/>
                                        </p:tgtEl>
                                        <p:attrNameLst>
                                          <p:attrName>style.visibility</p:attrName>
                                        </p:attrNameLst>
                                      </p:cBhvr>
                                      <p:to>
                                        <p:strVal val="visible"/>
                                      </p:to>
                                    </p:set>
                                    <p:anim calcmode="lin" valueType="num">
                                      <p:cBhvr>
                                        <p:cTn id="71" dur="500" fill="hold"/>
                                        <p:tgtEl>
                                          <p:spTgt spid="39971"/>
                                        </p:tgtEl>
                                        <p:attrNameLst>
                                          <p:attrName>ppt_x</p:attrName>
                                        </p:attrNameLst>
                                      </p:cBhvr>
                                      <p:tavLst>
                                        <p:tav tm="0">
                                          <p:val>
                                            <p:strVal val="#ppt_x-#ppt_w/2"/>
                                          </p:val>
                                        </p:tav>
                                        <p:tav tm="100000">
                                          <p:val>
                                            <p:strVal val="#ppt_x"/>
                                          </p:val>
                                        </p:tav>
                                      </p:tavLst>
                                    </p:anim>
                                    <p:anim calcmode="lin" valueType="num">
                                      <p:cBhvr>
                                        <p:cTn id="72" dur="500" fill="hold"/>
                                        <p:tgtEl>
                                          <p:spTgt spid="39971"/>
                                        </p:tgtEl>
                                        <p:attrNameLst>
                                          <p:attrName>ppt_y</p:attrName>
                                        </p:attrNameLst>
                                      </p:cBhvr>
                                      <p:tavLst>
                                        <p:tav tm="0">
                                          <p:val>
                                            <p:strVal val="#ppt_y"/>
                                          </p:val>
                                        </p:tav>
                                        <p:tav tm="100000">
                                          <p:val>
                                            <p:strVal val="#ppt_y"/>
                                          </p:val>
                                        </p:tav>
                                      </p:tavLst>
                                    </p:anim>
                                    <p:anim calcmode="lin" valueType="num">
                                      <p:cBhvr>
                                        <p:cTn id="73" dur="500" fill="hold"/>
                                        <p:tgtEl>
                                          <p:spTgt spid="39971"/>
                                        </p:tgtEl>
                                        <p:attrNameLst>
                                          <p:attrName>ppt_w</p:attrName>
                                        </p:attrNameLst>
                                      </p:cBhvr>
                                      <p:tavLst>
                                        <p:tav tm="0">
                                          <p:val>
                                            <p:fltVal val="0"/>
                                          </p:val>
                                        </p:tav>
                                        <p:tav tm="100000">
                                          <p:val>
                                            <p:strVal val="#ppt_w"/>
                                          </p:val>
                                        </p:tav>
                                      </p:tavLst>
                                    </p:anim>
                                    <p:anim calcmode="lin" valueType="num">
                                      <p:cBhvr>
                                        <p:cTn id="74" dur="500" fill="hold"/>
                                        <p:tgtEl>
                                          <p:spTgt spid="39971"/>
                                        </p:tgtEl>
                                        <p:attrNameLst>
                                          <p:attrName>ppt_h</p:attrName>
                                        </p:attrNameLst>
                                      </p:cBhvr>
                                      <p:tavLst>
                                        <p:tav tm="0">
                                          <p:val>
                                            <p:strVal val="#ppt_h"/>
                                          </p:val>
                                        </p:tav>
                                        <p:tav tm="100000">
                                          <p:val>
                                            <p:strVal val="#ppt_h"/>
                                          </p:val>
                                        </p:tav>
                                      </p:tavLst>
                                    </p:anim>
                                  </p:childTnLst>
                                </p:cTn>
                              </p:par>
                            </p:childTnLst>
                          </p:cTn>
                        </p:par>
                        <p:par>
                          <p:cTn id="75" fill="hold" nodeType="afterGroup">
                            <p:stCondLst>
                              <p:cond delay="1000"/>
                            </p:stCondLst>
                            <p:childTnLst>
                              <p:par>
                                <p:cTn id="76" presetID="22" presetClass="entr" presetSubtype="1" fill="hold" nodeType="after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up)">
                                      <p:cBhvr>
                                        <p:cTn id="7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2" grpId="0" animBg="1"/>
      <p:bldP spid="39969" grpId="0" animBg="1"/>
      <p:bldP spid="39970" grpId="0" build="p" autoUpdateAnimBg="0"/>
      <p:bldP spid="39971" grpId="0" animBg="1"/>
      <p:bldP spid="39972" grpId="0" animBg="1"/>
      <p:bldP spid="3998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policy and shocks to the demand for money</a:t>
            </a:r>
            <a:endParaRPr lang="en-US" dirty="0"/>
          </a:p>
        </p:txBody>
      </p:sp>
      <p:sp>
        <p:nvSpPr>
          <p:cNvPr id="4" name="Text Placeholder 3"/>
          <p:cNvSpPr>
            <a:spLocks noGrp="1"/>
          </p:cNvSpPr>
          <p:nvPr>
            <p:ph type="body" idx="1"/>
          </p:nvPr>
        </p:nvSpPr>
        <p:spPr/>
        <p:txBody>
          <a:bodyPr/>
          <a:lstStyle/>
          <a:p>
            <a:r>
              <a:rPr lang="en-US" dirty="0" smtClean="0"/>
              <a:t>We’ll now look at shifts of the LM curve</a:t>
            </a:r>
            <a:endParaRPr lang="en-US" dirty="0"/>
          </a:p>
        </p:txBody>
      </p:sp>
    </p:spTree>
    <p:extLst>
      <p:ext uri="{BB962C8B-B14F-4D97-AF65-F5344CB8AC3E}">
        <p14:creationId xmlns:p14="http://schemas.microsoft.com/office/powerpoint/2010/main" val="2925278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of the </a:t>
            </a:r>
            <a:r>
              <a:rPr lang="en-US" i="1" dirty="0" smtClean="0"/>
              <a:t>LM</a:t>
            </a:r>
            <a:r>
              <a:rPr lang="en-US" dirty="0" smtClean="0"/>
              <a:t> curve: Effects on </a:t>
            </a:r>
            <a:r>
              <a:rPr lang="en-US" i="1" dirty="0" smtClean="0"/>
              <a:t>Y</a:t>
            </a:r>
            <a:r>
              <a:rPr lang="en-US" dirty="0" smtClean="0"/>
              <a:t> and </a:t>
            </a:r>
            <a:r>
              <a:rPr lang="en-US" i="1" dirty="0" smtClean="0"/>
              <a:t>r</a:t>
            </a:r>
            <a:endParaRPr lang="en-US" i="1" dirty="0"/>
          </a:p>
        </p:txBody>
      </p:sp>
      <p:sp>
        <p:nvSpPr>
          <p:cNvPr id="3" name="Content Placeholder 2"/>
          <p:cNvSpPr>
            <a:spLocks noGrp="1"/>
          </p:cNvSpPr>
          <p:nvPr>
            <p:ph idx="1"/>
          </p:nvPr>
        </p:nvSpPr>
        <p:spPr>
          <a:xfrm>
            <a:off x="609600" y="1600201"/>
            <a:ext cx="7132486" cy="4525963"/>
          </a:xfrm>
        </p:spPr>
        <p:txBody>
          <a:bodyPr>
            <a:normAutofit/>
          </a:bodyPr>
          <a:lstStyle/>
          <a:p>
            <a:r>
              <a:rPr lang="en-US" dirty="0" smtClean="0"/>
              <a:t>Recall that the </a:t>
            </a:r>
            <a:r>
              <a:rPr lang="en-US" i="1" dirty="0" smtClean="0"/>
              <a:t>LM </a:t>
            </a:r>
            <a:r>
              <a:rPr lang="en-US" dirty="0" smtClean="0"/>
              <a:t>curve </a:t>
            </a:r>
            <a:r>
              <a:rPr lang="en-US" dirty="0"/>
              <a:t>shifts </a:t>
            </a:r>
            <a:r>
              <a:rPr lang="en-US" i="1" dirty="0"/>
              <a:t>right</a:t>
            </a:r>
            <a:r>
              <a:rPr lang="en-US" dirty="0"/>
              <a:t> if there is:</a:t>
            </a:r>
          </a:p>
          <a:p>
            <a:pPr lvl="1"/>
            <a:r>
              <a:rPr lang="en-US" dirty="0"/>
              <a:t>an </a:t>
            </a:r>
            <a:r>
              <a:rPr lang="en-US" i="1" dirty="0"/>
              <a:t>increase</a:t>
            </a:r>
            <a:r>
              <a:rPr lang="en-US" dirty="0"/>
              <a:t> in </a:t>
            </a:r>
            <a:r>
              <a:rPr lang="en-US" i="1" dirty="0" smtClean="0"/>
              <a:t>M </a:t>
            </a:r>
            <a:r>
              <a:rPr lang="en-US" dirty="0" smtClean="0"/>
              <a:t>or </a:t>
            </a:r>
            <a:r>
              <a:rPr lang="en-US" i="1" dirty="0"/>
              <a:t>E</a:t>
            </a:r>
            <a:r>
              <a:rPr lang="el-GR" dirty="0">
                <a:cs typeface="Calibri"/>
              </a:rPr>
              <a:t>π</a:t>
            </a:r>
            <a:r>
              <a:rPr lang="en-US" dirty="0" smtClean="0"/>
              <a:t>, </a:t>
            </a:r>
            <a:r>
              <a:rPr lang="en-US" dirty="0"/>
              <a:t>or</a:t>
            </a:r>
          </a:p>
          <a:p>
            <a:pPr lvl="1"/>
            <a:r>
              <a:rPr lang="en-US" dirty="0"/>
              <a:t>a </a:t>
            </a:r>
            <a:r>
              <a:rPr lang="en-US" i="1" dirty="0"/>
              <a:t>decrease</a:t>
            </a:r>
            <a:r>
              <a:rPr lang="en-US" dirty="0"/>
              <a:t> in </a:t>
            </a:r>
            <a:r>
              <a:rPr lang="en-US" i="1" dirty="0" smtClean="0"/>
              <a:t>L</a:t>
            </a:r>
            <a:r>
              <a:rPr lang="en-US" baseline="-25000" dirty="0" smtClean="0"/>
              <a:t>o</a:t>
            </a:r>
            <a:r>
              <a:rPr lang="en-US" dirty="0" smtClean="0"/>
              <a:t> or </a:t>
            </a:r>
            <a:r>
              <a:rPr lang="en-US" i="1" dirty="0" smtClean="0"/>
              <a:t>P</a:t>
            </a:r>
            <a:r>
              <a:rPr lang="en-US" dirty="0" smtClean="0"/>
              <a:t>.</a:t>
            </a:r>
            <a:endParaRPr lang="en-US" dirty="0" smtClean="0"/>
          </a:p>
          <a:p>
            <a:r>
              <a:rPr lang="en-US" dirty="0" smtClean="0"/>
              <a:t>In other words, </a:t>
            </a:r>
            <a:r>
              <a:rPr lang="en-US" dirty="0" smtClean="0">
                <a:solidFill>
                  <a:srgbClr val="0070C0"/>
                </a:solidFill>
              </a:rPr>
              <a:t>any exogenous change that </a:t>
            </a:r>
            <a:r>
              <a:rPr lang="en-US" i="1" dirty="0" smtClean="0">
                <a:solidFill>
                  <a:srgbClr val="0070C0"/>
                </a:solidFill>
              </a:rPr>
              <a:t>increases the supply </a:t>
            </a:r>
            <a:r>
              <a:rPr lang="en-US" dirty="0" smtClean="0">
                <a:solidFill>
                  <a:srgbClr val="0070C0"/>
                </a:solidFill>
              </a:rPr>
              <a:t>of money or </a:t>
            </a:r>
            <a:r>
              <a:rPr lang="en-US" i="1" dirty="0" smtClean="0">
                <a:solidFill>
                  <a:srgbClr val="0070C0"/>
                </a:solidFill>
              </a:rPr>
              <a:t>decreases the demand </a:t>
            </a:r>
            <a:r>
              <a:rPr lang="en-US" dirty="0" smtClean="0">
                <a:solidFill>
                  <a:srgbClr val="0070C0"/>
                </a:solidFill>
              </a:rPr>
              <a:t>for money shifts the </a:t>
            </a:r>
            <a:r>
              <a:rPr lang="en-US" i="1" dirty="0" smtClean="0">
                <a:solidFill>
                  <a:srgbClr val="0070C0"/>
                </a:solidFill>
              </a:rPr>
              <a:t>LM</a:t>
            </a:r>
            <a:r>
              <a:rPr lang="en-US" dirty="0" smtClean="0">
                <a:solidFill>
                  <a:srgbClr val="0070C0"/>
                </a:solidFill>
              </a:rPr>
              <a:t> curve to the </a:t>
            </a:r>
            <a:r>
              <a:rPr lang="en-US" i="1" dirty="0" smtClean="0">
                <a:solidFill>
                  <a:srgbClr val="0070C0"/>
                </a:solidFill>
              </a:rPr>
              <a:t>right</a:t>
            </a:r>
            <a:r>
              <a:rPr lang="en-US" dirty="0" smtClean="0"/>
              <a:t>.</a:t>
            </a:r>
          </a:p>
        </p:txBody>
      </p:sp>
      <p:sp>
        <p:nvSpPr>
          <p:cNvPr id="5" name="Line 7"/>
          <p:cNvSpPr>
            <a:spLocks noChangeShapeType="1"/>
          </p:cNvSpPr>
          <p:nvPr/>
        </p:nvSpPr>
        <p:spPr bwMode="auto">
          <a:xfrm>
            <a:off x="8467573" y="3837158"/>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p:nvSpPr>
        <p:spPr bwMode="auto">
          <a:xfrm>
            <a:off x="10372573" y="5578646"/>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11" name="Line 11"/>
          <p:cNvSpPr>
            <a:spLocks noChangeShapeType="1"/>
          </p:cNvSpPr>
          <p:nvPr/>
        </p:nvSpPr>
        <p:spPr bwMode="auto">
          <a:xfrm>
            <a:off x="8105623" y="3251117"/>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a:off x="8105624" y="6243937"/>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3"/>
          <p:cNvSpPr txBox="1">
            <a:spLocks noChangeArrowheads="1"/>
          </p:cNvSpPr>
          <p:nvPr/>
        </p:nvSpPr>
        <p:spPr bwMode="auto">
          <a:xfrm>
            <a:off x="11380107" y="6126164"/>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10" name="Text Box 14"/>
          <p:cNvSpPr txBox="1">
            <a:spLocks noChangeArrowheads="1"/>
          </p:cNvSpPr>
          <p:nvPr/>
        </p:nvSpPr>
        <p:spPr bwMode="auto">
          <a:xfrm>
            <a:off x="7857973" y="2835447"/>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4" name="Line 16"/>
          <p:cNvSpPr>
            <a:spLocks noChangeShapeType="1"/>
          </p:cNvSpPr>
          <p:nvPr/>
        </p:nvSpPr>
        <p:spPr bwMode="auto">
          <a:xfrm flipV="1">
            <a:off x="8543772" y="3648246"/>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10436482" y="3216446"/>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7" name="Line 19"/>
          <p:cNvSpPr>
            <a:spLocks noChangeShapeType="1"/>
          </p:cNvSpPr>
          <p:nvPr/>
        </p:nvSpPr>
        <p:spPr bwMode="auto">
          <a:xfrm flipH="1">
            <a:off x="8104035" y="4859508"/>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491509" y="4854746"/>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1"/>
          <p:cNvSpPr txBox="1">
            <a:spLocks noChangeArrowheads="1"/>
          </p:cNvSpPr>
          <p:nvPr/>
        </p:nvSpPr>
        <p:spPr bwMode="auto">
          <a:xfrm>
            <a:off x="7691284" y="457375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20" name="Text Box 22"/>
          <p:cNvSpPr txBox="1">
            <a:spLocks noChangeArrowheads="1"/>
          </p:cNvSpPr>
          <p:nvPr/>
        </p:nvSpPr>
        <p:spPr bwMode="auto">
          <a:xfrm>
            <a:off x="9224809" y="620253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22" name="Line 19"/>
          <p:cNvSpPr>
            <a:spLocks noChangeShapeType="1"/>
          </p:cNvSpPr>
          <p:nvPr/>
        </p:nvSpPr>
        <p:spPr bwMode="auto">
          <a:xfrm flipH="1">
            <a:off x="8100859" y="5383383"/>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0"/>
          <p:cNvSpPr>
            <a:spLocks noChangeShapeType="1"/>
          </p:cNvSpPr>
          <p:nvPr/>
        </p:nvSpPr>
        <p:spPr bwMode="auto">
          <a:xfrm flipH="1">
            <a:off x="10005859" y="5402434"/>
            <a:ext cx="0" cy="83819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6"/>
          <p:cNvSpPr>
            <a:spLocks noChangeShapeType="1"/>
          </p:cNvSpPr>
          <p:nvPr/>
        </p:nvSpPr>
        <p:spPr bwMode="auto">
          <a:xfrm flipV="1">
            <a:off x="9562947" y="3667296"/>
            <a:ext cx="2150806" cy="2159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mc:Choice xmlns:a14="http://schemas.microsoft.com/office/drawing/2010/main" Requires="a14">
          <p:sp>
            <p:nvSpPr>
              <p:cNvPr id="21" name="TextBox 20"/>
              <p:cNvSpPr txBox="1"/>
              <p:nvPr/>
            </p:nvSpPr>
            <p:spPr>
              <a:xfrm>
                <a:off x="8878529" y="1555359"/>
                <a:ext cx="3217392" cy="1001043"/>
              </a:xfrm>
              <a:prstGeom prst="rect">
                <a:avLst/>
              </a:prstGeom>
              <a:noFill/>
              <a:ln>
                <a:solidFill>
                  <a:srgbClr val="C00000"/>
                </a:solidFill>
              </a:ln>
            </p:spPr>
            <p:txBody>
              <a:bodyPr wrap="square" rtlCol="0">
                <a:spAutoFit/>
              </a:bodyPr>
              <a:lstStyle/>
              <a:p>
                <a14:m>
                  <m:oMathPara xmlns:m="http://schemas.openxmlformats.org/officeDocument/2006/math">
                    <m:oMathParaPr>
                      <m:jc m:val="centerGroup"/>
                    </m:oMathParaPr>
                    <m:oMath xmlns:m="http://schemas.openxmlformats.org/officeDocument/2006/math">
                      <m:r>
                        <a:rPr lang="en-US" sz="2800" b="1" i="1">
                          <a:solidFill>
                            <a:srgbClr val="FF0000"/>
                          </a:solidFill>
                          <a:latin typeface="Cambria Math"/>
                        </a:rPr>
                        <m:t>𝒀</m:t>
                      </m:r>
                      <m:r>
                        <a:rPr lang="en-US" sz="2800" b="1" i="1">
                          <a:latin typeface="Cambria Math"/>
                        </a:rPr>
                        <m:t>=</m:t>
                      </m:r>
                      <m:f>
                        <m:fPr>
                          <m:ctrlPr>
                            <a:rPr lang="en-US" sz="2800" b="1" i="1">
                              <a:latin typeface="Cambria Math" panose="02040503050406030204" pitchFamily="18" charset="0"/>
                            </a:rPr>
                          </m:ctrlPr>
                        </m:fPr>
                        <m:num>
                          <m:r>
                            <a:rPr lang="en-US" sz="2800" b="1" i="1">
                              <a:latin typeface="Cambria Math" panose="02040503050406030204" pitchFamily="18" charset="0"/>
                            </a:rPr>
                            <m:t>𝑴</m:t>
                          </m:r>
                        </m:num>
                        <m:den>
                          <m:r>
                            <a:rPr lang="en-US" sz="2800" b="1" i="1">
                              <a:latin typeface="Cambria Math" panose="02040503050406030204" pitchFamily="18" charset="0"/>
                            </a:rPr>
                            <m:t>𝑷</m:t>
                          </m:r>
                        </m:den>
                      </m:f>
                      <m:r>
                        <a:rPr lang="en-US" sz="2800" b="1" i="1">
                          <a:latin typeface="Cambria Math" panose="02040503050406030204" pitchFamily="18" charset="0"/>
                          <a:ea typeface="Cambria Math" panose="02040503050406030204" pitchFamily="18" charset="0"/>
                        </a:rPr>
                        <m:t>∙</m:t>
                      </m:r>
                      <m:f>
                        <m:fPr>
                          <m:ctrlPr>
                            <a:rPr lang="en-US" sz="2800" b="1" i="1">
                              <a:latin typeface="Cambria Math" panose="02040503050406030204" pitchFamily="18" charset="0"/>
                            </a:rPr>
                          </m:ctrlPr>
                        </m:fPr>
                        <m:num>
                          <m:d>
                            <m:dPr>
                              <m:ctrlPr>
                                <a:rPr lang="en-US" sz="2800" b="1" i="1">
                                  <a:latin typeface="Cambria Math" panose="02040503050406030204" pitchFamily="18" charset="0"/>
                                </a:rPr>
                              </m:ctrlPr>
                            </m:dPr>
                            <m:e>
                              <m:r>
                                <a:rPr lang="en-US" sz="2800" b="1" i="1">
                                  <a:solidFill>
                                    <a:srgbClr val="FF0000"/>
                                  </a:solidFill>
                                  <a:latin typeface="Cambria Math"/>
                                </a:rPr>
                                <m:t>𝒓</m:t>
                              </m:r>
                              <m:r>
                                <a:rPr lang="en-US" sz="2800" b="1" i="1">
                                  <a:latin typeface="Cambria Math"/>
                                </a:rPr>
                                <m:t>+</m:t>
                              </m:r>
                              <m:r>
                                <a:rPr lang="en-US" sz="2800" b="1" i="1">
                                  <a:latin typeface="Cambria Math"/>
                                </a:rPr>
                                <m:t>𝑬</m:t>
                              </m:r>
                              <m:r>
                                <a:rPr lang="en-US" sz="2800" b="1" i="1">
                                  <a:latin typeface="Cambria Math"/>
                                  <a:ea typeface="Cambria Math"/>
                                </a:rPr>
                                <m:t>𝝅</m:t>
                              </m:r>
                            </m:e>
                          </m:d>
                        </m:num>
                        <m:den>
                          <m:sSub>
                            <m:sSubPr>
                              <m:ctrlPr>
                                <a:rPr lang="en-US" sz="2800" b="1" i="1">
                                  <a:latin typeface="Cambria Math" panose="02040503050406030204" pitchFamily="18" charset="0"/>
                                </a:rPr>
                              </m:ctrlPr>
                            </m:sSubPr>
                            <m:e>
                              <m:r>
                                <a:rPr lang="en-US" sz="2800" b="1" i="1">
                                  <a:latin typeface="Cambria Math"/>
                                </a:rPr>
                                <m:t>𝑳</m:t>
                              </m:r>
                            </m:e>
                            <m:sub>
                              <m:r>
                                <a:rPr lang="en-US" sz="2800" b="1" i="1">
                                  <a:latin typeface="Cambria Math"/>
                                </a:rPr>
                                <m:t>𝟎</m:t>
                              </m:r>
                            </m:sub>
                          </m:sSub>
                        </m:den>
                      </m:f>
                    </m:oMath>
                  </m:oMathPara>
                </a14:m>
                <a:endParaRPr lang="en-US" sz="2800" dirty="0"/>
              </a:p>
            </p:txBody>
          </p:sp>
        </mc:Choice>
        <mc:Fallback>
          <p:sp>
            <p:nvSpPr>
              <p:cNvPr id="21" name="TextBox 20"/>
              <p:cNvSpPr txBox="1">
                <a:spLocks noRot="1" noChangeAspect="1" noMove="1" noResize="1" noEditPoints="1" noAdjustHandles="1" noChangeArrowheads="1" noChangeShapeType="1" noTextEdit="1"/>
              </p:cNvSpPr>
              <p:nvPr/>
            </p:nvSpPr>
            <p:spPr>
              <a:xfrm>
                <a:off x="8878529" y="1555359"/>
                <a:ext cx="3217392" cy="1001043"/>
              </a:xfrm>
              <a:prstGeom prst="rect">
                <a:avLst/>
              </a:prstGeom>
              <a:blipFill>
                <a:blip r:embed="rId2"/>
                <a:stretch>
                  <a:fillRect/>
                </a:stretch>
              </a:blipFill>
              <a:ln>
                <a:solidFill>
                  <a:srgbClr val="C00000"/>
                </a:solidFill>
              </a:ln>
            </p:spPr>
            <p:txBody>
              <a:bodyPr/>
              <a:lstStyle/>
              <a:p>
                <a:r>
                  <a:rPr lang="en-US">
                    <a:noFill/>
                  </a:rPr>
                  <a:t> </a:t>
                </a:r>
              </a:p>
            </p:txBody>
          </p:sp>
        </mc:Fallback>
      </mc:AlternateContent>
    </p:spTree>
    <p:extLst>
      <p:ext uri="{BB962C8B-B14F-4D97-AF65-F5344CB8AC3E}">
        <p14:creationId xmlns:p14="http://schemas.microsoft.com/office/powerpoint/2010/main" val="611654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of the </a:t>
            </a:r>
            <a:r>
              <a:rPr lang="en-US" i="1" dirty="0" smtClean="0"/>
              <a:t>LM</a:t>
            </a:r>
            <a:r>
              <a:rPr lang="en-US" dirty="0" smtClean="0"/>
              <a:t> </a:t>
            </a:r>
            <a:r>
              <a:rPr lang="en-US" dirty="0"/>
              <a:t>curve: Effects on </a:t>
            </a:r>
            <a:r>
              <a:rPr lang="en-US" i="1" dirty="0"/>
              <a:t>Y</a:t>
            </a:r>
            <a:r>
              <a:rPr lang="en-US" dirty="0"/>
              <a:t> and </a:t>
            </a:r>
            <a:r>
              <a:rPr lang="en-US" i="1" dirty="0"/>
              <a:t>r</a:t>
            </a:r>
            <a:endParaRPr lang="en-US" dirty="0"/>
          </a:p>
        </p:txBody>
      </p:sp>
      <p:sp>
        <p:nvSpPr>
          <p:cNvPr id="3" name="Content Placeholder 2"/>
          <p:cNvSpPr>
            <a:spLocks noGrp="1"/>
          </p:cNvSpPr>
          <p:nvPr>
            <p:ph idx="1"/>
          </p:nvPr>
        </p:nvSpPr>
        <p:spPr>
          <a:xfrm>
            <a:off x="609600" y="1600201"/>
            <a:ext cx="7132486" cy="4525963"/>
          </a:xfrm>
        </p:spPr>
        <p:txBody>
          <a:bodyPr>
            <a:noAutofit/>
          </a:bodyPr>
          <a:lstStyle/>
          <a:p>
            <a:r>
              <a:rPr lang="en-US" dirty="0" smtClean="0"/>
              <a:t>Recall that the </a:t>
            </a:r>
            <a:r>
              <a:rPr lang="en-US" i="1" dirty="0" smtClean="0"/>
              <a:t>LM </a:t>
            </a:r>
            <a:r>
              <a:rPr lang="en-US" dirty="0" smtClean="0"/>
              <a:t>curve </a:t>
            </a:r>
            <a:r>
              <a:rPr lang="en-US" dirty="0"/>
              <a:t>shifts </a:t>
            </a:r>
            <a:r>
              <a:rPr lang="en-US" i="1" dirty="0"/>
              <a:t>right</a:t>
            </a:r>
            <a:r>
              <a:rPr lang="en-US" dirty="0"/>
              <a:t> if there is:</a:t>
            </a:r>
          </a:p>
          <a:p>
            <a:pPr lvl="1"/>
            <a:r>
              <a:rPr lang="en-US" dirty="0"/>
              <a:t>an </a:t>
            </a:r>
            <a:r>
              <a:rPr lang="en-US" i="1" dirty="0"/>
              <a:t>increase</a:t>
            </a:r>
            <a:r>
              <a:rPr lang="en-US" dirty="0"/>
              <a:t> in </a:t>
            </a:r>
            <a:r>
              <a:rPr lang="en-US" i="1" dirty="0" smtClean="0"/>
              <a:t>M </a:t>
            </a:r>
            <a:r>
              <a:rPr lang="en-US" dirty="0" smtClean="0"/>
              <a:t>or </a:t>
            </a:r>
            <a:r>
              <a:rPr lang="en-US" i="1" dirty="0"/>
              <a:t>E</a:t>
            </a:r>
            <a:r>
              <a:rPr lang="el-GR" dirty="0">
                <a:cs typeface="Calibri"/>
              </a:rPr>
              <a:t>π</a:t>
            </a:r>
            <a:r>
              <a:rPr lang="en-US" dirty="0" smtClean="0"/>
              <a:t>, </a:t>
            </a:r>
            <a:r>
              <a:rPr lang="en-US" dirty="0"/>
              <a:t>or</a:t>
            </a:r>
          </a:p>
          <a:p>
            <a:pPr lvl="1"/>
            <a:r>
              <a:rPr lang="en-US" dirty="0"/>
              <a:t>a </a:t>
            </a:r>
            <a:r>
              <a:rPr lang="en-US" i="1" dirty="0"/>
              <a:t>decrease</a:t>
            </a:r>
            <a:r>
              <a:rPr lang="en-US" dirty="0"/>
              <a:t> in </a:t>
            </a:r>
            <a:r>
              <a:rPr lang="en-US" i="1" dirty="0" smtClean="0"/>
              <a:t>L</a:t>
            </a:r>
            <a:r>
              <a:rPr lang="en-US" baseline="-25000" dirty="0" smtClean="0"/>
              <a:t>o</a:t>
            </a:r>
            <a:r>
              <a:rPr lang="en-US" dirty="0" smtClean="0"/>
              <a:t> or </a:t>
            </a:r>
            <a:r>
              <a:rPr lang="en-US" i="1" dirty="0" smtClean="0"/>
              <a:t>P</a:t>
            </a:r>
            <a:r>
              <a:rPr lang="en-US" dirty="0" smtClean="0"/>
              <a:t>.</a:t>
            </a:r>
          </a:p>
          <a:p>
            <a:r>
              <a:rPr lang="en-US" dirty="0" smtClean="0"/>
              <a:t>As </a:t>
            </a:r>
            <a:r>
              <a:rPr lang="en-US" dirty="0" smtClean="0"/>
              <a:t>a </a:t>
            </a:r>
            <a:r>
              <a:rPr lang="en-US" dirty="0" smtClean="0"/>
              <a:t>result, </a:t>
            </a:r>
            <a:r>
              <a:rPr lang="en-US" i="1" dirty="0" smtClean="0"/>
              <a:t>Y</a:t>
            </a:r>
            <a:r>
              <a:rPr lang="en-US" dirty="0" smtClean="0"/>
              <a:t> </a:t>
            </a:r>
            <a:r>
              <a:rPr lang="en-US" i="1" dirty="0" smtClean="0"/>
              <a:t>increases</a:t>
            </a:r>
            <a:r>
              <a:rPr lang="en-US" dirty="0"/>
              <a:t> and </a:t>
            </a:r>
            <a:r>
              <a:rPr lang="en-US" i="1" dirty="0"/>
              <a:t>r</a:t>
            </a:r>
            <a:r>
              <a:rPr lang="en-US" dirty="0"/>
              <a:t> </a:t>
            </a:r>
            <a:r>
              <a:rPr lang="en-US" i="1" dirty="0" smtClean="0"/>
              <a:t>decreases</a:t>
            </a:r>
            <a:endParaRPr lang="en-US" dirty="0" smtClean="0"/>
          </a:p>
          <a:p>
            <a:r>
              <a:rPr lang="en-US" dirty="0"/>
              <a:t>In other words, </a:t>
            </a:r>
            <a:r>
              <a:rPr lang="en-US" dirty="0">
                <a:solidFill>
                  <a:srgbClr val="0070C0"/>
                </a:solidFill>
              </a:rPr>
              <a:t>any exogenous change that </a:t>
            </a:r>
            <a:r>
              <a:rPr lang="en-US" i="1" dirty="0">
                <a:solidFill>
                  <a:srgbClr val="0070C0"/>
                </a:solidFill>
              </a:rPr>
              <a:t>increases the supply </a:t>
            </a:r>
            <a:r>
              <a:rPr lang="en-US" dirty="0">
                <a:solidFill>
                  <a:srgbClr val="0070C0"/>
                </a:solidFill>
              </a:rPr>
              <a:t>of money or </a:t>
            </a:r>
            <a:r>
              <a:rPr lang="en-US" i="1" dirty="0">
                <a:solidFill>
                  <a:srgbClr val="0070C0"/>
                </a:solidFill>
              </a:rPr>
              <a:t>decreases the demand </a:t>
            </a:r>
            <a:r>
              <a:rPr lang="en-US" dirty="0">
                <a:solidFill>
                  <a:srgbClr val="0070C0"/>
                </a:solidFill>
              </a:rPr>
              <a:t>for money </a:t>
            </a:r>
            <a:r>
              <a:rPr lang="en-US" dirty="0" smtClean="0">
                <a:solidFill>
                  <a:srgbClr val="0070C0"/>
                </a:solidFill>
              </a:rPr>
              <a:t>increases real output and decreases the real interest rate.</a:t>
            </a:r>
            <a:endParaRPr lang="en-US" dirty="0"/>
          </a:p>
          <a:p>
            <a:endParaRPr lang="en-US" i="1" dirty="0"/>
          </a:p>
        </p:txBody>
      </p:sp>
      <p:sp>
        <p:nvSpPr>
          <p:cNvPr id="5" name="Line 7"/>
          <p:cNvSpPr>
            <a:spLocks noChangeShapeType="1"/>
          </p:cNvSpPr>
          <p:nvPr/>
        </p:nvSpPr>
        <p:spPr bwMode="auto">
          <a:xfrm>
            <a:off x="8467573" y="3837158"/>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p:nvSpPr>
        <p:spPr bwMode="auto">
          <a:xfrm>
            <a:off x="10372573" y="5578646"/>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11" name="Line 11"/>
          <p:cNvSpPr>
            <a:spLocks noChangeShapeType="1"/>
          </p:cNvSpPr>
          <p:nvPr/>
        </p:nvSpPr>
        <p:spPr bwMode="auto">
          <a:xfrm>
            <a:off x="8105623" y="3251117"/>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a:off x="8105624" y="6243937"/>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3"/>
          <p:cNvSpPr txBox="1">
            <a:spLocks noChangeArrowheads="1"/>
          </p:cNvSpPr>
          <p:nvPr/>
        </p:nvSpPr>
        <p:spPr bwMode="auto">
          <a:xfrm>
            <a:off x="11380107" y="6126164"/>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10" name="Text Box 14"/>
          <p:cNvSpPr txBox="1">
            <a:spLocks noChangeArrowheads="1"/>
          </p:cNvSpPr>
          <p:nvPr/>
        </p:nvSpPr>
        <p:spPr bwMode="auto">
          <a:xfrm>
            <a:off x="7857973" y="2835447"/>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4" name="Line 16"/>
          <p:cNvSpPr>
            <a:spLocks noChangeShapeType="1"/>
          </p:cNvSpPr>
          <p:nvPr/>
        </p:nvSpPr>
        <p:spPr bwMode="auto">
          <a:xfrm flipV="1">
            <a:off x="8543772" y="3648246"/>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10436482" y="3216446"/>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7" name="Line 19"/>
          <p:cNvSpPr>
            <a:spLocks noChangeShapeType="1"/>
          </p:cNvSpPr>
          <p:nvPr/>
        </p:nvSpPr>
        <p:spPr bwMode="auto">
          <a:xfrm flipH="1">
            <a:off x="8104035" y="4859508"/>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491509" y="4854746"/>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1"/>
          <p:cNvSpPr txBox="1">
            <a:spLocks noChangeArrowheads="1"/>
          </p:cNvSpPr>
          <p:nvPr/>
        </p:nvSpPr>
        <p:spPr bwMode="auto">
          <a:xfrm>
            <a:off x="7691284" y="457375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20" name="Text Box 22"/>
          <p:cNvSpPr txBox="1">
            <a:spLocks noChangeArrowheads="1"/>
          </p:cNvSpPr>
          <p:nvPr/>
        </p:nvSpPr>
        <p:spPr bwMode="auto">
          <a:xfrm>
            <a:off x="9224809" y="620253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22" name="Line 19"/>
          <p:cNvSpPr>
            <a:spLocks noChangeShapeType="1"/>
          </p:cNvSpPr>
          <p:nvPr/>
        </p:nvSpPr>
        <p:spPr bwMode="auto">
          <a:xfrm flipH="1">
            <a:off x="8100859" y="5383383"/>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0"/>
          <p:cNvSpPr>
            <a:spLocks noChangeShapeType="1"/>
          </p:cNvSpPr>
          <p:nvPr/>
        </p:nvSpPr>
        <p:spPr bwMode="auto">
          <a:xfrm flipH="1">
            <a:off x="10005859" y="5402434"/>
            <a:ext cx="0" cy="83819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6"/>
          <p:cNvSpPr>
            <a:spLocks noChangeShapeType="1"/>
          </p:cNvSpPr>
          <p:nvPr/>
        </p:nvSpPr>
        <p:spPr bwMode="auto">
          <a:xfrm flipV="1">
            <a:off x="9562947" y="3667296"/>
            <a:ext cx="2150806" cy="2159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66791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of the </a:t>
            </a:r>
            <a:r>
              <a:rPr lang="en-US" i="1" dirty="0" smtClean="0"/>
              <a:t>LM</a:t>
            </a:r>
            <a:r>
              <a:rPr lang="en-US" dirty="0" smtClean="0"/>
              <a:t> </a:t>
            </a:r>
            <a:r>
              <a:rPr lang="en-US" dirty="0"/>
              <a:t>curve: Effects on </a:t>
            </a:r>
            <a:r>
              <a:rPr lang="en-US" i="1" dirty="0"/>
              <a:t>Y</a:t>
            </a:r>
            <a:r>
              <a:rPr lang="en-US" dirty="0"/>
              <a:t> and </a:t>
            </a:r>
            <a:r>
              <a:rPr lang="en-US" i="1" dirty="0"/>
              <a:t>r</a:t>
            </a:r>
            <a:endParaRPr lang="en-US" dirty="0"/>
          </a:p>
        </p:txBody>
      </p:sp>
      <p:sp>
        <p:nvSpPr>
          <p:cNvPr id="3" name="Content Placeholder 2"/>
          <p:cNvSpPr>
            <a:spLocks noGrp="1"/>
          </p:cNvSpPr>
          <p:nvPr>
            <p:ph idx="1"/>
          </p:nvPr>
        </p:nvSpPr>
        <p:spPr>
          <a:xfrm>
            <a:off x="609600" y="1600201"/>
            <a:ext cx="7700570" cy="4525963"/>
          </a:xfrm>
        </p:spPr>
        <p:txBody>
          <a:bodyPr>
            <a:normAutofit/>
          </a:bodyPr>
          <a:lstStyle/>
          <a:p>
            <a:r>
              <a:rPr lang="en-US" dirty="0" smtClean="0"/>
              <a:t>Similarly, the </a:t>
            </a:r>
            <a:r>
              <a:rPr lang="en-US" i="1" dirty="0" smtClean="0"/>
              <a:t>LM </a:t>
            </a:r>
            <a:r>
              <a:rPr lang="en-US" dirty="0" smtClean="0"/>
              <a:t>curve </a:t>
            </a:r>
            <a:r>
              <a:rPr lang="en-US" dirty="0"/>
              <a:t>shifts </a:t>
            </a:r>
            <a:r>
              <a:rPr lang="en-US" i="1" dirty="0" smtClean="0"/>
              <a:t>left </a:t>
            </a:r>
            <a:r>
              <a:rPr lang="en-US" dirty="0" smtClean="0"/>
              <a:t>if </a:t>
            </a:r>
            <a:r>
              <a:rPr lang="en-US" dirty="0"/>
              <a:t>there is:</a:t>
            </a:r>
          </a:p>
          <a:p>
            <a:pPr lvl="1"/>
            <a:r>
              <a:rPr lang="en-US" dirty="0" smtClean="0"/>
              <a:t>a </a:t>
            </a:r>
            <a:r>
              <a:rPr lang="en-US" i="1" dirty="0" smtClean="0"/>
              <a:t>decrease</a:t>
            </a:r>
            <a:r>
              <a:rPr lang="en-US" dirty="0" smtClean="0"/>
              <a:t> </a:t>
            </a:r>
            <a:r>
              <a:rPr lang="en-US" dirty="0"/>
              <a:t>in </a:t>
            </a:r>
            <a:r>
              <a:rPr lang="en-US" i="1" dirty="0" smtClean="0"/>
              <a:t>M </a:t>
            </a:r>
            <a:r>
              <a:rPr lang="en-US" dirty="0" smtClean="0"/>
              <a:t>or </a:t>
            </a:r>
            <a:r>
              <a:rPr lang="en-US" i="1" dirty="0"/>
              <a:t>E</a:t>
            </a:r>
            <a:r>
              <a:rPr lang="el-GR" dirty="0">
                <a:cs typeface="Calibri"/>
              </a:rPr>
              <a:t>π</a:t>
            </a:r>
            <a:r>
              <a:rPr lang="en-US" dirty="0" smtClean="0"/>
              <a:t>, </a:t>
            </a:r>
            <a:r>
              <a:rPr lang="en-US" dirty="0"/>
              <a:t>or</a:t>
            </a:r>
          </a:p>
          <a:p>
            <a:pPr lvl="1"/>
            <a:r>
              <a:rPr lang="en-US" dirty="0" smtClean="0"/>
              <a:t>an </a:t>
            </a:r>
            <a:r>
              <a:rPr lang="en-US" i="1" dirty="0" smtClean="0"/>
              <a:t>increase</a:t>
            </a:r>
            <a:r>
              <a:rPr lang="en-US" dirty="0" smtClean="0"/>
              <a:t> </a:t>
            </a:r>
            <a:r>
              <a:rPr lang="en-US" dirty="0"/>
              <a:t>in </a:t>
            </a:r>
            <a:r>
              <a:rPr lang="en-US" i="1" dirty="0" smtClean="0"/>
              <a:t>L</a:t>
            </a:r>
            <a:r>
              <a:rPr lang="en-US" baseline="-25000" dirty="0" smtClean="0"/>
              <a:t>o</a:t>
            </a:r>
            <a:r>
              <a:rPr lang="en-US" dirty="0" smtClean="0"/>
              <a:t> or </a:t>
            </a:r>
            <a:r>
              <a:rPr lang="en-US" i="1" dirty="0" smtClean="0"/>
              <a:t>P</a:t>
            </a:r>
            <a:r>
              <a:rPr lang="en-US" dirty="0" smtClean="0"/>
              <a:t>.</a:t>
            </a:r>
          </a:p>
          <a:p>
            <a:r>
              <a:rPr lang="en-US" dirty="0" smtClean="0"/>
              <a:t>As a result, </a:t>
            </a:r>
            <a:r>
              <a:rPr lang="en-US" i="1" dirty="0" smtClean="0"/>
              <a:t>Y</a:t>
            </a:r>
            <a:r>
              <a:rPr lang="en-US" dirty="0" smtClean="0"/>
              <a:t> </a:t>
            </a:r>
            <a:r>
              <a:rPr lang="en-US" i="1" dirty="0" smtClean="0"/>
              <a:t>decreases</a:t>
            </a:r>
            <a:r>
              <a:rPr lang="en-US" dirty="0" smtClean="0"/>
              <a:t> </a:t>
            </a:r>
            <a:r>
              <a:rPr lang="en-US" dirty="0"/>
              <a:t>and </a:t>
            </a:r>
            <a:r>
              <a:rPr lang="en-US" i="1" dirty="0"/>
              <a:t>r</a:t>
            </a:r>
            <a:r>
              <a:rPr lang="en-US" dirty="0"/>
              <a:t> </a:t>
            </a:r>
            <a:r>
              <a:rPr lang="en-US" i="1" dirty="0" smtClean="0"/>
              <a:t>increases</a:t>
            </a:r>
            <a:endParaRPr lang="en-US" dirty="0" smtClean="0"/>
          </a:p>
          <a:p>
            <a:r>
              <a:rPr lang="en-US" dirty="0"/>
              <a:t>In other words, </a:t>
            </a:r>
            <a:r>
              <a:rPr lang="en-US" dirty="0">
                <a:solidFill>
                  <a:srgbClr val="0070C0"/>
                </a:solidFill>
              </a:rPr>
              <a:t>any exogenous change that </a:t>
            </a:r>
            <a:r>
              <a:rPr lang="en-US" i="1" dirty="0" smtClean="0">
                <a:solidFill>
                  <a:srgbClr val="0070C0"/>
                </a:solidFill>
              </a:rPr>
              <a:t>decreases </a:t>
            </a:r>
            <a:r>
              <a:rPr lang="en-US" i="1" dirty="0">
                <a:solidFill>
                  <a:srgbClr val="0070C0"/>
                </a:solidFill>
              </a:rPr>
              <a:t>the supply </a:t>
            </a:r>
            <a:r>
              <a:rPr lang="en-US" dirty="0">
                <a:solidFill>
                  <a:srgbClr val="0070C0"/>
                </a:solidFill>
              </a:rPr>
              <a:t>of money or </a:t>
            </a:r>
            <a:r>
              <a:rPr lang="en-US" i="1" dirty="0" smtClean="0">
                <a:solidFill>
                  <a:srgbClr val="0070C0"/>
                </a:solidFill>
              </a:rPr>
              <a:t>increases </a:t>
            </a:r>
            <a:r>
              <a:rPr lang="en-US" i="1" dirty="0">
                <a:solidFill>
                  <a:srgbClr val="0070C0"/>
                </a:solidFill>
              </a:rPr>
              <a:t>the demand </a:t>
            </a:r>
            <a:r>
              <a:rPr lang="en-US" dirty="0">
                <a:solidFill>
                  <a:srgbClr val="0070C0"/>
                </a:solidFill>
              </a:rPr>
              <a:t>for money </a:t>
            </a:r>
            <a:r>
              <a:rPr lang="en-US" dirty="0" smtClean="0">
                <a:solidFill>
                  <a:srgbClr val="0070C0"/>
                </a:solidFill>
              </a:rPr>
              <a:t>decreases </a:t>
            </a:r>
            <a:r>
              <a:rPr lang="en-US" dirty="0">
                <a:solidFill>
                  <a:srgbClr val="0070C0"/>
                </a:solidFill>
              </a:rPr>
              <a:t>real output and </a:t>
            </a:r>
            <a:r>
              <a:rPr lang="en-US" dirty="0" smtClean="0">
                <a:solidFill>
                  <a:srgbClr val="0070C0"/>
                </a:solidFill>
              </a:rPr>
              <a:t>increases </a:t>
            </a:r>
            <a:r>
              <a:rPr lang="en-US" dirty="0">
                <a:solidFill>
                  <a:srgbClr val="0070C0"/>
                </a:solidFill>
              </a:rPr>
              <a:t>the real interest rate</a:t>
            </a:r>
            <a:r>
              <a:rPr lang="en-US" dirty="0" smtClean="0">
                <a:solidFill>
                  <a:srgbClr val="0070C0"/>
                </a:solidFill>
              </a:rPr>
              <a:t>.</a:t>
            </a:r>
            <a:endParaRPr lang="en-US" i="1" dirty="0"/>
          </a:p>
        </p:txBody>
      </p:sp>
      <p:sp>
        <p:nvSpPr>
          <p:cNvPr id="5" name="Line 7"/>
          <p:cNvSpPr>
            <a:spLocks noChangeShapeType="1"/>
          </p:cNvSpPr>
          <p:nvPr/>
        </p:nvSpPr>
        <p:spPr bwMode="auto">
          <a:xfrm>
            <a:off x="8672120" y="3927476"/>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p:nvSpPr>
        <p:spPr bwMode="auto">
          <a:xfrm>
            <a:off x="10577120" y="5668964"/>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11" name="Line 11"/>
          <p:cNvSpPr>
            <a:spLocks noChangeShapeType="1"/>
          </p:cNvSpPr>
          <p:nvPr/>
        </p:nvSpPr>
        <p:spPr bwMode="auto">
          <a:xfrm>
            <a:off x="8310170" y="3341435"/>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a:off x="8310171" y="6334255"/>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3"/>
          <p:cNvSpPr txBox="1">
            <a:spLocks noChangeArrowheads="1"/>
          </p:cNvSpPr>
          <p:nvPr/>
        </p:nvSpPr>
        <p:spPr bwMode="auto">
          <a:xfrm>
            <a:off x="11584654" y="6216482"/>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10" name="Text Box 14"/>
          <p:cNvSpPr txBox="1">
            <a:spLocks noChangeArrowheads="1"/>
          </p:cNvSpPr>
          <p:nvPr/>
        </p:nvSpPr>
        <p:spPr bwMode="auto">
          <a:xfrm>
            <a:off x="8062520" y="2925765"/>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4" name="Line 16"/>
          <p:cNvSpPr>
            <a:spLocks noChangeShapeType="1"/>
          </p:cNvSpPr>
          <p:nvPr/>
        </p:nvSpPr>
        <p:spPr bwMode="auto">
          <a:xfrm flipV="1">
            <a:off x="8748319" y="3738564"/>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10641029" y="3306764"/>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7" name="Line 19"/>
          <p:cNvSpPr>
            <a:spLocks noChangeShapeType="1"/>
          </p:cNvSpPr>
          <p:nvPr/>
        </p:nvSpPr>
        <p:spPr bwMode="auto">
          <a:xfrm flipH="1">
            <a:off x="8308582" y="4949826"/>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696056" y="4945064"/>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1"/>
          <p:cNvSpPr txBox="1">
            <a:spLocks noChangeArrowheads="1"/>
          </p:cNvSpPr>
          <p:nvPr/>
        </p:nvSpPr>
        <p:spPr bwMode="auto">
          <a:xfrm>
            <a:off x="7895831" y="4664076"/>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20" name="Text Box 22"/>
          <p:cNvSpPr txBox="1">
            <a:spLocks noChangeArrowheads="1"/>
          </p:cNvSpPr>
          <p:nvPr/>
        </p:nvSpPr>
        <p:spPr bwMode="auto">
          <a:xfrm>
            <a:off x="9429356" y="6292851"/>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22" name="Line 19"/>
          <p:cNvSpPr>
            <a:spLocks noChangeShapeType="1"/>
          </p:cNvSpPr>
          <p:nvPr/>
        </p:nvSpPr>
        <p:spPr bwMode="auto">
          <a:xfrm flipH="1">
            <a:off x="8305405" y="4411650"/>
            <a:ext cx="847726"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0"/>
          <p:cNvSpPr>
            <a:spLocks noChangeShapeType="1"/>
          </p:cNvSpPr>
          <p:nvPr/>
        </p:nvSpPr>
        <p:spPr bwMode="auto">
          <a:xfrm flipH="1">
            <a:off x="9162656" y="4406902"/>
            <a:ext cx="0" cy="192404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6"/>
          <p:cNvSpPr>
            <a:spLocks noChangeShapeType="1"/>
          </p:cNvSpPr>
          <p:nvPr/>
        </p:nvSpPr>
        <p:spPr bwMode="auto">
          <a:xfrm flipV="1">
            <a:off x="8438720" y="2957475"/>
            <a:ext cx="2150806" cy="2159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58453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IS</a:t>
            </a:r>
            <a:r>
              <a:rPr lang="en-US" dirty="0" smtClean="0"/>
              <a:t>-</a:t>
            </a:r>
            <a:r>
              <a:rPr lang="en-US" i="1" dirty="0" smtClean="0"/>
              <a:t>LM</a:t>
            </a:r>
            <a:r>
              <a:rPr lang="en-US" dirty="0" smtClean="0"/>
              <a:t> Predictions for </a:t>
            </a:r>
            <a:r>
              <a:rPr lang="en-US" i="1" dirty="0" smtClean="0"/>
              <a:t>Y</a:t>
            </a:r>
            <a:r>
              <a:rPr lang="en-US" dirty="0" smtClean="0"/>
              <a:t> and </a:t>
            </a:r>
            <a:r>
              <a:rPr lang="en-US" i="1" dirty="0" smtClean="0"/>
              <a:t>r</a:t>
            </a:r>
            <a:endParaRPr lang="en-US" i="1" dirty="0"/>
          </a:p>
        </p:txBody>
      </p:sp>
      <p:graphicFrame>
        <p:nvGraphicFramePr>
          <p:cNvPr id="6" name="Table 5"/>
          <p:cNvGraphicFramePr>
            <a:graphicFrameLocks noGrp="1"/>
          </p:cNvGraphicFramePr>
          <p:nvPr>
            <p:extLst>
              <p:ext uri="{D42A27DB-BD31-4B8C-83A1-F6EECF244321}">
                <p14:modId xmlns:p14="http://schemas.microsoft.com/office/powerpoint/2010/main" val="2074769242"/>
              </p:ext>
            </p:extLst>
          </p:nvPr>
        </p:nvGraphicFramePr>
        <p:xfrm>
          <a:off x="4900923" y="1653613"/>
          <a:ext cx="4334540"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547893">
                  <a:extLst>
                    <a:ext uri="{9D8B030D-6E8A-4147-A177-3AD203B41FA5}">
                      <a16:colId xmlns:a16="http://schemas.microsoft.com/office/drawing/2014/main" val="20001"/>
                    </a:ext>
                  </a:extLst>
                </a:gridCol>
                <a:gridCol w="547893">
                  <a:extLst>
                    <a:ext uri="{9D8B030D-6E8A-4147-A177-3AD203B41FA5}">
                      <a16:colId xmlns:a16="http://schemas.microsoft.com/office/drawing/2014/main" val="20002"/>
                    </a:ext>
                  </a:extLst>
                </a:gridCol>
              </a:tblGrid>
              <a:tr h="370840">
                <a:tc gridSpan="5">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sp>
        <p:nvSpPr>
          <p:cNvPr id="7" name="Right Arrow 6"/>
          <p:cNvSpPr/>
          <p:nvPr/>
        </p:nvSpPr>
        <p:spPr>
          <a:xfrm>
            <a:off x="3844409" y="1681312"/>
            <a:ext cx="747252" cy="255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593050716"/>
              </p:ext>
            </p:extLst>
          </p:nvPr>
        </p:nvGraphicFramePr>
        <p:xfrm>
          <a:off x="605900" y="1653613"/>
          <a:ext cx="2918507" cy="148336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877276">
                  <a:extLst>
                    <a:ext uri="{9D8B030D-6E8A-4147-A177-3AD203B41FA5}">
                      <a16:colId xmlns:a16="http://schemas.microsoft.com/office/drawing/2014/main" val="20001"/>
                    </a:ext>
                  </a:extLst>
                </a:gridCol>
                <a:gridCol w="877276">
                  <a:extLst>
                    <a:ext uri="{9D8B030D-6E8A-4147-A177-3AD203B41FA5}">
                      <a16:colId xmlns:a16="http://schemas.microsoft.com/office/drawing/2014/main" val="20002"/>
                    </a:ext>
                  </a:extLst>
                </a:gridCol>
              </a:tblGrid>
              <a:tr h="370840">
                <a:tc gridSpan="3">
                  <a:txBody>
                    <a:bodyPr/>
                    <a:lstStyle/>
                    <a:p>
                      <a:pPr algn="ctr"/>
                      <a:r>
                        <a:rPr lang="en-US" i="1" dirty="0" smtClean="0"/>
                        <a:t>IS-LM</a:t>
                      </a:r>
                      <a:r>
                        <a:rPr lang="en-US" dirty="0" smtClean="0"/>
                        <a:t> Predictions</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11323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a:t>
            </a:r>
            <a:r>
              <a:rPr lang="en-US" i="1" dirty="0" smtClean="0"/>
              <a:t>IS-LM</a:t>
            </a:r>
            <a:r>
              <a:rPr lang="en-US" dirty="0" smtClean="0"/>
              <a:t> Model</a:t>
            </a:r>
            <a:endParaRPr lang="en-US" dirty="0"/>
          </a:p>
        </p:txBody>
      </p:sp>
      <p:sp>
        <p:nvSpPr>
          <p:cNvPr id="3" name="Content Placeholder 2"/>
          <p:cNvSpPr>
            <a:spLocks noGrp="1"/>
          </p:cNvSpPr>
          <p:nvPr>
            <p:ph idx="1"/>
          </p:nvPr>
        </p:nvSpPr>
        <p:spPr/>
        <p:txBody>
          <a:bodyPr>
            <a:normAutofit/>
          </a:bodyPr>
          <a:lstStyle/>
          <a:p>
            <a:r>
              <a:rPr lang="en-US" dirty="0" smtClean="0"/>
              <a:t>Section 12-1 shows how the </a:t>
            </a:r>
            <a:r>
              <a:rPr lang="en-US" i="1" dirty="0" smtClean="0"/>
              <a:t>IS-LM</a:t>
            </a:r>
            <a:r>
              <a:rPr lang="en-US" dirty="0" smtClean="0"/>
              <a:t> model that we studied in Chapter 11 can be used to understand how an economy copes with policy changes and disturbances (or, shocks) in the short run</a:t>
            </a:r>
          </a:p>
          <a:p>
            <a:r>
              <a:rPr lang="en-US" dirty="0" smtClean="0"/>
              <a:t>Section 12-3 uses section 12-1 to make sense of: </a:t>
            </a:r>
          </a:p>
          <a:p>
            <a:pPr lvl="1"/>
            <a:r>
              <a:rPr lang="en-US" dirty="0" smtClean="0"/>
              <a:t>The Great Depression of the 1930s, and</a:t>
            </a:r>
          </a:p>
          <a:p>
            <a:pPr lvl="1"/>
            <a:r>
              <a:rPr lang="en-US" dirty="0" smtClean="0"/>
              <a:t>The Great Recession of 2008-09</a:t>
            </a:r>
          </a:p>
          <a:p>
            <a:r>
              <a:rPr lang="en-US" dirty="0" smtClean="0">
                <a:solidFill>
                  <a:srgbClr val="FF0000"/>
                </a:solidFill>
              </a:rPr>
              <a:t>Warning: I will skip section 12-2! Very sorry!</a:t>
            </a:r>
            <a:endParaRPr lang="en-US" dirty="0">
              <a:solidFill>
                <a:srgbClr val="FF0000"/>
              </a:solidFill>
            </a:endParaRPr>
          </a:p>
        </p:txBody>
      </p:sp>
    </p:spTree>
    <p:extLst>
      <p:ext uri="{BB962C8B-B14F-4D97-AF65-F5344CB8AC3E}">
        <p14:creationId xmlns:p14="http://schemas.microsoft.com/office/powerpoint/2010/main" val="2929103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Shifts of the </a:t>
            </a:r>
            <a:r>
              <a:rPr lang="en-US" i="1" dirty="0"/>
              <a:t>LM</a:t>
            </a:r>
            <a:r>
              <a:rPr lang="en-US" dirty="0"/>
              <a:t> </a:t>
            </a:r>
            <a:r>
              <a:rPr lang="en-US" dirty="0" smtClean="0"/>
              <a:t>curve: Effects on </a:t>
            </a:r>
            <a:r>
              <a:rPr lang="en-US" i="1" dirty="0" err="1" smtClean="0"/>
              <a:t>i</a:t>
            </a:r>
            <a:endParaRPr lang="en-US" i="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smtClean="0"/>
                  <a:t>We have just seen how shifts of the </a:t>
                </a:r>
                <a:r>
                  <a:rPr lang="en-US" i="1" dirty="0" smtClean="0"/>
                  <a:t>IS</a:t>
                </a:r>
                <a:r>
                  <a:rPr lang="en-US" dirty="0" smtClean="0"/>
                  <a:t> and </a:t>
                </a:r>
                <a:r>
                  <a:rPr lang="en-US" i="1" dirty="0" smtClean="0"/>
                  <a:t>LM</a:t>
                </a:r>
                <a:r>
                  <a:rPr lang="en-US" dirty="0" smtClean="0"/>
                  <a:t> curve affect real GDP (</a:t>
                </a:r>
                <a:r>
                  <a:rPr lang="en-US" i="1" dirty="0" smtClean="0"/>
                  <a:t>Y</a:t>
                </a:r>
                <a:r>
                  <a:rPr lang="en-US" dirty="0" smtClean="0"/>
                  <a:t>) and the real interest rate (</a:t>
                </a:r>
                <a:r>
                  <a:rPr lang="en-US" i="1" dirty="0" smtClean="0"/>
                  <a:t>r</a:t>
                </a:r>
                <a:r>
                  <a:rPr lang="en-US" dirty="0" smtClean="0"/>
                  <a:t>).</a:t>
                </a:r>
              </a:p>
              <a:p>
                <a:r>
                  <a:rPr lang="en-US" dirty="0" smtClean="0"/>
                  <a:t>But </a:t>
                </a:r>
                <a:r>
                  <a:rPr lang="en-US" b="1" dirty="0" smtClean="0"/>
                  <a:t>how is the nominal interest rate (</a:t>
                </a:r>
                <a:r>
                  <a:rPr lang="en-US" b="1" i="1" dirty="0" err="1" smtClean="0"/>
                  <a:t>i</a:t>
                </a:r>
                <a:r>
                  <a:rPr lang="en-US" b="1" dirty="0" smtClean="0"/>
                  <a:t>) affected?</a:t>
                </a:r>
              </a:p>
              <a:p>
                <a:r>
                  <a:rPr lang="en-US" dirty="0" smtClean="0"/>
                  <a:t>Recall that </a:t>
                </a:r>
                <a14:m>
                  <m:oMath xmlns:m="http://schemas.openxmlformats.org/officeDocument/2006/math">
                    <m:r>
                      <a:rPr lang="en-US" b="0" i="1" smtClean="0">
                        <a:latin typeface="Cambria Math"/>
                      </a:rPr>
                      <m:t>𝑖</m:t>
                    </m:r>
                    <m:r>
                      <a:rPr lang="en-US" b="0" i="1" smtClean="0">
                        <a:latin typeface="Cambria Math"/>
                      </a:rPr>
                      <m:t>=</m:t>
                    </m:r>
                    <m:r>
                      <a:rPr lang="en-US" b="0" i="1" smtClean="0">
                        <a:latin typeface="Cambria Math"/>
                      </a:rPr>
                      <m:t>𝑟</m:t>
                    </m:r>
                    <m:r>
                      <a:rPr lang="en-US" b="0" i="1" smtClean="0">
                        <a:latin typeface="Cambria Math"/>
                      </a:rPr>
                      <m:t>+</m:t>
                    </m:r>
                    <m:r>
                      <a:rPr lang="en-US" b="0" i="1" smtClean="0">
                        <a:latin typeface="Cambria Math"/>
                      </a:rPr>
                      <m:t>𝐸</m:t>
                    </m:r>
                    <m:r>
                      <a:rPr lang="en-US" b="0" i="1" smtClean="0">
                        <a:latin typeface="Cambria Math"/>
                        <a:ea typeface="Cambria Math"/>
                      </a:rPr>
                      <m:t>𝜋</m:t>
                    </m:r>
                  </m:oMath>
                </a14:m>
                <a:endParaRPr lang="en-US" dirty="0" smtClean="0"/>
              </a:p>
              <a:p>
                <a:r>
                  <a:rPr lang="en-US" dirty="0" smtClean="0"/>
                  <a:t>Therefore, </a:t>
                </a:r>
                <a:r>
                  <a:rPr lang="en-US" dirty="0" smtClean="0">
                    <a:solidFill>
                      <a:srgbClr val="0070C0"/>
                    </a:solidFill>
                  </a:rPr>
                  <a:t>if expected inflation (</a:t>
                </a:r>
                <a14:m>
                  <m:oMath xmlns:m="http://schemas.openxmlformats.org/officeDocument/2006/math">
                    <m:r>
                      <a:rPr lang="en-US" i="1">
                        <a:solidFill>
                          <a:srgbClr val="0070C0"/>
                        </a:solidFill>
                        <a:latin typeface="Cambria Math"/>
                      </a:rPr>
                      <m:t>𝐸</m:t>
                    </m:r>
                    <m:r>
                      <a:rPr lang="en-US" i="1">
                        <a:solidFill>
                          <a:srgbClr val="0070C0"/>
                        </a:solidFill>
                        <a:latin typeface="Cambria Math"/>
                        <a:ea typeface="Cambria Math"/>
                      </a:rPr>
                      <m:t>𝜋</m:t>
                    </m:r>
                  </m:oMath>
                </a14:m>
                <a:r>
                  <a:rPr lang="en-US" dirty="0" smtClean="0">
                    <a:solidFill>
                      <a:srgbClr val="0070C0"/>
                    </a:solidFill>
                  </a:rPr>
                  <a:t>) is unchanged, the effect on </a:t>
                </a:r>
                <a:r>
                  <a:rPr lang="en-US" i="1" dirty="0" err="1" smtClean="0">
                    <a:solidFill>
                      <a:srgbClr val="0070C0"/>
                    </a:solidFill>
                  </a:rPr>
                  <a:t>i</a:t>
                </a:r>
                <a:r>
                  <a:rPr lang="en-US" dirty="0" smtClean="0">
                    <a:solidFill>
                      <a:srgbClr val="0070C0"/>
                    </a:solidFill>
                  </a:rPr>
                  <a:t> would be identical to the effect on </a:t>
                </a:r>
                <a:r>
                  <a:rPr lang="en-US" i="1" dirty="0" smtClean="0">
                    <a:solidFill>
                      <a:srgbClr val="0070C0"/>
                    </a:solidFill>
                  </a:rPr>
                  <a:t>r</a:t>
                </a:r>
                <a:r>
                  <a:rPr lang="en-US" dirty="0" smtClean="0"/>
                  <a:t>.</a:t>
                </a:r>
              </a:p>
              <a:p>
                <a:r>
                  <a:rPr lang="en-US" dirty="0" smtClean="0"/>
                  <a:t>Therefore, </a:t>
                </a:r>
                <a:r>
                  <a:rPr lang="en-US" dirty="0" smtClean="0">
                    <a:solidFill>
                      <a:srgbClr val="0070C0"/>
                    </a:solidFill>
                  </a:rPr>
                  <a:t>for </a:t>
                </a:r>
                <a:r>
                  <a:rPr lang="en-US" dirty="0" smtClean="0">
                    <a:solidFill>
                      <a:srgbClr val="0070C0"/>
                    </a:solidFill>
                  </a:rPr>
                  <a:t>any </a:t>
                </a:r>
                <a:r>
                  <a:rPr lang="en-US" dirty="0" smtClean="0">
                    <a:solidFill>
                      <a:srgbClr val="0070C0"/>
                    </a:solidFill>
                  </a:rPr>
                  <a:t>exogenous </a:t>
                </a:r>
                <a:r>
                  <a:rPr lang="en-US" dirty="0" smtClean="0">
                    <a:solidFill>
                      <a:srgbClr val="0070C0"/>
                    </a:solidFill>
                  </a:rPr>
                  <a:t>variable </a:t>
                </a:r>
                <a:r>
                  <a:rPr lang="en-US" dirty="0" smtClean="0">
                    <a:solidFill>
                      <a:srgbClr val="0070C0"/>
                    </a:solidFill>
                  </a:rPr>
                  <a:t>other than </a:t>
                </a:r>
                <a:r>
                  <a:rPr lang="en-US" i="1" dirty="0" smtClean="0">
                    <a:solidFill>
                      <a:srgbClr val="0070C0"/>
                    </a:solidFill>
                  </a:rPr>
                  <a:t>E</a:t>
                </a:r>
                <a:r>
                  <a:rPr lang="el-GR" dirty="0" smtClean="0">
                    <a:solidFill>
                      <a:srgbClr val="0070C0"/>
                    </a:solidFill>
                  </a:rPr>
                  <a:t>π</a:t>
                </a:r>
                <a:r>
                  <a:rPr lang="en-US" dirty="0" smtClean="0">
                    <a:solidFill>
                      <a:srgbClr val="0070C0"/>
                    </a:solidFill>
                  </a:rPr>
                  <a:t>, its </a:t>
                </a:r>
                <a:r>
                  <a:rPr lang="en-US" dirty="0">
                    <a:solidFill>
                      <a:srgbClr val="0070C0"/>
                    </a:solidFill>
                  </a:rPr>
                  <a:t>effect on </a:t>
                </a:r>
                <a:r>
                  <a:rPr lang="en-US" i="1" dirty="0" err="1">
                    <a:solidFill>
                      <a:srgbClr val="0070C0"/>
                    </a:solidFill>
                  </a:rPr>
                  <a:t>i</a:t>
                </a:r>
                <a:r>
                  <a:rPr lang="en-US" dirty="0">
                    <a:solidFill>
                      <a:srgbClr val="0070C0"/>
                    </a:solidFill>
                  </a:rPr>
                  <a:t> would be identical to </a:t>
                </a:r>
                <a:r>
                  <a:rPr lang="en-US" dirty="0" smtClean="0">
                    <a:solidFill>
                      <a:srgbClr val="0070C0"/>
                    </a:solidFill>
                  </a:rPr>
                  <a:t>its </a:t>
                </a:r>
                <a:r>
                  <a:rPr lang="en-US" dirty="0">
                    <a:solidFill>
                      <a:srgbClr val="0070C0"/>
                    </a:solidFill>
                  </a:rPr>
                  <a:t>effect on </a:t>
                </a:r>
                <a:r>
                  <a:rPr lang="en-US" i="1" dirty="0">
                    <a:solidFill>
                      <a:srgbClr val="0070C0"/>
                    </a:solidFill>
                  </a:rPr>
                  <a:t>r</a:t>
                </a:r>
                <a:r>
                  <a:rPr lang="en-US" dirty="0"/>
                  <a:t>.</a:t>
                </a: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78" t="-1752" r="-944" b="-1213"/>
                </a:stretch>
              </a:blipFill>
            </p:spPr>
            <p:txBody>
              <a:bodyPr/>
              <a:lstStyle/>
              <a:p>
                <a:r>
                  <a:rPr lang="en-US">
                    <a:noFill/>
                  </a:rPr>
                  <a:t> </a:t>
                </a:r>
              </a:p>
            </p:txBody>
          </p:sp>
        </mc:Fallback>
      </mc:AlternateContent>
    </p:spTree>
    <p:extLst>
      <p:ext uri="{BB962C8B-B14F-4D97-AF65-F5344CB8AC3E}">
        <p14:creationId xmlns:p14="http://schemas.microsoft.com/office/powerpoint/2010/main" val="26539566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IS</a:t>
            </a:r>
            <a:r>
              <a:rPr lang="en-US" dirty="0" smtClean="0"/>
              <a:t>-</a:t>
            </a:r>
            <a:r>
              <a:rPr lang="en-US" i="1" dirty="0" smtClean="0"/>
              <a:t>LM</a:t>
            </a:r>
            <a:r>
              <a:rPr lang="en-US" dirty="0" smtClean="0"/>
              <a:t> Predictions for </a:t>
            </a:r>
            <a:r>
              <a:rPr lang="en-US" i="1" dirty="0" smtClean="0"/>
              <a:t>Y</a:t>
            </a:r>
            <a:r>
              <a:rPr lang="en-US" dirty="0" smtClean="0"/>
              <a:t>, </a:t>
            </a:r>
            <a:r>
              <a:rPr lang="en-US" i="1" dirty="0" smtClean="0"/>
              <a:t>r</a:t>
            </a:r>
            <a:r>
              <a:rPr lang="en-US" dirty="0" smtClean="0"/>
              <a:t> and </a:t>
            </a:r>
            <a:r>
              <a:rPr lang="en-US" i="1" dirty="0" err="1" smtClean="0"/>
              <a:t>i</a:t>
            </a:r>
            <a:endParaRPr lang="en-US" i="1" dirty="0"/>
          </a:p>
        </p:txBody>
      </p:sp>
      <p:graphicFrame>
        <p:nvGraphicFramePr>
          <p:cNvPr id="6" name="Table 5"/>
          <p:cNvGraphicFramePr>
            <a:graphicFrameLocks noGrp="1"/>
          </p:cNvGraphicFramePr>
          <p:nvPr>
            <p:extLst>
              <p:ext uri="{D42A27DB-BD31-4B8C-83A1-F6EECF244321}">
                <p14:modId xmlns:p14="http://schemas.microsoft.com/office/powerpoint/2010/main" val="3240141737"/>
              </p:ext>
            </p:extLst>
          </p:nvPr>
        </p:nvGraphicFramePr>
        <p:xfrm>
          <a:off x="810693" y="1653613"/>
          <a:ext cx="4334540"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547893">
                  <a:extLst>
                    <a:ext uri="{9D8B030D-6E8A-4147-A177-3AD203B41FA5}">
                      <a16:colId xmlns:a16="http://schemas.microsoft.com/office/drawing/2014/main" val="20001"/>
                    </a:ext>
                  </a:extLst>
                </a:gridCol>
                <a:gridCol w="547893">
                  <a:extLst>
                    <a:ext uri="{9D8B030D-6E8A-4147-A177-3AD203B41FA5}">
                      <a16:colId xmlns:a16="http://schemas.microsoft.com/office/drawing/2014/main" val="20002"/>
                    </a:ext>
                  </a:extLst>
                </a:gridCol>
              </a:tblGrid>
              <a:tr h="370840">
                <a:tc gridSpan="5">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sp>
        <p:nvSpPr>
          <p:cNvPr id="7" name="Right Arrow 6"/>
          <p:cNvSpPr/>
          <p:nvPr/>
        </p:nvSpPr>
        <p:spPr>
          <a:xfrm>
            <a:off x="5535561" y="2890682"/>
            <a:ext cx="747252" cy="255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825637555"/>
              </p:ext>
            </p:extLst>
          </p:nvPr>
        </p:nvGraphicFramePr>
        <p:xfrm>
          <a:off x="6813305" y="1668365"/>
          <a:ext cx="4679852"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80366">
                  <a:extLst>
                    <a:ext uri="{9D8B030D-6E8A-4147-A177-3AD203B41FA5}">
                      <a16:colId xmlns:a16="http://schemas.microsoft.com/office/drawing/2014/main" val="20001"/>
                    </a:ext>
                  </a:extLst>
                </a:gridCol>
                <a:gridCol w="480366">
                  <a:extLst>
                    <a:ext uri="{9D8B030D-6E8A-4147-A177-3AD203B41FA5}">
                      <a16:colId xmlns:a16="http://schemas.microsoft.com/office/drawing/2014/main" val="20002"/>
                    </a:ext>
                  </a:extLst>
                </a:gridCol>
                <a:gridCol w="480366">
                  <a:extLst>
                    <a:ext uri="{9D8B030D-6E8A-4147-A177-3AD203B41FA5}">
                      <a16:colId xmlns:a16="http://schemas.microsoft.com/office/drawing/2014/main" val="2810935425"/>
                    </a:ext>
                  </a:extLst>
                </a:gridCol>
              </a:tblGrid>
              <a:tr h="370840">
                <a:tc gridSpan="6">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sz="1100" dirty="0" smtClean="0"/>
                        <a:t>Later</a:t>
                      </a:r>
                      <a:endParaRPr lang="en-US" sz="1100"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sp>
        <p:nvSpPr>
          <p:cNvPr id="2" name="TextBox 1"/>
          <p:cNvSpPr txBox="1"/>
          <p:nvPr/>
        </p:nvSpPr>
        <p:spPr>
          <a:xfrm>
            <a:off x="7059561" y="4876800"/>
            <a:ext cx="4857136" cy="646331"/>
          </a:xfrm>
          <a:prstGeom prst="rect">
            <a:avLst/>
          </a:prstGeom>
          <a:noFill/>
        </p:spPr>
        <p:txBody>
          <a:bodyPr wrap="square" rtlCol="0">
            <a:spAutoFit/>
          </a:bodyPr>
          <a:lstStyle/>
          <a:p>
            <a:r>
              <a:rPr lang="en-US" dirty="0" smtClean="0">
                <a:solidFill>
                  <a:srgbClr val="0070C0"/>
                </a:solidFill>
              </a:rPr>
              <a:t>For </a:t>
            </a:r>
            <a:r>
              <a:rPr lang="en-US" dirty="0">
                <a:solidFill>
                  <a:srgbClr val="0070C0"/>
                </a:solidFill>
              </a:rPr>
              <a:t>all exogenous variables other than </a:t>
            </a:r>
            <a:r>
              <a:rPr lang="en-US" i="1" dirty="0">
                <a:solidFill>
                  <a:srgbClr val="0070C0"/>
                </a:solidFill>
              </a:rPr>
              <a:t>E</a:t>
            </a:r>
            <a:r>
              <a:rPr lang="el-GR" dirty="0">
                <a:solidFill>
                  <a:srgbClr val="0070C0"/>
                </a:solidFill>
              </a:rPr>
              <a:t>π</a:t>
            </a:r>
            <a:r>
              <a:rPr lang="en-US" dirty="0">
                <a:solidFill>
                  <a:srgbClr val="0070C0"/>
                </a:solidFill>
              </a:rPr>
              <a:t> the effect on </a:t>
            </a:r>
            <a:r>
              <a:rPr lang="en-US" i="1" dirty="0" err="1">
                <a:solidFill>
                  <a:srgbClr val="0070C0"/>
                </a:solidFill>
              </a:rPr>
              <a:t>i</a:t>
            </a:r>
            <a:r>
              <a:rPr lang="en-US" dirty="0">
                <a:solidFill>
                  <a:srgbClr val="0070C0"/>
                </a:solidFill>
              </a:rPr>
              <a:t> would be identical to the effect on </a:t>
            </a:r>
            <a:r>
              <a:rPr lang="en-US" i="1" dirty="0">
                <a:solidFill>
                  <a:srgbClr val="0070C0"/>
                </a:solidFill>
              </a:rPr>
              <a:t>r</a:t>
            </a:r>
            <a:endParaRPr lang="en-US" dirty="0"/>
          </a:p>
        </p:txBody>
      </p:sp>
    </p:spTree>
    <p:extLst>
      <p:ext uri="{BB962C8B-B14F-4D97-AF65-F5344CB8AC3E}">
        <p14:creationId xmlns:p14="http://schemas.microsoft.com/office/powerpoint/2010/main" val="3879829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19"/>
          <p:cNvSpPr>
            <a:spLocks noChangeShapeType="1"/>
          </p:cNvSpPr>
          <p:nvPr/>
        </p:nvSpPr>
        <p:spPr bwMode="auto">
          <a:xfrm flipH="1">
            <a:off x="7400835" y="4480271"/>
            <a:ext cx="1737360"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r>
              <a:rPr lang="en-US" dirty="0" smtClean="0"/>
              <a:t>Shifts of the </a:t>
            </a:r>
            <a:r>
              <a:rPr lang="en-US" i="1" dirty="0" smtClean="0"/>
              <a:t>LM</a:t>
            </a:r>
            <a:r>
              <a:rPr lang="en-US" dirty="0" smtClean="0"/>
              <a:t> curve</a:t>
            </a:r>
            <a:endParaRPr lang="en-US" dirty="0"/>
          </a:p>
        </p:txBody>
      </p:sp>
      <p:sp>
        <p:nvSpPr>
          <p:cNvPr id="3" name="Content Placeholder 2"/>
          <p:cNvSpPr>
            <a:spLocks noGrp="1"/>
          </p:cNvSpPr>
          <p:nvPr>
            <p:ph idx="1"/>
          </p:nvPr>
        </p:nvSpPr>
        <p:spPr>
          <a:xfrm>
            <a:off x="609600" y="1600201"/>
            <a:ext cx="7276399" cy="4525963"/>
          </a:xfrm>
        </p:spPr>
        <p:txBody>
          <a:bodyPr>
            <a:normAutofit/>
          </a:bodyPr>
          <a:lstStyle/>
          <a:p>
            <a:r>
              <a:rPr lang="en-US" dirty="0" smtClean="0"/>
              <a:t>Recall from Ch. 11 that, </a:t>
            </a:r>
            <a:r>
              <a:rPr lang="en-US" dirty="0"/>
              <a:t>if </a:t>
            </a:r>
            <a:r>
              <a:rPr lang="en-US" dirty="0" smtClean="0"/>
              <a:t>expected inflation (</a:t>
            </a:r>
            <a:r>
              <a:rPr lang="en-US" i="1" dirty="0" smtClean="0"/>
              <a:t>E</a:t>
            </a:r>
            <a:r>
              <a:rPr lang="el-GR" dirty="0" smtClean="0">
                <a:cs typeface="Calibri"/>
              </a:rPr>
              <a:t>π</a:t>
            </a:r>
            <a:r>
              <a:rPr lang="en-US" dirty="0" smtClean="0">
                <a:cs typeface="Calibri"/>
              </a:rPr>
              <a:t>) </a:t>
            </a:r>
            <a:r>
              <a:rPr lang="en-US" dirty="0" smtClean="0">
                <a:solidFill>
                  <a:srgbClr val="FF0000"/>
                </a:solidFill>
                <a:cs typeface="Calibri"/>
              </a:rPr>
              <a:t>decreases</a:t>
            </a:r>
            <a:r>
              <a:rPr lang="en-US" dirty="0" smtClean="0">
                <a:cs typeface="Calibri"/>
              </a:rPr>
              <a:t>, </a:t>
            </a:r>
            <a:r>
              <a:rPr lang="en-US" dirty="0">
                <a:cs typeface="Calibri"/>
              </a:rPr>
              <a:t>the </a:t>
            </a:r>
            <a:r>
              <a:rPr lang="en-US" i="1" dirty="0">
                <a:cs typeface="Calibri"/>
              </a:rPr>
              <a:t>LM</a:t>
            </a:r>
            <a:r>
              <a:rPr lang="en-US" dirty="0">
                <a:cs typeface="Calibri"/>
              </a:rPr>
              <a:t> curve shifts </a:t>
            </a:r>
            <a:r>
              <a:rPr lang="en-US" dirty="0" smtClean="0">
                <a:solidFill>
                  <a:srgbClr val="FF0000"/>
                </a:solidFill>
                <a:cs typeface="Calibri"/>
              </a:rPr>
              <a:t>up</a:t>
            </a:r>
            <a:r>
              <a:rPr lang="en-US" dirty="0" smtClean="0">
                <a:cs typeface="Calibri"/>
              </a:rPr>
              <a:t> </a:t>
            </a:r>
            <a:r>
              <a:rPr lang="en-US" dirty="0">
                <a:cs typeface="Calibri"/>
              </a:rPr>
              <a:t>by the exact same amount</a:t>
            </a:r>
            <a:r>
              <a:rPr lang="en-US" dirty="0" smtClean="0">
                <a:cs typeface="Calibri"/>
              </a:rPr>
              <a:t>!</a:t>
            </a:r>
          </a:p>
          <a:p>
            <a:r>
              <a:rPr lang="en-US" dirty="0" smtClean="0">
                <a:cs typeface="Calibri"/>
              </a:rPr>
              <a:t>Therefore, </a:t>
            </a:r>
            <a:r>
              <a:rPr lang="en-US" dirty="0"/>
              <a:t>if </a:t>
            </a:r>
            <a:r>
              <a:rPr lang="en-US" i="1" dirty="0"/>
              <a:t>E</a:t>
            </a:r>
            <a:r>
              <a:rPr lang="el-GR" dirty="0">
                <a:cs typeface="Calibri"/>
              </a:rPr>
              <a:t>π</a:t>
            </a:r>
            <a:r>
              <a:rPr lang="en-US" dirty="0">
                <a:cs typeface="Calibri"/>
              </a:rPr>
              <a:t> </a:t>
            </a:r>
            <a:r>
              <a:rPr lang="en-US" dirty="0" smtClean="0">
                <a:solidFill>
                  <a:srgbClr val="FF0000"/>
                </a:solidFill>
                <a:cs typeface="Calibri"/>
              </a:rPr>
              <a:t>decreases</a:t>
            </a:r>
            <a:r>
              <a:rPr lang="en-US" dirty="0" smtClean="0">
                <a:cs typeface="Calibri"/>
              </a:rPr>
              <a:t>, </a:t>
            </a:r>
            <a:r>
              <a:rPr lang="en-US" i="1" dirty="0" smtClean="0">
                <a:cs typeface="Calibri"/>
              </a:rPr>
              <a:t>r</a:t>
            </a:r>
            <a:r>
              <a:rPr lang="en-US" dirty="0" smtClean="0">
                <a:cs typeface="Calibri"/>
              </a:rPr>
              <a:t> </a:t>
            </a:r>
            <a:r>
              <a:rPr lang="en-US" dirty="0" smtClean="0">
                <a:solidFill>
                  <a:srgbClr val="FF0000"/>
                </a:solidFill>
                <a:cs typeface="Calibri"/>
              </a:rPr>
              <a:t>increases</a:t>
            </a:r>
            <a:r>
              <a:rPr lang="en-US" dirty="0" smtClean="0">
                <a:cs typeface="Calibri"/>
              </a:rPr>
              <a:t>, but by a </a:t>
            </a:r>
            <a:r>
              <a:rPr lang="en-US" i="1" dirty="0" smtClean="0">
                <a:cs typeface="Calibri"/>
              </a:rPr>
              <a:t>smaller</a:t>
            </a:r>
            <a:r>
              <a:rPr lang="en-US" dirty="0" smtClean="0">
                <a:cs typeface="Calibri"/>
              </a:rPr>
              <a:t> amount.</a:t>
            </a:r>
          </a:p>
          <a:p>
            <a:r>
              <a:rPr lang="en-US" dirty="0" smtClean="0">
                <a:cs typeface="Calibri"/>
              </a:rPr>
              <a:t>Therefore, </a:t>
            </a:r>
            <a:r>
              <a:rPr lang="en-US" i="1" dirty="0" smtClean="0">
                <a:cs typeface="Calibri"/>
              </a:rPr>
              <a:t>i</a:t>
            </a:r>
            <a:r>
              <a:rPr lang="en-US" dirty="0" smtClean="0">
                <a:cs typeface="Calibri"/>
              </a:rPr>
              <a:t> = </a:t>
            </a:r>
            <a:r>
              <a:rPr lang="en-US" i="1" dirty="0" smtClean="0">
                <a:cs typeface="Calibri"/>
              </a:rPr>
              <a:t>r</a:t>
            </a:r>
            <a:r>
              <a:rPr lang="en-US" dirty="0" smtClean="0">
                <a:cs typeface="Calibri"/>
              </a:rPr>
              <a:t> + </a:t>
            </a:r>
            <a:r>
              <a:rPr lang="en-US" i="1" dirty="0"/>
              <a:t>E</a:t>
            </a:r>
            <a:r>
              <a:rPr lang="el-GR" dirty="0" smtClean="0">
                <a:cs typeface="Calibri"/>
              </a:rPr>
              <a:t>π</a:t>
            </a:r>
            <a:r>
              <a:rPr lang="en-US" dirty="0" smtClean="0">
                <a:cs typeface="Calibri"/>
              </a:rPr>
              <a:t> </a:t>
            </a:r>
            <a:r>
              <a:rPr lang="en-US" dirty="0" smtClean="0">
                <a:solidFill>
                  <a:srgbClr val="FF0000"/>
                </a:solidFill>
                <a:cs typeface="Calibri"/>
              </a:rPr>
              <a:t>decreases</a:t>
            </a:r>
            <a:r>
              <a:rPr lang="en-US" dirty="0" smtClean="0">
                <a:cs typeface="Calibri"/>
              </a:rPr>
              <a:t>.</a:t>
            </a:r>
            <a:endParaRPr lang="en-US" dirty="0"/>
          </a:p>
          <a:p>
            <a:endParaRPr lang="en-US" i="1" dirty="0"/>
          </a:p>
        </p:txBody>
      </p:sp>
      <p:sp>
        <p:nvSpPr>
          <p:cNvPr id="5" name="Line 7"/>
          <p:cNvSpPr>
            <a:spLocks noChangeShapeType="1"/>
          </p:cNvSpPr>
          <p:nvPr/>
        </p:nvSpPr>
        <p:spPr bwMode="auto">
          <a:xfrm>
            <a:off x="8662288" y="3996097"/>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p:nvSpPr>
        <p:spPr bwMode="auto">
          <a:xfrm>
            <a:off x="10567288" y="5737585"/>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11" name="Line 11"/>
          <p:cNvSpPr>
            <a:spLocks noChangeShapeType="1"/>
          </p:cNvSpPr>
          <p:nvPr/>
        </p:nvSpPr>
        <p:spPr bwMode="auto">
          <a:xfrm>
            <a:off x="8300338" y="3410056"/>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a:off x="8300339" y="6402876"/>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3"/>
          <p:cNvSpPr txBox="1">
            <a:spLocks noChangeArrowheads="1"/>
          </p:cNvSpPr>
          <p:nvPr/>
        </p:nvSpPr>
        <p:spPr bwMode="auto">
          <a:xfrm>
            <a:off x="11574822" y="6285103"/>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10" name="Text Box 14"/>
          <p:cNvSpPr txBox="1">
            <a:spLocks noChangeArrowheads="1"/>
          </p:cNvSpPr>
          <p:nvPr/>
        </p:nvSpPr>
        <p:spPr bwMode="auto">
          <a:xfrm>
            <a:off x="8052688" y="2994386"/>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4" name="Line 16"/>
          <p:cNvSpPr>
            <a:spLocks noChangeShapeType="1"/>
          </p:cNvSpPr>
          <p:nvPr/>
        </p:nvSpPr>
        <p:spPr bwMode="auto">
          <a:xfrm flipV="1">
            <a:off x="8738487" y="3807185"/>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10631197" y="3375385"/>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smtClean="0">
                <a:latin typeface="+mn-lt"/>
              </a:rPr>
              <a:t>LM</a:t>
            </a:r>
            <a:r>
              <a:rPr lang="en-US" sz="2400" b="1" baseline="-25000" dirty="0" smtClean="0">
                <a:latin typeface="+mn-lt"/>
              </a:rPr>
              <a:t>1</a:t>
            </a:r>
            <a:endParaRPr lang="en-US" sz="2400" b="1" i="1" baseline="-25000" dirty="0">
              <a:latin typeface="+mn-lt"/>
            </a:endParaRPr>
          </a:p>
        </p:txBody>
      </p:sp>
      <p:sp>
        <p:nvSpPr>
          <p:cNvPr id="17" name="Line 19"/>
          <p:cNvSpPr>
            <a:spLocks noChangeShapeType="1"/>
          </p:cNvSpPr>
          <p:nvPr/>
        </p:nvSpPr>
        <p:spPr bwMode="auto">
          <a:xfrm flipH="1">
            <a:off x="8298750" y="5018447"/>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686224" y="5013685"/>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1"/>
          <p:cNvSpPr txBox="1">
            <a:spLocks noChangeArrowheads="1"/>
          </p:cNvSpPr>
          <p:nvPr/>
        </p:nvSpPr>
        <p:spPr bwMode="auto">
          <a:xfrm>
            <a:off x="7885999" y="473269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20" name="Text Box 22"/>
          <p:cNvSpPr txBox="1">
            <a:spLocks noChangeArrowheads="1"/>
          </p:cNvSpPr>
          <p:nvPr/>
        </p:nvSpPr>
        <p:spPr bwMode="auto">
          <a:xfrm>
            <a:off x="9419524" y="6361472"/>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23" name="Line 20"/>
          <p:cNvSpPr>
            <a:spLocks noChangeShapeType="1"/>
          </p:cNvSpPr>
          <p:nvPr/>
        </p:nvSpPr>
        <p:spPr bwMode="auto">
          <a:xfrm flipH="1">
            <a:off x="9152824" y="4475523"/>
            <a:ext cx="0" cy="192404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6"/>
          <p:cNvSpPr>
            <a:spLocks noChangeShapeType="1"/>
          </p:cNvSpPr>
          <p:nvPr/>
        </p:nvSpPr>
        <p:spPr bwMode="auto">
          <a:xfrm flipV="1">
            <a:off x="8428888" y="3026096"/>
            <a:ext cx="2150806" cy="2159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9"/>
          <p:cNvSpPr>
            <a:spLocks noChangeShapeType="1"/>
          </p:cNvSpPr>
          <p:nvPr/>
        </p:nvSpPr>
        <p:spPr bwMode="auto">
          <a:xfrm flipH="1">
            <a:off x="7433872" y="5532892"/>
            <a:ext cx="1737360"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Text Box 21"/>
          <p:cNvSpPr txBox="1">
            <a:spLocks noChangeArrowheads="1"/>
          </p:cNvSpPr>
          <p:nvPr/>
        </p:nvSpPr>
        <p:spPr bwMode="auto">
          <a:xfrm>
            <a:off x="7896638" y="4190441"/>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r</a:t>
            </a:r>
            <a:r>
              <a:rPr lang="en-US" sz="2100" b="1" baseline="-25000" dirty="0" smtClean="0">
                <a:latin typeface="+mn-lt"/>
              </a:rPr>
              <a:t>2</a:t>
            </a:r>
            <a:endParaRPr lang="en-US" sz="2100" baseline="-25000" dirty="0">
              <a:latin typeface="+mn-lt"/>
            </a:endParaRPr>
          </a:p>
        </p:txBody>
      </p:sp>
      <p:sp>
        <p:nvSpPr>
          <p:cNvPr id="26" name="Text Box 22"/>
          <p:cNvSpPr txBox="1">
            <a:spLocks noChangeArrowheads="1"/>
          </p:cNvSpPr>
          <p:nvPr/>
        </p:nvSpPr>
        <p:spPr bwMode="auto">
          <a:xfrm>
            <a:off x="8827645" y="635793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Y</a:t>
            </a:r>
            <a:r>
              <a:rPr lang="en-US" sz="2100" b="1" baseline="-25000" dirty="0" smtClean="0">
                <a:latin typeface="+mn-lt"/>
              </a:rPr>
              <a:t>2</a:t>
            </a:r>
            <a:endParaRPr lang="en-US" sz="2100" baseline="-25000" dirty="0">
              <a:latin typeface="+mn-lt"/>
            </a:endParaRPr>
          </a:p>
        </p:txBody>
      </p:sp>
      <p:sp>
        <p:nvSpPr>
          <p:cNvPr id="27" name="Text Box 17"/>
          <p:cNvSpPr txBox="1">
            <a:spLocks noChangeArrowheads="1"/>
          </p:cNvSpPr>
          <p:nvPr/>
        </p:nvSpPr>
        <p:spPr bwMode="auto">
          <a:xfrm>
            <a:off x="10528418" y="2733893"/>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smtClean="0">
                <a:latin typeface="+mn-lt"/>
              </a:rPr>
              <a:t>LM</a:t>
            </a:r>
            <a:r>
              <a:rPr lang="en-US" sz="2400" b="1" baseline="-25000" dirty="0" smtClean="0">
                <a:latin typeface="+mn-lt"/>
              </a:rPr>
              <a:t>2</a:t>
            </a:r>
            <a:endParaRPr lang="en-US" sz="2400" b="1" i="1" baseline="-25000" dirty="0">
              <a:latin typeface="+mn-lt"/>
            </a:endParaRPr>
          </a:p>
        </p:txBody>
      </p:sp>
      <p:sp>
        <p:nvSpPr>
          <p:cNvPr id="4" name="Left Brace 3"/>
          <p:cNvSpPr/>
          <p:nvPr/>
        </p:nvSpPr>
        <p:spPr>
          <a:xfrm>
            <a:off x="7807919" y="4475523"/>
            <a:ext cx="123800" cy="53816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 Box 21"/>
          <p:cNvSpPr txBox="1">
            <a:spLocks noChangeArrowheads="1"/>
          </p:cNvSpPr>
          <p:nvPr/>
        </p:nvSpPr>
        <p:spPr bwMode="auto">
          <a:xfrm>
            <a:off x="7369805" y="4488152"/>
            <a:ext cx="5161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l-GR" sz="2400" b="1" i="1" dirty="0" smtClean="0">
                <a:latin typeface="+mn-lt"/>
              </a:rPr>
              <a:t>Δ</a:t>
            </a:r>
            <a:r>
              <a:rPr lang="en-US" sz="2400" b="1" i="1" dirty="0" smtClean="0">
                <a:latin typeface="+mn-lt"/>
              </a:rPr>
              <a:t>r</a:t>
            </a:r>
            <a:endParaRPr lang="en-US" sz="2100" baseline="-25000" dirty="0">
              <a:latin typeface="+mn-lt"/>
            </a:endParaRPr>
          </a:p>
        </p:txBody>
      </p:sp>
      <p:sp>
        <p:nvSpPr>
          <p:cNvPr id="29" name="Left Brace 28"/>
          <p:cNvSpPr/>
          <p:nvPr/>
        </p:nvSpPr>
        <p:spPr>
          <a:xfrm>
            <a:off x="7211019" y="4514512"/>
            <a:ext cx="206667" cy="1018379"/>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 Box 21"/>
          <p:cNvSpPr txBox="1">
            <a:spLocks noChangeArrowheads="1"/>
          </p:cNvSpPr>
          <p:nvPr/>
        </p:nvSpPr>
        <p:spPr bwMode="auto">
          <a:xfrm>
            <a:off x="6488005" y="4768144"/>
            <a:ext cx="7352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l-GR" sz="2400" b="1" i="1" dirty="0" smtClean="0">
                <a:latin typeface="+mn-lt"/>
              </a:rPr>
              <a:t>Δ</a:t>
            </a:r>
            <a:r>
              <a:rPr lang="en-US" sz="2400" b="1" i="1" dirty="0" smtClean="0">
                <a:latin typeface="+mn-lt"/>
              </a:rPr>
              <a:t>E</a:t>
            </a:r>
            <a:r>
              <a:rPr lang="el-GR" sz="2400" b="1" i="1" dirty="0" smtClean="0">
                <a:latin typeface="+mn-lt"/>
              </a:rPr>
              <a:t>π</a:t>
            </a:r>
            <a:endParaRPr lang="en-US" sz="2100" baseline="-25000" dirty="0">
              <a:latin typeface="+mn-lt"/>
            </a:endParaRPr>
          </a:p>
        </p:txBody>
      </p:sp>
    </p:spTree>
    <p:extLst>
      <p:ext uri="{BB962C8B-B14F-4D97-AF65-F5344CB8AC3E}">
        <p14:creationId xmlns:p14="http://schemas.microsoft.com/office/powerpoint/2010/main" val="2151007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of the </a:t>
            </a:r>
            <a:r>
              <a:rPr lang="en-US" i="1" dirty="0" smtClean="0"/>
              <a:t>LM</a:t>
            </a:r>
            <a:r>
              <a:rPr lang="en-US" dirty="0" smtClean="0"/>
              <a:t> curve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09600" y="1600201"/>
                <a:ext cx="7276399" cy="4525963"/>
              </a:xfrm>
            </p:spPr>
            <p:txBody>
              <a:bodyPr>
                <a:normAutofit fontScale="85000" lnSpcReduction="20000"/>
              </a:bodyPr>
              <a:lstStyle/>
              <a:p>
                <a:r>
                  <a:rPr lang="en-US" dirty="0" smtClean="0"/>
                  <a:t>Here’s another way to get the result in the previous slide:</a:t>
                </a:r>
              </a:p>
              <a:p>
                <a:r>
                  <a:rPr lang="en-US" dirty="0" smtClean="0"/>
                  <a:t>Recall that the </a:t>
                </a:r>
                <a:r>
                  <a:rPr lang="en-US" i="1" dirty="0" smtClean="0"/>
                  <a:t>LM</a:t>
                </a:r>
                <a:r>
                  <a:rPr lang="en-US" dirty="0" smtClean="0"/>
                  <a:t> equation is </a:t>
                </a:r>
                <a14:m>
                  <m:oMath xmlns:m="http://schemas.openxmlformats.org/officeDocument/2006/math">
                    <m:r>
                      <a:rPr lang="en-US" b="0" i="1" smtClean="0">
                        <a:solidFill>
                          <a:srgbClr val="FF0000"/>
                        </a:solidFill>
                        <a:latin typeface="Cambria Math"/>
                      </a:rPr>
                      <m:t>𝑌</m:t>
                    </m:r>
                    <m:r>
                      <a:rPr lang="en-US" b="0" i="1">
                        <a:latin typeface="Cambria Math"/>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𝑀</m:t>
                        </m:r>
                      </m:num>
                      <m:den>
                        <m:r>
                          <a:rPr lang="en-US" b="0" i="1" smtClean="0">
                            <a:latin typeface="Cambria Math" panose="02040503050406030204" pitchFamily="18" charset="0"/>
                          </a:rPr>
                          <m:t>𝑃</m:t>
                        </m:r>
                      </m:den>
                    </m:f>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b="0" i="1" smtClean="0">
                                <a:solidFill>
                                  <a:srgbClr val="FF0000"/>
                                </a:solidFill>
                                <a:latin typeface="Cambria Math"/>
                              </a:rPr>
                              <m:t>𝑟</m:t>
                            </m:r>
                            <m:r>
                              <a:rPr lang="en-US" b="0" i="1">
                                <a:latin typeface="Cambria Math"/>
                              </a:rPr>
                              <m:t>+</m:t>
                            </m:r>
                            <m:r>
                              <a:rPr lang="en-US" b="0" i="1">
                                <a:latin typeface="Cambria Math"/>
                              </a:rPr>
                              <m:t>𝐸</m:t>
                            </m:r>
                            <m:r>
                              <a:rPr lang="en-US" b="0" i="1">
                                <a:latin typeface="Cambria Math"/>
                                <a:ea typeface="Cambria Math"/>
                              </a:rPr>
                              <m:t>𝜋</m:t>
                            </m:r>
                          </m:e>
                        </m:d>
                      </m:num>
                      <m:den>
                        <m:sSub>
                          <m:sSubPr>
                            <m:ctrlPr>
                              <a:rPr lang="en-US" i="1">
                                <a:latin typeface="Cambria Math" panose="02040503050406030204" pitchFamily="18" charset="0"/>
                              </a:rPr>
                            </m:ctrlPr>
                          </m:sSubPr>
                          <m:e>
                            <m:r>
                              <a:rPr lang="en-US" b="0" i="1">
                                <a:latin typeface="Cambria Math"/>
                              </a:rPr>
                              <m:t>𝐿</m:t>
                            </m:r>
                          </m:e>
                          <m:sub>
                            <m:r>
                              <a:rPr lang="en-US" b="0" i="1">
                                <a:latin typeface="Cambria Math"/>
                              </a:rPr>
                              <m:t>0</m:t>
                            </m:r>
                          </m:sub>
                        </m:sSub>
                      </m:den>
                    </m:f>
                  </m:oMath>
                </a14:m>
                <a:r>
                  <a:rPr lang="en-US" dirty="0" smtClean="0"/>
                  <a:t>.</a:t>
                </a:r>
              </a:p>
              <a:p>
                <a:r>
                  <a:rPr lang="en-US" dirty="0" smtClean="0"/>
                  <a:t>This is the same as</a:t>
                </a:r>
                <a:r>
                  <a:rPr lang="en-US" dirty="0" smtClean="0"/>
                  <a:t> </a:t>
                </a:r>
                <a14:m>
                  <m:oMath xmlns:m="http://schemas.openxmlformats.org/officeDocument/2006/math">
                    <m:r>
                      <a:rPr lang="en-US" i="1" smtClean="0">
                        <a:solidFill>
                          <a:srgbClr val="FF0000"/>
                        </a:solidFill>
                        <a:latin typeface="Cambria Math"/>
                      </a:rPr>
                      <m:t>𝑌</m:t>
                    </m:r>
                    <m:r>
                      <a:rPr lang="en-US" i="1">
                        <a:latin typeface="Cambria Math"/>
                      </a:rPr>
                      <m:t>=</m:t>
                    </m:r>
                    <m:f>
                      <m:fPr>
                        <m:ctrlPr>
                          <a:rPr lang="en-US" i="1">
                            <a:latin typeface="Cambria Math" panose="02040503050406030204" pitchFamily="18" charset="0"/>
                          </a:rPr>
                        </m:ctrlPr>
                      </m:fPr>
                      <m:num>
                        <m:r>
                          <a:rPr lang="en-US" i="1">
                            <a:latin typeface="Cambria Math" panose="02040503050406030204" pitchFamily="18" charset="0"/>
                          </a:rPr>
                          <m:t>𝑀</m:t>
                        </m:r>
                      </m:num>
                      <m:den>
                        <m:r>
                          <a:rPr lang="en-US" i="1">
                            <a:latin typeface="Cambria Math" panose="02040503050406030204" pitchFamily="18" charset="0"/>
                          </a:rPr>
                          <m:t>𝑃</m:t>
                        </m:r>
                      </m:den>
                    </m:f>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b="0" i="1" smtClean="0">
                            <a:solidFill>
                              <a:srgbClr val="FF0000"/>
                            </a:solidFill>
                            <a:latin typeface="Cambria Math" panose="02040503050406030204" pitchFamily="18" charset="0"/>
                          </a:rPr>
                          <m:t>𝑖</m:t>
                        </m:r>
                      </m:num>
                      <m:den>
                        <m:sSub>
                          <m:sSubPr>
                            <m:ctrlPr>
                              <a:rPr lang="en-US" i="1">
                                <a:latin typeface="Cambria Math" panose="02040503050406030204" pitchFamily="18" charset="0"/>
                              </a:rPr>
                            </m:ctrlPr>
                          </m:sSubPr>
                          <m:e>
                            <m:r>
                              <a:rPr lang="en-US" i="1">
                                <a:latin typeface="Cambria Math"/>
                              </a:rPr>
                              <m:t>𝐿</m:t>
                            </m:r>
                          </m:e>
                          <m:sub>
                            <m:r>
                              <a:rPr lang="en-US" i="1">
                                <a:latin typeface="Cambria Math"/>
                              </a:rPr>
                              <m:t>0</m:t>
                            </m:r>
                          </m:sub>
                        </m:sSub>
                      </m:den>
                    </m:f>
                  </m:oMath>
                </a14:m>
                <a:r>
                  <a:rPr lang="en-US" dirty="0" smtClean="0"/>
                  <a:t>.</a:t>
                </a:r>
              </a:p>
              <a:p>
                <a:r>
                  <a:rPr lang="en-US" dirty="0" smtClean="0"/>
                  <a:t>This gives us </a:t>
                </a:r>
                <a14:m>
                  <m:oMath xmlns:m="http://schemas.openxmlformats.org/officeDocument/2006/math">
                    <m:r>
                      <a:rPr lang="en-US" b="0" i="1" smtClean="0">
                        <a:solidFill>
                          <a:srgbClr val="FF0000"/>
                        </a:solidFill>
                        <a:latin typeface="Cambria Math" panose="02040503050406030204" pitchFamily="18" charset="0"/>
                      </a:rPr>
                      <m:t>𝑖</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solidFill>
                              <a:srgbClr val="FF0000"/>
                            </a:solidFill>
                            <a:latin typeface="Cambria Math" panose="02040503050406030204" pitchFamily="18" charset="0"/>
                          </a:rPr>
                          <m:t>𝑌</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𝐿</m:t>
                            </m:r>
                          </m:e>
                          <m:sub>
                            <m:r>
                              <a:rPr lang="en-US" b="0" i="1" smtClean="0">
                                <a:latin typeface="Cambria Math" panose="02040503050406030204" pitchFamily="18" charset="0"/>
                                <a:ea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num>
                      <m:den>
                        <m:r>
                          <a:rPr lang="en-US" b="0" i="1" smtClean="0">
                            <a:latin typeface="Cambria Math" panose="02040503050406030204" pitchFamily="18" charset="0"/>
                          </a:rPr>
                          <m:t>𝑀</m:t>
                        </m:r>
                      </m:den>
                    </m:f>
                  </m:oMath>
                </a14:m>
                <a:r>
                  <a:rPr lang="en-US" dirty="0" smtClean="0"/>
                  <a:t>.</a:t>
                </a:r>
              </a:p>
              <a:p>
                <a:r>
                  <a:rPr lang="en-US" dirty="0" smtClean="0"/>
                  <a:t>We have seen before that when </a:t>
                </a:r>
                <a:r>
                  <a:rPr lang="en-US" i="1" dirty="0"/>
                  <a:t>E</a:t>
                </a:r>
                <a:r>
                  <a:rPr lang="el-GR" dirty="0">
                    <a:cs typeface="Calibri"/>
                  </a:rPr>
                  <a:t>π</a:t>
                </a:r>
                <a:r>
                  <a:rPr lang="en-US" dirty="0">
                    <a:cs typeface="Calibri"/>
                  </a:rPr>
                  <a:t> </a:t>
                </a:r>
                <a:r>
                  <a:rPr lang="en-US" dirty="0" smtClean="0">
                    <a:cs typeface="Calibri"/>
                  </a:rPr>
                  <a:t>decreases, </a:t>
                </a:r>
                <a:r>
                  <a:rPr lang="en-US" i="1" dirty="0" smtClean="0">
                    <a:cs typeface="Calibri"/>
                  </a:rPr>
                  <a:t>Y</a:t>
                </a:r>
                <a:r>
                  <a:rPr lang="en-US" dirty="0" smtClean="0">
                    <a:cs typeface="Calibri"/>
                  </a:rPr>
                  <a:t> decreases and all other exogenous variables are unaffected.</a:t>
                </a:r>
              </a:p>
              <a:p>
                <a:r>
                  <a:rPr lang="en-US" dirty="0" smtClean="0">
                    <a:cs typeface="Calibri"/>
                  </a:rPr>
                  <a:t>So, </a:t>
                </a:r>
                <a:r>
                  <a:rPr lang="en-US" dirty="0">
                    <a:solidFill>
                      <a:srgbClr val="0070C0"/>
                    </a:solidFill>
                  </a:rPr>
                  <a:t>when </a:t>
                </a:r>
                <a:r>
                  <a:rPr lang="en-US" i="1" dirty="0">
                    <a:solidFill>
                      <a:srgbClr val="0070C0"/>
                    </a:solidFill>
                  </a:rPr>
                  <a:t>E</a:t>
                </a:r>
                <a:r>
                  <a:rPr lang="el-GR" dirty="0">
                    <a:solidFill>
                      <a:srgbClr val="0070C0"/>
                    </a:solidFill>
                    <a:cs typeface="Calibri"/>
                  </a:rPr>
                  <a:t>π</a:t>
                </a:r>
                <a:r>
                  <a:rPr lang="en-US" dirty="0">
                    <a:solidFill>
                      <a:srgbClr val="0070C0"/>
                    </a:solidFill>
                    <a:cs typeface="Calibri"/>
                  </a:rPr>
                  <a:t> decreases, </a:t>
                </a:r>
                <a:r>
                  <a:rPr lang="en-US" i="1" dirty="0" err="1" smtClean="0">
                    <a:solidFill>
                      <a:srgbClr val="0070C0"/>
                    </a:solidFill>
                    <a:cs typeface="Calibri"/>
                  </a:rPr>
                  <a:t>i</a:t>
                </a:r>
                <a:r>
                  <a:rPr lang="en-US" dirty="0" smtClean="0">
                    <a:solidFill>
                      <a:srgbClr val="0070C0"/>
                    </a:solidFill>
                    <a:cs typeface="Calibri"/>
                  </a:rPr>
                  <a:t> decreases</a:t>
                </a:r>
                <a:r>
                  <a:rPr lang="en-US" dirty="0" smtClean="0">
                    <a:cs typeface="Calibri"/>
                  </a:rPr>
                  <a:t>.</a:t>
                </a:r>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09600" y="1600201"/>
                <a:ext cx="7276399" cy="4525963"/>
              </a:xfrm>
              <a:blipFill>
                <a:blip r:embed="rId2"/>
                <a:stretch>
                  <a:fillRect l="-1424" t="-2830" r="-921"/>
                </a:stretch>
              </a:blipFill>
            </p:spPr>
            <p:txBody>
              <a:bodyPr/>
              <a:lstStyle/>
              <a:p>
                <a:r>
                  <a:rPr lang="en-US">
                    <a:noFill/>
                  </a:rPr>
                  <a:t> </a:t>
                </a:r>
              </a:p>
            </p:txBody>
          </p:sp>
        </mc:Fallback>
      </mc:AlternateContent>
      <p:graphicFrame>
        <p:nvGraphicFramePr>
          <p:cNvPr id="21" name="Table 20"/>
          <p:cNvGraphicFramePr>
            <a:graphicFrameLocks noGrp="1"/>
          </p:cNvGraphicFramePr>
          <p:nvPr>
            <p:extLst>
              <p:ext uri="{D42A27DB-BD31-4B8C-83A1-F6EECF244321}">
                <p14:modId xmlns:p14="http://schemas.microsoft.com/office/powerpoint/2010/main" val="1573365599"/>
              </p:ext>
            </p:extLst>
          </p:nvPr>
        </p:nvGraphicFramePr>
        <p:xfrm>
          <a:off x="7442568" y="1668365"/>
          <a:ext cx="4679852"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80366">
                  <a:extLst>
                    <a:ext uri="{9D8B030D-6E8A-4147-A177-3AD203B41FA5}">
                      <a16:colId xmlns:a16="http://schemas.microsoft.com/office/drawing/2014/main" val="20001"/>
                    </a:ext>
                  </a:extLst>
                </a:gridCol>
                <a:gridCol w="480366">
                  <a:extLst>
                    <a:ext uri="{9D8B030D-6E8A-4147-A177-3AD203B41FA5}">
                      <a16:colId xmlns:a16="http://schemas.microsoft.com/office/drawing/2014/main" val="20002"/>
                    </a:ext>
                  </a:extLst>
                </a:gridCol>
                <a:gridCol w="480366">
                  <a:extLst>
                    <a:ext uri="{9D8B030D-6E8A-4147-A177-3AD203B41FA5}">
                      <a16:colId xmlns:a16="http://schemas.microsoft.com/office/drawing/2014/main" val="2810935425"/>
                    </a:ext>
                  </a:extLst>
                </a:gridCol>
              </a:tblGrid>
              <a:tr h="370840">
                <a:tc gridSpan="6">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tc>
                  <a:txBody>
                    <a:bodyPr/>
                    <a:lstStyle/>
                    <a:p>
                      <a:pPr algn="ctr"/>
                      <a:r>
                        <a:rPr lang="en-US" dirty="0" smtClean="0">
                          <a:latin typeface="+mn-lt"/>
                          <a:cs typeface="Calibri"/>
                        </a:rPr>
                        <a:t>−</a:t>
                      </a:r>
                      <a:endParaRPr lang="en-US" dirty="0"/>
                    </a:p>
                  </a:txBody>
                  <a:tcPr/>
                </a:tc>
                <a:tc>
                  <a:txBody>
                    <a:bodyPr/>
                    <a:lstStyle/>
                    <a:p>
                      <a:pPr algn="ctr"/>
                      <a:r>
                        <a:rPr lang="en-US" sz="1100" dirty="0" smtClean="0"/>
                        <a:t>Later</a:t>
                      </a:r>
                      <a:endParaRPr lang="en-US" sz="1100"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482857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IS</a:t>
            </a:r>
            <a:r>
              <a:rPr lang="en-US" dirty="0" smtClean="0"/>
              <a:t>-</a:t>
            </a:r>
            <a:r>
              <a:rPr lang="en-US" i="1" dirty="0" smtClean="0"/>
              <a:t>LM</a:t>
            </a:r>
            <a:r>
              <a:rPr lang="en-US" dirty="0" smtClean="0"/>
              <a:t> Predictions for </a:t>
            </a:r>
            <a:r>
              <a:rPr lang="en-US" i="1" dirty="0" smtClean="0"/>
              <a:t>Y</a:t>
            </a:r>
            <a:r>
              <a:rPr lang="en-US" dirty="0" smtClean="0"/>
              <a:t>, </a:t>
            </a:r>
            <a:r>
              <a:rPr lang="en-US" i="1" dirty="0" smtClean="0"/>
              <a:t>r</a:t>
            </a:r>
            <a:r>
              <a:rPr lang="en-US" dirty="0" smtClean="0"/>
              <a:t> and </a:t>
            </a:r>
            <a:r>
              <a:rPr lang="en-US" i="1" dirty="0" err="1" smtClean="0"/>
              <a:t>i</a:t>
            </a:r>
            <a:endParaRPr lang="en-US" i="1" dirty="0"/>
          </a:p>
        </p:txBody>
      </p:sp>
      <p:sp>
        <p:nvSpPr>
          <p:cNvPr id="7" name="Right Arrow 6"/>
          <p:cNvSpPr/>
          <p:nvPr/>
        </p:nvSpPr>
        <p:spPr>
          <a:xfrm>
            <a:off x="5810861" y="2890682"/>
            <a:ext cx="747252" cy="255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603226599"/>
              </p:ext>
            </p:extLst>
          </p:nvPr>
        </p:nvGraphicFramePr>
        <p:xfrm>
          <a:off x="6960789" y="1668365"/>
          <a:ext cx="4679852"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80366">
                  <a:extLst>
                    <a:ext uri="{9D8B030D-6E8A-4147-A177-3AD203B41FA5}">
                      <a16:colId xmlns:a16="http://schemas.microsoft.com/office/drawing/2014/main" val="20001"/>
                    </a:ext>
                  </a:extLst>
                </a:gridCol>
                <a:gridCol w="480366">
                  <a:extLst>
                    <a:ext uri="{9D8B030D-6E8A-4147-A177-3AD203B41FA5}">
                      <a16:colId xmlns:a16="http://schemas.microsoft.com/office/drawing/2014/main" val="20002"/>
                    </a:ext>
                  </a:extLst>
                </a:gridCol>
                <a:gridCol w="480366">
                  <a:extLst>
                    <a:ext uri="{9D8B030D-6E8A-4147-A177-3AD203B41FA5}">
                      <a16:colId xmlns:a16="http://schemas.microsoft.com/office/drawing/2014/main" val="2810935425"/>
                    </a:ext>
                  </a:extLst>
                </a:gridCol>
              </a:tblGrid>
              <a:tr h="370840">
                <a:tc gridSpan="6">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937174855"/>
              </p:ext>
            </p:extLst>
          </p:nvPr>
        </p:nvGraphicFramePr>
        <p:xfrm>
          <a:off x="850022" y="1683117"/>
          <a:ext cx="4679852"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80366">
                  <a:extLst>
                    <a:ext uri="{9D8B030D-6E8A-4147-A177-3AD203B41FA5}">
                      <a16:colId xmlns:a16="http://schemas.microsoft.com/office/drawing/2014/main" val="20001"/>
                    </a:ext>
                  </a:extLst>
                </a:gridCol>
                <a:gridCol w="480366">
                  <a:extLst>
                    <a:ext uri="{9D8B030D-6E8A-4147-A177-3AD203B41FA5}">
                      <a16:colId xmlns:a16="http://schemas.microsoft.com/office/drawing/2014/main" val="20002"/>
                    </a:ext>
                  </a:extLst>
                </a:gridCol>
                <a:gridCol w="480366">
                  <a:extLst>
                    <a:ext uri="{9D8B030D-6E8A-4147-A177-3AD203B41FA5}">
                      <a16:colId xmlns:a16="http://schemas.microsoft.com/office/drawing/2014/main" val="2810935425"/>
                    </a:ext>
                  </a:extLst>
                </a:gridCol>
              </a:tblGrid>
              <a:tr h="370840">
                <a:tc gridSpan="6">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sz="1100" dirty="0" smtClean="0"/>
                        <a:t>Later</a:t>
                      </a:r>
                      <a:endParaRPr lang="en-US" sz="1100"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sp>
        <p:nvSpPr>
          <p:cNvPr id="10" name="TextBox 9"/>
          <p:cNvSpPr txBox="1"/>
          <p:nvPr/>
        </p:nvSpPr>
        <p:spPr>
          <a:xfrm>
            <a:off x="2109789" y="5457826"/>
            <a:ext cx="3671887" cy="1200329"/>
          </a:xfrm>
          <a:prstGeom prst="rect">
            <a:avLst/>
          </a:prstGeom>
          <a:noFill/>
        </p:spPr>
        <p:txBody>
          <a:bodyPr wrap="square" rtlCol="0">
            <a:spAutoFit/>
          </a:bodyPr>
          <a:lstStyle/>
          <a:p>
            <a:r>
              <a:rPr lang="en-US" b="1" dirty="0">
                <a:solidFill>
                  <a:srgbClr val="0070C0"/>
                </a:solidFill>
              </a:rPr>
              <a:t>At this point, you should be able to do problems 1, 2, 3 (a) – (f), 4, and 5 on pages </a:t>
            </a:r>
            <a:r>
              <a:rPr lang="en-US" b="1" dirty="0" smtClean="0">
                <a:solidFill>
                  <a:srgbClr val="0070C0"/>
                </a:solidFill>
              </a:rPr>
              <a:t>362 </a:t>
            </a:r>
            <a:r>
              <a:rPr lang="en-US" b="1" dirty="0">
                <a:solidFill>
                  <a:srgbClr val="0070C0"/>
                </a:solidFill>
              </a:rPr>
              <a:t>– </a:t>
            </a:r>
            <a:r>
              <a:rPr lang="en-US" b="1" dirty="0" smtClean="0">
                <a:solidFill>
                  <a:srgbClr val="0070C0"/>
                </a:solidFill>
              </a:rPr>
              <a:t>364 </a:t>
            </a:r>
            <a:r>
              <a:rPr lang="en-US" b="1" dirty="0">
                <a:solidFill>
                  <a:srgbClr val="0070C0"/>
                </a:solidFill>
              </a:rPr>
              <a:t>of the textbook. Please try them.</a:t>
            </a:r>
          </a:p>
        </p:txBody>
      </p:sp>
    </p:spTree>
    <p:extLst>
      <p:ext uri="{BB962C8B-B14F-4D97-AF65-F5344CB8AC3E}">
        <p14:creationId xmlns:p14="http://schemas.microsoft.com/office/powerpoint/2010/main" val="1920194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Policy</a:t>
            </a:r>
            <a:endParaRPr lang="en-US" dirty="0"/>
          </a:p>
        </p:txBody>
      </p:sp>
      <p:sp>
        <p:nvSpPr>
          <p:cNvPr id="3" name="Content Placeholder 2"/>
          <p:cNvSpPr>
            <a:spLocks noGrp="1"/>
          </p:cNvSpPr>
          <p:nvPr>
            <p:ph idx="1"/>
          </p:nvPr>
        </p:nvSpPr>
        <p:spPr/>
        <p:txBody>
          <a:bodyPr/>
          <a:lstStyle/>
          <a:p>
            <a:r>
              <a:rPr lang="en-US" dirty="0" smtClean="0">
                <a:solidFill>
                  <a:srgbClr val="0070C0"/>
                </a:solidFill>
              </a:rPr>
              <a:t>The practice of changing the quantity of money (</a:t>
            </a:r>
            <a:r>
              <a:rPr lang="en-US" i="1" dirty="0" smtClean="0">
                <a:solidFill>
                  <a:srgbClr val="0070C0"/>
                </a:solidFill>
              </a:rPr>
              <a:t>M</a:t>
            </a:r>
            <a:r>
              <a:rPr lang="en-US" dirty="0" smtClean="0">
                <a:solidFill>
                  <a:srgbClr val="0070C0"/>
                </a:solidFill>
              </a:rPr>
              <a:t>) in order to affect the macroeconomic outcome is called </a:t>
            </a:r>
            <a:r>
              <a:rPr lang="en-US" b="1" dirty="0" smtClean="0">
                <a:solidFill>
                  <a:srgbClr val="0070C0"/>
                </a:solidFill>
              </a:rPr>
              <a:t>monetary policy</a:t>
            </a:r>
          </a:p>
          <a:p>
            <a:pPr lvl="1"/>
            <a:r>
              <a:rPr lang="en-US" dirty="0" smtClean="0">
                <a:solidFill>
                  <a:srgbClr val="0070C0"/>
                </a:solidFill>
              </a:rPr>
              <a:t>an increase in the quantity of money </a:t>
            </a:r>
            <a:r>
              <a:rPr lang="en-US" dirty="0">
                <a:solidFill>
                  <a:srgbClr val="0070C0"/>
                </a:solidFill>
              </a:rPr>
              <a:t>(</a:t>
            </a:r>
            <a:r>
              <a:rPr lang="en-US" i="1" dirty="0" smtClean="0">
                <a:solidFill>
                  <a:srgbClr val="0070C0"/>
                </a:solidFill>
              </a:rPr>
              <a:t>M</a:t>
            </a:r>
            <a:r>
              <a:rPr lang="en-US" dirty="0" smtClean="0">
                <a:solidFill>
                  <a:srgbClr val="0070C0"/>
                </a:solidFill>
                <a:latin typeface="Arial Unicode MS"/>
                <a:ea typeface="Arial Unicode MS"/>
                <a:cs typeface="Arial Unicode MS"/>
              </a:rPr>
              <a:t>↑</a:t>
            </a:r>
            <a:r>
              <a:rPr lang="en-US" dirty="0" smtClean="0">
                <a:solidFill>
                  <a:srgbClr val="0070C0"/>
                </a:solidFill>
              </a:rPr>
              <a:t>) is called </a:t>
            </a:r>
            <a:r>
              <a:rPr lang="en-US" i="1" dirty="0" smtClean="0">
                <a:solidFill>
                  <a:srgbClr val="0070C0"/>
                </a:solidFill>
              </a:rPr>
              <a:t>expansionary</a:t>
            </a:r>
            <a:r>
              <a:rPr lang="en-US" dirty="0" smtClean="0">
                <a:solidFill>
                  <a:srgbClr val="0070C0"/>
                </a:solidFill>
              </a:rPr>
              <a:t> monetary policy, and</a:t>
            </a:r>
          </a:p>
          <a:p>
            <a:pPr lvl="1"/>
            <a:r>
              <a:rPr lang="en-US" dirty="0" smtClean="0">
                <a:solidFill>
                  <a:srgbClr val="0070C0"/>
                </a:solidFill>
              </a:rPr>
              <a:t>A decrease </a:t>
            </a:r>
            <a:r>
              <a:rPr lang="en-US" dirty="0">
                <a:solidFill>
                  <a:srgbClr val="0070C0"/>
                </a:solidFill>
              </a:rPr>
              <a:t>in the quantity of money (</a:t>
            </a:r>
            <a:r>
              <a:rPr lang="en-US" i="1" dirty="0" smtClean="0">
                <a:solidFill>
                  <a:srgbClr val="0070C0"/>
                </a:solidFill>
              </a:rPr>
              <a:t>M</a:t>
            </a:r>
            <a:r>
              <a:rPr lang="en-US" dirty="0" smtClean="0">
                <a:solidFill>
                  <a:srgbClr val="0070C0"/>
                </a:solidFill>
                <a:latin typeface="Arial Unicode MS"/>
                <a:ea typeface="Arial Unicode MS"/>
                <a:cs typeface="Arial Unicode MS"/>
              </a:rPr>
              <a:t>↓</a:t>
            </a:r>
            <a:r>
              <a:rPr lang="en-US" dirty="0" smtClean="0">
                <a:solidFill>
                  <a:srgbClr val="0070C0"/>
                </a:solidFill>
              </a:rPr>
              <a:t>) </a:t>
            </a:r>
            <a:r>
              <a:rPr lang="en-US" dirty="0">
                <a:solidFill>
                  <a:srgbClr val="0070C0"/>
                </a:solidFill>
              </a:rPr>
              <a:t>is called </a:t>
            </a:r>
            <a:r>
              <a:rPr lang="en-US" i="1" dirty="0" smtClean="0">
                <a:solidFill>
                  <a:srgbClr val="0070C0"/>
                </a:solidFill>
              </a:rPr>
              <a:t>contractionary </a:t>
            </a:r>
            <a:r>
              <a:rPr lang="en-US" dirty="0" smtClean="0">
                <a:solidFill>
                  <a:srgbClr val="0070C0"/>
                </a:solidFill>
              </a:rPr>
              <a:t>monetary </a:t>
            </a:r>
            <a:r>
              <a:rPr lang="en-US" dirty="0" smtClean="0">
                <a:solidFill>
                  <a:srgbClr val="0070C0"/>
                </a:solidFill>
              </a:rPr>
              <a:t>policy</a:t>
            </a:r>
          </a:p>
          <a:p>
            <a:pPr lvl="1"/>
            <a:r>
              <a:rPr lang="en-US" dirty="0" smtClean="0"/>
              <a:t>We saw this in Ch. 4</a:t>
            </a:r>
            <a:endParaRPr lang="en-US" dirty="0"/>
          </a:p>
        </p:txBody>
      </p:sp>
    </p:spTree>
    <p:extLst>
      <p:ext uri="{BB962C8B-B14F-4D97-AF65-F5344CB8AC3E}">
        <p14:creationId xmlns:p14="http://schemas.microsoft.com/office/powerpoint/2010/main" val="1811579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of the </a:t>
            </a:r>
            <a:r>
              <a:rPr lang="en-US" i="1" dirty="0" smtClean="0"/>
              <a:t>LM</a:t>
            </a:r>
            <a:r>
              <a:rPr lang="en-US" dirty="0" smtClean="0"/>
              <a:t> curve</a:t>
            </a:r>
            <a:endParaRPr lang="en-US" dirty="0"/>
          </a:p>
        </p:txBody>
      </p:sp>
      <p:sp>
        <p:nvSpPr>
          <p:cNvPr id="3" name="Content Placeholder 2"/>
          <p:cNvSpPr>
            <a:spLocks noGrp="1"/>
          </p:cNvSpPr>
          <p:nvPr>
            <p:ph idx="1"/>
          </p:nvPr>
        </p:nvSpPr>
        <p:spPr>
          <a:xfrm>
            <a:off x="609600" y="1600201"/>
            <a:ext cx="7377727" cy="4525963"/>
          </a:xfrm>
        </p:spPr>
        <p:txBody>
          <a:bodyPr>
            <a:noAutofit/>
          </a:bodyPr>
          <a:lstStyle/>
          <a:p>
            <a:r>
              <a:rPr lang="en-US" dirty="0" smtClean="0">
                <a:solidFill>
                  <a:srgbClr val="0070C0"/>
                </a:solidFill>
              </a:rPr>
              <a:t>When the central bank </a:t>
            </a:r>
            <a:r>
              <a:rPr lang="en-US" i="1" dirty="0" smtClean="0">
                <a:solidFill>
                  <a:srgbClr val="0070C0"/>
                </a:solidFill>
              </a:rPr>
              <a:t>increases</a:t>
            </a:r>
            <a:r>
              <a:rPr lang="en-US" dirty="0" smtClean="0">
                <a:solidFill>
                  <a:srgbClr val="0070C0"/>
                </a:solidFill>
              </a:rPr>
              <a:t> </a:t>
            </a:r>
            <a:r>
              <a:rPr lang="en-US" dirty="0" smtClean="0">
                <a:solidFill>
                  <a:srgbClr val="0070C0"/>
                </a:solidFill>
              </a:rPr>
              <a:t>the quantity of money (</a:t>
            </a:r>
            <a:r>
              <a:rPr lang="en-US" i="1" dirty="0" smtClean="0">
                <a:solidFill>
                  <a:srgbClr val="0070C0"/>
                </a:solidFill>
              </a:rPr>
              <a:t>M</a:t>
            </a:r>
            <a:r>
              <a:rPr lang="en-US" dirty="0" smtClean="0">
                <a:solidFill>
                  <a:srgbClr val="0070C0"/>
                </a:solidFill>
              </a:rPr>
              <a:t>),</a:t>
            </a:r>
          </a:p>
          <a:p>
            <a:pPr lvl="1"/>
            <a:r>
              <a:rPr lang="en-US" dirty="0" smtClean="0">
                <a:solidFill>
                  <a:srgbClr val="0070C0"/>
                </a:solidFill>
              </a:rPr>
              <a:t>the </a:t>
            </a:r>
            <a:r>
              <a:rPr lang="en-US" i="1" dirty="0" smtClean="0">
                <a:solidFill>
                  <a:srgbClr val="0070C0"/>
                </a:solidFill>
              </a:rPr>
              <a:t>LM</a:t>
            </a:r>
            <a:r>
              <a:rPr lang="en-US" dirty="0" smtClean="0">
                <a:solidFill>
                  <a:srgbClr val="0070C0"/>
                </a:solidFill>
              </a:rPr>
              <a:t> curve </a:t>
            </a:r>
            <a:r>
              <a:rPr lang="en-US" dirty="0" smtClean="0">
                <a:solidFill>
                  <a:srgbClr val="0070C0"/>
                </a:solidFill>
              </a:rPr>
              <a:t>shifts </a:t>
            </a:r>
            <a:r>
              <a:rPr lang="en-US" i="1" dirty="0" smtClean="0">
                <a:solidFill>
                  <a:srgbClr val="0070C0"/>
                </a:solidFill>
              </a:rPr>
              <a:t>right</a:t>
            </a:r>
            <a:r>
              <a:rPr lang="en-US" dirty="0" smtClean="0">
                <a:solidFill>
                  <a:srgbClr val="0070C0"/>
                </a:solidFill>
              </a:rPr>
              <a:t>, </a:t>
            </a:r>
          </a:p>
          <a:p>
            <a:pPr lvl="1"/>
            <a:r>
              <a:rPr lang="en-US" dirty="0" smtClean="0">
                <a:solidFill>
                  <a:srgbClr val="0070C0"/>
                </a:solidFill>
              </a:rPr>
              <a:t>real output </a:t>
            </a:r>
            <a:r>
              <a:rPr lang="en-US" i="1" dirty="0" smtClean="0">
                <a:solidFill>
                  <a:srgbClr val="0070C0"/>
                </a:solidFill>
              </a:rPr>
              <a:t>increases</a:t>
            </a:r>
            <a:r>
              <a:rPr lang="en-US" dirty="0" smtClean="0">
                <a:solidFill>
                  <a:srgbClr val="0070C0"/>
                </a:solidFill>
              </a:rPr>
              <a:t>, and</a:t>
            </a:r>
            <a:endParaRPr lang="en-US" dirty="0" smtClean="0">
              <a:solidFill>
                <a:srgbClr val="0070C0"/>
              </a:solidFill>
            </a:endParaRPr>
          </a:p>
          <a:p>
            <a:pPr lvl="1"/>
            <a:r>
              <a:rPr lang="en-US" dirty="0" smtClean="0">
                <a:solidFill>
                  <a:srgbClr val="0070C0"/>
                </a:solidFill>
              </a:rPr>
              <a:t>both interest rates </a:t>
            </a:r>
            <a:r>
              <a:rPr lang="en-US" dirty="0" smtClean="0">
                <a:solidFill>
                  <a:srgbClr val="0070C0"/>
                </a:solidFill>
              </a:rPr>
              <a:t>(</a:t>
            </a:r>
            <a:r>
              <a:rPr lang="en-US" i="1" dirty="0" smtClean="0">
                <a:solidFill>
                  <a:srgbClr val="0070C0"/>
                </a:solidFill>
              </a:rPr>
              <a:t>r</a:t>
            </a:r>
            <a:r>
              <a:rPr lang="en-US" dirty="0" smtClean="0">
                <a:solidFill>
                  <a:srgbClr val="0070C0"/>
                </a:solidFill>
              </a:rPr>
              <a:t> and </a:t>
            </a:r>
            <a:r>
              <a:rPr lang="en-US" i="1" dirty="0" err="1" smtClean="0">
                <a:solidFill>
                  <a:srgbClr val="0070C0"/>
                </a:solidFill>
              </a:rPr>
              <a:t>i</a:t>
            </a:r>
            <a:r>
              <a:rPr lang="en-US" dirty="0" smtClean="0">
                <a:solidFill>
                  <a:srgbClr val="0070C0"/>
                </a:solidFill>
              </a:rPr>
              <a:t>) </a:t>
            </a:r>
            <a:r>
              <a:rPr lang="en-US" i="1" dirty="0" smtClean="0">
                <a:solidFill>
                  <a:srgbClr val="0070C0"/>
                </a:solidFill>
              </a:rPr>
              <a:t>decrease</a:t>
            </a:r>
          </a:p>
          <a:p>
            <a:pPr lvl="2"/>
            <a:r>
              <a:rPr lang="en-US" dirty="0" smtClean="0"/>
              <a:t>As </a:t>
            </a:r>
            <a:r>
              <a:rPr lang="en-US" i="1" dirty="0" err="1">
                <a:cs typeface="Calibri"/>
              </a:rPr>
              <a:t>i</a:t>
            </a:r>
            <a:r>
              <a:rPr lang="en-US" dirty="0">
                <a:cs typeface="Calibri"/>
              </a:rPr>
              <a:t> = </a:t>
            </a:r>
            <a:r>
              <a:rPr lang="en-US" i="1" dirty="0">
                <a:cs typeface="Calibri"/>
              </a:rPr>
              <a:t>r</a:t>
            </a:r>
            <a:r>
              <a:rPr lang="en-US" dirty="0">
                <a:cs typeface="Calibri"/>
              </a:rPr>
              <a:t> + </a:t>
            </a:r>
            <a:r>
              <a:rPr lang="en-US" i="1" dirty="0"/>
              <a:t>E</a:t>
            </a:r>
            <a:r>
              <a:rPr lang="el-GR" dirty="0">
                <a:cs typeface="Calibri"/>
              </a:rPr>
              <a:t>π</a:t>
            </a:r>
            <a:r>
              <a:rPr lang="en-US" dirty="0" smtClean="0"/>
              <a:t> and </a:t>
            </a:r>
            <a:r>
              <a:rPr lang="en-US" i="1" dirty="0" smtClean="0"/>
              <a:t>E</a:t>
            </a:r>
            <a:r>
              <a:rPr lang="el-GR" dirty="0">
                <a:cs typeface="Calibri"/>
              </a:rPr>
              <a:t>π</a:t>
            </a:r>
            <a:r>
              <a:rPr lang="en-US" dirty="0">
                <a:cs typeface="Calibri"/>
              </a:rPr>
              <a:t> </a:t>
            </a:r>
            <a:r>
              <a:rPr lang="en-US" dirty="0" smtClean="0">
                <a:cs typeface="Calibri"/>
              </a:rPr>
              <a:t>is exogenous, </a:t>
            </a:r>
            <a:r>
              <a:rPr lang="en-US" i="1" dirty="0"/>
              <a:t>r</a:t>
            </a:r>
            <a:r>
              <a:rPr lang="en-US" dirty="0"/>
              <a:t> and </a:t>
            </a:r>
            <a:r>
              <a:rPr lang="en-US" i="1" dirty="0" err="1"/>
              <a:t>i</a:t>
            </a:r>
            <a:r>
              <a:rPr lang="en-US" dirty="0" smtClean="0">
                <a:cs typeface="Calibri"/>
              </a:rPr>
              <a:t> decrease </a:t>
            </a:r>
            <a:r>
              <a:rPr lang="en-US" dirty="0" smtClean="0"/>
              <a:t>by the same amount when </a:t>
            </a:r>
            <a:r>
              <a:rPr lang="en-US" i="1" dirty="0" smtClean="0"/>
              <a:t>M</a:t>
            </a:r>
            <a:r>
              <a:rPr lang="en-US" dirty="0" smtClean="0"/>
              <a:t> increases</a:t>
            </a:r>
            <a:endParaRPr lang="en-US" dirty="0" smtClean="0"/>
          </a:p>
          <a:p>
            <a:pPr lvl="1"/>
            <a:endParaRPr lang="en-US" dirty="0" smtClean="0">
              <a:solidFill>
                <a:srgbClr val="0070C0"/>
              </a:solidFill>
            </a:endParaRPr>
          </a:p>
        </p:txBody>
      </p:sp>
      <p:sp>
        <p:nvSpPr>
          <p:cNvPr id="5" name="Line 7"/>
          <p:cNvSpPr>
            <a:spLocks noChangeShapeType="1"/>
          </p:cNvSpPr>
          <p:nvPr/>
        </p:nvSpPr>
        <p:spPr bwMode="auto">
          <a:xfrm>
            <a:off x="8585560" y="2419349"/>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p:nvSpPr>
        <p:spPr bwMode="auto">
          <a:xfrm>
            <a:off x="10490560" y="4160837"/>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11" name="Line 11"/>
          <p:cNvSpPr>
            <a:spLocks noChangeShapeType="1"/>
          </p:cNvSpPr>
          <p:nvPr/>
        </p:nvSpPr>
        <p:spPr bwMode="auto">
          <a:xfrm>
            <a:off x="8223610" y="1833308"/>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a:off x="8223611" y="4826128"/>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3"/>
          <p:cNvSpPr txBox="1">
            <a:spLocks noChangeArrowheads="1"/>
          </p:cNvSpPr>
          <p:nvPr/>
        </p:nvSpPr>
        <p:spPr bwMode="auto">
          <a:xfrm>
            <a:off x="11498094" y="4708355"/>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10" name="Text Box 14"/>
          <p:cNvSpPr txBox="1">
            <a:spLocks noChangeArrowheads="1"/>
          </p:cNvSpPr>
          <p:nvPr/>
        </p:nvSpPr>
        <p:spPr bwMode="auto">
          <a:xfrm>
            <a:off x="7975960" y="1417638"/>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4" name="Line 16"/>
          <p:cNvSpPr>
            <a:spLocks noChangeShapeType="1"/>
          </p:cNvSpPr>
          <p:nvPr/>
        </p:nvSpPr>
        <p:spPr bwMode="auto">
          <a:xfrm flipV="1">
            <a:off x="8661759" y="2230437"/>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10554469" y="1798637"/>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7" name="Line 19"/>
          <p:cNvSpPr>
            <a:spLocks noChangeShapeType="1"/>
          </p:cNvSpPr>
          <p:nvPr/>
        </p:nvSpPr>
        <p:spPr bwMode="auto">
          <a:xfrm flipH="1">
            <a:off x="8222022" y="3441699"/>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609496" y="3436937"/>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1"/>
          <p:cNvSpPr txBox="1">
            <a:spLocks noChangeArrowheads="1"/>
          </p:cNvSpPr>
          <p:nvPr/>
        </p:nvSpPr>
        <p:spPr bwMode="auto">
          <a:xfrm>
            <a:off x="7809271" y="3155949"/>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20" name="Text Box 22"/>
          <p:cNvSpPr txBox="1">
            <a:spLocks noChangeArrowheads="1"/>
          </p:cNvSpPr>
          <p:nvPr/>
        </p:nvSpPr>
        <p:spPr bwMode="auto">
          <a:xfrm>
            <a:off x="9342796" y="4784724"/>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22" name="Line 19"/>
          <p:cNvSpPr>
            <a:spLocks noChangeShapeType="1"/>
          </p:cNvSpPr>
          <p:nvPr/>
        </p:nvSpPr>
        <p:spPr bwMode="auto">
          <a:xfrm flipH="1">
            <a:off x="8218846" y="3965574"/>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0"/>
          <p:cNvSpPr>
            <a:spLocks noChangeShapeType="1"/>
          </p:cNvSpPr>
          <p:nvPr/>
        </p:nvSpPr>
        <p:spPr bwMode="auto">
          <a:xfrm flipH="1">
            <a:off x="10123846" y="3984625"/>
            <a:ext cx="0" cy="83819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6"/>
          <p:cNvSpPr>
            <a:spLocks noChangeShapeType="1"/>
          </p:cNvSpPr>
          <p:nvPr/>
        </p:nvSpPr>
        <p:spPr bwMode="auto">
          <a:xfrm flipV="1">
            <a:off x="9680934" y="2249487"/>
            <a:ext cx="2150806" cy="2159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9"/>
          <p:cNvSpPr>
            <a:spLocks noChangeShapeType="1"/>
          </p:cNvSpPr>
          <p:nvPr/>
        </p:nvSpPr>
        <p:spPr bwMode="auto">
          <a:xfrm flipH="1">
            <a:off x="8218845" y="2903523"/>
            <a:ext cx="847726" cy="0"/>
          </a:xfrm>
          <a:prstGeom prst="line">
            <a:avLst/>
          </a:prstGeom>
          <a:noFill/>
          <a:ln w="9525">
            <a:solidFill>
              <a:srgbClr val="007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0"/>
          <p:cNvSpPr>
            <a:spLocks noChangeShapeType="1"/>
          </p:cNvSpPr>
          <p:nvPr/>
        </p:nvSpPr>
        <p:spPr bwMode="auto">
          <a:xfrm flipH="1">
            <a:off x="9076096" y="2898775"/>
            <a:ext cx="0" cy="1924049"/>
          </a:xfrm>
          <a:prstGeom prst="line">
            <a:avLst/>
          </a:prstGeom>
          <a:noFill/>
          <a:ln w="9525">
            <a:solidFill>
              <a:srgbClr val="007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16"/>
          <p:cNvSpPr>
            <a:spLocks noChangeShapeType="1"/>
          </p:cNvSpPr>
          <p:nvPr/>
        </p:nvSpPr>
        <p:spPr bwMode="auto">
          <a:xfrm flipV="1">
            <a:off x="8652199" y="1817687"/>
            <a:ext cx="1484967" cy="1490624"/>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555356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of the </a:t>
            </a:r>
            <a:r>
              <a:rPr lang="en-US" i="1" dirty="0" smtClean="0"/>
              <a:t>LM</a:t>
            </a:r>
            <a:r>
              <a:rPr lang="en-US" dirty="0" smtClean="0"/>
              <a:t> curve</a:t>
            </a:r>
            <a:endParaRPr lang="en-US" dirty="0"/>
          </a:p>
        </p:txBody>
      </p:sp>
      <p:sp>
        <p:nvSpPr>
          <p:cNvPr id="3" name="Content Placeholder 2"/>
          <p:cNvSpPr>
            <a:spLocks noGrp="1"/>
          </p:cNvSpPr>
          <p:nvPr>
            <p:ph idx="1"/>
          </p:nvPr>
        </p:nvSpPr>
        <p:spPr>
          <a:xfrm>
            <a:off x="609600" y="1600201"/>
            <a:ext cx="7337033" cy="4525963"/>
          </a:xfrm>
        </p:spPr>
        <p:txBody>
          <a:bodyPr>
            <a:normAutofit/>
          </a:bodyPr>
          <a:lstStyle/>
          <a:p>
            <a:r>
              <a:rPr lang="en-US" dirty="0" smtClean="0"/>
              <a:t>A central bank can reliably measure both the quantity of money (</a:t>
            </a:r>
            <a:r>
              <a:rPr lang="en-US" i="1" dirty="0" smtClean="0"/>
              <a:t>M</a:t>
            </a:r>
            <a:r>
              <a:rPr lang="en-US" dirty="0" smtClean="0"/>
              <a:t>) and the real interest rate (</a:t>
            </a:r>
            <a:r>
              <a:rPr lang="en-US" i="1" dirty="0" smtClean="0"/>
              <a:t>r</a:t>
            </a:r>
            <a:r>
              <a:rPr lang="en-US" dirty="0" smtClean="0"/>
              <a:t>)</a:t>
            </a:r>
          </a:p>
          <a:p>
            <a:r>
              <a:rPr lang="en-US" dirty="0" smtClean="0"/>
              <a:t>So, in conducting its monetary policy, it can guide itself by targeting either </a:t>
            </a:r>
            <a:r>
              <a:rPr lang="en-US" dirty="0"/>
              <a:t>the quantity of money </a:t>
            </a:r>
            <a:r>
              <a:rPr lang="en-US" dirty="0" smtClean="0"/>
              <a:t>or </a:t>
            </a:r>
            <a:r>
              <a:rPr lang="en-US" dirty="0"/>
              <a:t>the </a:t>
            </a:r>
            <a:r>
              <a:rPr lang="en-US" dirty="0" smtClean="0"/>
              <a:t>interest rate</a:t>
            </a:r>
            <a:endParaRPr lang="en-US" dirty="0" smtClean="0"/>
          </a:p>
          <a:p>
            <a:endParaRPr lang="en-US" dirty="0"/>
          </a:p>
        </p:txBody>
      </p:sp>
      <p:sp>
        <p:nvSpPr>
          <p:cNvPr id="5" name="Line 7"/>
          <p:cNvSpPr>
            <a:spLocks noChangeShapeType="1"/>
          </p:cNvSpPr>
          <p:nvPr/>
        </p:nvSpPr>
        <p:spPr bwMode="auto">
          <a:xfrm>
            <a:off x="8672120" y="2496677"/>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p:nvSpPr>
        <p:spPr bwMode="auto">
          <a:xfrm>
            <a:off x="10577120" y="4238165"/>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11" name="Line 11"/>
          <p:cNvSpPr>
            <a:spLocks noChangeShapeType="1"/>
          </p:cNvSpPr>
          <p:nvPr/>
        </p:nvSpPr>
        <p:spPr bwMode="auto">
          <a:xfrm>
            <a:off x="8310170" y="1910636"/>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a:off x="8310171" y="4903456"/>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3"/>
          <p:cNvSpPr txBox="1">
            <a:spLocks noChangeArrowheads="1"/>
          </p:cNvSpPr>
          <p:nvPr/>
        </p:nvSpPr>
        <p:spPr bwMode="auto">
          <a:xfrm>
            <a:off x="11584654" y="4785683"/>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10" name="Text Box 14"/>
          <p:cNvSpPr txBox="1">
            <a:spLocks noChangeArrowheads="1"/>
          </p:cNvSpPr>
          <p:nvPr/>
        </p:nvSpPr>
        <p:spPr bwMode="auto">
          <a:xfrm>
            <a:off x="8062520" y="1494966"/>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4" name="Line 16"/>
          <p:cNvSpPr>
            <a:spLocks noChangeShapeType="1"/>
          </p:cNvSpPr>
          <p:nvPr/>
        </p:nvSpPr>
        <p:spPr bwMode="auto">
          <a:xfrm flipV="1">
            <a:off x="8748319" y="2307765"/>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10641028" y="1875965"/>
            <a:ext cx="12772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smtClean="0">
                <a:latin typeface="+mn-lt"/>
              </a:rPr>
              <a:t>LM</a:t>
            </a:r>
            <a:r>
              <a:rPr lang="en-US" sz="2400" b="1" dirty="0" smtClean="0">
                <a:latin typeface="+mn-lt"/>
              </a:rPr>
              <a:t> (M</a:t>
            </a:r>
            <a:r>
              <a:rPr lang="en-US" sz="2400" b="1" baseline="-25000" dirty="0" smtClean="0">
                <a:latin typeface="+mn-lt"/>
              </a:rPr>
              <a:t>1</a:t>
            </a:r>
            <a:r>
              <a:rPr lang="en-US" sz="2400" b="1" dirty="0" smtClean="0">
                <a:latin typeface="+mn-lt"/>
              </a:rPr>
              <a:t>)</a:t>
            </a:r>
            <a:endParaRPr lang="en-US" sz="2400" b="1" dirty="0">
              <a:latin typeface="+mn-lt"/>
            </a:endParaRPr>
          </a:p>
        </p:txBody>
      </p:sp>
      <p:sp>
        <p:nvSpPr>
          <p:cNvPr id="17" name="Line 19"/>
          <p:cNvSpPr>
            <a:spLocks noChangeShapeType="1"/>
          </p:cNvSpPr>
          <p:nvPr/>
        </p:nvSpPr>
        <p:spPr bwMode="auto">
          <a:xfrm flipH="1">
            <a:off x="8308582" y="3519027"/>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696056" y="3514265"/>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1"/>
          <p:cNvSpPr txBox="1">
            <a:spLocks noChangeArrowheads="1"/>
          </p:cNvSpPr>
          <p:nvPr/>
        </p:nvSpPr>
        <p:spPr bwMode="auto">
          <a:xfrm>
            <a:off x="7846671" y="323327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20" name="Text Box 22"/>
          <p:cNvSpPr txBox="1">
            <a:spLocks noChangeArrowheads="1"/>
          </p:cNvSpPr>
          <p:nvPr/>
        </p:nvSpPr>
        <p:spPr bwMode="auto">
          <a:xfrm>
            <a:off x="9429356" y="4921044"/>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22" name="Line 19"/>
          <p:cNvSpPr>
            <a:spLocks noChangeShapeType="1"/>
          </p:cNvSpPr>
          <p:nvPr/>
        </p:nvSpPr>
        <p:spPr bwMode="auto">
          <a:xfrm flipH="1">
            <a:off x="8305406" y="4042902"/>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0"/>
          <p:cNvSpPr>
            <a:spLocks noChangeShapeType="1"/>
          </p:cNvSpPr>
          <p:nvPr/>
        </p:nvSpPr>
        <p:spPr bwMode="auto">
          <a:xfrm flipH="1">
            <a:off x="10210406" y="4061953"/>
            <a:ext cx="0" cy="83819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6"/>
          <p:cNvSpPr>
            <a:spLocks noChangeAspect="1" noChangeShapeType="1"/>
          </p:cNvSpPr>
          <p:nvPr/>
        </p:nvSpPr>
        <p:spPr bwMode="auto">
          <a:xfrm flipV="1">
            <a:off x="9767495" y="2975745"/>
            <a:ext cx="1505564" cy="15113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9"/>
          <p:cNvSpPr>
            <a:spLocks noChangeShapeType="1"/>
          </p:cNvSpPr>
          <p:nvPr/>
        </p:nvSpPr>
        <p:spPr bwMode="auto">
          <a:xfrm flipH="1">
            <a:off x="8305405" y="2980851"/>
            <a:ext cx="847726" cy="0"/>
          </a:xfrm>
          <a:prstGeom prst="line">
            <a:avLst/>
          </a:prstGeom>
          <a:noFill/>
          <a:ln w="9525">
            <a:solidFill>
              <a:srgbClr val="007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0"/>
          <p:cNvSpPr>
            <a:spLocks noChangeShapeType="1"/>
          </p:cNvSpPr>
          <p:nvPr/>
        </p:nvSpPr>
        <p:spPr bwMode="auto">
          <a:xfrm flipH="1">
            <a:off x="9162656" y="2976103"/>
            <a:ext cx="0" cy="1924049"/>
          </a:xfrm>
          <a:prstGeom prst="line">
            <a:avLst/>
          </a:prstGeom>
          <a:noFill/>
          <a:ln w="9525">
            <a:solidFill>
              <a:srgbClr val="007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16"/>
          <p:cNvSpPr>
            <a:spLocks noChangeShapeType="1"/>
          </p:cNvSpPr>
          <p:nvPr/>
        </p:nvSpPr>
        <p:spPr bwMode="auto">
          <a:xfrm flipV="1">
            <a:off x="8738759" y="1895015"/>
            <a:ext cx="1484967" cy="1490624"/>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Box 3"/>
          <p:cNvSpPr txBox="1"/>
          <p:nvPr/>
        </p:nvSpPr>
        <p:spPr>
          <a:xfrm>
            <a:off x="8305406" y="5604387"/>
            <a:ext cx="2593720" cy="369332"/>
          </a:xfrm>
          <a:prstGeom prst="rect">
            <a:avLst/>
          </a:prstGeom>
          <a:noFill/>
        </p:spPr>
        <p:txBody>
          <a:bodyPr wrap="square" rtlCol="0">
            <a:spAutoFit/>
          </a:bodyPr>
          <a:lstStyle/>
          <a:p>
            <a:r>
              <a:rPr lang="en-US" dirty="0" smtClean="0"/>
              <a:t>Assume M</a:t>
            </a:r>
            <a:r>
              <a:rPr lang="en-US" baseline="-25000" dirty="0" smtClean="0"/>
              <a:t>0</a:t>
            </a:r>
            <a:r>
              <a:rPr lang="en-US" dirty="0" smtClean="0"/>
              <a:t> &gt; M</a:t>
            </a:r>
            <a:r>
              <a:rPr lang="en-US" baseline="-25000" dirty="0" smtClean="0"/>
              <a:t>1</a:t>
            </a:r>
            <a:r>
              <a:rPr lang="en-US" dirty="0" smtClean="0"/>
              <a:t> &gt; M</a:t>
            </a:r>
            <a:r>
              <a:rPr lang="en-US" baseline="-25000" dirty="0" smtClean="0"/>
              <a:t>2</a:t>
            </a:r>
            <a:r>
              <a:rPr lang="en-US" dirty="0" smtClean="0"/>
              <a:t>.</a:t>
            </a:r>
            <a:endParaRPr lang="en-US" dirty="0"/>
          </a:p>
        </p:txBody>
      </p:sp>
      <p:sp>
        <p:nvSpPr>
          <p:cNvPr id="27" name="Text Box 17"/>
          <p:cNvSpPr txBox="1">
            <a:spLocks noChangeArrowheads="1"/>
          </p:cNvSpPr>
          <p:nvPr/>
        </p:nvSpPr>
        <p:spPr bwMode="auto">
          <a:xfrm>
            <a:off x="9672550" y="1487588"/>
            <a:ext cx="12772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smtClean="0">
                <a:latin typeface="+mn-lt"/>
              </a:rPr>
              <a:t>LM</a:t>
            </a:r>
            <a:r>
              <a:rPr lang="en-US" sz="2400" b="1" dirty="0" smtClean="0">
                <a:latin typeface="+mn-lt"/>
              </a:rPr>
              <a:t> (M</a:t>
            </a:r>
            <a:r>
              <a:rPr lang="en-US" sz="2400" b="1" baseline="-25000" dirty="0" smtClean="0">
                <a:latin typeface="+mn-lt"/>
              </a:rPr>
              <a:t>2</a:t>
            </a:r>
            <a:r>
              <a:rPr lang="en-US" sz="2400" b="1" dirty="0" smtClean="0">
                <a:latin typeface="+mn-lt"/>
              </a:rPr>
              <a:t>)</a:t>
            </a:r>
            <a:endParaRPr lang="en-US" sz="2400" b="1" dirty="0">
              <a:latin typeface="+mn-lt"/>
            </a:endParaRPr>
          </a:p>
        </p:txBody>
      </p:sp>
      <p:sp>
        <p:nvSpPr>
          <p:cNvPr id="28" name="Text Box 17"/>
          <p:cNvSpPr txBox="1">
            <a:spLocks noChangeArrowheads="1"/>
          </p:cNvSpPr>
          <p:nvPr/>
        </p:nvSpPr>
        <p:spPr bwMode="auto">
          <a:xfrm>
            <a:off x="10945828" y="2574055"/>
            <a:ext cx="12772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smtClean="0">
                <a:latin typeface="+mn-lt"/>
              </a:rPr>
              <a:t>LM</a:t>
            </a:r>
            <a:r>
              <a:rPr lang="en-US" sz="2400" b="1" dirty="0" smtClean="0">
                <a:latin typeface="+mn-lt"/>
              </a:rPr>
              <a:t> (M</a:t>
            </a:r>
            <a:r>
              <a:rPr lang="en-US" sz="2400" b="1" baseline="-25000" dirty="0" smtClean="0">
                <a:latin typeface="+mn-lt"/>
              </a:rPr>
              <a:t>0</a:t>
            </a:r>
            <a:r>
              <a:rPr lang="en-US" sz="2400" b="1" dirty="0" smtClean="0">
                <a:latin typeface="+mn-lt"/>
              </a:rPr>
              <a:t>)</a:t>
            </a:r>
            <a:endParaRPr lang="en-US" sz="2400" b="1" dirty="0">
              <a:latin typeface="+mn-lt"/>
            </a:endParaRPr>
          </a:p>
        </p:txBody>
      </p:sp>
      <p:sp>
        <p:nvSpPr>
          <p:cNvPr id="29" name="Text Box 22"/>
          <p:cNvSpPr txBox="1">
            <a:spLocks noChangeArrowheads="1"/>
          </p:cNvSpPr>
          <p:nvPr/>
        </p:nvSpPr>
        <p:spPr bwMode="auto">
          <a:xfrm>
            <a:off x="10034040" y="4916132"/>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Y</a:t>
            </a:r>
            <a:r>
              <a:rPr lang="en-US" sz="2100" b="1" baseline="-25000" dirty="0" smtClean="0">
                <a:latin typeface="+mn-lt"/>
              </a:rPr>
              <a:t>0</a:t>
            </a:r>
            <a:endParaRPr lang="en-US" sz="2100" baseline="-25000" dirty="0">
              <a:latin typeface="+mn-lt"/>
            </a:endParaRPr>
          </a:p>
        </p:txBody>
      </p:sp>
      <p:sp>
        <p:nvSpPr>
          <p:cNvPr id="30" name="Text Box 22"/>
          <p:cNvSpPr txBox="1">
            <a:spLocks noChangeArrowheads="1"/>
          </p:cNvSpPr>
          <p:nvPr/>
        </p:nvSpPr>
        <p:spPr bwMode="auto">
          <a:xfrm>
            <a:off x="8883664" y="4916127"/>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Y</a:t>
            </a:r>
            <a:r>
              <a:rPr lang="en-US" sz="2100" b="1" baseline="-25000" dirty="0" smtClean="0">
                <a:latin typeface="+mn-lt"/>
              </a:rPr>
              <a:t>2</a:t>
            </a:r>
            <a:endParaRPr lang="en-US" sz="2100" baseline="-25000" dirty="0">
              <a:latin typeface="+mn-lt"/>
            </a:endParaRPr>
          </a:p>
        </p:txBody>
      </p:sp>
      <p:sp>
        <p:nvSpPr>
          <p:cNvPr id="31" name="Text Box 21"/>
          <p:cNvSpPr txBox="1">
            <a:spLocks noChangeArrowheads="1"/>
          </p:cNvSpPr>
          <p:nvPr/>
        </p:nvSpPr>
        <p:spPr bwMode="auto">
          <a:xfrm>
            <a:off x="7851591" y="3808462"/>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r</a:t>
            </a:r>
            <a:r>
              <a:rPr lang="en-US" sz="2100" b="1" baseline="-25000" dirty="0" smtClean="0">
                <a:latin typeface="+mn-lt"/>
              </a:rPr>
              <a:t>0</a:t>
            </a:r>
            <a:endParaRPr lang="en-US" sz="2100" baseline="-25000" dirty="0">
              <a:latin typeface="+mn-lt"/>
            </a:endParaRPr>
          </a:p>
        </p:txBody>
      </p:sp>
      <p:sp>
        <p:nvSpPr>
          <p:cNvPr id="32" name="Text Box 21"/>
          <p:cNvSpPr txBox="1">
            <a:spLocks noChangeArrowheads="1"/>
          </p:cNvSpPr>
          <p:nvPr/>
        </p:nvSpPr>
        <p:spPr bwMode="auto">
          <a:xfrm>
            <a:off x="7851585" y="2746581"/>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r</a:t>
            </a:r>
            <a:r>
              <a:rPr lang="en-US" sz="2100" b="1" baseline="-25000" dirty="0" smtClean="0">
                <a:latin typeface="+mn-lt"/>
              </a:rPr>
              <a:t>2</a:t>
            </a:r>
            <a:endParaRPr lang="en-US" sz="2100" baseline="-25000" dirty="0">
              <a:latin typeface="+mn-lt"/>
            </a:endParaRPr>
          </a:p>
        </p:txBody>
      </p:sp>
    </p:spTree>
    <p:extLst>
      <p:ext uri="{BB962C8B-B14F-4D97-AF65-F5344CB8AC3E}">
        <p14:creationId xmlns:p14="http://schemas.microsoft.com/office/powerpoint/2010/main" val="6799359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Monetary </a:t>
            </a:r>
            <a:r>
              <a:rPr lang="en-US" dirty="0" smtClean="0"/>
              <a:t>Policy Re-defined</a:t>
            </a:r>
            <a:endParaRPr lang="en-US" dirty="0"/>
          </a:p>
        </p:txBody>
      </p:sp>
      <p:sp>
        <p:nvSpPr>
          <p:cNvPr id="3" name="Content Placeholder 2"/>
          <p:cNvSpPr>
            <a:spLocks noGrp="1"/>
          </p:cNvSpPr>
          <p:nvPr>
            <p:ph idx="1"/>
          </p:nvPr>
        </p:nvSpPr>
        <p:spPr>
          <a:xfrm>
            <a:off x="609600" y="1600201"/>
            <a:ext cx="8032955" cy="4525963"/>
          </a:xfrm>
        </p:spPr>
        <p:txBody>
          <a:bodyPr/>
          <a:lstStyle/>
          <a:p>
            <a:r>
              <a:rPr lang="en-US" dirty="0" smtClean="0"/>
              <a:t>Therefore, </a:t>
            </a:r>
            <a:r>
              <a:rPr lang="en-US" dirty="0" smtClean="0">
                <a:solidFill>
                  <a:srgbClr val="0070C0"/>
                </a:solidFill>
              </a:rPr>
              <a:t>one can re-define expansionary and </a:t>
            </a:r>
            <a:r>
              <a:rPr lang="en-US" dirty="0" err="1" smtClean="0">
                <a:solidFill>
                  <a:srgbClr val="0070C0"/>
                </a:solidFill>
              </a:rPr>
              <a:t>contractionary</a:t>
            </a:r>
            <a:r>
              <a:rPr lang="en-US" dirty="0" smtClean="0">
                <a:solidFill>
                  <a:srgbClr val="0070C0"/>
                </a:solidFill>
              </a:rPr>
              <a:t> monetary policy as follows:</a:t>
            </a:r>
          </a:p>
          <a:p>
            <a:pPr lvl="1"/>
            <a:r>
              <a:rPr lang="en-US" dirty="0" smtClean="0">
                <a:solidFill>
                  <a:srgbClr val="0070C0"/>
                </a:solidFill>
              </a:rPr>
              <a:t>Monetary policy is </a:t>
            </a:r>
            <a:r>
              <a:rPr lang="en-US" i="1" dirty="0" smtClean="0">
                <a:solidFill>
                  <a:srgbClr val="0070C0"/>
                </a:solidFill>
              </a:rPr>
              <a:t>expansionary</a:t>
            </a:r>
            <a:r>
              <a:rPr lang="en-US" dirty="0" smtClean="0">
                <a:solidFill>
                  <a:srgbClr val="0070C0"/>
                </a:solidFill>
              </a:rPr>
              <a:t> when the central bank attempts to </a:t>
            </a:r>
            <a:r>
              <a:rPr lang="en-US" i="1" dirty="0" smtClean="0">
                <a:solidFill>
                  <a:srgbClr val="0070C0"/>
                </a:solidFill>
              </a:rPr>
              <a:t>reduce</a:t>
            </a:r>
            <a:r>
              <a:rPr lang="en-US" dirty="0" smtClean="0">
                <a:solidFill>
                  <a:srgbClr val="0070C0"/>
                </a:solidFill>
              </a:rPr>
              <a:t> interest rates (real and nominal), and</a:t>
            </a:r>
          </a:p>
          <a:p>
            <a:pPr lvl="1"/>
            <a:r>
              <a:rPr lang="en-US" dirty="0">
                <a:solidFill>
                  <a:srgbClr val="0070C0"/>
                </a:solidFill>
              </a:rPr>
              <a:t>Monetary policy is </a:t>
            </a:r>
            <a:r>
              <a:rPr lang="en-US" i="1" dirty="0" err="1" smtClean="0">
                <a:solidFill>
                  <a:srgbClr val="0070C0"/>
                </a:solidFill>
              </a:rPr>
              <a:t>contractionary</a:t>
            </a:r>
            <a:r>
              <a:rPr lang="en-US" dirty="0" smtClean="0">
                <a:solidFill>
                  <a:srgbClr val="0070C0"/>
                </a:solidFill>
              </a:rPr>
              <a:t> when </a:t>
            </a:r>
            <a:r>
              <a:rPr lang="en-US" dirty="0">
                <a:solidFill>
                  <a:srgbClr val="0070C0"/>
                </a:solidFill>
              </a:rPr>
              <a:t>the central bank attempts to </a:t>
            </a:r>
            <a:r>
              <a:rPr lang="en-US" i="1" dirty="0" smtClean="0">
                <a:solidFill>
                  <a:srgbClr val="0070C0"/>
                </a:solidFill>
              </a:rPr>
              <a:t>increase</a:t>
            </a:r>
            <a:r>
              <a:rPr lang="en-US" dirty="0" smtClean="0">
                <a:solidFill>
                  <a:srgbClr val="0070C0"/>
                </a:solidFill>
              </a:rPr>
              <a:t> the </a:t>
            </a:r>
            <a:r>
              <a:rPr lang="en-US" dirty="0">
                <a:solidFill>
                  <a:srgbClr val="0070C0"/>
                </a:solidFill>
              </a:rPr>
              <a:t>interest rates (real and nominal)</a:t>
            </a:r>
          </a:p>
        </p:txBody>
      </p:sp>
      <p:sp>
        <p:nvSpPr>
          <p:cNvPr id="4" name="Line 7"/>
          <p:cNvSpPr>
            <a:spLocks noChangeShapeType="1"/>
          </p:cNvSpPr>
          <p:nvPr/>
        </p:nvSpPr>
        <p:spPr bwMode="auto">
          <a:xfrm>
            <a:off x="8672120" y="2496677"/>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8"/>
          <p:cNvSpPr txBox="1">
            <a:spLocks noChangeArrowheads="1"/>
          </p:cNvSpPr>
          <p:nvPr/>
        </p:nvSpPr>
        <p:spPr bwMode="auto">
          <a:xfrm>
            <a:off x="10577120" y="4238165"/>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6" name="Line 11"/>
          <p:cNvSpPr>
            <a:spLocks noChangeShapeType="1"/>
          </p:cNvSpPr>
          <p:nvPr/>
        </p:nvSpPr>
        <p:spPr bwMode="auto">
          <a:xfrm>
            <a:off x="8310170" y="1910636"/>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2"/>
          <p:cNvSpPr>
            <a:spLocks noChangeShapeType="1"/>
          </p:cNvSpPr>
          <p:nvPr/>
        </p:nvSpPr>
        <p:spPr bwMode="auto">
          <a:xfrm>
            <a:off x="8310171" y="4903456"/>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13"/>
          <p:cNvSpPr txBox="1">
            <a:spLocks noChangeArrowheads="1"/>
          </p:cNvSpPr>
          <p:nvPr/>
        </p:nvSpPr>
        <p:spPr bwMode="auto">
          <a:xfrm>
            <a:off x="11584654" y="4785683"/>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9" name="Text Box 14"/>
          <p:cNvSpPr txBox="1">
            <a:spLocks noChangeArrowheads="1"/>
          </p:cNvSpPr>
          <p:nvPr/>
        </p:nvSpPr>
        <p:spPr bwMode="auto">
          <a:xfrm>
            <a:off x="8062520" y="1494966"/>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0" name="Line 16"/>
          <p:cNvSpPr>
            <a:spLocks noChangeShapeType="1"/>
          </p:cNvSpPr>
          <p:nvPr/>
        </p:nvSpPr>
        <p:spPr bwMode="auto">
          <a:xfrm flipV="1">
            <a:off x="8748319" y="2307765"/>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17"/>
          <p:cNvSpPr txBox="1">
            <a:spLocks noChangeArrowheads="1"/>
          </p:cNvSpPr>
          <p:nvPr/>
        </p:nvSpPr>
        <p:spPr bwMode="auto">
          <a:xfrm>
            <a:off x="10641028" y="1875965"/>
            <a:ext cx="12772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smtClean="0">
                <a:latin typeface="+mn-lt"/>
              </a:rPr>
              <a:t>LM</a:t>
            </a:r>
            <a:r>
              <a:rPr lang="en-US" sz="2400" b="1" dirty="0" smtClean="0">
                <a:latin typeface="+mn-lt"/>
              </a:rPr>
              <a:t> (M</a:t>
            </a:r>
            <a:r>
              <a:rPr lang="en-US" sz="2400" b="1" baseline="-25000" dirty="0" smtClean="0">
                <a:latin typeface="+mn-lt"/>
              </a:rPr>
              <a:t>1</a:t>
            </a:r>
            <a:r>
              <a:rPr lang="en-US" sz="2400" b="1" dirty="0" smtClean="0">
                <a:latin typeface="+mn-lt"/>
              </a:rPr>
              <a:t>)</a:t>
            </a:r>
            <a:endParaRPr lang="en-US" sz="2400" b="1" dirty="0">
              <a:latin typeface="+mn-lt"/>
            </a:endParaRPr>
          </a:p>
        </p:txBody>
      </p:sp>
      <p:sp>
        <p:nvSpPr>
          <p:cNvPr id="12" name="Line 19"/>
          <p:cNvSpPr>
            <a:spLocks noChangeShapeType="1"/>
          </p:cNvSpPr>
          <p:nvPr/>
        </p:nvSpPr>
        <p:spPr bwMode="auto">
          <a:xfrm flipH="1">
            <a:off x="8308582" y="3519027"/>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20"/>
          <p:cNvSpPr>
            <a:spLocks noChangeShapeType="1"/>
          </p:cNvSpPr>
          <p:nvPr/>
        </p:nvSpPr>
        <p:spPr bwMode="auto">
          <a:xfrm flipH="1">
            <a:off x="9696056" y="3514265"/>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1"/>
          <p:cNvSpPr txBox="1">
            <a:spLocks noChangeArrowheads="1"/>
          </p:cNvSpPr>
          <p:nvPr/>
        </p:nvSpPr>
        <p:spPr bwMode="auto">
          <a:xfrm>
            <a:off x="7846671" y="323327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15" name="Text Box 22"/>
          <p:cNvSpPr txBox="1">
            <a:spLocks noChangeArrowheads="1"/>
          </p:cNvSpPr>
          <p:nvPr/>
        </p:nvSpPr>
        <p:spPr bwMode="auto">
          <a:xfrm>
            <a:off x="9429356" y="4921044"/>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16" name="Line 19"/>
          <p:cNvSpPr>
            <a:spLocks noChangeShapeType="1"/>
          </p:cNvSpPr>
          <p:nvPr/>
        </p:nvSpPr>
        <p:spPr bwMode="auto">
          <a:xfrm flipH="1">
            <a:off x="8305406" y="4042902"/>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0"/>
          <p:cNvSpPr>
            <a:spLocks noChangeShapeType="1"/>
          </p:cNvSpPr>
          <p:nvPr/>
        </p:nvSpPr>
        <p:spPr bwMode="auto">
          <a:xfrm flipH="1">
            <a:off x="10210406" y="4061953"/>
            <a:ext cx="0" cy="83819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Aspect="1" noChangeShapeType="1"/>
          </p:cNvSpPr>
          <p:nvPr/>
        </p:nvSpPr>
        <p:spPr bwMode="auto">
          <a:xfrm flipV="1">
            <a:off x="9767495" y="2975745"/>
            <a:ext cx="1505564" cy="15113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9"/>
          <p:cNvSpPr>
            <a:spLocks noChangeShapeType="1"/>
          </p:cNvSpPr>
          <p:nvPr/>
        </p:nvSpPr>
        <p:spPr bwMode="auto">
          <a:xfrm flipH="1">
            <a:off x="8305405" y="2980851"/>
            <a:ext cx="847726" cy="0"/>
          </a:xfrm>
          <a:prstGeom prst="line">
            <a:avLst/>
          </a:prstGeom>
          <a:noFill/>
          <a:ln w="9525">
            <a:solidFill>
              <a:srgbClr val="007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20"/>
          <p:cNvSpPr>
            <a:spLocks noChangeShapeType="1"/>
          </p:cNvSpPr>
          <p:nvPr/>
        </p:nvSpPr>
        <p:spPr bwMode="auto">
          <a:xfrm flipH="1">
            <a:off x="9162656" y="2976103"/>
            <a:ext cx="0" cy="1924049"/>
          </a:xfrm>
          <a:prstGeom prst="line">
            <a:avLst/>
          </a:prstGeom>
          <a:noFill/>
          <a:ln w="9525">
            <a:solidFill>
              <a:srgbClr val="007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6"/>
          <p:cNvSpPr>
            <a:spLocks noChangeShapeType="1"/>
          </p:cNvSpPr>
          <p:nvPr/>
        </p:nvSpPr>
        <p:spPr bwMode="auto">
          <a:xfrm flipV="1">
            <a:off x="8738759" y="1895015"/>
            <a:ext cx="1484967" cy="1490624"/>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Box 21"/>
          <p:cNvSpPr txBox="1"/>
          <p:nvPr/>
        </p:nvSpPr>
        <p:spPr>
          <a:xfrm>
            <a:off x="8305406" y="5604387"/>
            <a:ext cx="2593720" cy="369332"/>
          </a:xfrm>
          <a:prstGeom prst="rect">
            <a:avLst/>
          </a:prstGeom>
          <a:noFill/>
        </p:spPr>
        <p:txBody>
          <a:bodyPr wrap="square" rtlCol="0">
            <a:spAutoFit/>
          </a:bodyPr>
          <a:lstStyle/>
          <a:p>
            <a:r>
              <a:rPr lang="en-US" dirty="0" smtClean="0"/>
              <a:t>Assume M</a:t>
            </a:r>
            <a:r>
              <a:rPr lang="en-US" baseline="-25000" dirty="0" smtClean="0"/>
              <a:t>0</a:t>
            </a:r>
            <a:r>
              <a:rPr lang="en-US" dirty="0" smtClean="0"/>
              <a:t> &gt; M</a:t>
            </a:r>
            <a:r>
              <a:rPr lang="en-US" baseline="-25000" dirty="0" smtClean="0"/>
              <a:t>1</a:t>
            </a:r>
            <a:r>
              <a:rPr lang="en-US" dirty="0" smtClean="0"/>
              <a:t> &gt; M</a:t>
            </a:r>
            <a:r>
              <a:rPr lang="en-US" baseline="-25000" dirty="0" smtClean="0"/>
              <a:t>2</a:t>
            </a:r>
            <a:r>
              <a:rPr lang="en-US" dirty="0" smtClean="0"/>
              <a:t>.</a:t>
            </a:r>
            <a:endParaRPr lang="en-US" dirty="0"/>
          </a:p>
        </p:txBody>
      </p:sp>
      <p:sp>
        <p:nvSpPr>
          <p:cNvPr id="23" name="Text Box 17"/>
          <p:cNvSpPr txBox="1">
            <a:spLocks noChangeArrowheads="1"/>
          </p:cNvSpPr>
          <p:nvPr/>
        </p:nvSpPr>
        <p:spPr bwMode="auto">
          <a:xfrm>
            <a:off x="9672550" y="1487588"/>
            <a:ext cx="12772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smtClean="0">
                <a:latin typeface="+mn-lt"/>
              </a:rPr>
              <a:t>LM</a:t>
            </a:r>
            <a:r>
              <a:rPr lang="en-US" sz="2400" b="1" dirty="0" smtClean="0">
                <a:latin typeface="+mn-lt"/>
              </a:rPr>
              <a:t> (M</a:t>
            </a:r>
            <a:r>
              <a:rPr lang="en-US" sz="2400" b="1" baseline="-25000" dirty="0" smtClean="0">
                <a:latin typeface="+mn-lt"/>
              </a:rPr>
              <a:t>2</a:t>
            </a:r>
            <a:r>
              <a:rPr lang="en-US" sz="2400" b="1" dirty="0" smtClean="0">
                <a:latin typeface="+mn-lt"/>
              </a:rPr>
              <a:t>)</a:t>
            </a:r>
            <a:endParaRPr lang="en-US" sz="2400" b="1" dirty="0">
              <a:latin typeface="+mn-lt"/>
            </a:endParaRPr>
          </a:p>
        </p:txBody>
      </p:sp>
      <p:sp>
        <p:nvSpPr>
          <p:cNvPr id="24" name="Text Box 22"/>
          <p:cNvSpPr txBox="1">
            <a:spLocks noChangeArrowheads="1"/>
          </p:cNvSpPr>
          <p:nvPr/>
        </p:nvSpPr>
        <p:spPr bwMode="auto">
          <a:xfrm>
            <a:off x="10034040" y="4916132"/>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Y</a:t>
            </a:r>
            <a:r>
              <a:rPr lang="en-US" sz="2100" b="1" baseline="-25000" dirty="0" smtClean="0">
                <a:latin typeface="+mn-lt"/>
              </a:rPr>
              <a:t>0</a:t>
            </a:r>
            <a:endParaRPr lang="en-US" sz="2100" baseline="-25000" dirty="0">
              <a:latin typeface="+mn-lt"/>
            </a:endParaRPr>
          </a:p>
        </p:txBody>
      </p:sp>
      <p:sp>
        <p:nvSpPr>
          <p:cNvPr id="25" name="Text Box 22"/>
          <p:cNvSpPr txBox="1">
            <a:spLocks noChangeArrowheads="1"/>
          </p:cNvSpPr>
          <p:nvPr/>
        </p:nvSpPr>
        <p:spPr bwMode="auto">
          <a:xfrm>
            <a:off x="8883664" y="4916127"/>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Y</a:t>
            </a:r>
            <a:r>
              <a:rPr lang="en-US" sz="2100" b="1" baseline="-25000" dirty="0" smtClean="0">
                <a:latin typeface="+mn-lt"/>
              </a:rPr>
              <a:t>2</a:t>
            </a:r>
            <a:endParaRPr lang="en-US" sz="2100" baseline="-25000" dirty="0">
              <a:latin typeface="+mn-lt"/>
            </a:endParaRPr>
          </a:p>
        </p:txBody>
      </p:sp>
      <p:sp>
        <p:nvSpPr>
          <p:cNvPr id="26" name="Text Box 21"/>
          <p:cNvSpPr txBox="1">
            <a:spLocks noChangeArrowheads="1"/>
          </p:cNvSpPr>
          <p:nvPr/>
        </p:nvSpPr>
        <p:spPr bwMode="auto">
          <a:xfrm>
            <a:off x="7851591" y="3808462"/>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r</a:t>
            </a:r>
            <a:r>
              <a:rPr lang="en-US" sz="2100" b="1" baseline="-25000" dirty="0" smtClean="0">
                <a:latin typeface="+mn-lt"/>
              </a:rPr>
              <a:t>0</a:t>
            </a:r>
            <a:endParaRPr lang="en-US" sz="2100" baseline="-25000" dirty="0">
              <a:latin typeface="+mn-lt"/>
            </a:endParaRPr>
          </a:p>
        </p:txBody>
      </p:sp>
      <p:sp>
        <p:nvSpPr>
          <p:cNvPr id="27" name="Text Box 21"/>
          <p:cNvSpPr txBox="1">
            <a:spLocks noChangeArrowheads="1"/>
          </p:cNvSpPr>
          <p:nvPr/>
        </p:nvSpPr>
        <p:spPr bwMode="auto">
          <a:xfrm>
            <a:off x="7851585" y="2746581"/>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smtClean="0">
                <a:latin typeface="+mn-lt"/>
              </a:rPr>
              <a:t>r</a:t>
            </a:r>
            <a:r>
              <a:rPr lang="en-US" sz="2100" b="1" baseline="-25000" dirty="0" smtClean="0">
                <a:latin typeface="+mn-lt"/>
              </a:rPr>
              <a:t>2</a:t>
            </a:r>
            <a:endParaRPr lang="en-US" sz="2100" baseline="-25000" dirty="0">
              <a:latin typeface="+mn-lt"/>
            </a:endParaRPr>
          </a:p>
        </p:txBody>
      </p:sp>
      <p:sp>
        <p:nvSpPr>
          <p:cNvPr id="28" name="Text Box 17"/>
          <p:cNvSpPr txBox="1">
            <a:spLocks noChangeArrowheads="1"/>
          </p:cNvSpPr>
          <p:nvPr/>
        </p:nvSpPr>
        <p:spPr bwMode="auto">
          <a:xfrm>
            <a:off x="10945828" y="2574055"/>
            <a:ext cx="12772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smtClean="0">
                <a:latin typeface="+mn-lt"/>
              </a:rPr>
              <a:t>LM</a:t>
            </a:r>
            <a:r>
              <a:rPr lang="en-US" sz="2400" b="1" dirty="0" smtClean="0">
                <a:latin typeface="+mn-lt"/>
              </a:rPr>
              <a:t> (M</a:t>
            </a:r>
            <a:r>
              <a:rPr lang="en-US" sz="2400" b="1" baseline="-25000" dirty="0" smtClean="0">
                <a:latin typeface="+mn-lt"/>
              </a:rPr>
              <a:t>0</a:t>
            </a:r>
            <a:r>
              <a:rPr lang="en-US" sz="2400" b="1" dirty="0" smtClean="0">
                <a:latin typeface="+mn-lt"/>
              </a:rPr>
              <a:t>)</a:t>
            </a:r>
            <a:endParaRPr lang="en-US" sz="2400" b="1" dirty="0">
              <a:latin typeface="+mn-lt"/>
            </a:endParaRPr>
          </a:p>
        </p:txBody>
      </p:sp>
      <p:sp>
        <p:nvSpPr>
          <p:cNvPr id="29" name="TextBox 28"/>
          <p:cNvSpPr txBox="1"/>
          <p:nvPr/>
        </p:nvSpPr>
        <p:spPr>
          <a:xfrm>
            <a:off x="10524684" y="3203781"/>
            <a:ext cx="1170038" cy="307777"/>
          </a:xfrm>
          <a:prstGeom prst="rect">
            <a:avLst/>
          </a:prstGeom>
          <a:noFill/>
        </p:spPr>
        <p:txBody>
          <a:bodyPr wrap="square" rtlCol="0">
            <a:spAutoFit/>
          </a:bodyPr>
          <a:lstStyle/>
          <a:p>
            <a:r>
              <a:rPr lang="en-US" sz="1400" dirty="0" smtClean="0"/>
              <a:t>expansionary</a:t>
            </a:r>
            <a:endParaRPr lang="en-US" dirty="0"/>
          </a:p>
        </p:txBody>
      </p:sp>
      <p:sp>
        <p:nvSpPr>
          <p:cNvPr id="30" name="TextBox 29"/>
          <p:cNvSpPr txBox="1"/>
          <p:nvPr/>
        </p:nvSpPr>
        <p:spPr>
          <a:xfrm>
            <a:off x="8748319" y="2363121"/>
            <a:ext cx="1368323" cy="307777"/>
          </a:xfrm>
          <a:prstGeom prst="rect">
            <a:avLst/>
          </a:prstGeom>
          <a:noFill/>
        </p:spPr>
        <p:txBody>
          <a:bodyPr wrap="square" rtlCol="0">
            <a:spAutoFit/>
          </a:bodyPr>
          <a:lstStyle/>
          <a:p>
            <a:r>
              <a:rPr lang="en-US" sz="1400" dirty="0" smtClean="0"/>
              <a:t>contractionary</a:t>
            </a:r>
            <a:endParaRPr lang="en-US" dirty="0"/>
          </a:p>
        </p:txBody>
      </p:sp>
      <p:sp>
        <p:nvSpPr>
          <p:cNvPr id="31" name="TextBox 30"/>
          <p:cNvSpPr txBox="1"/>
          <p:nvPr/>
        </p:nvSpPr>
        <p:spPr>
          <a:xfrm>
            <a:off x="9890497" y="2815410"/>
            <a:ext cx="918801" cy="307777"/>
          </a:xfrm>
          <a:prstGeom prst="rect">
            <a:avLst/>
          </a:prstGeom>
          <a:noFill/>
        </p:spPr>
        <p:txBody>
          <a:bodyPr wrap="square" rtlCol="0">
            <a:spAutoFit/>
          </a:bodyPr>
          <a:lstStyle/>
          <a:p>
            <a:r>
              <a:rPr lang="en-US" sz="1400" dirty="0" smtClean="0"/>
              <a:t>neutral</a:t>
            </a:r>
            <a:endParaRPr lang="en-US" dirty="0"/>
          </a:p>
        </p:txBody>
      </p:sp>
    </p:spTree>
    <p:extLst>
      <p:ext uri="{BB962C8B-B14F-4D97-AF65-F5344CB8AC3E}">
        <p14:creationId xmlns:p14="http://schemas.microsoft.com/office/powerpoint/2010/main" val="3491383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Federal Funds Rate</a:t>
            </a:r>
            <a:endParaRPr lang="en-US" dirty="0"/>
          </a:p>
        </p:txBody>
      </p:sp>
      <p:sp>
        <p:nvSpPr>
          <p:cNvPr id="3" name="Content Placeholder 2"/>
          <p:cNvSpPr>
            <a:spLocks noGrp="1"/>
          </p:cNvSpPr>
          <p:nvPr>
            <p:ph idx="1"/>
          </p:nvPr>
        </p:nvSpPr>
        <p:spPr/>
        <p:txBody>
          <a:bodyPr>
            <a:normAutofit/>
          </a:bodyPr>
          <a:lstStyle/>
          <a:p>
            <a:r>
              <a:rPr lang="en-US" dirty="0" smtClean="0">
                <a:solidFill>
                  <a:srgbClr val="0070C0"/>
                </a:solidFill>
              </a:rPr>
              <a:t>In the United States, the central bank (the Federal Reserve) formally describes its monetary policy by periodically announcing its desired or target level for a nominal interest rate called the Federal Funds Rate</a:t>
            </a:r>
          </a:p>
          <a:p>
            <a:r>
              <a:rPr lang="en-US" dirty="0" smtClean="0">
                <a:solidFill>
                  <a:srgbClr val="0070C0"/>
                </a:solidFill>
              </a:rPr>
              <a:t>Having announced its target level for the FFR, the Fed then adjusts the money supply to steer the actual FFR as close to its target level as </a:t>
            </a:r>
            <a:r>
              <a:rPr lang="en-US" dirty="0" smtClean="0">
                <a:solidFill>
                  <a:srgbClr val="0070C0"/>
                </a:solidFill>
              </a:rPr>
              <a:t>possible</a:t>
            </a:r>
            <a:endParaRPr lang="en-US" dirty="0">
              <a:solidFill>
                <a:srgbClr val="0070C0"/>
              </a:solidFill>
            </a:endParaRPr>
          </a:p>
        </p:txBody>
      </p:sp>
    </p:spTree>
    <p:extLst>
      <p:ext uri="{BB962C8B-B14F-4D97-AF65-F5344CB8AC3E}">
        <p14:creationId xmlns:p14="http://schemas.microsoft.com/office/powerpoint/2010/main" val="233212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Recap of The </a:t>
            </a:r>
            <a:r>
              <a:rPr lang="en-US" i="1" dirty="0" smtClean="0"/>
              <a:t>IS-LM</a:t>
            </a:r>
            <a:r>
              <a:rPr lang="en-US" dirty="0" smtClean="0"/>
              <a:t> </a:t>
            </a:r>
            <a:r>
              <a:rPr lang="en-US" dirty="0"/>
              <a:t>Theory (Ch. 11)</a:t>
            </a:r>
          </a:p>
        </p:txBody>
      </p:sp>
      <mc:AlternateContent xmlns:mc="http://schemas.openxmlformats.org/markup-compatibility/2006" xmlns:a14="http://schemas.microsoft.com/office/drawing/2010/main">
        <mc:Choice Requires="a14">
          <p:sp>
            <p:nvSpPr>
              <p:cNvPr id="8" name="Content Placeholder 7"/>
              <p:cNvSpPr>
                <a:spLocks noGrp="1"/>
              </p:cNvSpPr>
              <p:nvPr>
                <p:ph idx="1"/>
              </p:nvPr>
            </p:nvSpPr>
            <p:spPr>
              <a:xfrm>
                <a:off x="609600" y="1600201"/>
                <a:ext cx="7452852" cy="4525963"/>
              </a:xfrm>
            </p:spPr>
            <p:txBody>
              <a:bodyPr>
                <a:normAutofit/>
              </a:bodyPr>
              <a:lstStyle/>
              <a:p>
                <a:r>
                  <a:rPr lang="en-US" dirty="0" smtClean="0"/>
                  <a:t>Goods market equilibrium conditions</a:t>
                </a:r>
              </a:p>
              <a:p>
                <a:pPr lvl="1"/>
                <a14:m>
                  <m:oMath xmlns:m="http://schemas.openxmlformats.org/officeDocument/2006/math">
                    <m:r>
                      <a:rPr lang="en-US" i="1">
                        <a:solidFill>
                          <a:srgbClr val="FF0000"/>
                        </a:solidFill>
                        <a:latin typeface="Cambria Math"/>
                      </a:rPr>
                      <m:t>𝐶</m:t>
                    </m:r>
                    <m:r>
                      <a:rPr lang="en-US" i="1">
                        <a:latin typeface="Cambria Math"/>
                      </a:rPr>
                      <m:t>=</m:t>
                    </m:r>
                    <m:sSub>
                      <m:sSubPr>
                        <m:ctrlPr>
                          <a:rPr lang="en-US" i="1">
                            <a:latin typeface="Cambria Math" panose="02040503050406030204" pitchFamily="18" charset="0"/>
                          </a:rPr>
                        </m:ctrlPr>
                      </m:sSubPr>
                      <m:e>
                        <m:r>
                          <a:rPr lang="en-US" i="1">
                            <a:latin typeface="Cambria Math"/>
                          </a:rPr>
                          <m:t>𝐶</m:t>
                        </m:r>
                      </m:e>
                      <m:sub>
                        <m:r>
                          <a:rPr lang="en-US" i="1">
                            <a:latin typeface="Cambria Math"/>
                          </a:rPr>
                          <m:t>0</m:t>
                        </m:r>
                      </m:sub>
                    </m:sSub>
                    <m:r>
                      <a:rPr lang="en-US" i="1">
                        <a:latin typeface="Cambria Math"/>
                      </a:rPr>
                      <m:t>+</m:t>
                    </m:r>
                    <m:sSub>
                      <m:sSubPr>
                        <m:ctrlPr>
                          <a:rPr lang="en-US" i="1">
                            <a:latin typeface="Cambria Math" panose="02040503050406030204" pitchFamily="18" charset="0"/>
                          </a:rPr>
                        </m:ctrlPr>
                      </m:sSubPr>
                      <m:e>
                        <m:r>
                          <a:rPr lang="en-US" i="1">
                            <a:latin typeface="Cambria Math"/>
                          </a:rPr>
                          <m:t>𝐶</m:t>
                        </m:r>
                      </m:e>
                      <m:sub>
                        <m:r>
                          <a:rPr lang="en-US" i="1">
                            <a:latin typeface="Cambria Math"/>
                          </a:rPr>
                          <m:t>𝑦</m:t>
                        </m:r>
                      </m:sub>
                    </m:sSub>
                    <m:r>
                      <a:rPr lang="en-US" i="1">
                        <a:latin typeface="Cambria Math"/>
                        <a:ea typeface="Cambria Math"/>
                      </a:rPr>
                      <m:t>∙(</m:t>
                    </m:r>
                    <m:r>
                      <a:rPr lang="en-US" i="1">
                        <a:solidFill>
                          <a:srgbClr val="FF0000"/>
                        </a:solidFill>
                        <a:latin typeface="Cambria Math"/>
                        <a:ea typeface="Cambria Math"/>
                      </a:rPr>
                      <m:t>𝑌</m:t>
                    </m:r>
                    <m:r>
                      <a:rPr lang="en-US" i="1">
                        <a:latin typeface="Cambria Math"/>
                        <a:ea typeface="Cambria Math"/>
                      </a:rPr>
                      <m:t>−</m:t>
                    </m:r>
                    <m:r>
                      <a:rPr lang="en-US" i="1">
                        <a:latin typeface="Cambria Math"/>
                        <a:ea typeface="Cambria Math"/>
                      </a:rPr>
                      <m:t>𝑇</m:t>
                    </m:r>
                    <m:r>
                      <a:rPr lang="en-US" i="1">
                        <a:latin typeface="Cambria Math"/>
                        <a:ea typeface="Cambria Math"/>
                      </a:rPr>
                      <m:t>)</m:t>
                    </m:r>
                  </m:oMath>
                </a14:m>
                <a:endParaRPr lang="en-US" dirty="0"/>
              </a:p>
              <a:p>
                <a:pPr lvl="1"/>
                <a14:m>
                  <m:oMath xmlns:m="http://schemas.openxmlformats.org/officeDocument/2006/math">
                    <m:r>
                      <a:rPr lang="en-US" i="1">
                        <a:solidFill>
                          <a:srgbClr val="FF0000"/>
                        </a:solidFill>
                        <a:latin typeface="Cambria Math" panose="02040503050406030204" pitchFamily="18" charset="0"/>
                      </a:rPr>
                      <m:t>𝑌</m:t>
                    </m:r>
                    <m:r>
                      <a:rPr lang="en-US" i="1">
                        <a:latin typeface="Cambria Math"/>
                      </a:rPr>
                      <m:t>=</m:t>
                    </m:r>
                    <m:r>
                      <a:rPr lang="en-US" i="1">
                        <a:solidFill>
                          <a:srgbClr val="FF0000"/>
                        </a:solidFill>
                        <a:latin typeface="Cambria Math"/>
                      </a:rPr>
                      <m:t>𝐶</m:t>
                    </m:r>
                    <m:r>
                      <a:rPr lang="en-US" i="1">
                        <a:latin typeface="Cambria Math" panose="02040503050406030204" pitchFamily="18" charset="0"/>
                      </a:rPr>
                      <m:t>+</m:t>
                    </m:r>
                    <m:r>
                      <a:rPr lang="en-US" i="1">
                        <a:solidFill>
                          <a:srgbClr val="FF0000"/>
                        </a:solidFill>
                        <a:latin typeface="Cambria Math" panose="02040503050406030204" pitchFamily="18" charset="0"/>
                      </a:rPr>
                      <m:t>𝐼</m:t>
                    </m:r>
                    <m:r>
                      <a:rPr lang="en-US" i="1">
                        <a:latin typeface="Cambria Math" panose="02040503050406030204" pitchFamily="18" charset="0"/>
                      </a:rPr>
                      <m:t>+</m:t>
                    </m:r>
                    <m:r>
                      <a:rPr lang="en-US" i="1">
                        <a:latin typeface="Cambria Math"/>
                      </a:rPr>
                      <m:t>𝐺</m:t>
                    </m:r>
                  </m:oMath>
                </a14:m>
                <a:endParaRPr lang="en-US" dirty="0"/>
              </a:p>
              <a:p>
                <a:pPr lvl="1"/>
                <a14:m>
                  <m:oMath xmlns:m="http://schemas.openxmlformats.org/officeDocument/2006/math">
                    <m:r>
                      <a:rPr lang="en-US" i="1">
                        <a:solidFill>
                          <a:srgbClr val="FF0000"/>
                        </a:solidFill>
                        <a:latin typeface="Cambria Math"/>
                      </a:rPr>
                      <m:t>𝐼</m:t>
                    </m:r>
                    <m:r>
                      <a:rPr lang="en-US" i="1">
                        <a:latin typeface="Cambria Math"/>
                      </a:rPr>
                      <m:t>=</m:t>
                    </m:r>
                    <m:sSub>
                      <m:sSubPr>
                        <m:ctrlPr>
                          <a:rPr lang="en-US" i="1">
                            <a:latin typeface="Cambria Math" panose="02040503050406030204" pitchFamily="18" charset="0"/>
                          </a:rPr>
                        </m:ctrlPr>
                      </m:sSubPr>
                      <m:e>
                        <m:r>
                          <a:rPr lang="en-US" i="1">
                            <a:latin typeface="Cambria Math"/>
                          </a:rPr>
                          <m:t>𝐼</m:t>
                        </m:r>
                      </m:e>
                      <m:sub>
                        <m:r>
                          <a:rPr lang="en-US" i="1">
                            <a:latin typeface="Cambria Math"/>
                          </a:rPr>
                          <m:t>0</m:t>
                        </m:r>
                      </m:sub>
                    </m:sSub>
                    <m:r>
                      <a:rPr lang="en-US" i="1">
                        <a:latin typeface="Cambria Math"/>
                      </a:rPr>
                      <m:t>−</m:t>
                    </m:r>
                    <m:sSub>
                      <m:sSubPr>
                        <m:ctrlPr>
                          <a:rPr lang="en-US" i="1">
                            <a:latin typeface="Cambria Math" panose="02040503050406030204" pitchFamily="18" charset="0"/>
                          </a:rPr>
                        </m:ctrlPr>
                      </m:sSubPr>
                      <m:e>
                        <m:r>
                          <a:rPr lang="en-US" i="1">
                            <a:latin typeface="Cambria Math"/>
                          </a:rPr>
                          <m:t>𝐼</m:t>
                        </m:r>
                      </m:e>
                      <m:sub>
                        <m:r>
                          <a:rPr lang="en-US" i="1">
                            <a:latin typeface="Cambria Math"/>
                          </a:rPr>
                          <m:t>𝑟</m:t>
                        </m:r>
                      </m:sub>
                    </m:sSub>
                    <m:r>
                      <a:rPr lang="en-US" i="1">
                        <a:latin typeface="Cambria Math"/>
                        <a:ea typeface="Cambria Math"/>
                      </a:rPr>
                      <m:t>∙</m:t>
                    </m:r>
                    <m:r>
                      <a:rPr lang="en-US" i="1">
                        <a:solidFill>
                          <a:srgbClr val="FF0000"/>
                        </a:solidFill>
                        <a:latin typeface="Cambria Math"/>
                        <a:ea typeface="Cambria Math"/>
                      </a:rPr>
                      <m:t>𝑟</m:t>
                    </m:r>
                  </m:oMath>
                </a14:m>
                <a:endParaRPr lang="en-US" dirty="0"/>
              </a:p>
              <a:p>
                <a:r>
                  <a:rPr lang="en-US" dirty="0" smtClean="0"/>
                  <a:t>Assets </a:t>
                </a:r>
                <a:r>
                  <a:rPr lang="en-US" dirty="0"/>
                  <a:t>market equilibrium </a:t>
                </a:r>
                <a:r>
                  <a:rPr lang="en-US" dirty="0" smtClean="0"/>
                  <a:t>conditions</a:t>
                </a:r>
              </a:p>
              <a:p>
                <a:pPr lvl="1"/>
                <a14:m>
                  <m:oMath xmlns:m="http://schemas.openxmlformats.org/officeDocument/2006/math">
                    <m:r>
                      <a:rPr lang="en-US" i="1">
                        <a:solidFill>
                          <a:srgbClr val="FF0000"/>
                        </a:solidFill>
                        <a:latin typeface="Cambria Math"/>
                      </a:rPr>
                      <m:t>𝑖</m:t>
                    </m:r>
                    <m:r>
                      <a:rPr lang="en-US" i="1">
                        <a:latin typeface="Cambria Math"/>
                      </a:rPr>
                      <m:t>=</m:t>
                    </m:r>
                    <m:r>
                      <a:rPr lang="en-US" i="1">
                        <a:solidFill>
                          <a:srgbClr val="FF0000"/>
                        </a:solidFill>
                        <a:latin typeface="Cambria Math"/>
                        <a:ea typeface="Cambria Math"/>
                      </a:rPr>
                      <m:t>𝑟</m:t>
                    </m:r>
                    <m:r>
                      <a:rPr lang="en-US" i="1">
                        <a:latin typeface="Cambria Math"/>
                        <a:ea typeface="Cambria Math"/>
                      </a:rPr>
                      <m:t>+</m:t>
                    </m:r>
                    <m:r>
                      <a:rPr lang="en-US" i="1">
                        <a:latin typeface="Cambria Math" panose="02040503050406030204" pitchFamily="18" charset="0"/>
                        <a:ea typeface="Cambria Math"/>
                      </a:rPr>
                      <m:t>𝐸</m:t>
                    </m:r>
                    <m:r>
                      <a:rPr lang="en-US" i="1">
                        <a:latin typeface="Cambria Math" panose="02040503050406030204" pitchFamily="18" charset="0"/>
                        <a:ea typeface="Cambria Math" panose="02040503050406030204" pitchFamily="18" charset="0"/>
                      </a:rPr>
                      <m:t>𝜋</m:t>
                    </m:r>
                  </m:oMath>
                </a14:m>
                <a:endParaRPr lang="en-US" dirty="0"/>
              </a:p>
              <a:p>
                <a:pPr lvl="1"/>
                <a14:m>
                  <m:oMath xmlns:m="http://schemas.openxmlformats.org/officeDocument/2006/math">
                    <m:r>
                      <a:rPr lang="en-US" i="1">
                        <a:latin typeface="Cambria Math" panose="02040503050406030204" pitchFamily="18" charset="0"/>
                      </a:rPr>
                      <m:t>𝑀</m:t>
                    </m:r>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0</m:t>
                            </m:r>
                          </m:sub>
                        </m:sSub>
                      </m:num>
                      <m:den>
                        <m:r>
                          <a:rPr lang="en-US" i="1">
                            <a:solidFill>
                              <a:srgbClr val="FF0000"/>
                            </a:solidFill>
                            <a:latin typeface="Cambria Math" panose="02040503050406030204" pitchFamily="18" charset="0"/>
                          </a:rPr>
                          <m:t>𝑖</m:t>
                        </m:r>
                      </m:den>
                    </m:f>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𝑃</m:t>
                    </m:r>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𝑌</m:t>
                    </m:r>
                  </m:oMath>
                </a14:m>
                <a:endParaRPr lang="en-US" dirty="0"/>
              </a:p>
              <a:p>
                <a:endParaRPr lang="en-US" dirty="0"/>
              </a:p>
              <a:p>
                <a:endParaRPr lang="en-US" dirty="0"/>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xfrm>
                <a:off x="609600" y="1600201"/>
                <a:ext cx="7452852" cy="4525963"/>
              </a:xfrm>
              <a:blipFill>
                <a:blip r:embed="rId2"/>
                <a:stretch>
                  <a:fillRect l="-1881" t="-1752"/>
                </a:stretch>
              </a:blipFill>
            </p:spPr>
            <p:txBody>
              <a:bodyPr/>
              <a:lstStyle/>
              <a:p>
                <a:r>
                  <a:rPr lang="en-US">
                    <a:noFill/>
                  </a:rPr>
                  <a:t> </a:t>
                </a:r>
              </a:p>
            </p:txBody>
          </p:sp>
        </mc:Fallback>
      </mc:AlternateContent>
      <p:cxnSp>
        <p:nvCxnSpPr>
          <p:cNvPr id="10" name="Straight Arrow Connector 9"/>
          <p:cNvCxnSpPr/>
          <p:nvPr/>
        </p:nvCxnSpPr>
        <p:spPr>
          <a:xfrm>
            <a:off x="8799871" y="4640826"/>
            <a:ext cx="285135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7398775" y="3215148"/>
            <a:ext cx="285135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491330" y="1963479"/>
            <a:ext cx="1920949" cy="211233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9431079" y="2115879"/>
            <a:ext cx="1920949" cy="211233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0412820" y="3005470"/>
            <a:ext cx="141767" cy="1417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5" idx="0"/>
          </p:cNvCxnSpPr>
          <p:nvPr/>
        </p:nvCxnSpPr>
        <p:spPr>
          <a:xfrm flipH="1">
            <a:off x="10483702" y="3005470"/>
            <a:ext cx="2" cy="1635356"/>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a:off x="9639150" y="2258674"/>
            <a:ext cx="2" cy="1635356"/>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1218606" y="1884823"/>
            <a:ext cx="678426" cy="369332"/>
          </a:xfrm>
          <a:prstGeom prst="rect">
            <a:avLst/>
          </a:prstGeom>
          <a:noFill/>
        </p:spPr>
        <p:txBody>
          <a:bodyPr wrap="square" rtlCol="0">
            <a:spAutoFit/>
          </a:bodyPr>
          <a:lstStyle/>
          <a:p>
            <a:pPr algn="ctr"/>
            <a:r>
              <a:rPr lang="en-US" b="1" dirty="0" smtClean="0"/>
              <a:t>LM</a:t>
            </a:r>
            <a:endParaRPr lang="en-US" b="1" dirty="0"/>
          </a:p>
        </p:txBody>
      </p:sp>
      <p:sp>
        <p:nvSpPr>
          <p:cNvPr id="20" name="TextBox 19"/>
          <p:cNvSpPr txBox="1"/>
          <p:nvPr/>
        </p:nvSpPr>
        <p:spPr>
          <a:xfrm>
            <a:off x="11215178" y="3734836"/>
            <a:ext cx="678426" cy="369332"/>
          </a:xfrm>
          <a:prstGeom prst="rect">
            <a:avLst/>
          </a:prstGeom>
          <a:noFill/>
        </p:spPr>
        <p:txBody>
          <a:bodyPr wrap="square" rtlCol="0">
            <a:spAutoFit/>
          </a:bodyPr>
          <a:lstStyle/>
          <a:p>
            <a:pPr algn="ctr"/>
            <a:r>
              <a:rPr lang="en-US" b="1" dirty="0" smtClean="0"/>
              <a:t>IS</a:t>
            </a:r>
            <a:endParaRPr lang="en-US" b="1" dirty="0"/>
          </a:p>
        </p:txBody>
      </p:sp>
      <p:sp>
        <p:nvSpPr>
          <p:cNvPr id="21" name="TextBox 20"/>
          <p:cNvSpPr txBox="1"/>
          <p:nvPr/>
        </p:nvSpPr>
        <p:spPr>
          <a:xfrm>
            <a:off x="10931530" y="4685082"/>
            <a:ext cx="678426" cy="369332"/>
          </a:xfrm>
          <a:prstGeom prst="rect">
            <a:avLst/>
          </a:prstGeom>
          <a:noFill/>
        </p:spPr>
        <p:txBody>
          <a:bodyPr wrap="square" rtlCol="0">
            <a:spAutoFit/>
          </a:bodyPr>
          <a:lstStyle/>
          <a:p>
            <a:pPr algn="ctr"/>
            <a:r>
              <a:rPr lang="en-US" b="1" i="1" dirty="0" smtClean="0"/>
              <a:t>Y</a:t>
            </a:r>
            <a:endParaRPr lang="en-US" b="1" i="1" dirty="0"/>
          </a:p>
        </p:txBody>
      </p:sp>
      <p:sp>
        <p:nvSpPr>
          <p:cNvPr id="22" name="TextBox 21"/>
          <p:cNvSpPr txBox="1"/>
          <p:nvPr/>
        </p:nvSpPr>
        <p:spPr>
          <a:xfrm>
            <a:off x="8260695" y="1877662"/>
            <a:ext cx="678426" cy="369332"/>
          </a:xfrm>
          <a:prstGeom prst="rect">
            <a:avLst/>
          </a:prstGeom>
          <a:noFill/>
        </p:spPr>
        <p:txBody>
          <a:bodyPr wrap="square" rtlCol="0">
            <a:spAutoFit/>
          </a:bodyPr>
          <a:lstStyle/>
          <a:p>
            <a:pPr algn="ctr"/>
            <a:r>
              <a:rPr lang="en-US" b="1" i="1" dirty="0" smtClean="0"/>
              <a:t>r</a:t>
            </a:r>
            <a:endParaRPr lang="en-US" b="1" i="1" dirty="0"/>
          </a:p>
        </p:txBody>
      </p:sp>
      <p:sp>
        <p:nvSpPr>
          <p:cNvPr id="23" name="TextBox 22"/>
          <p:cNvSpPr txBox="1"/>
          <p:nvPr/>
        </p:nvSpPr>
        <p:spPr>
          <a:xfrm>
            <a:off x="5053781" y="2212264"/>
            <a:ext cx="3353030" cy="1477328"/>
          </a:xfrm>
          <a:prstGeom prst="rect">
            <a:avLst/>
          </a:prstGeom>
          <a:noFill/>
        </p:spPr>
        <p:txBody>
          <a:bodyPr wrap="square" rtlCol="0">
            <a:spAutoFit/>
          </a:bodyPr>
          <a:lstStyle/>
          <a:p>
            <a:r>
              <a:rPr lang="en-US" b="1" dirty="0" smtClean="0"/>
              <a:t>1. The goods market equilibrium equations gives us the </a:t>
            </a:r>
            <a:r>
              <a:rPr lang="en-US" b="1" i="1" dirty="0" smtClean="0"/>
              <a:t>IS</a:t>
            </a:r>
            <a:r>
              <a:rPr lang="en-US" b="1" dirty="0" smtClean="0"/>
              <a:t> </a:t>
            </a:r>
            <a:r>
              <a:rPr lang="en-US" b="1" dirty="0" smtClean="0"/>
              <a:t>curve. It is </a:t>
            </a:r>
            <a:r>
              <a:rPr lang="en-US" b="1" dirty="0" smtClean="0"/>
              <a:t>an inverse relation between the real interest rate (</a:t>
            </a:r>
            <a:r>
              <a:rPr lang="en-US" b="1" i="1" dirty="0" smtClean="0"/>
              <a:t>r</a:t>
            </a:r>
            <a:r>
              <a:rPr lang="en-US" b="1" dirty="0" smtClean="0"/>
              <a:t>) and real output (</a:t>
            </a:r>
            <a:r>
              <a:rPr lang="en-US" b="1" i="1" dirty="0" smtClean="0"/>
              <a:t>Y</a:t>
            </a:r>
            <a:r>
              <a:rPr lang="en-US" b="1" dirty="0" smtClean="0"/>
              <a:t>).</a:t>
            </a:r>
            <a:endParaRPr lang="en-US" b="1" dirty="0"/>
          </a:p>
        </p:txBody>
      </p:sp>
      <p:sp>
        <p:nvSpPr>
          <p:cNvPr id="24" name="TextBox 23"/>
          <p:cNvSpPr txBox="1"/>
          <p:nvPr/>
        </p:nvSpPr>
        <p:spPr>
          <a:xfrm>
            <a:off x="3862531" y="4315750"/>
            <a:ext cx="4398163" cy="923330"/>
          </a:xfrm>
          <a:prstGeom prst="rect">
            <a:avLst/>
          </a:prstGeom>
          <a:noFill/>
        </p:spPr>
        <p:txBody>
          <a:bodyPr wrap="square" rtlCol="0">
            <a:spAutoFit/>
          </a:bodyPr>
          <a:lstStyle/>
          <a:p>
            <a:r>
              <a:rPr lang="en-US" b="1" dirty="0" smtClean="0"/>
              <a:t>2. The assets market equilibrium equations gives us the </a:t>
            </a:r>
            <a:r>
              <a:rPr lang="en-US" b="1" i="1" dirty="0" smtClean="0"/>
              <a:t>LM</a:t>
            </a:r>
            <a:r>
              <a:rPr lang="en-US" b="1" dirty="0" smtClean="0"/>
              <a:t> </a:t>
            </a:r>
            <a:r>
              <a:rPr lang="en-US" b="1" dirty="0" smtClean="0"/>
              <a:t>curve. It is </a:t>
            </a:r>
            <a:r>
              <a:rPr lang="en-US" b="1" dirty="0" smtClean="0"/>
              <a:t>a direct relation between </a:t>
            </a:r>
            <a:r>
              <a:rPr lang="en-US" b="1" i="1" dirty="0" smtClean="0"/>
              <a:t>r</a:t>
            </a:r>
            <a:r>
              <a:rPr lang="en-US" b="1" dirty="0" smtClean="0"/>
              <a:t> and </a:t>
            </a:r>
            <a:r>
              <a:rPr lang="en-US" b="1" i="1" dirty="0" smtClean="0"/>
              <a:t>Y</a:t>
            </a:r>
            <a:r>
              <a:rPr lang="en-US" b="1" dirty="0" smtClean="0"/>
              <a:t>.</a:t>
            </a:r>
            <a:endParaRPr lang="en-US" b="1" dirty="0"/>
          </a:p>
        </p:txBody>
      </p:sp>
      <p:sp>
        <p:nvSpPr>
          <p:cNvPr id="25" name="TextBox 24"/>
          <p:cNvSpPr txBox="1"/>
          <p:nvPr/>
        </p:nvSpPr>
        <p:spPr>
          <a:xfrm>
            <a:off x="3862761" y="5516079"/>
            <a:ext cx="4398163" cy="923330"/>
          </a:xfrm>
          <a:prstGeom prst="rect">
            <a:avLst/>
          </a:prstGeom>
          <a:noFill/>
        </p:spPr>
        <p:txBody>
          <a:bodyPr wrap="square" rtlCol="0">
            <a:spAutoFit/>
          </a:bodyPr>
          <a:lstStyle/>
          <a:p>
            <a:r>
              <a:rPr lang="en-US" b="1" dirty="0" smtClean="0"/>
              <a:t>3. The intersection of the </a:t>
            </a:r>
            <a:r>
              <a:rPr lang="en-US" b="1" i="1" dirty="0" smtClean="0"/>
              <a:t>IS</a:t>
            </a:r>
            <a:r>
              <a:rPr lang="en-US" b="1" dirty="0" smtClean="0"/>
              <a:t> and </a:t>
            </a:r>
            <a:r>
              <a:rPr lang="en-US" b="1" i="1" dirty="0" smtClean="0"/>
              <a:t>LM</a:t>
            </a:r>
            <a:r>
              <a:rPr lang="en-US" b="1" dirty="0" smtClean="0"/>
              <a:t> curves gives us the short-run macroeconomic outcomes for </a:t>
            </a:r>
            <a:r>
              <a:rPr lang="en-US" b="1" i="1" dirty="0" smtClean="0"/>
              <a:t>r</a:t>
            </a:r>
            <a:r>
              <a:rPr lang="en-US" b="1" dirty="0" smtClean="0"/>
              <a:t> and </a:t>
            </a:r>
            <a:r>
              <a:rPr lang="en-US" b="1" i="1" dirty="0" smtClean="0"/>
              <a:t>Y</a:t>
            </a:r>
            <a:r>
              <a:rPr lang="en-US" b="1" dirty="0" smtClean="0"/>
              <a:t>.</a:t>
            </a:r>
            <a:endParaRPr lang="en-US" b="1" dirty="0"/>
          </a:p>
        </p:txBody>
      </p:sp>
      <p:sp>
        <p:nvSpPr>
          <p:cNvPr id="26" name="Oval 25"/>
          <p:cNvSpPr/>
          <p:nvPr/>
        </p:nvSpPr>
        <p:spPr>
          <a:xfrm>
            <a:off x="8753787" y="3007408"/>
            <a:ext cx="141767" cy="1417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0410891" y="4571908"/>
            <a:ext cx="141767" cy="1417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406812" y="5263711"/>
            <a:ext cx="3667202" cy="1477328"/>
          </a:xfrm>
          <a:prstGeom prst="rect">
            <a:avLst/>
          </a:prstGeom>
          <a:noFill/>
        </p:spPr>
        <p:txBody>
          <a:bodyPr wrap="square" rtlCol="0">
            <a:spAutoFit/>
          </a:bodyPr>
          <a:lstStyle/>
          <a:p>
            <a:r>
              <a:rPr lang="en-US" b="1" dirty="0" smtClean="0"/>
              <a:t>4. From </a:t>
            </a:r>
            <a:r>
              <a:rPr lang="en-US" b="1" i="1" dirty="0" smtClean="0"/>
              <a:t>Y</a:t>
            </a:r>
            <a:r>
              <a:rPr lang="en-US" b="1" dirty="0" smtClean="0"/>
              <a:t> we’ll know </a:t>
            </a:r>
            <a:r>
              <a:rPr lang="en-US" b="1" i="1" dirty="0" smtClean="0"/>
              <a:t>C</a:t>
            </a:r>
            <a:r>
              <a:rPr lang="en-US" b="1" dirty="0" smtClean="0"/>
              <a:t>. And from </a:t>
            </a:r>
            <a:r>
              <a:rPr lang="en-US" b="1" i="1" dirty="0" smtClean="0"/>
              <a:t>r</a:t>
            </a:r>
            <a:r>
              <a:rPr lang="en-US" b="1" dirty="0" smtClean="0"/>
              <a:t> we’ll know both </a:t>
            </a:r>
            <a:r>
              <a:rPr lang="en-US" b="1" i="1" dirty="0" smtClean="0"/>
              <a:t>I</a:t>
            </a:r>
            <a:r>
              <a:rPr lang="en-US" b="1" dirty="0" smtClean="0"/>
              <a:t> and </a:t>
            </a:r>
            <a:r>
              <a:rPr lang="en-US" b="1" i="1" dirty="0" err="1" smtClean="0"/>
              <a:t>i</a:t>
            </a:r>
            <a:r>
              <a:rPr lang="en-US" b="1" dirty="0" smtClean="0"/>
              <a:t>. That would help us make testable predictions about all of </a:t>
            </a:r>
            <a:r>
              <a:rPr lang="en-US" b="1" dirty="0" smtClean="0"/>
              <a:t>our five </a:t>
            </a:r>
            <a:r>
              <a:rPr lang="en-US" b="1" dirty="0" smtClean="0"/>
              <a:t>endogenous variables.</a:t>
            </a:r>
            <a:endParaRPr lang="en-US" b="1" dirty="0"/>
          </a:p>
        </p:txBody>
      </p:sp>
    </p:spTree>
    <p:extLst>
      <p:ext uri="{BB962C8B-B14F-4D97-AF65-F5344CB8AC3E}">
        <p14:creationId xmlns:p14="http://schemas.microsoft.com/office/powerpoint/2010/main" val="42139252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Federal Funds Rate</a:t>
            </a:r>
          </a:p>
        </p:txBody>
      </p:sp>
      <p:sp>
        <p:nvSpPr>
          <p:cNvPr id="3" name="Content Placeholder 2"/>
          <p:cNvSpPr>
            <a:spLocks noGrp="1"/>
          </p:cNvSpPr>
          <p:nvPr>
            <p:ph idx="1"/>
          </p:nvPr>
        </p:nvSpPr>
        <p:spPr/>
        <p:txBody>
          <a:bodyPr/>
          <a:lstStyle/>
          <a:p>
            <a:r>
              <a:rPr lang="en-US" dirty="0" smtClean="0"/>
              <a:t>The Federal Funds Rate is the interest rate that banks charge each other for overnight loans</a:t>
            </a:r>
          </a:p>
          <a:p>
            <a:r>
              <a:rPr lang="en-US" dirty="0" smtClean="0"/>
              <a:t>If the Fed wishes the FFR to be 1.8%, all it has to do is to announce that </a:t>
            </a:r>
          </a:p>
          <a:p>
            <a:pPr lvl="1"/>
            <a:r>
              <a:rPr lang="en-US" dirty="0" smtClean="0"/>
              <a:t>it will lend money to any bank at 1.8% interest and</a:t>
            </a:r>
          </a:p>
          <a:p>
            <a:pPr lvl="1"/>
            <a:r>
              <a:rPr lang="en-US" dirty="0" smtClean="0"/>
              <a:t>will pay 1.8% interest on deposits received from any bank</a:t>
            </a:r>
            <a:endParaRPr lang="en-US" dirty="0"/>
          </a:p>
        </p:txBody>
      </p:sp>
    </p:spTree>
    <p:extLst>
      <p:ext uri="{BB962C8B-B14F-4D97-AF65-F5344CB8AC3E}">
        <p14:creationId xmlns:p14="http://schemas.microsoft.com/office/powerpoint/2010/main" val="3663156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Federal Funds Rate</a:t>
            </a:r>
          </a:p>
        </p:txBody>
      </p:sp>
      <p:sp>
        <p:nvSpPr>
          <p:cNvPr id="3" name="Content Placeholder 2"/>
          <p:cNvSpPr>
            <a:spLocks noGrp="1"/>
          </p:cNvSpPr>
          <p:nvPr>
            <p:ph idx="1"/>
          </p:nvPr>
        </p:nvSpPr>
        <p:spPr/>
        <p:txBody>
          <a:bodyPr>
            <a:normAutofit fontScale="92500" lnSpcReduction="10000"/>
          </a:bodyPr>
          <a:lstStyle/>
          <a:p>
            <a:r>
              <a:rPr lang="en-US" dirty="0" smtClean="0"/>
              <a:t>Given that the Fed expresses its monetary policy in terms of the target value of the Federal Funds Rate, we can re-define monetary policy as follows:</a:t>
            </a:r>
          </a:p>
          <a:p>
            <a:pPr lvl="1"/>
            <a:r>
              <a:rPr lang="en-US" b="1" dirty="0" smtClean="0">
                <a:solidFill>
                  <a:srgbClr val="0070C0"/>
                </a:solidFill>
              </a:rPr>
              <a:t>Monetary policy is </a:t>
            </a:r>
            <a:r>
              <a:rPr lang="en-US" b="1" i="1" dirty="0" smtClean="0">
                <a:solidFill>
                  <a:srgbClr val="0070C0"/>
                </a:solidFill>
              </a:rPr>
              <a:t>expansionary</a:t>
            </a:r>
            <a:r>
              <a:rPr lang="en-US" b="1" dirty="0" smtClean="0">
                <a:solidFill>
                  <a:srgbClr val="0070C0"/>
                </a:solidFill>
              </a:rPr>
              <a:t> when the Fed seeks to </a:t>
            </a:r>
            <a:r>
              <a:rPr lang="en-US" b="1" i="1" dirty="0" smtClean="0">
                <a:solidFill>
                  <a:srgbClr val="0070C0"/>
                </a:solidFill>
              </a:rPr>
              <a:t>reduce</a:t>
            </a:r>
            <a:r>
              <a:rPr lang="en-US" b="1" dirty="0" smtClean="0">
                <a:solidFill>
                  <a:srgbClr val="0070C0"/>
                </a:solidFill>
              </a:rPr>
              <a:t> the federal funds rate, and</a:t>
            </a:r>
          </a:p>
          <a:p>
            <a:pPr lvl="1"/>
            <a:r>
              <a:rPr lang="en-US" b="1" dirty="0" smtClean="0">
                <a:solidFill>
                  <a:srgbClr val="0070C0"/>
                </a:solidFill>
              </a:rPr>
              <a:t>Monetary policy is </a:t>
            </a:r>
            <a:r>
              <a:rPr lang="en-US" b="1" i="1" dirty="0" err="1" smtClean="0">
                <a:solidFill>
                  <a:srgbClr val="0070C0"/>
                </a:solidFill>
              </a:rPr>
              <a:t>contractionary</a:t>
            </a:r>
            <a:r>
              <a:rPr lang="en-US" b="1" dirty="0" smtClean="0">
                <a:solidFill>
                  <a:srgbClr val="0070C0"/>
                </a:solidFill>
              </a:rPr>
              <a:t> </a:t>
            </a:r>
            <a:r>
              <a:rPr lang="en-US" b="1" dirty="0">
                <a:solidFill>
                  <a:srgbClr val="0070C0"/>
                </a:solidFill>
              </a:rPr>
              <a:t>when the Fed seeks to </a:t>
            </a:r>
            <a:r>
              <a:rPr lang="en-US" b="1" i="1" dirty="0" smtClean="0">
                <a:solidFill>
                  <a:srgbClr val="0070C0"/>
                </a:solidFill>
              </a:rPr>
              <a:t>increase</a:t>
            </a:r>
            <a:r>
              <a:rPr lang="en-US" b="1" dirty="0" smtClean="0">
                <a:solidFill>
                  <a:srgbClr val="0070C0"/>
                </a:solidFill>
              </a:rPr>
              <a:t> the </a:t>
            </a:r>
            <a:r>
              <a:rPr lang="en-US" b="1" dirty="0">
                <a:solidFill>
                  <a:srgbClr val="0070C0"/>
                </a:solidFill>
              </a:rPr>
              <a:t>federal funds </a:t>
            </a:r>
            <a:r>
              <a:rPr lang="en-US" b="1" dirty="0" smtClean="0">
                <a:solidFill>
                  <a:srgbClr val="0070C0"/>
                </a:solidFill>
              </a:rPr>
              <a:t>rate</a:t>
            </a:r>
          </a:p>
          <a:p>
            <a:r>
              <a:rPr lang="en-US" dirty="0" smtClean="0"/>
              <a:t>Assuming expected </a:t>
            </a:r>
            <a:r>
              <a:rPr lang="en-US" dirty="0" smtClean="0"/>
              <a:t>inflation (</a:t>
            </a:r>
            <a:r>
              <a:rPr lang="en-US" i="1" dirty="0"/>
              <a:t>E</a:t>
            </a:r>
            <a:r>
              <a:rPr lang="el-GR" dirty="0">
                <a:cs typeface="Calibri"/>
              </a:rPr>
              <a:t>π</a:t>
            </a:r>
            <a:r>
              <a:rPr lang="en-US" dirty="0" smtClean="0"/>
              <a:t>) is exogenous, changes in nominal interest rates (such as the FFR) lead to equal changes in real interest rates</a:t>
            </a:r>
            <a:endParaRPr lang="en-US" dirty="0"/>
          </a:p>
        </p:txBody>
      </p:sp>
    </p:spTree>
    <p:extLst>
      <p:ext uri="{BB962C8B-B14F-4D97-AF65-F5344CB8AC3E}">
        <p14:creationId xmlns:p14="http://schemas.microsoft.com/office/powerpoint/2010/main" val="2268586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Zero Lower Bound on Nominal Interest Rates</a:t>
            </a:r>
            <a:endParaRPr lang="en-US" dirty="0"/>
          </a:p>
        </p:txBody>
      </p:sp>
      <p:sp>
        <p:nvSpPr>
          <p:cNvPr id="3" name="Content Placeholder 2"/>
          <p:cNvSpPr>
            <a:spLocks noGrp="1"/>
          </p:cNvSpPr>
          <p:nvPr>
            <p:ph idx="1"/>
          </p:nvPr>
        </p:nvSpPr>
        <p:spPr>
          <a:xfrm>
            <a:off x="609600" y="1600201"/>
            <a:ext cx="7362211" cy="4525963"/>
          </a:xfrm>
        </p:spPr>
        <p:txBody>
          <a:bodyPr>
            <a:normAutofit/>
          </a:bodyPr>
          <a:lstStyle/>
          <a:p>
            <a:r>
              <a:rPr lang="en-US" dirty="0" smtClean="0"/>
              <a:t>We have seen that, </a:t>
            </a:r>
            <a:r>
              <a:rPr lang="en-US" dirty="0" smtClean="0">
                <a:solidFill>
                  <a:srgbClr val="0070C0"/>
                </a:solidFill>
              </a:rPr>
              <a:t>when faced with a recession, the central bank can </a:t>
            </a:r>
            <a:r>
              <a:rPr lang="en-US" dirty="0" smtClean="0">
                <a:solidFill>
                  <a:srgbClr val="0070C0"/>
                </a:solidFill>
              </a:rPr>
              <a:t>increase </a:t>
            </a:r>
            <a:r>
              <a:rPr lang="en-US" dirty="0" smtClean="0">
                <a:solidFill>
                  <a:srgbClr val="0070C0"/>
                </a:solidFill>
              </a:rPr>
              <a:t>the money supply </a:t>
            </a:r>
            <a:r>
              <a:rPr lang="en-US" dirty="0" smtClean="0"/>
              <a:t>(</a:t>
            </a:r>
            <a:r>
              <a:rPr lang="en-US" i="1" dirty="0" smtClean="0"/>
              <a:t>M</a:t>
            </a:r>
            <a:r>
              <a:rPr lang="en-US" dirty="0" smtClean="0">
                <a:latin typeface="Arial Unicode MS"/>
                <a:ea typeface="Arial Unicode MS"/>
                <a:cs typeface="Arial Unicode MS"/>
              </a:rPr>
              <a:t>↑</a:t>
            </a:r>
            <a:r>
              <a:rPr lang="en-US" dirty="0" smtClean="0"/>
              <a:t>)</a:t>
            </a:r>
          </a:p>
          <a:p>
            <a:pPr lvl="1"/>
            <a:r>
              <a:rPr lang="en-US" dirty="0" smtClean="0"/>
              <a:t>This shifts </a:t>
            </a:r>
            <a:r>
              <a:rPr lang="en-US" dirty="0" smtClean="0"/>
              <a:t>the </a:t>
            </a:r>
            <a:r>
              <a:rPr lang="en-US" i="1" dirty="0" smtClean="0"/>
              <a:t>LM</a:t>
            </a:r>
            <a:r>
              <a:rPr lang="en-US" dirty="0" smtClean="0"/>
              <a:t> curve right</a:t>
            </a:r>
          </a:p>
          <a:p>
            <a:pPr lvl="1"/>
            <a:r>
              <a:rPr lang="en-US" dirty="0" smtClean="0"/>
              <a:t>This reduces </a:t>
            </a:r>
            <a:r>
              <a:rPr lang="en-US" dirty="0" smtClean="0"/>
              <a:t>the real interest rate (</a:t>
            </a:r>
            <a:r>
              <a:rPr lang="en-US" i="1" dirty="0" smtClean="0"/>
              <a:t>r</a:t>
            </a:r>
            <a:r>
              <a:rPr lang="en-US" dirty="0"/>
              <a:t> = </a:t>
            </a:r>
            <a:r>
              <a:rPr lang="en-US" i="1" dirty="0" smtClean="0"/>
              <a:t>i</a:t>
            </a:r>
            <a:r>
              <a:rPr lang="en-US" dirty="0" smtClean="0"/>
              <a:t> </a:t>
            </a:r>
            <a:r>
              <a:rPr lang="en-US" dirty="0" smtClean="0">
                <a:latin typeface="Calibri"/>
                <a:cs typeface="Calibri"/>
              </a:rPr>
              <a:t>−</a:t>
            </a:r>
            <a:r>
              <a:rPr lang="en-US" dirty="0" smtClean="0"/>
              <a:t> </a:t>
            </a:r>
            <a:r>
              <a:rPr lang="en-US" i="1" dirty="0"/>
              <a:t>E</a:t>
            </a:r>
            <a:r>
              <a:rPr lang="el-GR" dirty="0">
                <a:cs typeface="Calibri"/>
              </a:rPr>
              <a:t>π </a:t>
            </a:r>
            <a:r>
              <a:rPr lang="en-US" dirty="0" smtClean="0">
                <a:latin typeface="Arial Unicode MS"/>
                <a:ea typeface="Arial Unicode MS"/>
                <a:cs typeface="Arial Unicode MS"/>
              </a:rPr>
              <a:t>↓</a:t>
            </a:r>
            <a:r>
              <a:rPr lang="en-US" dirty="0" smtClean="0"/>
              <a:t>) and the nominal interest rate (</a:t>
            </a:r>
            <a:r>
              <a:rPr lang="en-US" i="1" dirty="0" smtClean="0"/>
              <a:t>i</a:t>
            </a:r>
            <a:r>
              <a:rPr lang="en-US" dirty="0" smtClean="0"/>
              <a:t> = </a:t>
            </a:r>
            <a:r>
              <a:rPr lang="en-US" i="1" dirty="0" smtClean="0"/>
              <a:t>r</a:t>
            </a:r>
            <a:r>
              <a:rPr lang="en-US" dirty="0" smtClean="0"/>
              <a:t> + </a:t>
            </a:r>
            <a:r>
              <a:rPr lang="en-US" i="1" dirty="0" smtClean="0"/>
              <a:t>E</a:t>
            </a:r>
            <a:r>
              <a:rPr lang="el-GR" dirty="0" smtClean="0">
                <a:latin typeface="Calibri"/>
                <a:cs typeface="Calibri"/>
              </a:rPr>
              <a:t>π</a:t>
            </a:r>
            <a:r>
              <a:rPr lang="en-US" dirty="0">
                <a:latin typeface="Arial Unicode MS"/>
                <a:ea typeface="Arial Unicode MS"/>
                <a:cs typeface="Arial Unicode MS"/>
              </a:rPr>
              <a:t>↓</a:t>
            </a:r>
            <a:r>
              <a:rPr lang="en-US" dirty="0" smtClean="0">
                <a:latin typeface="Calibri"/>
                <a:cs typeface="Calibri"/>
              </a:rPr>
              <a:t>) and </a:t>
            </a:r>
            <a:r>
              <a:rPr lang="en-US" dirty="0" smtClean="0">
                <a:latin typeface="Calibri"/>
                <a:cs typeface="Calibri"/>
              </a:rPr>
              <a:t>increases </a:t>
            </a:r>
            <a:r>
              <a:rPr lang="en-US" dirty="0" smtClean="0">
                <a:latin typeface="Calibri"/>
                <a:cs typeface="Calibri"/>
              </a:rPr>
              <a:t>GDP (</a:t>
            </a:r>
            <a:r>
              <a:rPr lang="en-US" i="1" dirty="0" smtClean="0">
                <a:latin typeface="Calibri"/>
                <a:cs typeface="Calibri"/>
              </a:rPr>
              <a:t>Y</a:t>
            </a:r>
            <a:r>
              <a:rPr lang="en-US" dirty="0" smtClean="0">
                <a:latin typeface="Arial Unicode MS"/>
                <a:ea typeface="Arial Unicode MS"/>
                <a:cs typeface="Arial Unicode MS"/>
              </a:rPr>
              <a:t>↑</a:t>
            </a:r>
            <a:r>
              <a:rPr lang="en-US" dirty="0" smtClean="0">
                <a:latin typeface="Calibri"/>
                <a:cs typeface="Calibri"/>
              </a:rPr>
              <a:t>) </a:t>
            </a:r>
            <a:endParaRPr lang="en-US" dirty="0" smtClean="0">
              <a:latin typeface="Calibri"/>
              <a:cs typeface="Calibri"/>
            </a:endParaRPr>
          </a:p>
          <a:p>
            <a:pPr lvl="1"/>
            <a:r>
              <a:rPr lang="en-US" dirty="0" smtClean="0">
                <a:latin typeface="Calibri"/>
                <a:cs typeface="Calibri"/>
              </a:rPr>
              <a:t>This </a:t>
            </a:r>
            <a:r>
              <a:rPr lang="en-US" dirty="0" smtClean="0">
                <a:latin typeface="Calibri"/>
                <a:cs typeface="Calibri"/>
              </a:rPr>
              <a:t>drags </a:t>
            </a:r>
            <a:r>
              <a:rPr lang="en-US" dirty="0" smtClean="0">
                <a:latin typeface="Calibri"/>
                <a:cs typeface="Calibri"/>
              </a:rPr>
              <a:t>the economy out of the recession</a:t>
            </a:r>
            <a:endParaRPr lang="en-US" dirty="0"/>
          </a:p>
        </p:txBody>
      </p:sp>
      <p:sp>
        <p:nvSpPr>
          <p:cNvPr id="4" name="Line 7"/>
          <p:cNvSpPr>
            <a:spLocks noChangeShapeType="1"/>
          </p:cNvSpPr>
          <p:nvPr/>
        </p:nvSpPr>
        <p:spPr bwMode="auto">
          <a:xfrm>
            <a:off x="8605224" y="2419349"/>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8"/>
          <p:cNvSpPr txBox="1">
            <a:spLocks noChangeArrowheads="1"/>
          </p:cNvSpPr>
          <p:nvPr/>
        </p:nvSpPr>
        <p:spPr bwMode="auto">
          <a:xfrm>
            <a:off x="10510224" y="4160837"/>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6" name="Line 11"/>
          <p:cNvSpPr>
            <a:spLocks noChangeShapeType="1"/>
          </p:cNvSpPr>
          <p:nvPr/>
        </p:nvSpPr>
        <p:spPr bwMode="auto">
          <a:xfrm>
            <a:off x="8243274" y="1833308"/>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2"/>
          <p:cNvSpPr>
            <a:spLocks noChangeShapeType="1"/>
          </p:cNvSpPr>
          <p:nvPr/>
        </p:nvSpPr>
        <p:spPr bwMode="auto">
          <a:xfrm>
            <a:off x="8243275" y="4826128"/>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13"/>
          <p:cNvSpPr txBox="1">
            <a:spLocks noChangeArrowheads="1"/>
          </p:cNvSpPr>
          <p:nvPr/>
        </p:nvSpPr>
        <p:spPr bwMode="auto">
          <a:xfrm>
            <a:off x="11517758" y="4708355"/>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9" name="Text Box 14"/>
          <p:cNvSpPr txBox="1">
            <a:spLocks noChangeArrowheads="1"/>
          </p:cNvSpPr>
          <p:nvPr/>
        </p:nvSpPr>
        <p:spPr bwMode="auto">
          <a:xfrm>
            <a:off x="7995624" y="1417638"/>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0" name="Line 16"/>
          <p:cNvSpPr>
            <a:spLocks noChangeShapeType="1"/>
          </p:cNvSpPr>
          <p:nvPr/>
        </p:nvSpPr>
        <p:spPr bwMode="auto">
          <a:xfrm flipV="1">
            <a:off x="8681423" y="2230437"/>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17"/>
          <p:cNvSpPr txBox="1">
            <a:spLocks noChangeArrowheads="1"/>
          </p:cNvSpPr>
          <p:nvPr/>
        </p:nvSpPr>
        <p:spPr bwMode="auto">
          <a:xfrm>
            <a:off x="10574133" y="1798637"/>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2" name="Line 19"/>
          <p:cNvSpPr>
            <a:spLocks noChangeShapeType="1"/>
          </p:cNvSpPr>
          <p:nvPr/>
        </p:nvSpPr>
        <p:spPr bwMode="auto">
          <a:xfrm flipH="1">
            <a:off x="8241686" y="3441699"/>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20"/>
          <p:cNvSpPr>
            <a:spLocks noChangeShapeType="1"/>
          </p:cNvSpPr>
          <p:nvPr/>
        </p:nvSpPr>
        <p:spPr bwMode="auto">
          <a:xfrm flipH="1">
            <a:off x="9629160" y="3436937"/>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1"/>
          <p:cNvSpPr txBox="1">
            <a:spLocks noChangeArrowheads="1"/>
          </p:cNvSpPr>
          <p:nvPr/>
        </p:nvSpPr>
        <p:spPr bwMode="auto">
          <a:xfrm>
            <a:off x="7828935" y="3155949"/>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15" name="Text Box 22"/>
          <p:cNvSpPr txBox="1">
            <a:spLocks noChangeArrowheads="1"/>
          </p:cNvSpPr>
          <p:nvPr/>
        </p:nvSpPr>
        <p:spPr bwMode="auto">
          <a:xfrm>
            <a:off x="9362460" y="4784724"/>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16" name="Line 19"/>
          <p:cNvSpPr>
            <a:spLocks noChangeShapeType="1"/>
          </p:cNvSpPr>
          <p:nvPr/>
        </p:nvSpPr>
        <p:spPr bwMode="auto">
          <a:xfrm flipH="1">
            <a:off x="8238510" y="3965574"/>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0"/>
          <p:cNvSpPr>
            <a:spLocks noChangeShapeType="1"/>
          </p:cNvSpPr>
          <p:nvPr/>
        </p:nvSpPr>
        <p:spPr bwMode="auto">
          <a:xfrm flipH="1">
            <a:off x="10143510" y="3984625"/>
            <a:ext cx="0" cy="83819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ShapeType="1"/>
          </p:cNvSpPr>
          <p:nvPr/>
        </p:nvSpPr>
        <p:spPr bwMode="auto">
          <a:xfrm flipV="1">
            <a:off x="9700598" y="2249487"/>
            <a:ext cx="2150806" cy="2159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47020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Zero Lower Bound on Nominal Interest Rates</a:t>
            </a:r>
            <a:endParaRPr lang="en-US" dirty="0"/>
          </a:p>
        </p:txBody>
      </p:sp>
      <p:sp>
        <p:nvSpPr>
          <p:cNvPr id="3" name="Content Placeholder 2"/>
          <p:cNvSpPr>
            <a:spLocks noGrp="1"/>
          </p:cNvSpPr>
          <p:nvPr>
            <p:ph idx="1"/>
          </p:nvPr>
        </p:nvSpPr>
        <p:spPr>
          <a:xfrm>
            <a:off x="609600" y="1600201"/>
            <a:ext cx="7214012" cy="4525963"/>
          </a:xfrm>
        </p:spPr>
        <p:txBody>
          <a:bodyPr>
            <a:normAutofit fontScale="92500" lnSpcReduction="20000"/>
          </a:bodyPr>
          <a:lstStyle/>
          <a:p>
            <a:r>
              <a:rPr lang="en-US" dirty="0" smtClean="0"/>
              <a:t>The problem is that there is a limit to how low the nominal interest rate can be</a:t>
            </a:r>
          </a:p>
          <a:p>
            <a:r>
              <a:rPr lang="en-US" dirty="0" smtClean="0">
                <a:solidFill>
                  <a:srgbClr val="0070C0"/>
                </a:solidFill>
              </a:rPr>
              <a:t>Nominal interest rates (such as the federal funds rate) </a:t>
            </a:r>
            <a:r>
              <a:rPr lang="en-US" i="1" dirty="0" smtClean="0">
                <a:solidFill>
                  <a:srgbClr val="0070C0"/>
                </a:solidFill>
              </a:rPr>
              <a:t>cannot be negative</a:t>
            </a:r>
          </a:p>
          <a:p>
            <a:r>
              <a:rPr lang="en-US" dirty="0" smtClean="0"/>
              <a:t>To deal with the 2008 economic crisis, the Fed reduced the FFR to zero</a:t>
            </a:r>
          </a:p>
          <a:p>
            <a:r>
              <a:rPr lang="en-US" dirty="0" smtClean="0"/>
              <a:t>But the recession persisted</a:t>
            </a:r>
          </a:p>
          <a:p>
            <a:r>
              <a:rPr lang="en-US" dirty="0" smtClean="0"/>
              <a:t>Unfortunately, the Fed could not reduce interest rates below zero: monetary policy had reached its limit</a:t>
            </a:r>
            <a:endParaRPr lang="en-US" dirty="0"/>
          </a:p>
        </p:txBody>
      </p:sp>
      <p:sp>
        <p:nvSpPr>
          <p:cNvPr id="4" name="Line 7"/>
          <p:cNvSpPr>
            <a:spLocks noChangeShapeType="1"/>
          </p:cNvSpPr>
          <p:nvPr/>
        </p:nvSpPr>
        <p:spPr bwMode="auto">
          <a:xfrm>
            <a:off x="8477405" y="2419349"/>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8"/>
          <p:cNvSpPr txBox="1">
            <a:spLocks noChangeArrowheads="1"/>
          </p:cNvSpPr>
          <p:nvPr/>
        </p:nvSpPr>
        <p:spPr bwMode="auto">
          <a:xfrm>
            <a:off x="10382405" y="4160837"/>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6" name="Line 11"/>
          <p:cNvSpPr>
            <a:spLocks noChangeShapeType="1"/>
          </p:cNvSpPr>
          <p:nvPr/>
        </p:nvSpPr>
        <p:spPr bwMode="auto">
          <a:xfrm>
            <a:off x="8115455" y="1833308"/>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2"/>
          <p:cNvSpPr>
            <a:spLocks noChangeShapeType="1"/>
          </p:cNvSpPr>
          <p:nvPr/>
        </p:nvSpPr>
        <p:spPr bwMode="auto">
          <a:xfrm>
            <a:off x="8115456" y="4826128"/>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13"/>
          <p:cNvSpPr txBox="1">
            <a:spLocks noChangeArrowheads="1"/>
          </p:cNvSpPr>
          <p:nvPr/>
        </p:nvSpPr>
        <p:spPr bwMode="auto">
          <a:xfrm>
            <a:off x="11389939" y="4708355"/>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9" name="Text Box 14"/>
          <p:cNvSpPr txBox="1">
            <a:spLocks noChangeArrowheads="1"/>
          </p:cNvSpPr>
          <p:nvPr/>
        </p:nvSpPr>
        <p:spPr bwMode="auto">
          <a:xfrm>
            <a:off x="7867805" y="1417638"/>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0" name="Line 16"/>
          <p:cNvSpPr>
            <a:spLocks noChangeShapeType="1"/>
          </p:cNvSpPr>
          <p:nvPr/>
        </p:nvSpPr>
        <p:spPr bwMode="auto">
          <a:xfrm flipV="1">
            <a:off x="8553604" y="2230437"/>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17"/>
          <p:cNvSpPr txBox="1">
            <a:spLocks noChangeArrowheads="1"/>
          </p:cNvSpPr>
          <p:nvPr/>
        </p:nvSpPr>
        <p:spPr bwMode="auto">
          <a:xfrm>
            <a:off x="10446314" y="1798637"/>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2" name="Line 19"/>
          <p:cNvSpPr>
            <a:spLocks noChangeShapeType="1"/>
          </p:cNvSpPr>
          <p:nvPr/>
        </p:nvSpPr>
        <p:spPr bwMode="auto">
          <a:xfrm flipH="1">
            <a:off x="8113867" y="3441699"/>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20"/>
          <p:cNvSpPr>
            <a:spLocks noChangeShapeType="1"/>
          </p:cNvSpPr>
          <p:nvPr/>
        </p:nvSpPr>
        <p:spPr bwMode="auto">
          <a:xfrm flipH="1">
            <a:off x="9501341" y="3436937"/>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1"/>
          <p:cNvSpPr txBox="1">
            <a:spLocks noChangeArrowheads="1"/>
          </p:cNvSpPr>
          <p:nvPr/>
        </p:nvSpPr>
        <p:spPr bwMode="auto">
          <a:xfrm>
            <a:off x="7701116" y="3155949"/>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15" name="Text Box 22"/>
          <p:cNvSpPr txBox="1">
            <a:spLocks noChangeArrowheads="1"/>
          </p:cNvSpPr>
          <p:nvPr/>
        </p:nvSpPr>
        <p:spPr bwMode="auto">
          <a:xfrm>
            <a:off x="9234641" y="4784724"/>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16" name="Line 19"/>
          <p:cNvSpPr>
            <a:spLocks noChangeShapeType="1"/>
          </p:cNvSpPr>
          <p:nvPr/>
        </p:nvSpPr>
        <p:spPr bwMode="auto">
          <a:xfrm flipH="1">
            <a:off x="8110691" y="3965574"/>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0"/>
          <p:cNvSpPr>
            <a:spLocks noChangeShapeType="1"/>
          </p:cNvSpPr>
          <p:nvPr/>
        </p:nvSpPr>
        <p:spPr bwMode="auto">
          <a:xfrm flipH="1">
            <a:off x="10015691" y="3984625"/>
            <a:ext cx="0" cy="83819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ShapeType="1"/>
          </p:cNvSpPr>
          <p:nvPr/>
        </p:nvSpPr>
        <p:spPr bwMode="auto">
          <a:xfrm flipV="1">
            <a:off x="9572779" y="2249487"/>
            <a:ext cx="2150806" cy="2159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6552663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Zero Lower Bound on Nominal Interest </a:t>
            </a:r>
            <a:r>
              <a:rPr lang="en-US" dirty="0" smtClean="0"/>
              <a:t>Rates: </a:t>
            </a:r>
            <a:r>
              <a:rPr lang="en-US" dirty="0" smtClean="0"/>
              <a:t>Financial Crisis of 2008-09 and Covid-19 Pandemic</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751223"/>
            <a:ext cx="10972800" cy="4223917"/>
          </a:xfrm>
        </p:spPr>
      </p:pic>
    </p:spTree>
    <p:extLst>
      <p:ext uri="{BB962C8B-B14F-4D97-AF65-F5344CB8AC3E}">
        <p14:creationId xmlns:p14="http://schemas.microsoft.com/office/powerpoint/2010/main" val="32127695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Zero Lower Bound on Nominal Interest Rates</a:t>
            </a:r>
          </a:p>
        </p:txBody>
      </p:sp>
      <p:sp>
        <p:nvSpPr>
          <p:cNvPr id="3" name="Content Placeholder 2"/>
          <p:cNvSpPr>
            <a:spLocks noGrp="1"/>
          </p:cNvSpPr>
          <p:nvPr>
            <p:ph idx="1"/>
          </p:nvPr>
        </p:nvSpPr>
        <p:spPr/>
        <p:txBody>
          <a:bodyPr>
            <a:normAutofit/>
          </a:bodyPr>
          <a:lstStyle/>
          <a:p>
            <a:r>
              <a:rPr lang="en-US" dirty="0" smtClean="0"/>
              <a:t>If the nominal </a:t>
            </a:r>
            <a:r>
              <a:rPr lang="en-US" dirty="0"/>
              <a:t>i</a:t>
            </a:r>
            <a:r>
              <a:rPr lang="en-US" dirty="0" smtClean="0"/>
              <a:t>nterest rate has been reduced all the way down to zero, and the economy is still stuck in a recession, the economy is said to be</a:t>
            </a:r>
          </a:p>
          <a:p>
            <a:pPr lvl="1"/>
            <a:r>
              <a:rPr lang="en-US" dirty="0"/>
              <a:t>a</a:t>
            </a:r>
            <a:r>
              <a:rPr lang="en-US" dirty="0" smtClean="0"/>
              <a:t>t the </a:t>
            </a:r>
            <a:r>
              <a:rPr lang="en-US" b="1" dirty="0" smtClean="0"/>
              <a:t>zero lower bound</a:t>
            </a:r>
            <a:r>
              <a:rPr lang="en-US" dirty="0" smtClean="0"/>
              <a:t>, or</a:t>
            </a:r>
          </a:p>
          <a:p>
            <a:pPr lvl="1"/>
            <a:r>
              <a:rPr lang="en-US" dirty="0" smtClean="0"/>
              <a:t>in a </a:t>
            </a:r>
            <a:r>
              <a:rPr lang="en-US" b="1" dirty="0" smtClean="0"/>
              <a:t>liquidity trap</a:t>
            </a:r>
          </a:p>
          <a:p>
            <a:pPr lvl="2"/>
            <a:r>
              <a:rPr lang="en-US" dirty="0" smtClean="0"/>
              <a:t>See page 356 of the textbook</a:t>
            </a:r>
          </a:p>
        </p:txBody>
      </p:sp>
    </p:spTree>
    <p:extLst>
      <p:ext uri="{BB962C8B-B14F-4D97-AF65-F5344CB8AC3E}">
        <p14:creationId xmlns:p14="http://schemas.microsoft.com/office/powerpoint/2010/main" val="8493750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Zero Lower Bound on Nominal Interest Rates</a:t>
            </a:r>
          </a:p>
        </p:txBody>
      </p:sp>
      <p:sp>
        <p:nvSpPr>
          <p:cNvPr id="3" name="Content Placeholder 2"/>
          <p:cNvSpPr>
            <a:spLocks noGrp="1"/>
          </p:cNvSpPr>
          <p:nvPr>
            <p:ph idx="1"/>
          </p:nvPr>
        </p:nvSpPr>
        <p:spPr>
          <a:xfrm>
            <a:off x="609600" y="1600201"/>
            <a:ext cx="6782702" cy="4525963"/>
          </a:xfrm>
        </p:spPr>
        <p:txBody>
          <a:bodyPr/>
          <a:lstStyle/>
          <a:p>
            <a:r>
              <a:rPr lang="en-US" dirty="0" smtClean="0"/>
              <a:t>Suppose the nominal interest rate is zero and the economy is in a recession</a:t>
            </a:r>
          </a:p>
          <a:p>
            <a:r>
              <a:rPr lang="en-US" dirty="0" smtClean="0"/>
              <a:t>Expansionary monetary policy can increase output but only if the nominal interest rate can also be reduced at the same time</a:t>
            </a:r>
          </a:p>
          <a:p>
            <a:r>
              <a:rPr lang="en-US" dirty="0" smtClean="0"/>
              <a:t>But this is not possible at the ZLB</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43654474"/>
              </p:ext>
            </p:extLst>
          </p:nvPr>
        </p:nvGraphicFramePr>
        <p:xfrm>
          <a:off x="7392302" y="1668365"/>
          <a:ext cx="4679852"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80366">
                  <a:extLst>
                    <a:ext uri="{9D8B030D-6E8A-4147-A177-3AD203B41FA5}">
                      <a16:colId xmlns:a16="http://schemas.microsoft.com/office/drawing/2014/main" val="20001"/>
                    </a:ext>
                  </a:extLst>
                </a:gridCol>
                <a:gridCol w="480366">
                  <a:extLst>
                    <a:ext uri="{9D8B030D-6E8A-4147-A177-3AD203B41FA5}">
                      <a16:colId xmlns:a16="http://schemas.microsoft.com/office/drawing/2014/main" val="20002"/>
                    </a:ext>
                  </a:extLst>
                </a:gridCol>
                <a:gridCol w="480366">
                  <a:extLst>
                    <a:ext uri="{9D8B030D-6E8A-4147-A177-3AD203B41FA5}">
                      <a16:colId xmlns:a16="http://schemas.microsoft.com/office/drawing/2014/main" val="2810935425"/>
                    </a:ext>
                  </a:extLst>
                </a:gridCol>
              </a:tblGrid>
              <a:tr h="370840">
                <a:tc gridSpan="6">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solidFill>
                            <a:srgbClr val="FF0000"/>
                          </a:solidFill>
                        </a:rPr>
                        <a:t>M</a:t>
                      </a:r>
                      <a:r>
                        <a:rPr lang="en-US" b="1" i="0" dirty="0" smtClean="0">
                          <a:solidFill>
                            <a:srgbClr val="FF0000"/>
                          </a:solidFill>
                        </a:rPr>
                        <a:t>/</a:t>
                      </a:r>
                      <a:r>
                        <a:rPr lang="en-US" b="1" i="1" dirty="0" smtClean="0">
                          <a:solidFill>
                            <a:srgbClr val="FF0000"/>
                          </a:solidFill>
                        </a:rPr>
                        <a:t>P</a:t>
                      </a:r>
                      <a:endParaRPr lang="en-US" b="1" dirty="0">
                        <a:solidFill>
                          <a:srgbClr val="FF0000"/>
                        </a:solidFill>
                      </a:endParaRPr>
                    </a:p>
                  </a:txBody>
                  <a:tcPr/>
                </a:tc>
                <a:tc>
                  <a:txBody>
                    <a:bodyPr/>
                    <a:lstStyle/>
                    <a:p>
                      <a:pPr algn="ct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12984004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Zero Lower Bound on Nominal Interest Rates</a:t>
            </a:r>
            <a:endParaRPr lang="en-US" dirty="0"/>
          </a:p>
        </p:txBody>
      </p:sp>
      <p:sp>
        <p:nvSpPr>
          <p:cNvPr id="3" name="Content Placeholder 2"/>
          <p:cNvSpPr>
            <a:spLocks noGrp="1"/>
          </p:cNvSpPr>
          <p:nvPr>
            <p:ph idx="1"/>
          </p:nvPr>
        </p:nvSpPr>
        <p:spPr>
          <a:xfrm>
            <a:off x="609600" y="1600201"/>
            <a:ext cx="7207195" cy="4525963"/>
          </a:xfrm>
        </p:spPr>
        <p:txBody>
          <a:bodyPr>
            <a:normAutofit/>
          </a:bodyPr>
          <a:lstStyle/>
          <a:p>
            <a:r>
              <a:rPr lang="en-US" i="1" dirty="0"/>
              <a:t>r</a:t>
            </a:r>
            <a:r>
              <a:rPr lang="en-US" dirty="0"/>
              <a:t> = </a:t>
            </a:r>
            <a:r>
              <a:rPr lang="en-US" i="1" dirty="0"/>
              <a:t>i</a:t>
            </a:r>
            <a:r>
              <a:rPr lang="en-US" dirty="0"/>
              <a:t> </a:t>
            </a:r>
            <a:r>
              <a:rPr lang="en-US" dirty="0">
                <a:cs typeface="Calibri"/>
              </a:rPr>
              <a:t>−</a:t>
            </a:r>
            <a:r>
              <a:rPr lang="en-US" dirty="0"/>
              <a:t> </a:t>
            </a:r>
            <a:r>
              <a:rPr lang="en-US" i="1" dirty="0"/>
              <a:t>E</a:t>
            </a:r>
            <a:r>
              <a:rPr lang="el-GR" dirty="0">
                <a:cs typeface="Calibri"/>
              </a:rPr>
              <a:t>π</a:t>
            </a:r>
            <a:endParaRPr lang="en-US" dirty="0" smtClean="0"/>
          </a:p>
          <a:p>
            <a:r>
              <a:rPr lang="en-US" i="1" dirty="0" err="1" smtClean="0">
                <a:solidFill>
                  <a:srgbClr val="0070C0"/>
                </a:solidFill>
              </a:rPr>
              <a:t>i</a:t>
            </a:r>
            <a:r>
              <a:rPr lang="en-US" baseline="-25000" dirty="0" err="1" smtClean="0">
                <a:solidFill>
                  <a:srgbClr val="0070C0"/>
                </a:solidFill>
              </a:rPr>
              <a:t>minimum</a:t>
            </a:r>
            <a:r>
              <a:rPr lang="en-US" dirty="0" smtClean="0">
                <a:solidFill>
                  <a:srgbClr val="0070C0"/>
                </a:solidFill>
              </a:rPr>
              <a:t> = 0</a:t>
            </a:r>
            <a:endParaRPr lang="en-US" dirty="0">
              <a:solidFill>
                <a:srgbClr val="0070C0"/>
              </a:solidFill>
            </a:endParaRPr>
          </a:p>
          <a:p>
            <a:r>
              <a:rPr lang="en-US" dirty="0" smtClean="0"/>
              <a:t>Therefore, </a:t>
            </a:r>
            <a:r>
              <a:rPr lang="en-US" i="1" dirty="0" err="1" smtClean="0"/>
              <a:t>r</a:t>
            </a:r>
            <a:r>
              <a:rPr lang="en-US" baseline="-25000" dirty="0" err="1" smtClean="0"/>
              <a:t>minimum</a:t>
            </a:r>
            <a:r>
              <a:rPr lang="en-US" dirty="0" smtClean="0"/>
              <a:t> </a:t>
            </a:r>
            <a:r>
              <a:rPr lang="en-US" dirty="0"/>
              <a:t>= </a:t>
            </a:r>
            <a:r>
              <a:rPr lang="en-US" i="1" dirty="0" err="1"/>
              <a:t>i</a:t>
            </a:r>
            <a:r>
              <a:rPr lang="en-US" baseline="-25000" dirty="0" err="1"/>
              <a:t>minimum</a:t>
            </a:r>
            <a:r>
              <a:rPr lang="en-US" dirty="0"/>
              <a:t> </a:t>
            </a:r>
            <a:r>
              <a:rPr lang="en-US" dirty="0">
                <a:cs typeface="Calibri"/>
              </a:rPr>
              <a:t>−</a:t>
            </a:r>
            <a:r>
              <a:rPr lang="en-US" dirty="0"/>
              <a:t> </a:t>
            </a:r>
            <a:r>
              <a:rPr lang="en-US" i="1" dirty="0"/>
              <a:t>E</a:t>
            </a:r>
            <a:r>
              <a:rPr lang="el-GR" dirty="0" smtClean="0">
                <a:cs typeface="Calibri"/>
              </a:rPr>
              <a:t>π</a:t>
            </a:r>
            <a:r>
              <a:rPr lang="en-US" dirty="0" smtClean="0">
                <a:cs typeface="Calibri"/>
              </a:rPr>
              <a:t> = 0 </a:t>
            </a:r>
            <a:r>
              <a:rPr lang="en-US" dirty="0">
                <a:cs typeface="Calibri"/>
              </a:rPr>
              <a:t>−</a:t>
            </a:r>
            <a:r>
              <a:rPr lang="en-US" dirty="0"/>
              <a:t> </a:t>
            </a:r>
            <a:r>
              <a:rPr lang="en-US" i="1" dirty="0"/>
              <a:t>E</a:t>
            </a:r>
            <a:r>
              <a:rPr lang="el-GR" dirty="0">
                <a:cs typeface="Calibri"/>
              </a:rPr>
              <a:t>π</a:t>
            </a:r>
            <a:endParaRPr lang="en-US" dirty="0"/>
          </a:p>
          <a:p>
            <a:r>
              <a:rPr lang="en-US" dirty="0">
                <a:solidFill>
                  <a:srgbClr val="0070C0"/>
                </a:solidFill>
              </a:rPr>
              <a:t>Therefore, </a:t>
            </a:r>
            <a:r>
              <a:rPr lang="en-US" i="1" dirty="0" err="1">
                <a:solidFill>
                  <a:srgbClr val="0070C0"/>
                </a:solidFill>
              </a:rPr>
              <a:t>r</a:t>
            </a:r>
            <a:r>
              <a:rPr lang="en-US" baseline="-25000" dirty="0" err="1">
                <a:solidFill>
                  <a:srgbClr val="0070C0"/>
                </a:solidFill>
              </a:rPr>
              <a:t>minimum</a:t>
            </a:r>
            <a:r>
              <a:rPr lang="en-US" dirty="0">
                <a:solidFill>
                  <a:srgbClr val="0070C0"/>
                </a:solidFill>
              </a:rPr>
              <a:t> = </a:t>
            </a:r>
            <a:r>
              <a:rPr lang="en-US" dirty="0" smtClean="0">
                <a:solidFill>
                  <a:srgbClr val="0070C0"/>
                </a:solidFill>
                <a:cs typeface="Calibri"/>
              </a:rPr>
              <a:t>−</a:t>
            </a:r>
            <a:r>
              <a:rPr lang="en-US" dirty="0" smtClean="0">
                <a:solidFill>
                  <a:srgbClr val="0070C0"/>
                </a:solidFill>
              </a:rPr>
              <a:t> </a:t>
            </a:r>
            <a:r>
              <a:rPr lang="en-US" i="1" dirty="0">
                <a:solidFill>
                  <a:srgbClr val="0070C0"/>
                </a:solidFill>
              </a:rPr>
              <a:t>E</a:t>
            </a:r>
            <a:r>
              <a:rPr lang="el-GR" dirty="0">
                <a:solidFill>
                  <a:srgbClr val="0070C0"/>
                </a:solidFill>
                <a:cs typeface="Calibri"/>
              </a:rPr>
              <a:t>π</a:t>
            </a:r>
            <a:endParaRPr lang="en-US" dirty="0">
              <a:solidFill>
                <a:srgbClr val="0070C0"/>
              </a:solidFill>
            </a:endParaRPr>
          </a:p>
          <a:p>
            <a:r>
              <a:rPr lang="en-US" dirty="0" smtClean="0"/>
              <a:t>For example, if </a:t>
            </a:r>
            <a:r>
              <a:rPr lang="en-US" i="1" dirty="0"/>
              <a:t>E</a:t>
            </a:r>
            <a:r>
              <a:rPr lang="el-GR" dirty="0" smtClean="0">
                <a:cs typeface="Calibri"/>
              </a:rPr>
              <a:t>π</a:t>
            </a:r>
            <a:r>
              <a:rPr lang="en-US" dirty="0" smtClean="0">
                <a:cs typeface="Calibri"/>
              </a:rPr>
              <a:t> = −3%, then </a:t>
            </a:r>
            <a:r>
              <a:rPr lang="en-US" i="1" dirty="0" err="1"/>
              <a:t>r</a:t>
            </a:r>
            <a:r>
              <a:rPr lang="en-US" baseline="-25000" dirty="0" err="1"/>
              <a:t>minimum</a:t>
            </a:r>
            <a:r>
              <a:rPr lang="en-US" dirty="0"/>
              <a:t> = </a:t>
            </a:r>
            <a:r>
              <a:rPr lang="en-US" dirty="0">
                <a:cs typeface="Calibri"/>
              </a:rPr>
              <a:t>−</a:t>
            </a:r>
            <a:r>
              <a:rPr lang="en-US" dirty="0"/>
              <a:t> </a:t>
            </a:r>
            <a:r>
              <a:rPr lang="en-US" i="1" dirty="0"/>
              <a:t>E</a:t>
            </a:r>
            <a:r>
              <a:rPr lang="el-GR" dirty="0" smtClean="0">
                <a:cs typeface="Calibri"/>
              </a:rPr>
              <a:t>π</a:t>
            </a:r>
            <a:r>
              <a:rPr lang="en-US" dirty="0" smtClean="0">
                <a:cs typeface="Calibri"/>
              </a:rPr>
              <a:t> = 3%</a:t>
            </a:r>
            <a:endParaRPr lang="en-US" dirty="0" smtClean="0"/>
          </a:p>
          <a:p>
            <a:endParaRPr lang="en-US" dirty="0"/>
          </a:p>
          <a:p>
            <a:endParaRPr lang="en-US" dirty="0" smtClean="0"/>
          </a:p>
          <a:p>
            <a:endParaRPr lang="en-US" dirty="0"/>
          </a:p>
          <a:p>
            <a:endParaRPr lang="en-US" dirty="0"/>
          </a:p>
        </p:txBody>
      </p:sp>
      <p:sp>
        <p:nvSpPr>
          <p:cNvPr id="4" name="Line 7"/>
          <p:cNvSpPr>
            <a:spLocks noChangeShapeType="1"/>
          </p:cNvSpPr>
          <p:nvPr/>
        </p:nvSpPr>
        <p:spPr bwMode="auto">
          <a:xfrm>
            <a:off x="8487237" y="2419349"/>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8"/>
          <p:cNvSpPr txBox="1">
            <a:spLocks noChangeArrowheads="1"/>
          </p:cNvSpPr>
          <p:nvPr/>
        </p:nvSpPr>
        <p:spPr bwMode="auto">
          <a:xfrm>
            <a:off x="10392237" y="4160837"/>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6" name="Line 11"/>
          <p:cNvSpPr>
            <a:spLocks noChangeShapeType="1"/>
          </p:cNvSpPr>
          <p:nvPr/>
        </p:nvSpPr>
        <p:spPr bwMode="auto">
          <a:xfrm>
            <a:off x="8125287" y="1833308"/>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2"/>
          <p:cNvSpPr>
            <a:spLocks noChangeShapeType="1"/>
          </p:cNvSpPr>
          <p:nvPr/>
        </p:nvSpPr>
        <p:spPr bwMode="auto">
          <a:xfrm>
            <a:off x="8125288" y="4826128"/>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13"/>
          <p:cNvSpPr txBox="1">
            <a:spLocks noChangeArrowheads="1"/>
          </p:cNvSpPr>
          <p:nvPr/>
        </p:nvSpPr>
        <p:spPr bwMode="auto">
          <a:xfrm>
            <a:off x="11399771" y="4708355"/>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9" name="Text Box 14"/>
          <p:cNvSpPr txBox="1">
            <a:spLocks noChangeArrowheads="1"/>
          </p:cNvSpPr>
          <p:nvPr/>
        </p:nvSpPr>
        <p:spPr bwMode="auto">
          <a:xfrm>
            <a:off x="7877637" y="1417638"/>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0" name="Line 16"/>
          <p:cNvSpPr>
            <a:spLocks noChangeShapeType="1"/>
          </p:cNvSpPr>
          <p:nvPr/>
        </p:nvSpPr>
        <p:spPr bwMode="auto">
          <a:xfrm flipV="1">
            <a:off x="8563436" y="2230437"/>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17"/>
          <p:cNvSpPr txBox="1">
            <a:spLocks noChangeArrowheads="1"/>
          </p:cNvSpPr>
          <p:nvPr/>
        </p:nvSpPr>
        <p:spPr bwMode="auto">
          <a:xfrm>
            <a:off x="10456146" y="1798637"/>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2" name="Line 19"/>
          <p:cNvSpPr>
            <a:spLocks noChangeShapeType="1"/>
          </p:cNvSpPr>
          <p:nvPr/>
        </p:nvSpPr>
        <p:spPr bwMode="auto">
          <a:xfrm flipH="1">
            <a:off x="8123699" y="3441699"/>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20"/>
          <p:cNvSpPr>
            <a:spLocks noChangeShapeType="1"/>
          </p:cNvSpPr>
          <p:nvPr/>
        </p:nvSpPr>
        <p:spPr bwMode="auto">
          <a:xfrm flipH="1">
            <a:off x="9511173" y="3436937"/>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1"/>
          <p:cNvSpPr txBox="1">
            <a:spLocks noChangeArrowheads="1"/>
          </p:cNvSpPr>
          <p:nvPr/>
        </p:nvSpPr>
        <p:spPr bwMode="auto">
          <a:xfrm>
            <a:off x="7710948" y="3155949"/>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15" name="Text Box 22"/>
          <p:cNvSpPr txBox="1">
            <a:spLocks noChangeArrowheads="1"/>
          </p:cNvSpPr>
          <p:nvPr/>
        </p:nvSpPr>
        <p:spPr bwMode="auto">
          <a:xfrm>
            <a:off x="9244473" y="4784724"/>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16" name="Line 19"/>
          <p:cNvSpPr>
            <a:spLocks noChangeShapeType="1"/>
          </p:cNvSpPr>
          <p:nvPr/>
        </p:nvSpPr>
        <p:spPr bwMode="auto">
          <a:xfrm flipH="1">
            <a:off x="8120523" y="3965574"/>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0"/>
          <p:cNvSpPr>
            <a:spLocks noChangeShapeType="1"/>
          </p:cNvSpPr>
          <p:nvPr/>
        </p:nvSpPr>
        <p:spPr bwMode="auto">
          <a:xfrm flipH="1">
            <a:off x="10025523" y="3984625"/>
            <a:ext cx="0" cy="83819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ShapeType="1"/>
          </p:cNvSpPr>
          <p:nvPr/>
        </p:nvSpPr>
        <p:spPr bwMode="auto">
          <a:xfrm flipV="1">
            <a:off x="9582611" y="2249487"/>
            <a:ext cx="2150806" cy="2159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xmlns:a14="http://schemas.microsoft.com/office/drawing/2010/main">
        <mc:Choice Requires="a14">
          <p:sp>
            <p:nvSpPr>
              <p:cNvPr id="19" name="Text Box 2"/>
              <p:cNvSpPr txBox="1">
                <a:spLocks noChangeArrowheads="1"/>
              </p:cNvSpPr>
              <p:nvPr/>
            </p:nvSpPr>
            <p:spPr bwMode="auto">
              <a:xfrm>
                <a:off x="9729996" y="4852624"/>
                <a:ext cx="457200" cy="506164"/>
              </a:xfrm>
              <a:prstGeom prst="rect">
                <a:avLst/>
              </a:prstGeom>
              <a:noFill/>
              <a:ln>
                <a:noFill/>
              </a:ln>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acc>
                        <m:accPr>
                          <m:chr m:val="̅"/>
                          <m:ctrlPr>
                            <a:rPr lang="en-US" sz="2400" b="1" i="1" dirty="0">
                              <a:solidFill>
                                <a:srgbClr val="FF0000"/>
                              </a:solidFill>
                              <a:latin typeface="Cambria Math" panose="02040503050406030204" pitchFamily="18" charset="0"/>
                            </a:rPr>
                          </m:ctrlPr>
                        </m:accPr>
                        <m:e>
                          <m:r>
                            <a:rPr lang="en-US" sz="2400" b="1" i="1" dirty="0">
                              <a:solidFill>
                                <a:srgbClr val="FF0000"/>
                              </a:solidFill>
                              <a:latin typeface="Cambria Math"/>
                            </a:rPr>
                            <m:t>𝒀</m:t>
                          </m:r>
                        </m:e>
                      </m:acc>
                    </m:oMath>
                  </m:oMathPara>
                </a14:m>
                <a:endParaRPr lang="en-US" sz="2400" b="1" i="1" baseline="-25000" dirty="0">
                  <a:solidFill>
                    <a:srgbClr val="FF0000"/>
                  </a:solidFill>
                  <a:latin typeface="+mn-lt"/>
                </a:endParaRPr>
              </a:p>
            </p:txBody>
          </p:sp>
        </mc:Choice>
        <mc:Fallback xmlns="">
          <p:sp>
            <p:nvSpPr>
              <p:cNvPr id="19" name="Text Box 2"/>
              <p:cNvSpPr txBox="1">
                <a:spLocks noRot="1" noChangeAspect="1" noMove="1" noResize="1" noEditPoints="1" noAdjustHandles="1" noChangeArrowheads="1" noChangeShapeType="1" noTextEdit="1"/>
              </p:cNvSpPr>
              <p:nvPr/>
            </p:nvSpPr>
            <p:spPr bwMode="auto">
              <a:xfrm>
                <a:off x="9729996" y="4852624"/>
                <a:ext cx="457200" cy="506164"/>
              </a:xfrm>
              <a:prstGeom prst="rect">
                <a:avLst/>
              </a:prstGeom>
              <a:blipFill>
                <a:blip r:embed="rId2"/>
                <a:stretch>
                  <a:fillRect r="-20000"/>
                </a:stretch>
              </a:blipFill>
              <a:ln>
                <a:noFill/>
              </a:ln>
              <a:extLst/>
            </p:spPr>
            <p:txBody>
              <a:bodyPr/>
              <a:lstStyle/>
              <a:p>
                <a:r>
                  <a:rPr lang="en-US">
                    <a:noFill/>
                  </a:rPr>
                  <a:t> </a:t>
                </a:r>
              </a:p>
            </p:txBody>
          </p:sp>
        </mc:Fallback>
      </mc:AlternateContent>
      <p:sp>
        <p:nvSpPr>
          <p:cNvPr id="20" name="Oval 19"/>
          <p:cNvSpPr/>
          <p:nvPr/>
        </p:nvSpPr>
        <p:spPr>
          <a:xfrm>
            <a:off x="10000641" y="4790405"/>
            <a:ext cx="85725" cy="85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21"/>
          <p:cNvSpPr txBox="1">
            <a:spLocks noChangeArrowheads="1"/>
          </p:cNvSpPr>
          <p:nvPr/>
        </p:nvSpPr>
        <p:spPr bwMode="auto">
          <a:xfrm>
            <a:off x="7425642" y="3733669"/>
            <a:ext cx="7035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000" dirty="0">
                <a:latin typeface="+mn-lt"/>
              </a:rPr>
              <a:t>2.1%</a:t>
            </a:r>
            <a:endParaRPr lang="en-US" sz="2000" baseline="-25000" dirty="0">
              <a:latin typeface="+mn-lt"/>
            </a:endParaRPr>
          </a:p>
        </p:txBody>
      </p:sp>
    </p:spTree>
    <p:extLst>
      <p:ext uri="{BB962C8B-B14F-4D97-AF65-F5344CB8AC3E}">
        <p14:creationId xmlns:p14="http://schemas.microsoft.com/office/powerpoint/2010/main" val="21841691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Zero Lower Bound on Nominal Interest Rates</a:t>
            </a:r>
            <a:endParaRPr lang="en-US" dirty="0"/>
          </a:p>
        </p:txBody>
      </p:sp>
      <p:sp>
        <p:nvSpPr>
          <p:cNvPr id="3" name="Content Placeholder 2"/>
          <p:cNvSpPr>
            <a:spLocks noGrp="1"/>
          </p:cNvSpPr>
          <p:nvPr>
            <p:ph idx="1"/>
          </p:nvPr>
        </p:nvSpPr>
        <p:spPr>
          <a:xfrm>
            <a:off x="609600" y="1600201"/>
            <a:ext cx="7173429" cy="4525963"/>
          </a:xfrm>
        </p:spPr>
        <p:txBody>
          <a:bodyPr>
            <a:noAutofit/>
          </a:bodyPr>
          <a:lstStyle/>
          <a:p>
            <a:r>
              <a:rPr lang="en-US" dirty="0" smtClean="0"/>
              <a:t>In the diagram, the central bank will have to </a:t>
            </a:r>
            <a:r>
              <a:rPr lang="en-US" dirty="0" smtClean="0"/>
              <a:t>shift the LM curve right to reduce </a:t>
            </a:r>
            <a:r>
              <a:rPr lang="en-US" dirty="0" smtClean="0"/>
              <a:t>the real interest rate to </a:t>
            </a:r>
            <a:r>
              <a:rPr lang="en-US" i="1" dirty="0" smtClean="0"/>
              <a:t>r</a:t>
            </a:r>
            <a:r>
              <a:rPr lang="en-US" dirty="0" smtClean="0"/>
              <a:t> = 2.1% in order to end the recession</a:t>
            </a:r>
          </a:p>
          <a:p>
            <a:r>
              <a:rPr lang="en-US" dirty="0" smtClean="0"/>
              <a:t>But </a:t>
            </a:r>
            <a:r>
              <a:rPr lang="en-US" dirty="0" smtClean="0"/>
              <a:t>suppose </a:t>
            </a:r>
            <a:r>
              <a:rPr lang="en-US" dirty="0" smtClean="0"/>
              <a:t>expected inflation </a:t>
            </a:r>
            <a:r>
              <a:rPr lang="en-US" dirty="0" smtClean="0"/>
              <a:t>is</a:t>
            </a:r>
            <a:r>
              <a:rPr lang="en-US" dirty="0" smtClean="0">
                <a:cs typeface="Calibri"/>
              </a:rPr>
              <a:t> </a:t>
            </a:r>
            <a:r>
              <a:rPr lang="en-US" dirty="0" smtClean="0">
                <a:latin typeface="Calibri"/>
                <a:cs typeface="Calibri"/>
              </a:rPr>
              <a:t>−</a:t>
            </a:r>
            <a:r>
              <a:rPr lang="en-US" dirty="0" smtClean="0">
                <a:cs typeface="Calibri"/>
              </a:rPr>
              <a:t> 3% </a:t>
            </a:r>
          </a:p>
          <a:p>
            <a:r>
              <a:rPr lang="en-US" dirty="0" smtClean="0">
                <a:cs typeface="Calibri"/>
              </a:rPr>
              <a:t>Then, the nominal interest rate would have to be reduced to </a:t>
            </a:r>
            <a:r>
              <a:rPr lang="en-US" i="1" dirty="0"/>
              <a:t>i</a:t>
            </a:r>
            <a:r>
              <a:rPr lang="en-US" dirty="0"/>
              <a:t> = </a:t>
            </a:r>
            <a:r>
              <a:rPr lang="en-US" i="1" dirty="0"/>
              <a:t>r</a:t>
            </a:r>
            <a:r>
              <a:rPr lang="en-US" dirty="0"/>
              <a:t> + </a:t>
            </a:r>
            <a:r>
              <a:rPr lang="en-US" i="1" dirty="0"/>
              <a:t>E</a:t>
            </a:r>
            <a:r>
              <a:rPr lang="el-GR" dirty="0" smtClean="0">
                <a:cs typeface="Calibri"/>
              </a:rPr>
              <a:t>π</a:t>
            </a:r>
            <a:r>
              <a:rPr lang="en-US" dirty="0" smtClean="0">
                <a:cs typeface="Calibri"/>
              </a:rPr>
              <a:t> = 2.1 – 3.0 = </a:t>
            </a:r>
            <a:r>
              <a:rPr lang="en-US" dirty="0">
                <a:cs typeface="Calibri"/>
              </a:rPr>
              <a:t>– </a:t>
            </a:r>
            <a:r>
              <a:rPr lang="en-US" dirty="0" smtClean="0">
                <a:cs typeface="Calibri"/>
              </a:rPr>
              <a:t>0.9%</a:t>
            </a:r>
          </a:p>
          <a:p>
            <a:r>
              <a:rPr lang="en-US" dirty="0" smtClean="0">
                <a:cs typeface="Calibri"/>
              </a:rPr>
              <a:t>Which, alas, is impossible</a:t>
            </a:r>
            <a:endParaRPr lang="en-US" dirty="0"/>
          </a:p>
        </p:txBody>
      </p:sp>
      <p:sp>
        <p:nvSpPr>
          <p:cNvPr id="4" name="Line 7"/>
          <p:cNvSpPr>
            <a:spLocks noChangeShapeType="1"/>
          </p:cNvSpPr>
          <p:nvPr/>
        </p:nvSpPr>
        <p:spPr bwMode="auto">
          <a:xfrm>
            <a:off x="8536399" y="2419349"/>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8"/>
          <p:cNvSpPr txBox="1">
            <a:spLocks noChangeArrowheads="1"/>
          </p:cNvSpPr>
          <p:nvPr/>
        </p:nvSpPr>
        <p:spPr bwMode="auto">
          <a:xfrm>
            <a:off x="10441399" y="4160837"/>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6" name="Line 11"/>
          <p:cNvSpPr>
            <a:spLocks noChangeShapeType="1"/>
          </p:cNvSpPr>
          <p:nvPr/>
        </p:nvSpPr>
        <p:spPr bwMode="auto">
          <a:xfrm>
            <a:off x="8174449" y="1833308"/>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2"/>
          <p:cNvSpPr>
            <a:spLocks noChangeShapeType="1"/>
          </p:cNvSpPr>
          <p:nvPr/>
        </p:nvSpPr>
        <p:spPr bwMode="auto">
          <a:xfrm>
            <a:off x="8174450" y="4826128"/>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13"/>
          <p:cNvSpPr txBox="1">
            <a:spLocks noChangeArrowheads="1"/>
          </p:cNvSpPr>
          <p:nvPr/>
        </p:nvSpPr>
        <p:spPr bwMode="auto">
          <a:xfrm>
            <a:off x="11448933" y="4708355"/>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9" name="Text Box 14"/>
          <p:cNvSpPr txBox="1">
            <a:spLocks noChangeArrowheads="1"/>
          </p:cNvSpPr>
          <p:nvPr/>
        </p:nvSpPr>
        <p:spPr bwMode="auto">
          <a:xfrm>
            <a:off x="7926799" y="1417638"/>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0" name="Line 16"/>
          <p:cNvSpPr>
            <a:spLocks noChangeShapeType="1"/>
          </p:cNvSpPr>
          <p:nvPr/>
        </p:nvSpPr>
        <p:spPr bwMode="auto">
          <a:xfrm flipV="1">
            <a:off x="8612598" y="2230437"/>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17"/>
          <p:cNvSpPr txBox="1">
            <a:spLocks noChangeArrowheads="1"/>
          </p:cNvSpPr>
          <p:nvPr/>
        </p:nvSpPr>
        <p:spPr bwMode="auto">
          <a:xfrm>
            <a:off x="10505308" y="1798637"/>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2" name="Line 19"/>
          <p:cNvSpPr>
            <a:spLocks noChangeShapeType="1"/>
          </p:cNvSpPr>
          <p:nvPr/>
        </p:nvSpPr>
        <p:spPr bwMode="auto">
          <a:xfrm flipH="1">
            <a:off x="8172861" y="3441699"/>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20"/>
          <p:cNvSpPr>
            <a:spLocks noChangeShapeType="1"/>
          </p:cNvSpPr>
          <p:nvPr/>
        </p:nvSpPr>
        <p:spPr bwMode="auto">
          <a:xfrm flipH="1">
            <a:off x="9560335" y="3436937"/>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1"/>
          <p:cNvSpPr txBox="1">
            <a:spLocks noChangeArrowheads="1"/>
          </p:cNvSpPr>
          <p:nvPr/>
        </p:nvSpPr>
        <p:spPr bwMode="auto">
          <a:xfrm>
            <a:off x="7760110" y="3155949"/>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15" name="Text Box 22"/>
          <p:cNvSpPr txBox="1">
            <a:spLocks noChangeArrowheads="1"/>
          </p:cNvSpPr>
          <p:nvPr/>
        </p:nvSpPr>
        <p:spPr bwMode="auto">
          <a:xfrm>
            <a:off x="9293635" y="4784724"/>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16" name="Line 19"/>
          <p:cNvSpPr>
            <a:spLocks noChangeShapeType="1"/>
          </p:cNvSpPr>
          <p:nvPr/>
        </p:nvSpPr>
        <p:spPr bwMode="auto">
          <a:xfrm flipH="1">
            <a:off x="8169685" y="3965574"/>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0"/>
          <p:cNvSpPr>
            <a:spLocks noChangeShapeType="1"/>
          </p:cNvSpPr>
          <p:nvPr/>
        </p:nvSpPr>
        <p:spPr bwMode="auto">
          <a:xfrm flipH="1">
            <a:off x="10074685" y="3984625"/>
            <a:ext cx="0" cy="83819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ShapeType="1"/>
          </p:cNvSpPr>
          <p:nvPr/>
        </p:nvSpPr>
        <p:spPr bwMode="auto">
          <a:xfrm flipV="1">
            <a:off x="9631773" y="2249487"/>
            <a:ext cx="2150806" cy="2159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xmlns:a14="http://schemas.microsoft.com/office/drawing/2010/main">
        <mc:Choice Requires="a14">
          <p:sp>
            <p:nvSpPr>
              <p:cNvPr id="19" name="Text Box 2"/>
              <p:cNvSpPr txBox="1">
                <a:spLocks noChangeArrowheads="1"/>
              </p:cNvSpPr>
              <p:nvPr/>
            </p:nvSpPr>
            <p:spPr bwMode="auto">
              <a:xfrm>
                <a:off x="9779158" y="4852624"/>
                <a:ext cx="457200" cy="506164"/>
              </a:xfrm>
              <a:prstGeom prst="rect">
                <a:avLst/>
              </a:prstGeom>
              <a:noFill/>
              <a:ln>
                <a:noFill/>
              </a:ln>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acc>
                        <m:accPr>
                          <m:chr m:val="̅"/>
                          <m:ctrlPr>
                            <a:rPr lang="en-US" sz="2400" b="1" i="1" dirty="0">
                              <a:solidFill>
                                <a:srgbClr val="FF0000"/>
                              </a:solidFill>
                              <a:latin typeface="Cambria Math" panose="02040503050406030204" pitchFamily="18" charset="0"/>
                            </a:rPr>
                          </m:ctrlPr>
                        </m:accPr>
                        <m:e>
                          <m:r>
                            <a:rPr lang="en-US" sz="2400" b="1" i="1" dirty="0">
                              <a:solidFill>
                                <a:srgbClr val="FF0000"/>
                              </a:solidFill>
                              <a:latin typeface="Cambria Math"/>
                            </a:rPr>
                            <m:t>𝒀</m:t>
                          </m:r>
                        </m:e>
                      </m:acc>
                    </m:oMath>
                  </m:oMathPara>
                </a14:m>
                <a:endParaRPr lang="en-US" sz="2400" b="1" i="1" baseline="-25000" dirty="0">
                  <a:solidFill>
                    <a:srgbClr val="FF0000"/>
                  </a:solidFill>
                  <a:latin typeface="+mn-lt"/>
                </a:endParaRPr>
              </a:p>
            </p:txBody>
          </p:sp>
        </mc:Choice>
        <mc:Fallback xmlns="">
          <p:sp>
            <p:nvSpPr>
              <p:cNvPr id="19" name="Text Box 2"/>
              <p:cNvSpPr txBox="1">
                <a:spLocks noRot="1" noChangeAspect="1" noMove="1" noResize="1" noEditPoints="1" noAdjustHandles="1" noChangeArrowheads="1" noChangeShapeType="1" noTextEdit="1"/>
              </p:cNvSpPr>
              <p:nvPr/>
            </p:nvSpPr>
            <p:spPr bwMode="auto">
              <a:xfrm>
                <a:off x="9779158" y="4852624"/>
                <a:ext cx="457200" cy="506164"/>
              </a:xfrm>
              <a:prstGeom prst="rect">
                <a:avLst/>
              </a:prstGeom>
              <a:blipFill>
                <a:blip r:embed="rId2"/>
                <a:stretch>
                  <a:fillRect r="-20000"/>
                </a:stretch>
              </a:blipFill>
              <a:ln>
                <a:noFill/>
              </a:ln>
              <a:extLst/>
            </p:spPr>
            <p:txBody>
              <a:bodyPr/>
              <a:lstStyle/>
              <a:p>
                <a:r>
                  <a:rPr lang="en-US">
                    <a:noFill/>
                  </a:rPr>
                  <a:t> </a:t>
                </a:r>
              </a:p>
            </p:txBody>
          </p:sp>
        </mc:Fallback>
      </mc:AlternateContent>
      <p:sp>
        <p:nvSpPr>
          <p:cNvPr id="20" name="Oval 19"/>
          <p:cNvSpPr/>
          <p:nvPr/>
        </p:nvSpPr>
        <p:spPr>
          <a:xfrm>
            <a:off x="10049803" y="4790405"/>
            <a:ext cx="85725" cy="857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21"/>
          <p:cNvSpPr txBox="1">
            <a:spLocks noChangeArrowheads="1"/>
          </p:cNvSpPr>
          <p:nvPr/>
        </p:nvSpPr>
        <p:spPr bwMode="auto">
          <a:xfrm>
            <a:off x="7474804" y="3733669"/>
            <a:ext cx="7035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000" dirty="0">
                <a:latin typeface="+mn-lt"/>
              </a:rPr>
              <a:t>2.1%</a:t>
            </a:r>
            <a:endParaRPr lang="en-US" sz="2000" baseline="-25000" dirty="0">
              <a:latin typeface="+mn-lt"/>
            </a:endParaRPr>
          </a:p>
        </p:txBody>
      </p:sp>
      <p:sp>
        <p:nvSpPr>
          <p:cNvPr id="22" name="TextBox 21"/>
          <p:cNvSpPr txBox="1"/>
          <p:nvPr/>
        </p:nvSpPr>
        <p:spPr>
          <a:xfrm>
            <a:off x="8141111" y="5366616"/>
            <a:ext cx="3782291" cy="1200329"/>
          </a:xfrm>
          <a:prstGeom prst="rect">
            <a:avLst/>
          </a:prstGeom>
          <a:noFill/>
        </p:spPr>
        <p:txBody>
          <a:bodyPr wrap="square" rtlCol="0">
            <a:spAutoFit/>
          </a:bodyPr>
          <a:lstStyle/>
          <a:p>
            <a:r>
              <a:rPr lang="en-US" b="1" dirty="0">
                <a:solidFill>
                  <a:srgbClr val="0070C0"/>
                </a:solidFill>
              </a:rPr>
              <a:t>This example also shows how dangerous it can be if we have </a:t>
            </a:r>
            <a:r>
              <a:rPr lang="en-US" b="1" i="1" dirty="0">
                <a:solidFill>
                  <a:srgbClr val="0070C0"/>
                </a:solidFill>
              </a:rPr>
              <a:t>deflation</a:t>
            </a:r>
            <a:r>
              <a:rPr lang="en-US" b="1" dirty="0">
                <a:solidFill>
                  <a:srgbClr val="0070C0"/>
                </a:solidFill>
              </a:rPr>
              <a:t> and people begin to expect the deflation to continue</a:t>
            </a:r>
          </a:p>
        </p:txBody>
      </p:sp>
    </p:spTree>
    <p:extLst>
      <p:ext uri="{BB962C8B-B14F-4D97-AF65-F5344CB8AC3E}">
        <p14:creationId xmlns:p14="http://schemas.microsoft.com/office/powerpoint/2010/main" val="162738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Zero Lower Bound on Nominal Interest </a:t>
            </a:r>
            <a:r>
              <a:rPr lang="en-US" dirty="0" smtClean="0"/>
              <a:t>Rates: </a:t>
            </a:r>
            <a:r>
              <a:rPr lang="en-US" dirty="0"/>
              <a:t>Solutions</a:t>
            </a:r>
          </a:p>
        </p:txBody>
      </p:sp>
      <p:sp>
        <p:nvSpPr>
          <p:cNvPr id="3" name="Content Placeholder 2"/>
          <p:cNvSpPr>
            <a:spLocks noGrp="1"/>
          </p:cNvSpPr>
          <p:nvPr>
            <p:ph idx="1"/>
          </p:nvPr>
        </p:nvSpPr>
        <p:spPr/>
        <p:txBody>
          <a:bodyPr>
            <a:normAutofit/>
          </a:bodyPr>
          <a:lstStyle/>
          <a:p>
            <a:r>
              <a:rPr lang="en-US" dirty="0" smtClean="0"/>
              <a:t>When an economy is in a liquidity </a:t>
            </a:r>
            <a:r>
              <a:rPr lang="en-US" dirty="0" smtClean="0"/>
              <a:t>trap or ZLB, </a:t>
            </a:r>
            <a:r>
              <a:rPr lang="en-US" dirty="0" smtClean="0"/>
              <a:t>monetary policy cannot be used to reduce interest rates any further</a:t>
            </a:r>
          </a:p>
          <a:p>
            <a:r>
              <a:rPr lang="en-US" dirty="0" smtClean="0"/>
              <a:t>But other things could be done to help the economy:</a:t>
            </a:r>
            <a:endParaRPr lang="en-US" dirty="0"/>
          </a:p>
          <a:p>
            <a:pPr lvl="1"/>
            <a:r>
              <a:rPr lang="en-US" dirty="0" smtClean="0"/>
              <a:t>Expansionary fiscal policy can be used</a:t>
            </a:r>
          </a:p>
          <a:p>
            <a:pPr lvl="1"/>
            <a:r>
              <a:rPr lang="en-US" dirty="0" smtClean="0"/>
              <a:t>The monetary authorities (the central bank) can:</a:t>
            </a:r>
          </a:p>
          <a:p>
            <a:pPr lvl="2"/>
            <a:r>
              <a:rPr lang="en-US" b="1" i="1" dirty="0" smtClean="0"/>
              <a:t>Make a credible promise to be irresponsible!</a:t>
            </a:r>
            <a:endParaRPr lang="en-US" dirty="0" smtClean="0"/>
          </a:p>
          <a:p>
            <a:pPr lvl="2"/>
            <a:r>
              <a:rPr lang="en-US" dirty="0" smtClean="0"/>
              <a:t>Make the domestic currency cheaper</a:t>
            </a:r>
          </a:p>
          <a:p>
            <a:pPr lvl="2"/>
            <a:r>
              <a:rPr lang="en-US" dirty="0" smtClean="0"/>
              <a:t>Conduct “quantitative easing”</a:t>
            </a:r>
          </a:p>
          <a:p>
            <a:pPr lvl="1"/>
            <a:endParaRPr lang="en-US" b="1" i="1" dirty="0"/>
          </a:p>
        </p:txBody>
      </p:sp>
    </p:spTree>
    <p:extLst>
      <p:ext uri="{BB962C8B-B14F-4D97-AF65-F5344CB8AC3E}">
        <p14:creationId xmlns:p14="http://schemas.microsoft.com/office/powerpoint/2010/main" val="2334312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t>
            </a:r>
            <a:r>
              <a:rPr lang="en-US" i="1" dirty="0"/>
              <a:t>IS-LM</a:t>
            </a:r>
            <a:r>
              <a:rPr lang="en-US" dirty="0"/>
              <a:t> Model</a:t>
            </a:r>
            <a:r>
              <a:rPr lang="en-US" dirty="0" smtClean="0"/>
              <a:t>: Ch. 11 Summary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a:t>Goods market equilibrium conditions</a:t>
                </a:r>
              </a:p>
              <a:p>
                <a:pPr lvl="1"/>
                <a14:m>
                  <m:oMath xmlns:m="http://schemas.openxmlformats.org/officeDocument/2006/math">
                    <m:r>
                      <a:rPr lang="en-US" i="1">
                        <a:solidFill>
                          <a:srgbClr val="FF0000"/>
                        </a:solidFill>
                        <a:latin typeface="Cambria Math"/>
                      </a:rPr>
                      <m:t>𝐶</m:t>
                    </m:r>
                    <m:r>
                      <a:rPr lang="en-US" i="1">
                        <a:latin typeface="Cambria Math"/>
                      </a:rPr>
                      <m:t>=</m:t>
                    </m:r>
                    <m:sSub>
                      <m:sSubPr>
                        <m:ctrlPr>
                          <a:rPr lang="en-US" i="1">
                            <a:latin typeface="Cambria Math" panose="02040503050406030204" pitchFamily="18" charset="0"/>
                          </a:rPr>
                        </m:ctrlPr>
                      </m:sSubPr>
                      <m:e>
                        <m:r>
                          <a:rPr lang="en-US" i="1">
                            <a:latin typeface="Cambria Math"/>
                          </a:rPr>
                          <m:t>𝐶</m:t>
                        </m:r>
                      </m:e>
                      <m:sub>
                        <m:r>
                          <a:rPr lang="en-US" i="1">
                            <a:latin typeface="Cambria Math"/>
                          </a:rPr>
                          <m:t>0</m:t>
                        </m:r>
                      </m:sub>
                    </m:sSub>
                    <m:r>
                      <a:rPr lang="en-US" i="1">
                        <a:latin typeface="Cambria Math"/>
                      </a:rPr>
                      <m:t>+</m:t>
                    </m:r>
                    <m:sSub>
                      <m:sSubPr>
                        <m:ctrlPr>
                          <a:rPr lang="en-US" i="1">
                            <a:latin typeface="Cambria Math" panose="02040503050406030204" pitchFamily="18" charset="0"/>
                          </a:rPr>
                        </m:ctrlPr>
                      </m:sSubPr>
                      <m:e>
                        <m:r>
                          <a:rPr lang="en-US" i="1">
                            <a:latin typeface="Cambria Math"/>
                          </a:rPr>
                          <m:t>𝐶</m:t>
                        </m:r>
                      </m:e>
                      <m:sub>
                        <m:r>
                          <a:rPr lang="en-US" i="1">
                            <a:latin typeface="Cambria Math"/>
                          </a:rPr>
                          <m:t>𝑦</m:t>
                        </m:r>
                      </m:sub>
                    </m:sSub>
                    <m:r>
                      <a:rPr lang="en-US" i="1">
                        <a:latin typeface="Cambria Math"/>
                        <a:ea typeface="Cambria Math"/>
                      </a:rPr>
                      <m:t>∙(</m:t>
                    </m:r>
                    <m:r>
                      <a:rPr lang="en-US" i="1">
                        <a:solidFill>
                          <a:srgbClr val="FF0000"/>
                        </a:solidFill>
                        <a:latin typeface="Cambria Math"/>
                        <a:ea typeface="Cambria Math"/>
                      </a:rPr>
                      <m:t>𝑌</m:t>
                    </m:r>
                    <m:r>
                      <a:rPr lang="en-US" i="1">
                        <a:latin typeface="Cambria Math"/>
                        <a:ea typeface="Cambria Math"/>
                      </a:rPr>
                      <m:t>−</m:t>
                    </m:r>
                    <m:r>
                      <a:rPr lang="en-US" i="1">
                        <a:latin typeface="Cambria Math"/>
                        <a:ea typeface="Cambria Math"/>
                      </a:rPr>
                      <m:t>𝑇</m:t>
                    </m:r>
                    <m:r>
                      <a:rPr lang="en-US" i="1">
                        <a:latin typeface="Cambria Math"/>
                        <a:ea typeface="Cambria Math"/>
                      </a:rPr>
                      <m:t>)</m:t>
                    </m:r>
                  </m:oMath>
                </a14:m>
                <a:endParaRPr lang="en-US" dirty="0"/>
              </a:p>
              <a:p>
                <a:pPr lvl="1"/>
                <a14:m>
                  <m:oMath xmlns:m="http://schemas.openxmlformats.org/officeDocument/2006/math">
                    <m:r>
                      <a:rPr lang="en-US" i="1">
                        <a:solidFill>
                          <a:srgbClr val="FF0000"/>
                        </a:solidFill>
                        <a:latin typeface="Cambria Math" panose="02040503050406030204" pitchFamily="18" charset="0"/>
                      </a:rPr>
                      <m:t>𝑌</m:t>
                    </m:r>
                    <m:r>
                      <a:rPr lang="en-US" i="1">
                        <a:latin typeface="Cambria Math"/>
                      </a:rPr>
                      <m:t>=</m:t>
                    </m:r>
                    <m:r>
                      <a:rPr lang="en-US" i="1">
                        <a:solidFill>
                          <a:srgbClr val="FF0000"/>
                        </a:solidFill>
                        <a:latin typeface="Cambria Math"/>
                      </a:rPr>
                      <m:t>𝐶</m:t>
                    </m:r>
                    <m:r>
                      <a:rPr lang="en-US" i="1">
                        <a:latin typeface="Cambria Math" panose="02040503050406030204" pitchFamily="18" charset="0"/>
                      </a:rPr>
                      <m:t>+</m:t>
                    </m:r>
                    <m:r>
                      <a:rPr lang="en-US" i="1">
                        <a:solidFill>
                          <a:srgbClr val="FF0000"/>
                        </a:solidFill>
                        <a:latin typeface="Cambria Math" panose="02040503050406030204" pitchFamily="18" charset="0"/>
                      </a:rPr>
                      <m:t>𝐼</m:t>
                    </m:r>
                    <m:r>
                      <a:rPr lang="en-US" i="1">
                        <a:latin typeface="Cambria Math" panose="02040503050406030204" pitchFamily="18" charset="0"/>
                      </a:rPr>
                      <m:t>+</m:t>
                    </m:r>
                    <m:r>
                      <a:rPr lang="en-US" i="1">
                        <a:latin typeface="Cambria Math"/>
                      </a:rPr>
                      <m:t>𝐺</m:t>
                    </m:r>
                  </m:oMath>
                </a14:m>
                <a:endParaRPr lang="en-US" dirty="0"/>
              </a:p>
              <a:p>
                <a:pPr lvl="1"/>
                <a14:m>
                  <m:oMath xmlns:m="http://schemas.openxmlformats.org/officeDocument/2006/math">
                    <m:r>
                      <a:rPr lang="en-US" i="1">
                        <a:solidFill>
                          <a:srgbClr val="FF0000"/>
                        </a:solidFill>
                        <a:latin typeface="Cambria Math"/>
                      </a:rPr>
                      <m:t>𝐼</m:t>
                    </m:r>
                    <m:r>
                      <a:rPr lang="en-US" i="1">
                        <a:latin typeface="Cambria Math"/>
                      </a:rPr>
                      <m:t>=</m:t>
                    </m:r>
                    <m:sSub>
                      <m:sSubPr>
                        <m:ctrlPr>
                          <a:rPr lang="en-US" i="1">
                            <a:latin typeface="Cambria Math" panose="02040503050406030204" pitchFamily="18" charset="0"/>
                          </a:rPr>
                        </m:ctrlPr>
                      </m:sSubPr>
                      <m:e>
                        <m:r>
                          <a:rPr lang="en-US" i="1">
                            <a:latin typeface="Cambria Math"/>
                          </a:rPr>
                          <m:t>𝐼</m:t>
                        </m:r>
                      </m:e>
                      <m:sub>
                        <m:r>
                          <a:rPr lang="en-US" i="1">
                            <a:latin typeface="Cambria Math"/>
                          </a:rPr>
                          <m:t>0</m:t>
                        </m:r>
                      </m:sub>
                    </m:sSub>
                    <m:r>
                      <a:rPr lang="en-US" i="1">
                        <a:latin typeface="Cambria Math"/>
                      </a:rPr>
                      <m:t>−</m:t>
                    </m:r>
                    <m:sSub>
                      <m:sSubPr>
                        <m:ctrlPr>
                          <a:rPr lang="en-US" i="1">
                            <a:latin typeface="Cambria Math" panose="02040503050406030204" pitchFamily="18" charset="0"/>
                          </a:rPr>
                        </m:ctrlPr>
                      </m:sSubPr>
                      <m:e>
                        <m:r>
                          <a:rPr lang="en-US" i="1">
                            <a:latin typeface="Cambria Math"/>
                          </a:rPr>
                          <m:t>𝐼</m:t>
                        </m:r>
                      </m:e>
                      <m:sub>
                        <m:r>
                          <a:rPr lang="en-US" i="1">
                            <a:latin typeface="Cambria Math"/>
                          </a:rPr>
                          <m:t>𝑟</m:t>
                        </m:r>
                      </m:sub>
                    </m:sSub>
                    <m:r>
                      <a:rPr lang="en-US" i="1">
                        <a:latin typeface="Cambria Math"/>
                        <a:ea typeface="Cambria Math"/>
                      </a:rPr>
                      <m:t>∙</m:t>
                    </m:r>
                    <m:r>
                      <a:rPr lang="en-US" i="1">
                        <a:solidFill>
                          <a:srgbClr val="FF0000"/>
                        </a:solidFill>
                        <a:latin typeface="Cambria Math"/>
                        <a:ea typeface="Cambria Math"/>
                      </a:rPr>
                      <m:t>𝑟</m:t>
                    </m:r>
                  </m:oMath>
                </a14:m>
                <a:endParaRPr lang="en-US" dirty="0"/>
              </a:p>
              <a:p>
                <a:r>
                  <a:rPr lang="en-US" dirty="0"/>
                  <a:t>Assets </a:t>
                </a:r>
                <a:r>
                  <a:rPr lang="en-US" dirty="0"/>
                  <a:t>market equilibrium </a:t>
                </a:r>
                <a:r>
                  <a:rPr lang="en-US" dirty="0"/>
                  <a:t>conditions</a:t>
                </a:r>
              </a:p>
              <a:p>
                <a:pPr lvl="1"/>
                <a14:m>
                  <m:oMath xmlns:m="http://schemas.openxmlformats.org/officeDocument/2006/math">
                    <m:r>
                      <a:rPr lang="en-US" i="1">
                        <a:solidFill>
                          <a:srgbClr val="FF0000"/>
                        </a:solidFill>
                        <a:latin typeface="Cambria Math"/>
                      </a:rPr>
                      <m:t>𝑖</m:t>
                    </m:r>
                    <m:r>
                      <a:rPr lang="en-US" i="1">
                        <a:latin typeface="Cambria Math"/>
                      </a:rPr>
                      <m:t>=</m:t>
                    </m:r>
                    <m:r>
                      <a:rPr lang="en-US" i="1">
                        <a:solidFill>
                          <a:srgbClr val="FF0000"/>
                        </a:solidFill>
                        <a:latin typeface="Cambria Math"/>
                        <a:ea typeface="Cambria Math"/>
                      </a:rPr>
                      <m:t>𝑟</m:t>
                    </m:r>
                    <m:r>
                      <a:rPr lang="en-US" i="1">
                        <a:latin typeface="Cambria Math"/>
                        <a:ea typeface="Cambria Math"/>
                      </a:rPr>
                      <m:t>+</m:t>
                    </m:r>
                    <m:r>
                      <a:rPr lang="en-US" i="1">
                        <a:latin typeface="Cambria Math" panose="02040503050406030204" pitchFamily="18" charset="0"/>
                        <a:ea typeface="Cambria Math"/>
                      </a:rPr>
                      <m:t>𝐸</m:t>
                    </m:r>
                    <m:r>
                      <a:rPr lang="en-US" i="1">
                        <a:latin typeface="Cambria Math" panose="02040503050406030204" pitchFamily="18" charset="0"/>
                        <a:ea typeface="Cambria Math" panose="02040503050406030204" pitchFamily="18" charset="0"/>
                      </a:rPr>
                      <m:t>𝜋</m:t>
                    </m:r>
                  </m:oMath>
                </a14:m>
                <a:endParaRPr lang="en-US" dirty="0"/>
              </a:p>
              <a:p>
                <a:pPr lvl="1"/>
                <a14:m>
                  <m:oMath xmlns:m="http://schemas.openxmlformats.org/officeDocument/2006/math">
                    <m:r>
                      <a:rPr lang="en-US" i="1">
                        <a:latin typeface="Cambria Math" panose="02040503050406030204" pitchFamily="18" charset="0"/>
                      </a:rPr>
                      <m:t>𝑀</m:t>
                    </m:r>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0</m:t>
                            </m:r>
                          </m:sub>
                        </m:sSub>
                      </m:num>
                      <m:den>
                        <m:r>
                          <a:rPr lang="en-US" i="1">
                            <a:solidFill>
                              <a:srgbClr val="FF0000"/>
                            </a:solidFill>
                            <a:latin typeface="Cambria Math" panose="02040503050406030204" pitchFamily="18" charset="0"/>
                          </a:rPr>
                          <m:t>𝑖</m:t>
                        </m:r>
                      </m:den>
                    </m:f>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𝑃</m:t>
                    </m:r>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𝑌</m:t>
                    </m:r>
                  </m:oMath>
                </a14:m>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78" t="-175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5304502" y="4465715"/>
                <a:ext cx="3851564" cy="1001043"/>
              </a:xfrm>
              <a:prstGeom prst="rect">
                <a:avLst/>
              </a:prstGeom>
              <a:noFill/>
              <a:ln>
                <a:solidFill>
                  <a:srgbClr val="C00000"/>
                </a:solidFill>
              </a:ln>
            </p:spPr>
            <p:txBody>
              <a:bodyPr wrap="square" rtlCol="0">
                <a:spAutoFit/>
              </a:bodyPr>
              <a:lstStyle/>
              <a:p>
                <a14:m>
                  <m:oMathPara xmlns:m="http://schemas.openxmlformats.org/officeDocument/2006/math">
                    <m:oMathParaPr>
                      <m:jc m:val="centerGroup"/>
                    </m:oMathParaPr>
                    <m:oMath xmlns:m="http://schemas.openxmlformats.org/officeDocument/2006/math">
                      <m:r>
                        <a:rPr lang="en-US" sz="2800" b="1" i="1">
                          <a:solidFill>
                            <a:srgbClr val="FF0000"/>
                          </a:solidFill>
                          <a:latin typeface="Cambria Math"/>
                        </a:rPr>
                        <m:t>𝒀</m:t>
                      </m:r>
                      <m:r>
                        <a:rPr lang="en-US" sz="2800" b="1" i="1">
                          <a:latin typeface="Cambria Math"/>
                        </a:rPr>
                        <m:t>=</m:t>
                      </m:r>
                      <m:f>
                        <m:fPr>
                          <m:ctrlPr>
                            <a:rPr lang="en-US" sz="2800" b="1" i="1">
                              <a:latin typeface="Cambria Math" panose="02040503050406030204" pitchFamily="18" charset="0"/>
                            </a:rPr>
                          </m:ctrlPr>
                        </m:fPr>
                        <m:num>
                          <m:r>
                            <a:rPr lang="en-US" sz="2800" b="1" i="1">
                              <a:latin typeface="Cambria Math" panose="02040503050406030204" pitchFamily="18" charset="0"/>
                            </a:rPr>
                            <m:t>𝑴</m:t>
                          </m:r>
                        </m:num>
                        <m:den>
                          <m:r>
                            <a:rPr lang="en-US" sz="2800" b="1" i="1">
                              <a:latin typeface="Cambria Math" panose="02040503050406030204" pitchFamily="18" charset="0"/>
                            </a:rPr>
                            <m:t>𝑷</m:t>
                          </m:r>
                        </m:den>
                      </m:f>
                      <m:r>
                        <a:rPr lang="en-US" sz="2800" b="1" i="1">
                          <a:latin typeface="Cambria Math" panose="02040503050406030204" pitchFamily="18" charset="0"/>
                          <a:ea typeface="Cambria Math" panose="02040503050406030204" pitchFamily="18" charset="0"/>
                        </a:rPr>
                        <m:t>∙</m:t>
                      </m:r>
                      <m:f>
                        <m:fPr>
                          <m:ctrlPr>
                            <a:rPr lang="en-US" sz="2800" b="1" i="1">
                              <a:latin typeface="Cambria Math" panose="02040503050406030204" pitchFamily="18" charset="0"/>
                            </a:rPr>
                          </m:ctrlPr>
                        </m:fPr>
                        <m:num>
                          <m:d>
                            <m:dPr>
                              <m:ctrlPr>
                                <a:rPr lang="en-US" sz="2800" b="1" i="1">
                                  <a:latin typeface="Cambria Math" panose="02040503050406030204" pitchFamily="18" charset="0"/>
                                </a:rPr>
                              </m:ctrlPr>
                            </m:dPr>
                            <m:e>
                              <m:r>
                                <a:rPr lang="en-US" sz="2800" b="1" i="1">
                                  <a:solidFill>
                                    <a:srgbClr val="FF0000"/>
                                  </a:solidFill>
                                  <a:latin typeface="Cambria Math"/>
                                </a:rPr>
                                <m:t>𝒓</m:t>
                              </m:r>
                              <m:r>
                                <a:rPr lang="en-US" sz="2800" b="1" i="1">
                                  <a:latin typeface="Cambria Math"/>
                                </a:rPr>
                                <m:t>+</m:t>
                              </m:r>
                              <m:r>
                                <a:rPr lang="en-US" sz="2800" b="1" i="1">
                                  <a:latin typeface="Cambria Math"/>
                                </a:rPr>
                                <m:t>𝑬</m:t>
                              </m:r>
                              <m:r>
                                <a:rPr lang="en-US" sz="2800" b="1" i="1">
                                  <a:latin typeface="Cambria Math"/>
                                  <a:ea typeface="Cambria Math"/>
                                </a:rPr>
                                <m:t>𝝅</m:t>
                              </m:r>
                            </m:e>
                          </m:d>
                        </m:num>
                        <m:den>
                          <m:sSub>
                            <m:sSubPr>
                              <m:ctrlPr>
                                <a:rPr lang="en-US" sz="2800" b="1" i="1">
                                  <a:latin typeface="Cambria Math" panose="02040503050406030204" pitchFamily="18" charset="0"/>
                                </a:rPr>
                              </m:ctrlPr>
                            </m:sSubPr>
                            <m:e>
                              <m:r>
                                <a:rPr lang="en-US" sz="2800" b="1" i="1">
                                  <a:latin typeface="Cambria Math"/>
                                </a:rPr>
                                <m:t>𝑳</m:t>
                              </m:r>
                            </m:e>
                            <m:sub>
                              <m:r>
                                <a:rPr lang="en-US" sz="2800" b="1" i="1">
                                  <a:latin typeface="Cambria Math"/>
                                </a:rPr>
                                <m:t>𝟎</m:t>
                              </m:r>
                            </m:sub>
                          </m:sSub>
                        </m:den>
                      </m:f>
                    </m:oMath>
                  </m:oMathPara>
                </a14:m>
                <a:endParaRPr lang="en-US" sz="2800" dirty="0"/>
              </a:p>
            </p:txBody>
          </p:sp>
        </mc:Choice>
        <mc:Fallback>
          <p:sp>
            <p:nvSpPr>
              <p:cNvPr id="6" name="TextBox 5"/>
              <p:cNvSpPr txBox="1">
                <a:spLocks noRot="1" noChangeAspect="1" noMove="1" noResize="1" noEditPoints="1" noAdjustHandles="1" noChangeArrowheads="1" noChangeShapeType="1" noTextEdit="1"/>
              </p:cNvSpPr>
              <p:nvPr/>
            </p:nvSpPr>
            <p:spPr>
              <a:xfrm>
                <a:off x="5304502" y="4465715"/>
                <a:ext cx="3851564" cy="1001043"/>
              </a:xfrm>
              <a:prstGeom prst="rect">
                <a:avLst/>
              </a:prstGeom>
              <a:blipFill>
                <a:blip r:embed="rId3"/>
                <a:stretch>
                  <a:fillRect/>
                </a:stretch>
              </a:blipFill>
              <a:ln>
                <a:solidFill>
                  <a:srgbClr val="C0000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3923071" y="2690987"/>
                <a:ext cx="8180439" cy="1045479"/>
              </a:xfrm>
              <a:prstGeom prst="rect">
                <a:avLst/>
              </a:prstGeom>
              <a:noFill/>
              <a:ln>
                <a:solidFill>
                  <a:srgbClr val="C00000"/>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FF0000"/>
                          </a:solidFill>
                          <a:latin typeface="Cambria Math" panose="02040503050406030204" pitchFamily="18" charset="0"/>
                        </a:rPr>
                        <m:t>𝒀</m:t>
                      </m:r>
                      <m:r>
                        <a:rPr lang="en-US" sz="2800" b="1" i="1" smtClean="0">
                          <a:latin typeface="Cambria Math" panose="02040503050406030204" pitchFamily="18" charset="0"/>
                        </a:rPr>
                        <m:t>=</m:t>
                      </m:r>
                      <m:f>
                        <m:fPr>
                          <m:ctrlPr>
                            <a:rPr lang="en-US" sz="2800" b="1" i="1">
                              <a:latin typeface="Cambria Math" panose="02040503050406030204" pitchFamily="18" charset="0"/>
                            </a:rPr>
                          </m:ctrlPr>
                        </m:fPr>
                        <m:num>
                          <m:r>
                            <a:rPr lang="en-US" sz="2800" b="1" i="1">
                              <a:latin typeface="Cambria Math" panose="02040503050406030204" pitchFamily="18" charset="0"/>
                            </a:rPr>
                            <m:t>𝟏</m:t>
                          </m:r>
                        </m:num>
                        <m:den>
                          <m:r>
                            <a:rPr lang="en-US" sz="2800" b="1" i="1">
                              <a:latin typeface="Cambria Math" panose="02040503050406030204" pitchFamily="18" charset="0"/>
                            </a:rPr>
                            <m:t>𝟏</m:t>
                          </m:r>
                          <m:r>
                            <a:rPr lang="en-US" sz="2800" b="1" i="1">
                              <a:latin typeface="Cambria Math" panose="02040503050406030204" pitchFamily="18" charset="0"/>
                            </a:rPr>
                            <m:t>−</m:t>
                          </m:r>
                          <m:sSub>
                            <m:sSubPr>
                              <m:ctrlPr>
                                <a:rPr lang="en-US" sz="2800" b="1" i="1">
                                  <a:latin typeface="Cambria Math" panose="02040503050406030204" pitchFamily="18" charset="0"/>
                                </a:rPr>
                              </m:ctrlPr>
                            </m:sSubPr>
                            <m:e>
                              <m:r>
                                <a:rPr lang="en-US" sz="2800" b="1" i="1">
                                  <a:latin typeface="Cambria Math" panose="02040503050406030204" pitchFamily="18" charset="0"/>
                                </a:rPr>
                                <m:t>𝑪</m:t>
                              </m:r>
                            </m:e>
                            <m:sub>
                              <m:r>
                                <a:rPr lang="en-US" sz="2800" b="1" i="1">
                                  <a:latin typeface="Cambria Math" panose="02040503050406030204" pitchFamily="18" charset="0"/>
                                </a:rPr>
                                <m:t>𝒚</m:t>
                              </m:r>
                            </m:sub>
                          </m:sSub>
                        </m:den>
                      </m:f>
                      <m:r>
                        <a:rPr lang="en-US" sz="2800" b="1" i="1">
                          <a:latin typeface="Cambria Math" panose="02040503050406030204" pitchFamily="18" charset="0"/>
                          <a:ea typeface="Cambria Math" panose="02040503050406030204" pitchFamily="18" charset="0"/>
                        </a:rPr>
                        <m:t>∙</m:t>
                      </m:r>
                      <m:d>
                        <m:dPr>
                          <m:ctrlPr>
                            <a:rPr lang="en-US" sz="2800" b="1" i="1">
                              <a:latin typeface="Cambria Math" panose="02040503050406030204" pitchFamily="18" charset="0"/>
                              <a:ea typeface="Cambria Math" panose="02040503050406030204" pitchFamily="18" charset="0"/>
                            </a:rPr>
                          </m:ctrlPr>
                        </m:dPr>
                        <m:e>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𝒐</m:t>
                              </m:r>
                            </m:sub>
                          </m:sSub>
                          <m:r>
                            <a:rPr lang="en-US" sz="2800" b="1" i="1">
                              <a:latin typeface="Cambria Math" panose="02040503050406030204" pitchFamily="18" charset="0"/>
                              <a:ea typeface="Cambria Math" panose="02040503050406030204" pitchFamily="18" charset="0"/>
                            </a:rPr>
                            <m:t>+</m:t>
                          </m:r>
                          <m:sSub>
                            <m:sSubPr>
                              <m:ctrlPr>
                                <a:rPr lang="en-US" sz="2800" b="1" i="1" smtClean="0">
                                  <a:latin typeface="Cambria Math" panose="02040503050406030204" pitchFamily="18" charset="0"/>
                                  <a:ea typeface="Cambria Math" panose="02040503050406030204" pitchFamily="18" charset="0"/>
                                </a:rPr>
                              </m:ctrlPr>
                            </m:sSubPr>
                            <m:e>
                              <m:r>
                                <a:rPr lang="en-US" sz="2800" b="1" i="1" smtClean="0">
                                  <a:latin typeface="Cambria Math" panose="02040503050406030204" pitchFamily="18" charset="0"/>
                                  <a:ea typeface="Cambria Math" panose="02040503050406030204" pitchFamily="18" charset="0"/>
                                </a:rPr>
                                <m:t>𝑰</m:t>
                              </m:r>
                            </m:e>
                            <m:sub>
                              <m:r>
                                <a:rPr lang="en-US" sz="2800" b="1" i="1" smtClean="0">
                                  <a:latin typeface="Cambria Math" panose="02040503050406030204" pitchFamily="18" charset="0"/>
                                  <a:ea typeface="Cambria Math" panose="02040503050406030204" pitchFamily="18" charset="0"/>
                                </a:rPr>
                                <m:t>𝒐</m:t>
                              </m:r>
                            </m:sub>
                          </m:sSub>
                          <m:r>
                            <a:rPr lang="en-US" sz="2800" b="1" i="1">
                              <a:latin typeface="Cambria Math" panose="02040503050406030204" pitchFamily="18" charset="0"/>
                              <a:ea typeface="Cambria Math" panose="02040503050406030204" pitchFamily="18" charset="0"/>
                            </a:rPr>
                            <m:t>+</m:t>
                          </m:r>
                          <m:r>
                            <a:rPr lang="en-US" sz="2800" b="1" i="1">
                              <a:latin typeface="Cambria Math" panose="02040503050406030204" pitchFamily="18" charset="0"/>
                              <a:ea typeface="Cambria Math" panose="02040503050406030204" pitchFamily="18" charset="0"/>
                            </a:rPr>
                            <m:t>𝑮</m:t>
                          </m:r>
                        </m:e>
                      </m:d>
                      <m:r>
                        <a:rPr lang="en-US" sz="2800" b="1" i="1">
                          <a:latin typeface="Cambria Math" panose="02040503050406030204" pitchFamily="18" charset="0"/>
                          <a:ea typeface="Cambria Math" panose="02040503050406030204" pitchFamily="18" charset="0"/>
                        </a:rPr>
                        <m:t>−</m:t>
                      </m:r>
                      <m:f>
                        <m:fPr>
                          <m:ctrlPr>
                            <a:rPr lang="en-US" sz="2800" b="1" i="1">
                              <a:latin typeface="Cambria Math" panose="02040503050406030204" pitchFamily="18" charset="0"/>
                              <a:ea typeface="Cambria Math" panose="02040503050406030204" pitchFamily="18" charset="0"/>
                            </a:rPr>
                          </m:ctrlPr>
                        </m:fPr>
                        <m:num>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𝒚</m:t>
                              </m:r>
                            </m:sub>
                          </m:sSub>
                        </m:num>
                        <m:den>
                          <m:r>
                            <a:rPr lang="en-US" sz="2800" b="1" i="1">
                              <a:latin typeface="Cambria Math" panose="02040503050406030204" pitchFamily="18" charset="0"/>
                              <a:ea typeface="Cambria Math" panose="02040503050406030204" pitchFamily="18" charset="0"/>
                            </a:rPr>
                            <m:t>𝟏</m:t>
                          </m:r>
                          <m:r>
                            <a:rPr lang="en-US" sz="2800" b="1" i="1">
                              <a:latin typeface="Cambria Math" panose="02040503050406030204" pitchFamily="18" charset="0"/>
                              <a:ea typeface="Cambria Math" panose="02040503050406030204" pitchFamily="18" charset="0"/>
                            </a:rPr>
                            <m:t>−</m:t>
                          </m:r>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𝒚</m:t>
                              </m:r>
                            </m:sub>
                          </m:sSub>
                        </m:den>
                      </m:f>
                      <m:r>
                        <a:rPr lang="en-US" sz="2800" b="1" i="1">
                          <a:latin typeface="Cambria Math" panose="02040503050406030204" pitchFamily="18" charset="0"/>
                          <a:ea typeface="Cambria Math" panose="02040503050406030204" pitchFamily="18" charset="0"/>
                        </a:rPr>
                        <m:t>∙</m:t>
                      </m:r>
                      <m:r>
                        <a:rPr lang="en-US" sz="2800" b="1" i="1">
                          <a:latin typeface="Cambria Math" panose="02040503050406030204" pitchFamily="18" charset="0"/>
                          <a:ea typeface="Cambria Math" panose="02040503050406030204" pitchFamily="18" charset="0"/>
                        </a:rPr>
                        <m:t>𝑻</m:t>
                      </m:r>
                      <m:r>
                        <a:rPr lang="en-US" sz="2800" b="1" i="1" smtClean="0">
                          <a:latin typeface="Cambria Math" panose="02040503050406030204" pitchFamily="18" charset="0"/>
                          <a:ea typeface="Cambria Math" panose="02040503050406030204" pitchFamily="18" charset="0"/>
                        </a:rPr>
                        <m:t>−</m:t>
                      </m:r>
                      <m:f>
                        <m:fPr>
                          <m:ctrlPr>
                            <a:rPr lang="en-US" sz="2800" b="1" i="1" smtClean="0">
                              <a:latin typeface="Cambria Math" panose="02040503050406030204" pitchFamily="18" charset="0"/>
                              <a:ea typeface="Cambria Math" panose="02040503050406030204" pitchFamily="18" charset="0"/>
                            </a:rPr>
                          </m:ctrlPr>
                        </m:fPr>
                        <m:num>
                          <m:sSub>
                            <m:sSubPr>
                              <m:ctrlPr>
                                <a:rPr lang="en-US" sz="2800" b="1" i="1" smtClean="0">
                                  <a:latin typeface="Cambria Math" panose="02040503050406030204" pitchFamily="18" charset="0"/>
                                  <a:ea typeface="Cambria Math" panose="02040503050406030204" pitchFamily="18" charset="0"/>
                                </a:rPr>
                              </m:ctrlPr>
                            </m:sSubPr>
                            <m:e>
                              <m:r>
                                <a:rPr lang="en-US" sz="2800" b="1" i="1" smtClean="0">
                                  <a:latin typeface="Cambria Math" panose="02040503050406030204" pitchFamily="18" charset="0"/>
                                  <a:ea typeface="Cambria Math" panose="02040503050406030204" pitchFamily="18" charset="0"/>
                                </a:rPr>
                                <m:t>𝑰</m:t>
                              </m:r>
                            </m:e>
                            <m:sub>
                              <m:r>
                                <a:rPr lang="en-US" sz="2800" b="1" i="1" smtClean="0">
                                  <a:latin typeface="Cambria Math" panose="02040503050406030204" pitchFamily="18" charset="0"/>
                                  <a:ea typeface="Cambria Math" panose="02040503050406030204" pitchFamily="18" charset="0"/>
                                </a:rPr>
                                <m:t>𝒓</m:t>
                              </m:r>
                            </m:sub>
                          </m:sSub>
                        </m:num>
                        <m:den>
                          <m:r>
                            <a:rPr lang="en-US" sz="2800" b="1" i="1">
                              <a:latin typeface="Cambria Math" panose="02040503050406030204" pitchFamily="18" charset="0"/>
                              <a:ea typeface="Cambria Math" panose="02040503050406030204" pitchFamily="18" charset="0"/>
                            </a:rPr>
                            <m:t>𝟏</m:t>
                          </m:r>
                          <m:r>
                            <a:rPr lang="en-US" sz="2800" b="1" i="1">
                              <a:latin typeface="Cambria Math" panose="02040503050406030204" pitchFamily="18" charset="0"/>
                              <a:ea typeface="Cambria Math" panose="02040503050406030204" pitchFamily="18" charset="0"/>
                            </a:rPr>
                            <m:t>−</m:t>
                          </m:r>
                          <m:sSub>
                            <m:sSubPr>
                              <m:ctrlPr>
                                <a:rPr lang="en-US" sz="2800" b="1" i="1">
                                  <a:latin typeface="Cambria Math" panose="02040503050406030204" pitchFamily="18" charset="0"/>
                                  <a:ea typeface="Cambria Math" panose="02040503050406030204" pitchFamily="18" charset="0"/>
                                </a:rPr>
                              </m:ctrlPr>
                            </m:sSubPr>
                            <m:e>
                              <m:r>
                                <a:rPr lang="en-US" sz="2800" b="1" i="1">
                                  <a:latin typeface="Cambria Math" panose="02040503050406030204" pitchFamily="18" charset="0"/>
                                  <a:ea typeface="Cambria Math" panose="02040503050406030204" pitchFamily="18" charset="0"/>
                                </a:rPr>
                                <m:t>𝑪</m:t>
                              </m:r>
                            </m:e>
                            <m:sub>
                              <m:r>
                                <a:rPr lang="en-US" sz="2800" b="1" i="1">
                                  <a:latin typeface="Cambria Math" panose="02040503050406030204" pitchFamily="18" charset="0"/>
                                  <a:ea typeface="Cambria Math" panose="02040503050406030204" pitchFamily="18" charset="0"/>
                                </a:rPr>
                                <m:t>𝒚</m:t>
                              </m:r>
                            </m:sub>
                          </m:sSub>
                        </m:den>
                      </m:f>
                      <m:r>
                        <a:rPr lang="en-US" sz="2800" b="1" i="1" smtClean="0">
                          <a:latin typeface="Cambria Math" panose="02040503050406030204" pitchFamily="18" charset="0"/>
                          <a:ea typeface="Cambria Math" panose="02040503050406030204" pitchFamily="18" charset="0"/>
                        </a:rPr>
                        <m:t>∙</m:t>
                      </m:r>
                      <m:r>
                        <a:rPr lang="en-US" sz="2800" b="1" i="1" smtClean="0">
                          <a:solidFill>
                            <a:srgbClr val="FF0000"/>
                          </a:solidFill>
                          <a:latin typeface="Cambria Math" panose="02040503050406030204" pitchFamily="18" charset="0"/>
                          <a:ea typeface="Cambria Math" panose="02040503050406030204" pitchFamily="18" charset="0"/>
                        </a:rPr>
                        <m:t>𝒓</m:t>
                      </m:r>
                    </m:oMath>
                  </m:oMathPara>
                </a14:m>
                <a:endParaRPr lang="en-US" sz="2800" b="1" dirty="0">
                  <a:solidFill>
                    <a:schemeClr val="tx1"/>
                  </a:solidFill>
                </a:endParaRPr>
              </a:p>
            </p:txBody>
          </p:sp>
        </mc:Choice>
        <mc:Fallback>
          <p:sp>
            <p:nvSpPr>
              <p:cNvPr id="7" name="TextBox 6"/>
              <p:cNvSpPr txBox="1">
                <a:spLocks noRot="1" noChangeAspect="1" noMove="1" noResize="1" noEditPoints="1" noAdjustHandles="1" noChangeArrowheads="1" noChangeShapeType="1" noTextEdit="1"/>
              </p:cNvSpPr>
              <p:nvPr/>
            </p:nvSpPr>
            <p:spPr>
              <a:xfrm>
                <a:off x="3923071" y="2690987"/>
                <a:ext cx="8180439" cy="1045479"/>
              </a:xfrm>
              <a:prstGeom prst="rect">
                <a:avLst/>
              </a:prstGeom>
              <a:blipFill>
                <a:blip r:embed="rId4"/>
                <a:stretch>
                  <a:fillRect/>
                </a:stretch>
              </a:blipFill>
              <a:ln>
                <a:solidFill>
                  <a:srgbClr val="C00000"/>
                </a:solidFill>
              </a:ln>
            </p:spPr>
            <p:txBody>
              <a:bodyPr/>
              <a:lstStyle/>
              <a:p>
                <a:r>
                  <a:rPr lang="en-US">
                    <a:noFill/>
                  </a:rPr>
                  <a:t> </a:t>
                </a:r>
              </a:p>
            </p:txBody>
          </p:sp>
        </mc:Fallback>
      </mc:AlternateContent>
      <p:sp>
        <p:nvSpPr>
          <p:cNvPr id="5" name="TextBox 4"/>
          <p:cNvSpPr txBox="1"/>
          <p:nvPr/>
        </p:nvSpPr>
        <p:spPr>
          <a:xfrm>
            <a:off x="9156066" y="2369574"/>
            <a:ext cx="2219857" cy="369332"/>
          </a:xfrm>
          <a:prstGeom prst="rect">
            <a:avLst/>
          </a:prstGeom>
          <a:noFill/>
        </p:spPr>
        <p:txBody>
          <a:bodyPr wrap="square" rtlCol="0">
            <a:spAutoFit/>
          </a:bodyPr>
          <a:lstStyle/>
          <a:p>
            <a:pPr algn="ctr"/>
            <a:r>
              <a:rPr lang="en-US" b="1" i="1" dirty="0">
                <a:solidFill>
                  <a:srgbClr val="C00000"/>
                </a:solidFill>
              </a:rPr>
              <a:t>IS</a:t>
            </a:r>
            <a:r>
              <a:rPr lang="en-US" b="1" dirty="0">
                <a:solidFill>
                  <a:srgbClr val="C00000"/>
                </a:solidFill>
              </a:rPr>
              <a:t> Equation</a:t>
            </a:r>
            <a:endParaRPr lang="en-US" b="1" i="1" dirty="0">
              <a:solidFill>
                <a:srgbClr val="C00000"/>
              </a:solidFill>
            </a:endParaRPr>
          </a:p>
        </p:txBody>
      </p:sp>
      <p:sp>
        <p:nvSpPr>
          <p:cNvPr id="9" name="TextBox 8"/>
          <p:cNvSpPr txBox="1"/>
          <p:nvPr/>
        </p:nvSpPr>
        <p:spPr>
          <a:xfrm>
            <a:off x="7351845" y="5491327"/>
            <a:ext cx="1804222" cy="369332"/>
          </a:xfrm>
          <a:prstGeom prst="rect">
            <a:avLst/>
          </a:prstGeom>
          <a:noFill/>
        </p:spPr>
        <p:txBody>
          <a:bodyPr wrap="square" rtlCol="0">
            <a:spAutoFit/>
          </a:bodyPr>
          <a:lstStyle/>
          <a:p>
            <a:pPr algn="ctr"/>
            <a:r>
              <a:rPr lang="en-US" b="1" i="1" dirty="0" smtClean="0">
                <a:solidFill>
                  <a:srgbClr val="C00000"/>
                </a:solidFill>
              </a:rPr>
              <a:t>LM</a:t>
            </a:r>
            <a:r>
              <a:rPr lang="en-US" b="1" dirty="0" smtClean="0">
                <a:solidFill>
                  <a:srgbClr val="C00000"/>
                </a:solidFill>
              </a:rPr>
              <a:t> </a:t>
            </a:r>
            <a:r>
              <a:rPr lang="en-US" b="1" dirty="0">
                <a:solidFill>
                  <a:srgbClr val="C00000"/>
                </a:solidFill>
              </a:rPr>
              <a:t>Equation</a:t>
            </a:r>
            <a:endParaRPr lang="en-US" b="1" i="1" dirty="0">
              <a:solidFill>
                <a:srgbClr val="C00000"/>
              </a:solidFill>
            </a:endParaRPr>
          </a:p>
        </p:txBody>
      </p:sp>
    </p:spTree>
    <p:extLst>
      <p:ext uri="{BB962C8B-B14F-4D97-AF65-F5344CB8AC3E}">
        <p14:creationId xmlns:p14="http://schemas.microsoft.com/office/powerpoint/2010/main" val="34993270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the Nominal Interest Rates is Zero: </a:t>
            </a:r>
            <a:r>
              <a:rPr lang="en-US" dirty="0" smtClean="0"/>
              <a:t>The Central Bank can Promise to be Irresponsible!</a:t>
            </a:r>
            <a:endParaRPr lang="en-US" dirty="0"/>
          </a:p>
        </p:txBody>
      </p:sp>
      <p:sp>
        <p:nvSpPr>
          <p:cNvPr id="3" name="Content Placeholder 2"/>
          <p:cNvSpPr>
            <a:spLocks noGrp="1"/>
          </p:cNvSpPr>
          <p:nvPr>
            <p:ph idx="1"/>
          </p:nvPr>
        </p:nvSpPr>
        <p:spPr>
          <a:xfrm>
            <a:off x="609600" y="1600201"/>
            <a:ext cx="6819562" cy="4525963"/>
          </a:xfrm>
        </p:spPr>
        <p:txBody>
          <a:bodyPr>
            <a:noAutofit/>
          </a:bodyPr>
          <a:lstStyle/>
          <a:p>
            <a:r>
              <a:rPr lang="en-US" dirty="0" smtClean="0"/>
              <a:t>If the central bank makes a believable promise that it will use its monetary policy tools to generate inflation, then expected inflation (</a:t>
            </a:r>
            <a:r>
              <a:rPr lang="en-US" i="1" dirty="0" smtClean="0"/>
              <a:t>E</a:t>
            </a:r>
            <a:r>
              <a:rPr lang="el-GR" dirty="0" smtClean="0"/>
              <a:t>π</a:t>
            </a:r>
            <a:r>
              <a:rPr lang="en-US" dirty="0" smtClean="0"/>
              <a:t>) will increase</a:t>
            </a:r>
          </a:p>
          <a:p>
            <a:r>
              <a:rPr lang="en-US" dirty="0" smtClean="0"/>
              <a:t>This increases both real output (</a:t>
            </a:r>
            <a:r>
              <a:rPr lang="en-US" i="1" dirty="0" smtClean="0"/>
              <a:t>Y</a:t>
            </a:r>
            <a:r>
              <a:rPr lang="en-US" dirty="0" smtClean="0"/>
              <a:t>) and the nominal interest rate (</a:t>
            </a:r>
            <a:r>
              <a:rPr lang="en-US" i="1" dirty="0" err="1" smtClean="0"/>
              <a:t>i</a:t>
            </a:r>
            <a:r>
              <a:rPr lang="en-US" dirty="0" smtClean="0"/>
              <a:t>)</a:t>
            </a:r>
          </a:p>
          <a:p>
            <a:r>
              <a:rPr lang="en-US" dirty="0" smtClean="0"/>
              <a:t>So, this policy works even if the nominal interest rate is at the zero lower bound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52218177"/>
              </p:ext>
            </p:extLst>
          </p:nvPr>
        </p:nvGraphicFramePr>
        <p:xfrm>
          <a:off x="7393406" y="1668365"/>
          <a:ext cx="4679852"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80366">
                  <a:extLst>
                    <a:ext uri="{9D8B030D-6E8A-4147-A177-3AD203B41FA5}">
                      <a16:colId xmlns:a16="http://schemas.microsoft.com/office/drawing/2014/main" val="20001"/>
                    </a:ext>
                  </a:extLst>
                </a:gridCol>
                <a:gridCol w="480366">
                  <a:extLst>
                    <a:ext uri="{9D8B030D-6E8A-4147-A177-3AD203B41FA5}">
                      <a16:colId xmlns:a16="http://schemas.microsoft.com/office/drawing/2014/main" val="20002"/>
                    </a:ext>
                  </a:extLst>
                </a:gridCol>
                <a:gridCol w="480366">
                  <a:extLst>
                    <a:ext uri="{9D8B030D-6E8A-4147-A177-3AD203B41FA5}">
                      <a16:colId xmlns:a16="http://schemas.microsoft.com/office/drawing/2014/main" val="2810935425"/>
                    </a:ext>
                  </a:extLst>
                </a:gridCol>
              </a:tblGrid>
              <a:tr h="370840">
                <a:tc gridSpan="6">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solidFill>
                            <a:srgbClr val="FF0000"/>
                          </a:solidFill>
                        </a:rPr>
                        <a:t>E</a:t>
                      </a:r>
                      <a:r>
                        <a:rPr lang="el-GR" b="1" i="0" dirty="0" smtClean="0">
                          <a:solidFill>
                            <a:srgbClr val="FF0000"/>
                          </a:solidFill>
                          <a:latin typeface="Calibri"/>
                          <a:cs typeface="Calibri"/>
                        </a:rPr>
                        <a:t>π</a:t>
                      </a:r>
                      <a:endParaRPr lang="en-US" b="1" i="0" dirty="0">
                        <a:solidFill>
                          <a:srgbClr val="FF0000"/>
                        </a:solidFill>
                      </a:endParaRPr>
                    </a:p>
                  </a:txBody>
                  <a:tcPr/>
                </a:tc>
                <a:tc>
                  <a:txBody>
                    <a:bodyPr/>
                    <a:lstStyle/>
                    <a:p>
                      <a:pPr algn="ct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33637493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the Nominal </a:t>
            </a:r>
            <a:r>
              <a:rPr lang="en-US" dirty="0"/>
              <a:t>Interest </a:t>
            </a:r>
            <a:r>
              <a:rPr lang="en-US" dirty="0" smtClean="0"/>
              <a:t>Rates is Zero: Make the currency’s exchange rate cheaper</a:t>
            </a:r>
            <a:endParaRPr lang="en-US" dirty="0"/>
          </a:p>
        </p:txBody>
      </p:sp>
      <p:sp>
        <p:nvSpPr>
          <p:cNvPr id="3" name="Content Placeholder 2"/>
          <p:cNvSpPr>
            <a:spLocks noGrp="1"/>
          </p:cNvSpPr>
          <p:nvPr>
            <p:ph idx="1"/>
          </p:nvPr>
        </p:nvSpPr>
        <p:spPr/>
        <p:txBody>
          <a:bodyPr>
            <a:normAutofit lnSpcReduction="10000"/>
          </a:bodyPr>
          <a:lstStyle/>
          <a:p>
            <a:r>
              <a:rPr lang="en-US" dirty="0" smtClean="0"/>
              <a:t>Although this chapter assumes a closed economy, in reality foreign trade does matter. </a:t>
            </a:r>
          </a:p>
          <a:p>
            <a:r>
              <a:rPr lang="en-US" dirty="0" smtClean="0"/>
              <a:t>So, the central bank can </a:t>
            </a:r>
          </a:p>
          <a:p>
            <a:pPr lvl="1"/>
            <a:r>
              <a:rPr lang="en-US" dirty="0" smtClean="0"/>
              <a:t>print domestic currency, and </a:t>
            </a:r>
          </a:p>
          <a:p>
            <a:pPr lvl="1"/>
            <a:r>
              <a:rPr lang="en-US" dirty="0" smtClean="0"/>
              <a:t>use it to buy foreign currency, </a:t>
            </a:r>
          </a:p>
          <a:p>
            <a:pPr lvl="1"/>
            <a:r>
              <a:rPr lang="en-US" dirty="0" smtClean="0"/>
              <a:t>thereby making the domestic currency cheaper relative to the foreign currency,</a:t>
            </a:r>
          </a:p>
          <a:p>
            <a:pPr lvl="1"/>
            <a:r>
              <a:rPr lang="en-US" dirty="0" smtClean="0"/>
              <a:t>thereby stimulating exports,</a:t>
            </a:r>
          </a:p>
          <a:p>
            <a:pPr lvl="1"/>
            <a:r>
              <a:rPr lang="en-US" dirty="0" smtClean="0"/>
              <a:t>thereby ending the recession!</a:t>
            </a:r>
            <a:endParaRPr lang="en-US" dirty="0"/>
          </a:p>
        </p:txBody>
      </p:sp>
    </p:spTree>
    <p:extLst>
      <p:ext uri="{BB962C8B-B14F-4D97-AF65-F5344CB8AC3E}">
        <p14:creationId xmlns:p14="http://schemas.microsoft.com/office/powerpoint/2010/main" val="19046810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the Nominal Interest Rates is Zero: The Central Bank can </a:t>
            </a:r>
            <a:r>
              <a:rPr lang="en-US" dirty="0" smtClean="0"/>
              <a:t>reduce long-term interest rates!</a:t>
            </a:r>
            <a:endParaRPr lang="en-US" dirty="0"/>
          </a:p>
        </p:txBody>
      </p:sp>
      <p:sp>
        <p:nvSpPr>
          <p:cNvPr id="3" name="Content Placeholder 2"/>
          <p:cNvSpPr>
            <a:spLocks noGrp="1"/>
          </p:cNvSpPr>
          <p:nvPr>
            <p:ph idx="1"/>
          </p:nvPr>
        </p:nvSpPr>
        <p:spPr/>
        <p:txBody>
          <a:bodyPr>
            <a:normAutofit/>
          </a:bodyPr>
          <a:lstStyle/>
          <a:p>
            <a:r>
              <a:rPr lang="en-US" dirty="0" smtClean="0"/>
              <a:t>Even when </a:t>
            </a:r>
            <a:r>
              <a:rPr lang="en-US" i="1" dirty="0" smtClean="0"/>
              <a:t>short-term</a:t>
            </a:r>
            <a:r>
              <a:rPr lang="en-US" dirty="0" smtClean="0"/>
              <a:t> interest rates such as the federal funds rate are at zero percent, the central bank can print money and make </a:t>
            </a:r>
            <a:r>
              <a:rPr lang="en-US" i="1" dirty="0" smtClean="0"/>
              <a:t>long-term</a:t>
            </a:r>
            <a:r>
              <a:rPr lang="en-US" dirty="0" smtClean="0"/>
              <a:t> loans to the government, to businesses, to home-buyers who need mortgages, etc.</a:t>
            </a:r>
          </a:p>
          <a:p>
            <a:r>
              <a:rPr lang="en-US" dirty="0" smtClean="0"/>
              <a:t>This would reduce long-term interest rates directly, thereby stimulating spending by the borrowers</a:t>
            </a:r>
          </a:p>
          <a:p>
            <a:r>
              <a:rPr lang="en-US" dirty="0" smtClean="0"/>
              <a:t>This strategy—called </a:t>
            </a:r>
            <a:r>
              <a:rPr lang="en-US" b="1" dirty="0" smtClean="0"/>
              <a:t>quantitative easing</a:t>
            </a:r>
            <a:r>
              <a:rPr lang="en-US" dirty="0" smtClean="0"/>
              <a:t>—may also end a recession</a:t>
            </a:r>
            <a:endParaRPr lang="en-US" dirty="0"/>
          </a:p>
        </p:txBody>
      </p:sp>
    </p:spTree>
    <p:extLst>
      <p:ext uri="{BB962C8B-B14F-4D97-AF65-F5344CB8AC3E}">
        <p14:creationId xmlns:p14="http://schemas.microsoft.com/office/powerpoint/2010/main" val="33086283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a:t>Interaction between monetary and fiscal policy</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8496596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normAutofit/>
          </a:bodyPr>
          <a:lstStyle/>
          <a:p>
            <a:r>
              <a:rPr lang="en-US" dirty="0" smtClean="0"/>
              <a:t>Interaction between monetary and fiscal policy</a:t>
            </a:r>
          </a:p>
        </p:txBody>
      </p:sp>
      <p:sp>
        <p:nvSpPr>
          <p:cNvPr id="33795" name="Rectangle 5"/>
          <p:cNvSpPr>
            <a:spLocks noGrp="1" noChangeArrowheads="1"/>
          </p:cNvSpPr>
          <p:nvPr>
            <p:ph idx="1"/>
          </p:nvPr>
        </p:nvSpPr>
        <p:spPr/>
        <p:txBody>
          <a:bodyPr>
            <a:normAutofit/>
          </a:bodyPr>
          <a:lstStyle/>
          <a:p>
            <a:r>
              <a:rPr lang="en-US" i="1" dirty="0" smtClean="0"/>
              <a:t>IS-LM</a:t>
            </a:r>
            <a:r>
              <a:rPr lang="en-US" dirty="0" smtClean="0"/>
              <a:t> Model:  </a:t>
            </a:r>
            <a:br>
              <a:rPr lang="en-US" dirty="0" smtClean="0"/>
            </a:br>
            <a:r>
              <a:rPr lang="en-US" dirty="0" smtClean="0"/>
              <a:t>Monetary policy (</a:t>
            </a:r>
            <a:r>
              <a:rPr lang="en-US" i="1" dirty="0" smtClean="0"/>
              <a:t>M</a:t>
            </a:r>
            <a:r>
              <a:rPr lang="en-US" dirty="0" smtClean="0"/>
              <a:t>) and fiscal policy (</a:t>
            </a:r>
            <a:r>
              <a:rPr lang="en-US" b="1" i="1" dirty="0" smtClean="0"/>
              <a:t>G</a:t>
            </a:r>
            <a:r>
              <a:rPr lang="en-US" sz="1100" dirty="0" smtClean="0"/>
              <a:t> </a:t>
            </a:r>
            <a:r>
              <a:rPr lang="en-US" dirty="0" smtClean="0"/>
              <a:t> and </a:t>
            </a:r>
            <a:r>
              <a:rPr lang="en-US" b="1" i="1" dirty="0" smtClean="0"/>
              <a:t>T</a:t>
            </a:r>
            <a:r>
              <a:rPr lang="en-US" sz="1100" dirty="0"/>
              <a:t> </a:t>
            </a:r>
            <a:r>
              <a:rPr lang="en-US" dirty="0" smtClean="0"/>
              <a:t>) are exogenous.</a:t>
            </a:r>
          </a:p>
          <a:p>
            <a:r>
              <a:rPr lang="en-US" dirty="0" smtClean="0"/>
              <a:t>Real world:  </a:t>
            </a:r>
            <a:br>
              <a:rPr lang="en-US" dirty="0" smtClean="0"/>
            </a:br>
            <a:r>
              <a:rPr lang="en-US" dirty="0" smtClean="0"/>
              <a:t>Monetary policy makers may adjust </a:t>
            </a:r>
            <a:r>
              <a:rPr lang="en-US" b="1" i="1" dirty="0" smtClean="0"/>
              <a:t>M</a:t>
            </a:r>
            <a:r>
              <a:rPr lang="en-US" sz="1100" dirty="0" smtClean="0"/>
              <a:t> </a:t>
            </a:r>
            <a:r>
              <a:rPr lang="en-US" dirty="0" smtClean="0"/>
              <a:t> in response to changes in</a:t>
            </a:r>
            <a:r>
              <a:rPr lang="en-US" b="1" i="1" dirty="0"/>
              <a:t> G</a:t>
            </a:r>
            <a:r>
              <a:rPr lang="en-US" sz="1100" dirty="0"/>
              <a:t> </a:t>
            </a:r>
            <a:r>
              <a:rPr lang="en-US" dirty="0"/>
              <a:t> and </a:t>
            </a:r>
            <a:r>
              <a:rPr lang="en-US" b="1" i="1" dirty="0" smtClean="0"/>
              <a:t>T</a:t>
            </a:r>
            <a:r>
              <a:rPr lang="en-US" dirty="0" smtClean="0"/>
              <a:t> by fiscal policy makers, and vice versa.</a:t>
            </a:r>
          </a:p>
          <a:p>
            <a:r>
              <a:rPr lang="en-US" dirty="0" smtClean="0"/>
              <a:t>Such responses by the central bank may affect the effectiveness of fiscal policy</a:t>
            </a:r>
          </a:p>
        </p:txBody>
      </p:sp>
    </p:spTree>
    <p:extLst>
      <p:ext uri="{BB962C8B-B14F-4D97-AF65-F5344CB8AC3E}">
        <p14:creationId xmlns:p14="http://schemas.microsoft.com/office/powerpoint/2010/main" val="1637360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100"/>
              <a:t>The Fed’s response to  </a:t>
            </a:r>
            <a:r>
              <a:rPr lang="en-US" sz="3100">
                <a:sym typeface="Symbol" pitchFamily="18" charset="2"/>
              </a:rPr>
              <a:t></a:t>
            </a:r>
            <a:r>
              <a:rPr lang="en-US" sz="3100" i="1">
                <a:sym typeface="Symbol" pitchFamily="18" charset="2"/>
              </a:rPr>
              <a:t>G</a:t>
            </a:r>
            <a:r>
              <a:rPr lang="en-US" sz="2700">
                <a:sym typeface="Symbol" pitchFamily="18" charset="2"/>
              </a:rPr>
              <a:t>  &gt; 0</a:t>
            </a:r>
          </a:p>
        </p:txBody>
      </p:sp>
      <p:sp>
        <p:nvSpPr>
          <p:cNvPr id="34819" name="Rectangle 3"/>
          <p:cNvSpPr>
            <a:spLocks noGrp="1" noChangeArrowheads="1"/>
          </p:cNvSpPr>
          <p:nvPr>
            <p:ph idx="1"/>
          </p:nvPr>
        </p:nvSpPr>
        <p:spPr/>
        <p:txBody>
          <a:bodyPr/>
          <a:lstStyle/>
          <a:p>
            <a:pPr marL="346075" indent="-346075"/>
            <a:r>
              <a:rPr lang="en-US" dirty="0" smtClean="0"/>
              <a:t>Suppose the government increases </a:t>
            </a:r>
            <a:r>
              <a:rPr lang="en-US" b="1" i="1" dirty="0" smtClean="0"/>
              <a:t>G</a:t>
            </a:r>
            <a:r>
              <a:rPr lang="en-US" dirty="0" smtClean="0"/>
              <a:t> and/or decreases </a:t>
            </a:r>
            <a:r>
              <a:rPr lang="en-US" i="1" dirty="0" smtClean="0"/>
              <a:t>T</a:t>
            </a:r>
            <a:r>
              <a:rPr lang="en-US" dirty="0" smtClean="0"/>
              <a:t>.</a:t>
            </a:r>
          </a:p>
          <a:p>
            <a:pPr marL="346075" indent="-346075"/>
            <a:r>
              <a:rPr lang="en-US" dirty="0" smtClean="0"/>
              <a:t>Possible Fed responses:</a:t>
            </a:r>
          </a:p>
          <a:p>
            <a:pPr marL="1082675" lvl="1" indent="-449263">
              <a:buNone/>
            </a:pPr>
            <a:r>
              <a:rPr lang="en-US" sz="2400" b="1" dirty="0"/>
              <a:t>1.</a:t>
            </a:r>
            <a:r>
              <a:rPr lang="en-US" b="1" dirty="0" smtClean="0"/>
              <a:t>  </a:t>
            </a:r>
            <a:r>
              <a:rPr lang="en-US" dirty="0" smtClean="0"/>
              <a:t>hold </a:t>
            </a:r>
            <a:r>
              <a:rPr lang="en-US" b="1" i="1" dirty="0" smtClean="0"/>
              <a:t>M</a:t>
            </a:r>
            <a:r>
              <a:rPr lang="en-US" dirty="0" smtClean="0"/>
              <a:t>  constant</a:t>
            </a:r>
          </a:p>
          <a:p>
            <a:pPr marL="1082675" lvl="1" indent="-449263">
              <a:buNone/>
            </a:pPr>
            <a:r>
              <a:rPr lang="en-US" sz="2400" b="1" dirty="0"/>
              <a:t>2.</a:t>
            </a:r>
            <a:r>
              <a:rPr lang="en-US" b="1" dirty="0" smtClean="0"/>
              <a:t>  </a:t>
            </a:r>
            <a:r>
              <a:rPr lang="en-US" dirty="0" smtClean="0"/>
              <a:t>hold </a:t>
            </a:r>
            <a:r>
              <a:rPr lang="en-US" b="1" i="1" dirty="0" smtClean="0"/>
              <a:t>r</a:t>
            </a:r>
            <a:r>
              <a:rPr lang="en-US" dirty="0" smtClean="0"/>
              <a:t>  constant</a:t>
            </a:r>
          </a:p>
          <a:p>
            <a:pPr marL="1082675" lvl="1" indent="-449263">
              <a:buNone/>
            </a:pPr>
            <a:r>
              <a:rPr lang="en-US" sz="2400" b="1" dirty="0"/>
              <a:t>3.</a:t>
            </a:r>
            <a:r>
              <a:rPr lang="en-US" b="1" dirty="0" smtClean="0"/>
              <a:t>  </a:t>
            </a:r>
            <a:r>
              <a:rPr lang="en-US" dirty="0" smtClean="0"/>
              <a:t>hold </a:t>
            </a:r>
            <a:r>
              <a:rPr lang="en-US" b="1" i="1" dirty="0" smtClean="0"/>
              <a:t>Y</a:t>
            </a:r>
            <a:r>
              <a:rPr lang="en-US" dirty="0" smtClean="0"/>
              <a:t>  constant</a:t>
            </a:r>
          </a:p>
          <a:p>
            <a:pPr marL="346075" indent="-346075"/>
            <a:r>
              <a:rPr lang="en-US" dirty="0" smtClean="0"/>
              <a:t>In each case, the effects of </a:t>
            </a:r>
            <a:r>
              <a:rPr lang="en-US" b="1" dirty="0" smtClean="0">
                <a:sym typeface="Symbol" pitchFamily="18" charset="2"/>
              </a:rPr>
              <a:t></a:t>
            </a:r>
            <a:r>
              <a:rPr lang="en-US" b="1" i="1" dirty="0" smtClean="0">
                <a:sym typeface="Symbol" pitchFamily="18" charset="2"/>
              </a:rPr>
              <a:t>G</a:t>
            </a:r>
            <a:r>
              <a:rPr lang="en-US" dirty="0" smtClean="0">
                <a:sym typeface="Symbol" pitchFamily="18" charset="2"/>
              </a:rPr>
              <a:t>  and/or </a:t>
            </a:r>
            <a:r>
              <a:rPr lang="en-US" b="1" dirty="0" smtClean="0">
                <a:sym typeface="Symbol" pitchFamily="18" charset="2"/>
              </a:rPr>
              <a:t></a:t>
            </a:r>
            <a:r>
              <a:rPr lang="en-US" b="1" i="1" dirty="0" smtClean="0">
                <a:sym typeface="Symbol" pitchFamily="18" charset="2"/>
              </a:rPr>
              <a:t>T </a:t>
            </a:r>
            <a:r>
              <a:rPr lang="en-US" dirty="0" smtClean="0">
                <a:sym typeface="Symbol" pitchFamily="18" charset="2"/>
              </a:rPr>
              <a:t>on </a:t>
            </a:r>
            <a:r>
              <a:rPr lang="en-US" b="1" dirty="0" smtClean="0">
                <a:sym typeface="Symbol" pitchFamily="18" charset="2"/>
              </a:rPr>
              <a:t></a:t>
            </a:r>
            <a:r>
              <a:rPr lang="en-US" b="1" i="1" dirty="0" smtClean="0">
                <a:sym typeface="Symbol" pitchFamily="18" charset="2"/>
              </a:rPr>
              <a:t>Y </a:t>
            </a:r>
            <a:r>
              <a:rPr lang="en-US" dirty="0" smtClean="0">
                <a:sym typeface="Symbol" pitchFamily="18" charset="2"/>
              </a:rPr>
              <a:t>are different …  </a:t>
            </a:r>
            <a:r>
              <a:rPr lang="en-US" dirty="0" smtClean="0"/>
              <a:t> </a:t>
            </a:r>
          </a:p>
        </p:txBody>
      </p:sp>
    </p:spTree>
    <p:extLst>
      <p:ext uri="{BB962C8B-B14F-4D97-AF65-F5344CB8AC3E}">
        <p14:creationId xmlns:p14="http://schemas.microsoft.com/office/powerpoint/2010/main" val="4097329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5" name="Group 3"/>
          <p:cNvGrpSpPr>
            <a:grpSpLocks/>
          </p:cNvGrpSpPr>
          <p:nvPr/>
        </p:nvGrpSpPr>
        <p:grpSpPr bwMode="auto">
          <a:xfrm>
            <a:off x="8703547" y="2406652"/>
            <a:ext cx="2625725" cy="2212975"/>
            <a:chOff x="3321" y="1486"/>
            <a:chExt cx="1654" cy="1394"/>
          </a:xfrm>
        </p:grpSpPr>
        <p:sp>
          <p:nvSpPr>
            <p:cNvPr id="5153"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4"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IS</a:t>
              </a:r>
              <a:r>
                <a:rPr lang="en-US" sz="2200" b="1" baseline="-25000" dirty="0">
                  <a:latin typeface="+mn-lt"/>
                </a:rPr>
                <a:t>1</a:t>
              </a:r>
            </a:p>
          </p:txBody>
        </p:sp>
      </p:grpSp>
      <p:sp>
        <p:nvSpPr>
          <p:cNvPr id="5126" name="Rectangle 6"/>
          <p:cNvSpPr>
            <a:spLocks noGrp="1" noChangeArrowheads="1"/>
          </p:cNvSpPr>
          <p:nvPr>
            <p:ph type="title"/>
          </p:nvPr>
        </p:nvSpPr>
        <p:spPr/>
        <p:txBody>
          <a:bodyPr/>
          <a:lstStyle/>
          <a:p>
            <a:r>
              <a:rPr lang="en-US" sz="2900" dirty="0"/>
              <a:t>Response 1:   Hold </a:t>
            </a:r>
            <a:r>
              <a:rPr lang="en-US" sz="2900" i="1" dirty="0"/>
              <a:t>M</a:t>
            </a:r>
            <a:r>
              <a:rPr lang="en-US" sz="2900" dirty="0"/>
              <a:t>  constant</a:t>
            </a:r>
            <a:endParaRPr lang="en-US" sz="2900" dirty="0">
              <a:sym typeface="Symbol" pitchFamily="18" charset="2"/>
            </a:endParaRPr>
          </a:p>
        </p:txBody>
      </p:sp>
      <p:sp>
        <p:nvSpPr>
          <p:cNvPr id="2" name="Content Placeholder 1"/>
          <p:cNvSpPr>
            <a:spLocks noGrp="1"/>
          </p:cNvSpPr>
          <p:nvPr>
            <p:ph idx="1"/>
          </p:nvPr>
        </p:nvSpPr>
        <p:spPr>
          <a:xfrm>
            <a:off x="609600" y="1600201"/>
            <a:ext cx="7377985" cy="4525963"/>
          </a:xfrm>
        </p:spPr>
        <p:txBody>
          <a:bodyPr/>
          <a:lstStyle/>
          <a:p>
            <a:r>
              <a:rPr lang="en-US" dirty="0">
                <a:sym typeface="Symbol" pitchFamily="18" charset="2"/>
              </a:rPr>
              <a:t>When </a:t>
            </a:r>
            <a:r>
              <a:rPr lang="en-US" b="1" i="1" dirty="0">
                <a:sym typeface="Symbol" pitchFamily="18" charset="2"/>
              </a:rPr>
              <a:t>G</a:t>
            </a:r>
            <a:r>
              <a:rPr lang="en-US" dirty="0">
                <a:sym typeface="Symbol" pitchFamily="18" charset="2"/>
              </a:rPr>
              <a:t> </a:t>
            </a:r>
            <a:r>
              <a:rPr lang="en-US" dirty="0" smtClean="0">
                <a:sym typeface="Symbol" pitchFamily="18" charset="2"/>
              </a:rPr>
              <a:t>increases</a:t>
            </a:r>
            <a:r>
              <a:rPr lang="en-US" dirty="0"/>
              <a:t> and/or </a:t>
            </a:r>
            <a:r>
              <a:rPr lang="en-US" b="1" i="1" dirty="0" smtClean="0"/>
              <a:t>T</a:t>
            </a:r>
            <a:r>
              <a:rPr lang="en-US" dirty="0" smtClean="0"/>
              <a:t> decreases</a:t>
            </a:r>
            <a:r>
              <a:rPr lang="en-US" dirty="0" smtClean="0">
                <a:sym typeface="Symbol" pitchFamily="18" charset="2"/>
              </a:rPr>
              <a:t>, the </a:t>
            </a:r>
            <a:r>
              <a:rPr lang="en-US" i="1" dirty="0">
                <a:sym typeface="Symbol" pitchFamily="18" charset="2"/>
              </a:rPr>
              <a:t>IS</a:t>
            </a:r>
            <a:r>
              <a:rPr lang="en-US" sz="1200" dirty="0">
                <a:sym typeface="Symbol" pitchFamily="18" charset="2"/>
              </a:rPr>
              <a:t> </a:t>
            </a:r>
            <a:r>
              <a:rPr lang="en-US" dirty="0">
                <a:sym typeface="Symbol" pitchFamily="18" charset="2"/>
              </a:rPr>
              <a:t> curve shifts right.</a:t>
            </a:r>
          </a:p>
          <a:p>
            <a:r>
              <a:rPr lang="en-US" dirty="0">
                <a:sym typeface="Symbol" pitchFamily="18" charset="2"/>
              </a:rPr>
              <a:t>If </a:t>
            </a:r>
            <a:r>
              <a:rPr lang="en-US" dirty="0" smtClean="0">
                <a:sym typeface="Symbol" pitchFamily="18" charset="2"/>
              </a:rPr>
              <a:t>the Fed </a:t>
            </a:r>
            <a:r>
              <a:rPr lang="en-US" dirty="0">
                <a:sym typeface="Symbol" pitchFamily="18" charset="2"/>
              </a:rPr>
              <a:t>holds </a:t>
            </a:r>
            <a:r>
              <a:rPr lang="en-US" b="1" i="1" dirty="0">
                <a:sym typeface="Symbol" pitchFamily="18" charset="2"/>
              </a:rPr>
              <a:t>M</a:t>
            </a:r>
            <a:r>
              <a:rPr lang="en-US" dirty="0">
                <a:sym typeface="Symbol" pitchFamily="18" charset="2"/>
              </a:rPr>
              <a:t> constant, then </a:t>
            </a:r>
            <a:r>
              <a:rPr lang="en-US" i="1" dirty="0">
                <a:sym typeface="Symbol" pitchFamily="18" charset="2"/>
              </a:rPr>
              <a:t>LM</a:t>
            </a:r>
            <a:r>
              <a:rPr lang="en-US" dirty="0">
                <a:sym typeface="Symbol" pitchFamily="18" charset="2"/>
              </a:rPr>
              <a:t> curve does not shift.</a:t>
            </a:r>
          </a:p>
          <a:p>
            <a:r>
              <a:rPr lang="en-US" dirty="0">
                <a:sym typeface="Symbol" pitchFamily="18" charset="2"/>
              </a:rPr>
              <a:t>As a result, interest rates rise. </a:t>
            </a:r>
            <a:endParaRPr lang="en-US" dirty="0" smtClean="0">
              <a:sym typeface="Symbol" pitchFamily="18" charset="2"/>
            </a:endParaRPr>
          </a:p>
          <a:p>
            <a:r>
              <a:rPr lang="en-US" dirty="0" smtClean="0">
                <a:sym typeface="Symbol" pitchFamily="18" charset="2"/>
              </a:rPr>
              <a:t>This </a:t>
            </a:r>
            <a:r>
              <a:rPr lang="en-US" dirty="0">
                <a:sym typeface="Symbol" pitchFamily="18" charset="2"/>
              </a:rPr>
              <a:t>has a crowding-out effect</a:t>
            </a:r>
            <a:r>
              <a:rPr lang="en-US" dirty="0" smtClean="0">
                <a:sym typeface="Symbol" pitchFamily="18" charset="2"/>
              </a:rPr>
              <a:t>.</a:t>
            </a:r>
          </a:p>
          <a:p>
            <a:r>
              <a:rPr lang="en-US" dirty="0" smtClean="0">
                <a:sym typeface="Symbol" pitchFamily="18" charset="2"/>
              </a:rPr>
              <a:t>Consequently</a:t>
            </a:r>
            <a:r>
              <a:rPr lang="en-US" dirty="0">
                <a:sym typeface="Symbol" pitchFamily="18" charset="2"/>
              </a:rPr>
              <a:t>, GDP increases, but not a lot.</a:t>
            </a:r>
          </a:p>
          <a:p>
            <a:endParaRPr lang="en-US" dirty="0"/>
          </a:p>
        </p:txBody>
      </p:sp>
      <p:grpSp>
        <p:nvGrpSpPr>
          <p:cNvPr id="5127" name="Group 7"/>
          <p:cNvGrpSpPr>
            <a:grpSpLocks/>
          </p:cNvGrpSpPr>
          <p:nvPr/>
        </p:nvGrpSpPr>
        <p:grpSpPr bwMode="auto">
          <a:xfrm>
            <a:off x="8093948" y="1404939"/>
            <a:ext cx="3840295" cy="3824160"/>
            <a:chOff x="2976" y="1296"/>
            <a:chExt cx="2233" cy="2208"/>
          </a:xfrm>
        </p:grpSpPr>
        <p:grpSp>
          <p:nvGrpSpPr>
            <p:cNvPr id="5148" name="Group 8"/>
            <p:cNvGrpSpPr>
              <a:grpSpLocks/>
            </p:cNvGrpSpPr>
            <p:nvPr/>
          </p:nvGrpSpPr>
          <p:grpSpPr bwMode="auto">
            <a:xfrm>
              <a:off x="3120" y="1536"/>
              <a:ext cx="1968" cy="1728"/>
              <a:chOff x="2640" y="1056"/>
              <a:chExt cx="2496" cy="2112"/>
            </a:xfrm>
          </p:grpSpPr>
          <p:sp>
            <p:nvSpPr>
              <p:cNvPr id="5151"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2"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49" name="Text Box 11"/>
            <p:cNvSpPr txBox="1">
              <a:spLocks noChangeArrowheads="1"/>
            </p:cNvSpPr>
            <p:nvPr/>
          </p:nvSpPr>
          <p:spPr bwMode="auto">
            <a:xfrm>
              <a:off x="4873" y="324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5150" name="Text Box 12"/>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grpSp>
      <p:grpSp>
        <p:nvGrpSpPr>
          <p:cNvPr id="5128" name="Group 13"/>
          <p:cNvGrpSpPr>
            <a:grpSpLocks/>
          </p:cNvGrpSpPr>
          <p:nvPr/>
        </p:nvGrpSpPr>
        <p:grpSpPr bwMode="auto">
          <a:xfrm>
            <a:off x="8779746" y="1785939"/>
            <a:ext cx="2667000" cy="2590800"/>
            <a:chOff x="3504" y="1200"/>
            <a:chExt cx="1488" cy="1440"/>
          </a:xfrm>
        </p:grpSpPr>
        <p:sp>
          <p:nvSpPr>
            <p:cNvPr id="5146"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Text Box 15"/>
            <p:cNvSpPr txBox="1">
              <a:spLocks noChangeArrowheads="1"/>
            </p:cNvSpPr>
            <p:nvPr/>
          </p:nvSpPr>
          <p:spPr bwMode="auto">
            <a:xfrm>
              <a:off x="4560" y="1200"/>
              <a:ext cx="43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LM</a:t>
              </a:r>
              <a:endParaRPr lang="en-US" sz="2400" b="1" i="1" baseline="-25000" dirty="0">
                <a:latin typeface="+mn-lt"/>
              </a:endParaRPr>
            </a:p>
          </p:txBody>
        </p:sp>
      </p:grpSp>
      <p:grpSp>
        <p:nvGrpSpPr>
          <p:cNvPr id="5129" name="Group 16"/>
          <p:cNvGrpSpPr>
            <a:grpSpLocks/>
          </p:cNvGrpSpPr>
          <p:nvPr/>
        </p:nvGrpSpPr>
        <p:grpSpPr bwMode="auto">
          <a:xfrm>
            <a:off x="7927259" y="3143252"/>
            <a:ext cx="2066925" cy="2085975"/>
            <a:chOff x="2832" y="1950"/>
            <a:chExt cx="1302" cy="1314"/>
          </a:xfrm>
        </p:grpSpPr>
        <p:sp>
          <p:nvSpPr>
            <p:cNvPr id="5142"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43" name="Line 18"/>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Text Box 19"/>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5145"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grpSp>
      <p:grpSp>
        <p:nvGrpSpPr>
          <p:cNvPr id="7" name="Group 21"/>
          <p:cNvGrpSpPr>
            <a:grpSpLocks/>
          </p:cNvGrpSpPr>
          <p:nvPr/>
        </p:nvGrpSpPr>
        <p:grpSpPr bwMode="auto">
          <a:xfrm>
            <a:off x="9005172" y="2014539"/>
            <a:ext cx="2617787" cy="2209800"/>
            <a:chOff x="3511" y="1239"/>
            <a:chExt cx="1649" cy="1392"/>
          </a:xfrm>
        </p:grpSpPr>
        <p:sp>
          <p:nvSpPr>
            <p:cNvPr id="5140" name="Line 22"/>
            <p:cNvSpPr>
              <a:spLocks noChangeShapeType="1"/>
            </p:cNvSpPr>
            <p:nvPr/>
          </p:nvSpPr>
          <p:spPr bwMode="auto">
            <a:xfrm>
              <a:off x="3511" y="1239"/>
              <a:ext cx="1257" cy="1253"/>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Text Box 23"/>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solidFill>
                    <a:srgbClr val="003399"/>
                  </a:solidFill>
                  <a:latin typeface="+mn-lt"/>
                </a:rPr>
                <a:t>IS</a:t>
              </a:r>
              <a:r>
                <a:rPr lang="en-US" sz="2200" b="1" baseline="-25000" dirty="0">
                  <a:solidFill>
                    <a:srgbClr val="003399"/>
                  </a:solidFill>
                  <a:latin typeface="+mn-lt"/>
                </a:rPr>
                <a:t>2</a:t>
              </a:r>
            </a:p>
          </p:txBody>
        </p:sp>
      </p:grpSp>
      <p:grpSp>
        <p:nvGrpSpPr>
          <p:cNvPr id="8" name="Group 24"/>
          <p:cNvGrpSpPr>
            <a:grpSpLocks/>
          </p:cNvGrpSpPr>
          <p:nvPr/>
        </p:nvGrpSpPr>
        <p:grpSpPr bwMode="auto">
          <a:xfrm>
            <a:off x="9813208" y="3087690"/>
            <a:ext cx="533400" cy="2141537"/>
            <a:chOff x="4020" y="1915"/>
            <a:chExt cx="336" cy="1349"/>
          </a:xfrm>
        </p:grpSpPr>
        <p:sp>
          <p:nvSpPr>
            <p:cNvPr id="5138" name="Line 25"/>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39"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003399"/>
                  </a:solidFill>
                  <a:latin typeface="+mn-lt"/>
                </a:rPr>
                <a:t>Y</a:t>
              </a:r>
              <a:r>
                <a:rPr lang="en-US" sz="2100" b="1" baseline="-25000" dirty="0">
                  <a:solidFill>
                    <a:srgbClr val="003399"/>
                  </a:solidFill>
                  <a:latin typeface="+mn-lt"/>
                </a:rPr>
                <a:t>2</a:t>
              </a:r>
              <a:endParaRPr lang="en-US" sz="2100" baseline="-25000" dirty="0">
                <a:solidFill>
                  <a:srgbClr val="003399"/>
                </a:solidFill>
                <a:latin typeface="+mn-lt"/>
              </a:endParaRPr>
            </a:p>
          </p:txBody>
        </p:sp>
      </p:grpSp>
      <p:grpSp>
        <p:nvGrpSpPr>
          <p:cNvPr id="9" name="Group 27"/>
          <p:cNvGrpSpPr>
            <a:grpSpLocks/>
          </p:cNvGrpSpPr>
          <p:nvPr/>
        </p:nvGrpSpPr>
        <p:grpSpPr bwMode="auto">
          <a:xfrm>
            <a:off x="7927258" y="2795589"/>
            <a:ext cx="2133600" cy="457200"/>
            <a:chOff x="2832" y="1731"/>
            <a:chExt cx="1344" cy="288"/>
          </a:xfrm>
        </p:grpSpPr>
        <p:sp>
          <p:nvSpPr>
            <p:cNvPr id="5136" name="Line 28"/>
            <p:cNvSpPr>
              <a:spLocks noChangeShapeType="1"/>
            </p:cNvSpPr>
            <p:nvPr/>
          </p:nvSpPr>
          <p:spPr bwMode="auto">
            <a:xfrm flipH="1" flipV="1">
              <a:off x="3094" y="1907"/>
              <a:ext cx="108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37" name="Text Box 29"/>
            <p:cNvSpPr txBox="1">
              <a:spLocks noChangeArrowheads="1"/>
            </p:cNvSpPr>
            <p:nvPr/>
          </p:nvSpPr>
          <p:spPr bwMode="auto">
            <a:xfrm>
              <a:off x="2832" y="1731"/>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003399"/>
                  </a:solidFill>
                  <a:latin typeface="+mn-lt"/>
                </a:rPr>
                <a:t>r</a:t>
              </a:r>
              <a:r>
                <a:rPr lang="en-US" sz="2100" b="1" baseline="-25000" dirty="0">
                  <a:solidFill>
                    <a:srgbClr val="003399"/>
                  </a:solidFill>
                  <a:latin typeface="+mn-lt"/>
                </a:rPr>
                <a:t>2</a:t>
              </a:r>
              <a:endParaRPr lang="en-US" sz="2100" baseline="-25000" dirty="0">
                <a:solidFill>
                  <a:srgbClr val="003399"/>
                </a:solidFill>
                <a:latin typeface="+mn-lt"/>
              </a:endParaRPr>
            </a:p>
          </p:txBody>
        </p:sp>
      </p:grpSp>
      <p:sp>
        <p:nvSpPr>
          <p:cNvPr id="48159" name="Line 31"/>
          <p:cNvSpPr>
            <a:spLocks noChangeShapeType="1"/>
          </p:cNvSpPr>
          <p:nvPr/>
        </p:nvSpPr>
        <p:spPr bwMode="auto">
          <a:xfrm>
            <a:off x="9732247" y="4695826"/>
            <a:ext cx="3333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0" name="Line 32"/>
          <p:cNvSpPr>
            <a:spLocks noChangeShapeType="1"/>
          </p:cNvSpPr>
          <p:nvPr/>
        </p:nvSpPr>
        <p:spPr bwMode="auto">
          <a:xfrm flipV="1">
            <a:off x="8460658" y="3074989"/>
            <a:ext cx="1588" cy="3492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76561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48159"/>
                                        </p:tgtEl>
                                        <p:attrNameLst>
                                          <p:attrName>style.visibility</p:attrName>
                                        </p:attrNameLst>
                                      </p:cBhvr>
                                      <p:to>
                                        <p:strVal val="visible"/>
                                      </p:to>
                                    </p:set>
                                    <p:anim calcmode="lin" valueType="num">
                                      <p:cBhvr>
                                        <p:cTn id="12" dur="500" fill="hold"/>
                                        <p:tgtEl>
                                          <p:spTgt spid="48159"/>
                                        </p:tgtEl>
                                        <p:attrNameLst>
                                          <p:attrName>ppt_x</p:attrName>
                                        </p:attrNameLst>
                                      </p:cBhvr>
                                      <p:tavLst>
                                        <p:tav tm="0">
                                          <p:val>
                                            <p:strVal val="#ppt_x-#ppt_w/2"/>
                                          </p:val>
                                        </p:tav>
                                        <p:tav tm="100000">
                                          <p:val>
                                            <p:strVal val="#ppt_x"/>
                                          </p:val>
                                        </p:tav>
                                      </p:tavLst>
                                    </p:anim>
                                    <p:anim calcmode="lin" valueType="num">
                                      <p:cBhvr>
                                        <p:cTn id="13" dur="500" fill="hold"/>
                                        <p:tgtEl>
                                          <p:spTgt spid="48159"/>
                                        </p:tgtEl>
                                        <p:attrNameLst>
                                          <p:attrName>ppt_y</p:attrName>
                                        </p:attrNameLst>
                                      </p:cBhvr>
                                      <p:tavLst>
                                        <p:tav tm="0">
                                          <p:val>
                                            <p:strVal val="#ppt_y"/>
                                          </p:val>
                                        </p:tav>
                                        <p:tav tm="100000">
                                          <p:val>
                                            <p:strVal val="#ppt_y"/>
                                          </p:val>
                                        </p:tav>
                                      </p:tavLst>
                                    </p:anim>
                                    <p:anim calcmode="lin" valueType="num">
                                      <p:cBhvr>
                                        <p:cTn id="14" dur="500" fill="hold"/>
                                        <p:tgtEl>
                                          <p:spTgt spid="48159"/>
                                        </p:tgtEl>
                                        <p:attrNameLst>
                                          <p:attrName>ppt_w</p:attrName>
                                        </p:attrNameLst>
                                      </p:cBhvr>
                                      <p:tavLst>
                                        <p:tav tm="0">
                                          <p:val>
                                            <p:fltVal val="0"/>
                                          </p:val>
                                        </p:tav>
                                        <p:tav tm="100000">
                                          <p:val>
                                            <p:strVal val="#ppt_w"/>
                                          </p:val>
                                        </p:tav>
                                      </p:tavLst>
                                    </p:anim>
                                    <p:anim calcmode="lin" valueType="num">
                                      <p:cBhvr>
                                        <p:cTn id="15" dur="500" fill="hold"/>
                                        <p:tgtEl>
                                          <p:spTgt spid="48159"/>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4" fill="hold" grpId="0" nodeType="clickEffect">
                                  <p:stCondLst>
                                    <p:cond delay="0"/>
                                  </p:stCondLst>
                                  <p:childTnLst>
                                    <p:set>
                                      <p:cBhvr>
                                        <p:cTn id="23" dur="1" fill="hold">
                                          <p:stCondLst>
                                            <p:cond delay="0"/>
                                          </p:stCondLst>
                                        </p:cTn>
                                        <p:tgtEl>
                                          <p:spTgt spid="48160"/>
                                        </p:tgtEl>
                                        <p:attrNameLst>
                                          <p:attrName>style.visibility</p:attrName>
                                        </p:attrNameLst>
                                      </p:cBhvr>
                                      <p:to>
                                        <p:strVal val="visible"/>
                                      </p:to>
                                    </p:set>
                                    <p:anim calcmode="lin" valueType="num">
                                      <p:cBhvr>
                                        <p:cTn id="24" dur="500" fill="hold"/>
                                        <p:tgtEl>
                                          <p:spTgt spid="48160"/>
                                        </p:tgtEl>
                                        <p:attrNameLst>
                                          <p:attrName>ppt_x</p:attrName>
                                        </p:attrNameLst>
                                      </p:cBhvr>
                                      <p:tavLst>
                                        <p:tav tm="0">
                                          <p:val>
                                            <p:strVal val="#ppt_x"/>
                                          </p:val>
                                        </p:tav>
                                        <p:tav tm="100000">
                                          <p:val>
                                            <p:strVal val="#ppt_x"/>
                                          </p:val>
                                        </p:tav>
                                      </p:tavLst>
                                    </p:anim>
                                    <p:anim calcmode="lin" valueType="num">
                                      <p:cBhvr>
                                        <p:cTn id="25" dur="500" fill="hold"/>
                                        <p:tgtEl>
                                          <p:spTgt spid="48160"/>
                                        </p:tgtEl>
                                        <p:attrNameLst>
                                          <p:attrName>ppt_y</p:attrName>
                                        </p:attrNameLst>
                                      </p:cBhvr>
                                      <p:tavLst>
                                        <p:tav tm="0">
                                          <p:val>
                                            <p:strVal val="#ppt_y+#ppt_h/2"/>
                                          </p:val>
                                        </p:tav>
                                        <p:tav tm="100000">
                                          <p:val>
                                            <p:strVal val="#ppt_y"/>
                                          </p:val>
                                        </p:tav>
                                      </p:tavLst>
                                    </p:anim>
                                    <p:anim calcmode="lin" valueType="num">
                                      <p:cBhvr>
                                        <p:cTn id="26" dur="500" fill="hold"/>
                                        <p:tgtEl>
                                          <p:spTgt spid="48160"/>
                                        </p:tgtEl>
                                        <p:attrNameLst>
                                          <p:attrName>ppt_w</p:attrName>
                                        </p:attrNameLst>
                                      </p:cBhvr>
                                      <p:tavLst>
                                        <p:tav tm="0">
                                          <p:val>
                                            <p:strVal val="#ppt_w"/>
                                          </p:val>
                                        </p:tav>
                                        <p:tav tm="100000">
                                          <p:val>
                                            <p:strVal val="#ppt_w"/>
                                          </p:val>
                                        </p:tav>
                                      </p:tavLst>
                                    </p:anim>
                                    <p:anim calcmode="lin" valueType="num">
                                      <p:cBhvr>
                                        <p:cTn id="27" dur="500" fill="hold"/>
                                        <p:tgtEl>
                                          <p:spTgt spid="48160"/>
                                        </p:tgtEl>
                                        <p:attrNameLst>
                                          <p:attrName>ppt_h</p:attrName>
                                        </p:attrNameLst>
                                      </p:cBhvr>
                                      <p:tavLst>
                                        <p:tav tm="0">
                                          <p:val>
                                            <p:fltVal val="0"/>
                                          </p:val>
                                        </p:tav>
                                        <p:tav tm="100000">
                                          <p:val>
                                            <p:strVal val="#ppt_h"/>
                                          </p:val>
                                        </p:tav>
                                      </p:tavLst>
                                    </p:anim>
                                  </p:childTnLst>
                                </p:cTn>
                              </p:par>
                            </p:childTnLst>
                          </p:cTn>
                        </p:par>
                        <p:par>
                          <p:cTn id="28" fill="hold" nodeType="afterGroup">
                            <p:stCondLst>
                              <p:cond delay="500"/>
                            </p:stCondLst>
                            <p:childTnLst>
                              <p:par>
                                <p:cTn id="29" presetID="22" presetClass="entr" presetSubtype="2"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right)">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59" grpId="0" animBg="1"/>
      <p:bldP spid="48160"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149" name="Group 3"/>
          <p:cNvGrpSpPr>
            <a:grpSpLocks/>
          </p:cNvGrpSpPr>
          <p:nvPr/>
        </p:nvGrpSpPr>
        <p:grpSpPr bwMode="auto">
          <a:xfrm>
            <a:off x="8713386" y="2499801"/>
            <a:ext cx="2625725" cy="2212975"/>
            <a:chOff x="3321" y="1486"/>
            <a:chExt cx="1654" cy="1394"/>
          </a:xfrm>
        </p:grpSpPr>
        <p:sp>
          <p:nvSpPr>
            <p:cNvPr id="6182"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3"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IS</a:t>
              </a:r>
              <a:r>
                <a:rPr lang="en-US" sz="2200" b="1" baseline="-25000" dirty="0">
                  <a:latin typeface="+mn-lt"/>
                </a:rPr>
                <a:t>1</a:t>
              </a:r>
            </a:p>
          </p:txBody>
        </p:sp>
      </p:grpSp>
      <p:sp>
        <p:nvSpPr>
          <p:cNvPr id="50182" name="Rectangle 6"/>
          <p:cNvSpPr>
            <a:spLocks noGrp="1" noChangeArrowheads="1"/>
          </p:cNvSpPr>
          <p:nvPr>
            <p:ph type="title"/>
          </p:nvPr>
        </p:nvSpPr>
        <p:spPr/>
        <p:txBody>
          <a:bodyPr/>
          <a:lstStyle/>
          <a:p>
            <a:r>
              <a:rPr lang="en-US" sz="2900"/>
              <a:t>Response 2:   Hold </a:t>
            </a:r>
            <a:r>
              <a:rPr lang="en-US" sz="2900" i="1"/>
              <a:t>r</a:t>
            </a:r>
            <a:r>
              <a:rPr lang="en-US" sz="2900"/>
              <a:t>  constant</a:t>
            </a:r>
            <a:endParaRPr lang="en-US" sz="2900">
              <a:sym typeface="Symbol" pitchFamily="18" charset="2"/>
            </a:endParaRPr>
          </a:p>
        </p:txBody>
      </p:sp>
      <p:sp>
        <p:nvSpPr>
          <p:cNvPr id="3" name="Content Placeholder 2"/>
          <p:cNvSpPr>
            <a:spLocks noGrp="1"/>
          </p:cNvSpPr>
          <p:nvPr>
            <p:ph idx="1"/>
          </p:nvPr>
        </p:nvSpPr>
        <p:spPr>
          <a:xfrm>
            <a:off x="609600" y="1600201"/>
            <a:ext cx="7341527" cy="4525963"/>
          </a:xfrm>
        </p:spPr>
        <p:txBody>
          <a:bodyPr>
            <a:noAutofit/>
          </a:bodyPr>
          <a:lstStyle/>
          <a:p>
            <a:r>
              <a:rPr lang="en-US" dirty="0">
                <a:sym typeface="Symbol" pitchFamily="18" charset="2"/>
              </a:rPr>
              <a:t>If </a:t>
            </a:r>
            <a:r>
              <a:rPr lang="en-US" dirty="0" smtClean="0">
                <a:sym typeface="Symbol" pitchFamily="18" charset="2"/>
              </a:rPr>
              <a:t>the government </a:t>
            </a:r>
            <a:r>
              <a:rPr lang="en-US" dirty="0"/>
              <a:t>increases </a:t>
            </a:r>
            <a:r>
              <a:rPr lang="en-US" b="1" i="1" dirty="0"/>
              <a:t>G</a:t>
            </a:r>
            <a:r>
              <a:rPr lang="en-US" dirty="0"/>
              <a:t> and/or decreases </a:t>
            </a:r>
            <a:r>
              <a:rPr lang="en-US" i="1" dirty="0"/>
              <a:t>T</a:t>
            </a:r>
            <a:r>
              <a:rPr lang="en-US" dirty="0" smtClean="0">
                <a:sym typeface="Symbol" pitchFamily="18" charset="2"/>
              </a:rPr>
              <a:t>, the </a:t>
            </a:r>
            <a:r>
              <a:rPr lang="en-US" i="1" dirty="0">
                <a:sym typeface="Symbol" pitchFamily="18" charset="2"/>
              </a:rPr>
              <a:t>IS</a:t>
            </a:r>
            <a:r>
              <a:rPr lang="en-US" sz="1200" dirty="0">
                <a:sym typeface="Symbol" pitchFamily="18" charset="2"/>
              </a:rPr>
              <a:t> </a:t>
            </a:r>
            <a:r>
              <a:rPr lang="en-US" dirty="0">
                <a:sym typeface="Symbol" pitchFamily="18" charset="2"/>
              </a:rPr>
              <a:t> curve shifts right.</a:t>
            </a:r>
          </a:p>
          <a:p>
            <a:r>
              <a:rPr lang="en-US" dirty="0">
                <a:sym typeface="Symbol" pitchFamily="18" charset="2"/>
              </a:rPr>
              <a:t>To keep </a:t>
            </a:r>
            <a:r>
              <a:rPr lang="en-US" b="1" i="1" dirty="0">
                <a:sym typeface="Symbol" pitchFamily="18" charset="2"/>
              </a:rPr>
              <a:t>r</a:t>
            </a:r>
            <a:r>
              <a:rPr lang="en-US" sz="1200" dirty="0">
                <a:sym typeface="Symbol" pitchFamily="18" charset="2"/>
              </a:rPr>
              <a:t> </a:t>
            </a:r>
            <a:r>
              <a:rPr lang="en-US" dirty="0">
                <a:sym typeface="Symbol" pitchFamily="18" charset="2"/>
              </a:rPr>
              <a:t> constant, </a:t>
            </a:r>
            <a:r>
              <a:rPr lang="en-US" dirty="0" smtClean="0">
                <a:sym typeface="Symbol" pitchFamily="18" charset="2"/>
              </a:rPr>
              <a:t>the Fed </a:t>
            </a:r>
            <a:r>
              <a:rPr lang="en-US" dirty="0">
                <a:sym typeface="Symbol" pitchFamily="18" charset="2"/>
              </a:rPr>
              <a:t>increases </a:t>
            </a:r>
            <a:r>
              <a:rPr lang="en-US" b="1" i="1" dirty="0">
                <a:sym typeface="Symbol" pitchFamily="18" charset="2"/>
              </a:rPr>
              <a:t>M</a:t>
            </a:r>
            <a:r>
              <a:rPr lang="en-US" dirty="0">
                <a:sym typeface="Symbol" pitchFamily="18" charset="2"/>
              </a:rPr>
              <a:t>  </a:t>
            </a:r>
            <a:br>
              <a:rPr lang="en-US" dirty="0">
                <a:sym typeface="Symbol" pitchFamily="18" charset="2"/>
              </a:rPr>
            </a:br>
            <a:r>
              <a:rPr lang="en-US" dirty="0">
                <a:sym typeface="Symbol" pitchFamily="18" charset="2"/>
              </a:rPr>
              <a:t>to shift </a:t>
            </a:r>
            <a:r>
              <a:rPr lang="en-US" i="1" dirty="0">
                <a:sym typeface="Symbol" pitchFamily="18" charset="2"/>
              </a:rPr>
              <a:t>LM</a:t>
            </a:r>
            <a:r>
              <a:rPr lang="en-US" sz="1200" dirty="0">
                <a:sym typeface="Symbol" pitchFamily="18" charset="2"/>
              </a:rPr>
              <a:t> </a:t>
            </a:r>
            <a:r>
              <a:rPr lang="en-US" dirty="0">
                <a:sym typeface="Symbol" pitchFamily="18" charset="2"/>
              </a:rPr>
              <a:t> curve right.</a:t>
            </a:r>
          </a:p>
          <a:p>
            <a:r>
              <a:rPr lang="en-US" dirty="0" smtClean="0"/>
              <a:t>Results: </a:t>
            </a:r>
            <a:r>
              <a:rPr lang="en-US" i="1" dirty="0" smtClean="0"/>
              <a:t>Y</a:t>
            </a:r>
            <a:r>
              <a:rPr lang="en-US" dirty="0" smtClean="0"/>
              <a:t> increases from </a:t>
            </a:r>
            <a:r>
              <a:rPr lang="en-US" i="1" dirty="0" smtClean="0"/>
              <a:t>Y</a:t>
            </a:r>
            <a:r>
              <a:rPr lang="en-US" baseline="-25000" dirty="0" smtClean="0"/>
              <a:t>1</a:t>
            </a:r>
            <a:r>
              <a:rPr lang="en-US" dirty="0" smtClean="0"/>
              <a:t> to </a:t>
            </a:r>
            <a:r>
              <a:rPr lang="en-US" i="1" dirty="0" smtClean="0"/>
              <a:t>Y</a:t>
            </a:r>
            <a:r>
              <a:rPr lang="en-US" baseline="-25000" dirty="0" smtClean="0"/>
              <a:t>3</a:t>
            </a:r>
            <a:r>
              <a:rPr lang="en-US" dirty="0" smtClean="0"/>
              <a:t>, and </a:t>
            </a:r>
            <a:r>
              <a:rPr lang="en-US" i="1" dirty="0" smtClean="0"/>
              <a:t>r</a:t>
            </a:r>
            <a:r>
              <a:rPr lang="en-US" dirty="0" smtClean="0"/>
              <a:t> is unaffected.</a:t>
            </a:r>
          </a:p>
          <a:p>
            <a:pPr lvl="1"/>
            <a:r>
              <a:rPr lang="en-US" dirty="0" smtClean="0"/>
              <a:t>There is no crowding-out effect</a:t>
            </a:r>
          </a:p>
          <a:p>
            <a:pPr lvl="1"/>
            <a:r>
              <a:rPr lang="en-US" dirty="0" smtClean="0"/>
              <a:t>The increase in </a:t>
            </a:r>
            <a:r>
              <a:rPr lang="en-US" i="1" dirty="0" smtClean="0"/>
              <a:t>Y</a:t>
            </a:r>
            <a:r>
              <a:rPr lang="en-US" dirty="0" smtClean="0"/>
              <a:t> is big—as big as in the Keynesian Cross theory</a:t>
            </a:r>
            <a:endParaRPr lang="en-US" dirty="0"/>
          </a:p>
        </p:txBody>
      </p:sp>
      <p:grpSp>
        <p:nvGrpSpPr>
          <p:cNvPr id="6151" name="Group 7"/>
          <p:cNvGrpSpPr>
            <a:grpSpLocks/>
          </p:cNvGrpSpPr>
          <p:nvPr/>
        </p:nvGrpSpPr>
        <p:grpSpPr bwMode="auto">
          <a:xfrm>
            <a:off x="8103786" y="1498088"/>
            <a:ext cx="3840295" cy="3824160"/>
            <a:chOff x="2976" y="1296"/>
            <a:chExt cx="2233" cy="2208"/>
          </a:xfrm>
        </p:grpSpPr>
        <p:grpSp>
          <p:nvGrpSpPr>
            <p:cNvPr id="6177" name="Group 8"/>
            <p:cNvGrpSpPr>
              <a:grpSpLocks/>
            </p:cNvGrpSpPr>
            <p:nvPr/>
          </p:nvGrpSpPr>
          <p:grpSpPr bwMode="auto">
            <a:xfrm>
              <a:off x="3120" y="1536"/>
              <a:ext cx="1968" cy="1728"/>
              <a:chOff x="2640" y="1056"/>
              <a:chExt cx="2496" cy="2112"/>
            </a:xfrm>
          </p:grpSpPr>
          <p:sp>
            <p:nvSpPr>
              <p:cNvPr id="6180"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1"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78" name="Text Box 11"/>
            <p:cNvSpPr txBox="1">
              <a:spLocks noChangeArrowheads="1"/>
            </p:cNvSpPr>
            <p:nvPr/>
          </p:nvSpPr>
          <p:spPr bwMode="auto">
            <a:xfrm>
              <a:off x="4873" y="324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6179" name="Text Box 12"/>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grpSp>
      <p:grpSp>
        <p:nvGrpSpPr>
          <p:cNvPr id="6152" name="Group 13"/>
          <p:cNvGrpSpPr>
            <a:grpSpLocks/>
          </p:cNvGrpSpPr>
          <p:nvPr/>
        </p:nvGrpSpPr>
        <p:grpSpPr bwMode="auto">
          <a:xfrm>
            <a:off x="8789585" y="1879088"/>
            <a:ext cx="2667000" cy="2590800"/>
            <a:chOff x="3504" y="1200"/>
            <a:chExt cx="1488" cy="1440"/>
          </a:xfrm>
        </p:grpSpPr>
        <p:sp>
          <p:nvSpPr>
            <p:cNvPr id="6175"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6" name="Text Box 15"/>
            <p:cNvSpPr txBox="1">
              <a:spLocks noChangeArrowheads="1"/>
            </p:cNvSpPr>
            <p:nvPr/>
          </p:nvSpPr>
          <p:spPr bwMode="auto">
            <a:xfrm>
              <a:off x="4560" y="1200"/>
              <a:ext cx="43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LM</a:t>
              </a:r>
              <a:r>
                <a:rPr lang="en-US" sz="2400" b="1" baseline="-25000" dirty="0">
                  <a:latin typeface="+mn-lt"/>
                </a:rPr>
                <a:t>1</a:t>
              </a:r>
            </a:p>
          </p:txBody>
        </p:sp>
      </p:grpSp>
      <p:sp>
        <p:nvSpPr>
          <p:cNvPr id="6153" name="Line 16"/>
          <p:cNvSpPr>
            <a:spLocks noChangeShapeType="1"/>
          </p:cNvSpPr>
          <p:nvPr/>
        </p:nvSpPr>
        <p:spPr bwMode="auto">
          <a:xfrm flipH="1">
            <a:off x="8349848" y="3522150"/>
            <a:ext cx="138112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Text Box 17"/>
          <p:cNvSpPr txBox="1">
            <a:spLocks noChangeArrowheads="1"/>
          </p:cNvSpPr>
          <p:nvPr/>
        </p:nvSpPr>
        <p:spPr bwMode="auto">
          <a:xfrm>
            <a:off x="7937097" y="3236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FF0000"/>
                </a:solidFill>
                <a:latin typeface="+mn-lt"/>
              </a:rPr>
              <a:t>r</a:t>
            </a:r>
            <a:r>
              <a:rPr lang="en-US" sz="2100" b="1" baseline="-25000" dirty="0">
                <a:solidFill>
                  <a:srgbClr val="FF0000"/>
                </a:solidFill>
                <a:latin typeface="+mn-lt"/>
              </a:rPr>
              <a:t>1</a:t>
            </a:r>
            <a:endParaRPr lang="en-US" sz="2100" baseline="-25000" dirty="0">
              <a:solidFill>
                <a:srgbClr val="FF0000"/>
              </a:solidFill>
              <a:latin typeface="+mn-lt"/>
            </a:endParaRPr>
          </a:p>
        </p:txBody>
      </p:sp>
      <p:grpSp>
        <p:nvGrpSpPr>
          <p:cNvPr id="6155" name="Group 18"/>
          <p:cNvGrpSpPr>
            <a:grpSpLocks/>
          </p:cNvGrpSpPr>
          <p:nvPr/>
        </p:nvGrpSpPr>
        <p:grpSpPr bwMode="auto">
          <a:xfrm>
            <a:off x="9470622" y="3517389"/>
            <a:ext cx="533400" cy="1804987"/>
            <a:chOff x="3798" y="2127"/>
            <a:chExt cx="336" cy="1137"/>
          </a:xfrm>
        </p:grpSpPr>
        <p:sp>
          <p:nvSpPr>
            <p:cNvPr id="6173" name="Line 19"/>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74"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grpSp>
      <p:grpSp>
        <p:nvGrpSpPr>
          <p:cNvPr id="6156" name="Group 21"/>
          <p:cNvGrpSpPr>
            <a:grpSpLocks/>
          </p:cNvGrpSpPr>
          <p:nvPr/>
        </p:nvGrpSpPr>
        <p:grpSpPr bwMode="auto">
          <a:xfrm>
            <a:off x="9015011" y="2107688"/>
            <a:ext cx="2617787" cy="2209800"/>
            <a:chOff x="3511" y="1239"/>
            <a:chExt cx="1649" cy="1392"/>
          </a:xfrm>
        </p:grpSpPr>
        <p:sp>
          <p:nvSpPr>
            <p:cNvPr id="6171" name="Line 22"/>
            <p:cNvSpPr>
              <a:spLocks noChangeShapeType="1"/>
            </p:cNvSpPr>
            <p:nvPr/>
          </p:nvSpPr>
          <p:spPr bwMode="auto">
            <a:xfrm>
              <a:off x="3511" y="1239"/>
              <a:ext cx="1257" cy="1253"/>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 name="Text Box 23"/>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solidFill>
                    <a:srgbClr val="003399"/>
                  </a:solidFill>
                  <a:latin typeface="+mn-lt"/>
                </a:rPr>
                <a:t>IS</a:t>
              </a:r>
              <a:r>
                <a:rPr lang="en-US" sz="2200" b="1" baseline="-25000" dirty="0">
                  <a:solidFill>
                    <a:srgbClr val="003399"/>
                  </a:solidFill>
                  <a:latin typeface="+mn-lt"/>
                </a:rPr>
                <a:t>2</a:t>
              </a:r>
            </a:p>
          </p:txBody>
        </p:sp>
      </p:grpSp>
      <p:grpSp>
        <p:nvGrpSpPr>
          <p:cNvPr id="6157" name="Group 24"/>
          <p:cNvGrpSpPr>
            <a:grpSpLocks/>
          </p:cNvGrpSpPr>
          <p:nvPr/>
        </p:nvGrpSpPr>
        <p:grpSpPr bwMode="auto">
          <a:xfrm>
            <a:off x="9823047" y="3180839"/>
            <a:ext cx="533400" cy="2141537"/>
            <a:chOff x="4020" y="1915"/>
            <a:chExt cx="336" cy="1349"/>
          </a:xfrm>
        </p:grpSpPr>
        <p:sp>
          <p:nvSpPr>
            <p:cNvPr id="6169" name="Line 25"/>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969696"/>
                  </a:solidFill>
                  <a:latin typeface="+mn-lt"/>
                </a:rPr>
                <a:t>Y</a:t>
              </a:r>
              <a:r>
                <a:rPr lang="en-US" sz="2100" b="1" baseline="-25000" dirty="0">
                  <a:solidFill>
                    <a:srgbClr val="969696"/>
                  </a:solidFill>
                  <a:latin typeface="+mn-lt"/>
                </a:rPr>
                <a:t>2</a:t>
              </a:r>
              <a:endParaRPr lang="en-US" sz="2100" baseline="-25000" dirty="0">
                <a:solidFill>
                  <a:srgbClr val="969696"/>
                </a:solidFill>
                <a:latin typeface="+mn-lt"/>
              </a:endParaRPr>
            </a:p>
          </p:txBody>
        </p:sp>
      </p:grpSp>
      <p:sp>
        <p:nvSpPr>
          <p:cNvPr id="6158" name="Line 27"/>
          <p:cNvSpPr>
            <a:spLocks noChangeShapeType="1"/>
          </p:cNvSpPr>
          <p:nvPr/>
        </p:nvSpPr>
        <p:spPr bwMode="auto">
          <a:xfrm flipH="1" flipV="1">
            <a:off x="8353023" y="3168138"/>
            <a:ext cx="17176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Text Box 28"/>
          <p:cNvSpPr txBox="1">
            <a:spLocks noChangeArrowheads="1"/>
          </p:cNvSpPr>
          <p:nvPr/>
        </p:nvSpPr>
        <p:spPr bwMode="auto">
          <a:xfrm>
            <a:off x="7937097" y="28887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969696"/>
                </a:solidFill>
                <a:latin typeface="+mn-lt"/>
              </a:rPr>
              <a:t>r</a:t>
            </a:r>
            <a:r>
              <a:rPr lang="en-US" sz="2100" b="1" baseline="-25000" dirty="0">
                <a:solidFill>
                  <a:srgbClr val="969696"/>
                </a:solidFill>
                <a:latin typeface="+mn-lt"/>
              </a:rPr>
              <a:t>2</a:t>
            </a:r>
            <a:endParaRPr lang="en-US" sz="2100" baseline="-25000" dirty="0">
              <a:solidFill>
                <a:srgbClr val="969696"/>
              </a:solidFill>
              <a:latin typeface="+mn-lt"/>
            </a:endParaRPr>
          </a:p>
        </p:txBody>
      </p:sp>
      <p:grpSp>
        <p:nvGrpSpPr>
          <p:cNvPr id="9" name="Group 32"/>
          <p:cNvGrpSpPr>
            <a:grpSpLocks/>
          </p:cNvGrpSpPr>
          <p:nvPr/>
        </p:nvGrpSpPr>
        <p:grpSpPr bwMode="auto">
          <a:xfrm>
            <a:off x="9232497" y="2264851"/>
            <a:ext cx="2819400" cy="2443163"/>
            <a:chOff x="3648" y="1338"/>
            <a:chExt cx="1776" cy="1542"/>
          </a:xfrm>
        </p:grpSpPr>
        <p:sp>
          <p:nvSpPr>
            <p:cNvPr id="6167" name="Line 33"/>
            <p:cNvSpPr>
              <a:spLocks noChangeShapeType="1"/>
            </p:cNvSpPr>
            <p:nvPr/>
          </p:nvSpPr>
          <p:spPr bwMode="auto">
            <a:xfrm flipV="1">
              <a:off x="3648" y="1520"/>
              <a:ext cx="1355" cy="136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 name="Text Box 34"/>
            <p:cNvSpPr txBox="1">
              <a:spLocks noChangeArrowheads="1"/>
            </p:cNvSpPr>
            <p:nvPr/>
          </p:nvSpPr>
          <p:spPr bwMode="auto">
            <a:xfrm>
              <a:off x="4936" y="1338"/>
              <a:ext cx="4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LM</a:t>
              </a:r>
              <a:r>
                <a:rPr lang="en-US" sz="2400" b="1" baseline="-25000" dirty="0">
                  <a:latin typeface="+mn-lt"/>
                </a:rPr>
                <a:t>2</a:t>
              </a:r>
            </a:p>
          </p:txBody>
        </p:sp>
      </p:grpSp>
      <p:sp>
        <p:nvSpPr>
          <p:cNvPr id="6162" name="Line 35"/>
          <p:cNvSpPr>
            <a:spLocks noChangeShapeType="1"/>
          </p:cNvSpPr>
          <p:nvPr/>
        </p:nvSpPr>
        <p:spPr bwMode="auto">
          <a:xfrm>
            <a:off x="9732561" y="3522150"/>
            <a:ext cx="1508125" cy="635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 name="Group 36"/>
          <p:cNvGrpSpPr>
            <a:grpSpLocks/>
          </p:cNvGrpSpPr>
          <p:nvPr/>
        </p:nvGrpSpPr>
        <p:grpSpPr bwMode="auto">
          <a:xfrm>
            <a:off x="10137372" y="3517388"/>
            <a:ext cx="609600" cy="1795462"/>
            <a:chOff x="4218" y="2127"/>
            <a:chExt cx="384" cy="1131"/>
          </a:xfrm>
        </p:grpSpPr>
        <p:sp>
          <p:nvSpPr>
            <p:cNvPr id="6165" name="Text Box 37"/>
            <p:cNvSpPr txBox="1">
              <a:spLocks noChangeArrowheads="1"/>
            </p:cNvSpPr>
            <p:nvPr/>
          </p:nvSpPr>
          <p:spPr bwMode="auto">
            <a:xfrm>
              <a:off x="4218" y="297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FF0000"/>
                  </a:solidFill>
                  <a:latin typeface="+mn-lt"/>
                </a:rPr>
                <a:t>Y</a:t>
              </a:r>
              <a:r>
                <a:rPr lang="en-US" sz="2100" b="1" baseline="-25000" dirty="0">
                  <a:solidFill>
                    <a:srgbClr val="FF0000"/>
                  </a:solidFill>
                  <a:latin typeface="+mn-lt"/>
                </a:rPr>
                <a:t>3</a:t>
              </a:r>
              <a:endParaRPr lang="en-US" sz="2100" dirty="0">
                <a:solidFill>
                  <a:srgbClr val="FF0000"/>
                </a:solidFill>
                <a:latin typeface="+mn-lt"/>
              </a:endParaRPr>
            </a:p>
          </p:txBody>
        </p:sp>
        <p:sp>
          <p:nvSpPr>
            <p:cNvPr id="6166" name="Line 38"/>
            <p:cNvSpPr>
              <a:spLocks noChangeShapeType="1"/>
            </p:cNvSpPr>
            <p:nvPr/>
          </p:nvSpPr>
          <p:spPr bwMode="auto">
            <a:xfrm>
              <a:off x="4398" y="2127"/>
              <a:ext cx="3" cy="87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7174145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dissolve">
                                      <p:cBhvr>
                                        <p:cTn id="7" dur="500"/>
                                        <p:tgtEl>
                                          <p:spTgt spid="501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upRigh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172" name="Group 3"/>
          <p:cNvGrpSpPr>
            <a:grpSpLocks/>
          </p:cNvGrpSpPr>
          <p:nvPr/>
        </p:nvGrpSpPr>
        <p:grpSpPr bwMode="auto">
          <a:xfrm>
            <a:off x="8683882" y="2346325"/>
            <a:ext cx="2625725" cy="2212975"/>
            <a:chOff x="3321" y="1486"/>
            <a:chExt cx="1654" cy="1394"/>
          </a:xfrm>
        </p:grpSpPr>
        <p:sp>
          <p:nvSpPr>
            <p:cNvPr id="7207"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8"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IS</a:t>
              </a:r>
              <a:r>
                <a:rPr lang="en-US" sz="2200" b="1" baseline="-25000" dirty="0">
                  <a:latin typeface="+mn-lt"/>
                </a:rPr>
                <a:t>1</a:t>
              </a:r>
            </a:p>
          </p:txBody>
        </p:sp>
      </p:grpSp>
      <p:sp>
        <p:nvSpPr>
          <p:cNvPr id="52230" name="Rectangle 6"/>
          <p:cNvSpPr>
            <a:spLocks noGrp="1" noChangeArrowheads="1"/>
          </p:cNvSpPr>
          <p:nvPr>
            <p:ph type="title"/>
          </p:nvPr>
        </p:nvSpPr>
        <p:spPr/>
        <p:txBody>
          <a:bodyPr/>
          <a:lstStyle/>
          <a:p>
            <a:r>
              <a:rPr lang="en-US" sz="2900"/>
              <a:t>Response 3:   Hold </a:t>
            </a:r>
            <a:r>
              <a:rPr lang="en-US" sz="2900" i="1"/>
              <a:t>Y</a:t>
            </a:r>
            <a:r>
              <a:rPr lang="en-US" sz="2900"/>
              <a:t>  constant</a:t>
            </a:r>
            <a:endParaRPr lang="en-US" sz="2900">
              <a:sym typeface="Symbol" pitchFamily="18" charset="2"/>
            </a:endParaRPr>
          </a:p>
        </p:txBody>
      </p:sp>
      <p:sp>
        <p:nvSpPr>
          <p:cNvPr id="3" name="Content Placeholder 2"/>
          <p:cNvSpPr>
            <a:spLocks noGrp="1"/>
          </p:cNvSpPr>
          <p:nvPr>
            <p:ph idx="1"/>
          </p:nvPr>
        </p:nvSpPr>
        <p:spPr>
          <a:xfrm>
            <a:off x="609600" y="1600201"/>
            <a:ext cx="7315198" cy="4525963"/>
          </a:xfrm>
        </p:spPr>
        <p:txBody>
          <a:bodyPr/>
          <a:lstStyle/>
          <a:p>
            <a:r>
              <a:rPr lang="en-US" dirty="0">
                <a:sym typeface="Symbol" pitchFamily="18" charset="2"/>
              </a:rPr>
              <a:t>If </a:t>
            </a:r>
            <a:r>
              <a:rPr lang="en-US" dirty="0" smtClean="0">
                <a:sym typeface="Symbol" pitchFamily="18" charset="2"/>
              </a:rPr>
              <a:t>the government </a:t>
            </a:r>
            <a:r>
              <a:rPr lang="en-US" dirty="0"/>
              <a:t>increases </a:t>
            </a:r>
            <a:r>
              <a:rPr lang="en-US" b="1" i="1" dirty="0"/>
              <a:t>G</a:t>
            </a:r>
            <a:r>
              <a:rPr lang="en-US" dirty="0"/>
              <a:t> and/or decreases </a:t>
            </a:r>
            <a:r>
              <a:rPr lang="en-US" i="1" dirty="0"/>
              <a:t>T</a:t>
            </a:r>
            <a:r>
              <a:rPr lang="en-US" dirty="0" smtClean="0">
                <a:sym typeface="Symbol" pitchFamily="18" charset="2"/>
              </a:rPr>
              <a:t>, the </a:t>
            </a:r>
            <a:r>
              <a:rPr lang="en-US" i="1" dirty="0">
                <a:sym typeface="Symbol" pitchFamily="18" charset="2"/>
              </a:rPr>
              <a:t>IS</a:t>
            </a:r>
            <a:r>
              <a:rPr lang="en-US" sz="1200" dirty="0">
                <a:sym typeface="Symbol" pitchFamily="18" charset="2"/>
              </a:rPr>
              <a:t> </a:t>
            </a:r>
            <a:r>
              <a:rPr lang="en-US" dirty="0">
                <a:sym typeface="Symbol" pitchFamily="18" charset="2"/>
              </a:rPr>
              <a:t> curve shifts right.</a:t>
            </a:r>
          </a:p>
          <a:p>
            <a:r>
              <a:rPr lang="en-US" dirty="0">
                <a:sym typeface="Symbol" pitchFamily="18" charset="2"/>
              </a:rPr>
              <a:t>To keep </a:t>
            </a:r>
            <a:r>
              <a:rPr lang="en-US" b="1" i="1" dirty="0">
                <a:sym typeface="Symbol" pitchFamily="18" charset="2"/>
              </a:rPr>
              <a:t>Y</a:t>
            </a:r>
            <a:r>
              <a:rPr lang="en-US" sz="1200" dirty="0">
                <a:sym typeface="Symbol" pitchFamily="18" charset="2"/>
              </a:rPr>
              <a:t> </a:t>
            </a:r>
            <a:r>
              <a:rPr lang="en-US" dirty="0">
                <a:sym typeface="Symbol" pitchFamily="18" charset="2"/>
              </a:rPr>
              <a:t> constant, </a:t>
            </a:r>
            <a:r>
              <a:rPr lang="en-US" dirty="0" smtClean="0">
                <a:sym typeface="Symbol" pitchFamily="18" charset="2"/>
              </a:rPr>
              <a:t>the Fed </a:t>
            </a:r>
            <a:r>
              <a:rPr lang="en-US" dirty="0">
                <a:sym typeface="Symbol" pitchFamily="18" charset="2"/>
              </a:rPr>
              <a:t>reduces </a:t>
            </a:r>
            <a:r>
              <a:rPr lang="en-US" b="1" i="1" dirty="0">
                <a:sym typeface="Symbol" pitchFamily="18" charset="2"/>
              </a:rPr>
              <a:t>M</a:t>
            </a:r>
            <a:r>
              <a:rPr lang="en-US" dirty="0">
                <a:sym typeface="Symbol" pitchFamily="18" charset="2"/>
              </a:rPr>
              <a:t>  </a:t>
            </a:r>
            <a:br>
              <a:rPr lang="en-US" dirty="0">
                <a:sym typeface="Symbol" pitchFamily="18" charset="2"/>
              </a:rPr>
            </a:br>
            <a:r>
              <a:rPr lang="en-US" dirty="0">
                <a:sym typeface="Symbol" pitchFamily="18" charset="2"/>
              </a:rPr>
              <a:t>to shift </a:t>
            </a:r>
            <a:r>
              <a:rPr lang="en-US" i="1" dirty="0">
                <a:sym typeface="Symbol" pitchFamily="18" charset="2"/>
              </a:rPr>
              <a:t>LM</a:t>
            </a:r>
            <a:r>
              <a:rPr lang="en-US" sz="1200" dirty="0">
                <a:sym typeface="Symbol" pitchFamily="18" charset="2"/>
              </a:rPr>
              <a:t> </a:t>
            </a:r>
            <a:r>
              <a:rPr lang="en-US" dirty="0">
                <a:sym typeface="Symbol" pitchFamily="18" charset="2"/>
              </a:rPr>
              <a:t> curve left.</a:t>
            </a:r>
          </a:p>
          <a:p>
            <a:r>
              <a:rPr lang="en-US" dirty="0" smtClean="0"/>
              <a:t>Results: </a:t>
            </a:r>
            <a:r>
              <a:rPr lang="en-US" i="1" dirty="0" smtClean="0"/>
              <a:t>Y</a:t>
            </a:r>
            <a:r>
              <a:rPr lang="en-US" dirty="0" smtClean="0"/>
              <a:t> is unchanged, and </a:t>
            </a:r>
            <a:r>
              <a:rPr lang="en-US" i="1" dirty="0" smtClean="0"/>
              <a:t>r</a:t>
            </a:r>
            <a:r>
              <a:rPr lang="en-US" dirty="0" smtClean="0"/>
              <a:t> increases from </a:t>
            </a:r>
            <a:r>
              <a:rPr lang="en-US" i="1" dirty="0" smtClean="0"/>
              <a:t>r</a:t>
            </a:r>
            <a:r>
              <a:rPr lang="en-US" baseline="-25000" dirty="0" smtClean="0"/>
              <a:t>1</a:t>
            </a:r>
            <a:r>
              <a:rPr lang="en-US" dirty="0" smtClean="0"/>
              <a:t> to </a:t>
            </a:r>
            <a:r>
              <a:rPr lang="en-US" i="1" dirty="0" smtClean="0"/>
              <a:t>r</a:t>
            </a:r>
            <a:r>
              <a:rPr lang="en-US" baseline="-25000" dirty="0" smtClean="0"/>
              <a:t>3</a:t>
            </a:r>
            <a:r>
              <a:rPr lang="en-US" dirty="0" smtClean="0"/>
              <a:t>.</a:t>
            </a:r>
            <a:endParaRPr lang="en-US" dirty="0"/>
          </a:p>
        </p:txBody>
      </p:sp>
      <p:grpSp>
        <p:nvGrpSpPr>
          <p:cNvPr id="7174" name="Group 7"/>
          <p:cNvGrpSpPr>
            <a:grpSpLocks/>
          </p:cNvGrpSpPr>
          <p:nvPr/>
        </p:nvGrpSpPr>
        <p:grpSpPr bwMode="auto">
          <a:xfrm>
            <a:off x="8074281" y="1344613"/>
            <a:ext cx="3962400" cy="3616325"/>
            <a:chOff x="2976" y="1296"/>
            <a:chExt cx="2304" cy="2088"/>
          </a:xfrm>
        </p:grpSpPr>
        <p:grpSp>
          <p:nvGrpSpPr>
            <p:cNvPr id="7202" name="Group 8"/>
            <p:cNvGrpSpPr>
              <a:grpSpLocks/>
            </p:cNvGrpSpPr>
            <p:nvPr/>
          </p:nvGrpSpPr>
          <p:grpSpPr bwMode="auto">
            <a:xfrm>
              <a:off x="3120" y="1536"/>
              <a:ext cx="1968" cy="1728"/>
              <a:chOff x="2640" y="1056"/>
              <a:chExt cx="2496" cy="2112"/>
            </a:xfrm>
          </p:grpSpPr>
          <p:sp>
            <p:nvSpPr>
              <p:cNvPr id="7205"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6"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03" name="Text Box 11"/>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a:latin typeface="+mn-lt"/>
                </a:rPr>
                <a:t>Y</a:t>
              </a:r>
              <a:r>
                <a:rPr lang="en-US" sz="2400">
                  <a:latin typeface="+mn-lt"/>
                </a:rPr>
                <a:t> </a:t>
              </a:r>
              <a:endParaRPr lang="en-US" sz="2200">
                <a:latin typeface="+mn-lt"/>
              </a:endParaRPr>
            </a:p>
          </p:txBody>
        </p:sp>
        <p:sp>
          <p:nvSpPr>
            <p:cNvPr id="7204" name="Text Box 12"/>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grpSp>
      <p:grpSp>
        <p:nvGrpSpPr>
          <p:cNvPr id="7175" name="Group 13"/>
          <p:cNvGrpSpPr>
            <a:grpSpLocks/>
          </p:cNvGrpSpPr>
          <p:nvPr/>
        </p:nvGrpSpPr>
        <p:grpSpPr bwMode="auto">
          <a:xfrm>
            <a:off x="8760081" y="1725612"/>
            <a:ext cx="2667000" cy="2590800"/>
            <a:chOff x="3504" y="1200"/>
            <a:chExt cx="1488" cy="1440"/>
          </a:xfrm>
        </p:grpSpPr>
        <p:sp>
          <p:nvSpPr>
            <p:cNvPr id="7200"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1" name="Text Box 15"/>
            <p:cNvSpPr txBox="1">
              <a:spLocks noChangeArrowheads="1"/>
            </p:cNvSpPr>
            <p:nvPr/>
          </p:nvSpPr>
          <p:spPr bwMode="auto">
            <a:xfrm>
              <a:off x="4560" y="1200"/>
              <a:ext cx="43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LM</a:t>
              </a:r>
              <a:r>
                <a:rPr lang="en-US" sz="2400" b="1" baseline="-25000" dirty="0">
                  <a:latin typeface="+mn-lt"/>
                </a:rPr>
                <a:t>1</a:t>
              </a:r>
            </a:p>
          </p:txBody>
        </p:sp>
      </p:grpSp>
      <p:grpSp>
        <p:nvGrpSpPr>
          <p:cNvPr id="7176" name="Group 16"/>
          <p:cNvGrpSpPr>
            <a:grpSpLocks/>
          </p:cNvGrpSpPr>
          <p:nvPr/>
        </p:nvGrpSpPr>
        <p:grpSpPr bwMode="auto">
          <a:xfrm>
            <a:off x="7907594" y="3082924"/>
            <a:ext cx="1793875" cy="457200"/>
            <a:chOff x="2832" y="1950"/>
            <a:chExt cx="1130" cy="288"/>
          </a:xfrm>
        </p:grpSpPr>
        <p:sp>
          <p:nvSpPr>
            <p:cNvPr id="7198"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99" name="Text Box 18"/>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grpSp>
      <p:grpSp>
        <p:nvGrpSpPr>
          <p:cNvPr id="7177" name="Group 19"/>
          <p:cNvGrpSpPr>
            <a:grpSpLocks/>
          </p:cNvGrpSpPr>
          <p:nvPr/>
        </p:nvGrpSpPr>
        <p:grpSpPr bwMode="auto">
          <a:xfrm>
            <a:off x="8985507" y="1954212"/>
            <a:ext cx="2617787" cy="2209800"/>
            <a:chOff x="3511" y="1239"/>
            <a:chExt cx="1649" cy="1392"/>
          </a:xfrm>
        </p:grpSpPr>
        <p:sp>
          <p:nvSpPr>
            <p:cNvPr id="7196" name="Line 20"/>
            <p:cNvSpPr>
              <a:spLocks noChangeShapeType="1"/>
            </p:cNvSpPr>
            <p:nvPr/>
          </p:nvSpPr>
          <p:spPr bwMode="auto">
            <a:xfrm>
              <a:off x="3511" y="1239"/>
              <a:ext cx="1257" cy="1253"/>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7" name="Text Box 21"/>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solidFill>
                    <a:srgbClr val="003399"/>
                  </a:solidFill>
                  <a:latin typeface="+mn-lt"/>
                </a:rPr>
                <a:t>IS</a:t>
              </a:r>
              <a:r>
                <a:rPr lang="en-US" sz="2200" b="1" baseline="-25000" dirty="0">
                  <a:solidFill>
                    <a:srgbClr val="003399"/>
                  </a:solidFill>
                  <a:latin typeface="+mn-lt"/>
                </a:rPr>
                <a:t>2</a:t>
              </a:r>
            </a:p>
          </p:txBody>
        </p:sp>
      </p:grpSp>
      <p:grpSp>
        <p:nvGrpSpPr>
          <p:cNvPr id="7178" name="Group 22"/>
          <p:cNvGrpSpPr>
            <a:grpSpLocks/>
          </p:cNvGrpSpPr>
          <p:nvPr/>
        </p:nvGrpSpPr>
        <p:grpSpPr bwMode="auto">
          <a:xfrm>
            <a:off x="9793543" y="3027363"/>
            <a:ext cx="533400" cy="2141537"/>
            <a:chOff x="4020" y="1915"/>
            <a:chExt cx="336" cy="1349"/>
          </a:xfrm>
        </p:grpSpPr>
        <p:sp>
          <p:nvSpPr>
            <p:cNvPr id="7194" name="Line 23"/>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95" name="Text Box 24"/>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969696"/>
                  </a:solidFill>
                  <a:latin typeface="+mn-lt"/>
                </a:rPr>
                <a:t>Y</a:t>
              </a:r>
              <a:r>
                <a:rPr lang="en-US" sz="2100" b="1" baseline="-25000" dirty="0">
                  <a:solidFill>
                    <a:srgbClr val="969696"/>
                  </a:solidFill>
                  <a:latin typeface="+mn-lt"/>
                </a:rPr>
                <a:t>2</a:t>
              </a:r>
              <a:endParaRPr lang="en-US" sz="2100" baseline="-25000" dirty="0">
                <a:solidFill>
                  <a:srgbClr val="969696"/>
                </a:solidFill>
                <a:latin typeface="+mn-lt"/>
              </a:endParaRPr>
            </a:p>
          </p:txBody>
        </p:sp>
      </p:grpSp>
      <p:sp>
        <p:nvSpPr>
          <p:cNvPr id="7179" name="Line 25"/>
          <p:cNvSpPr>
            <a:spLocks noChangeShapeType="1"/>
          </p:cNvSpPr>
          <p:nvPr/>
        </p:nvSpPr>
        <p:spPr bwMode="auto">
          <a:xfrm flipH="1" flipV="1">
            <a:off x="8323519" y="3014662"/>
            <a:ext cx="17176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Text Box 26"/>
          <p:cNvSpPr txBox="1">
            <a:spLocks noChangeArrowheads="1"/>
          </p:cNvSpPr>
          <p:nvPr/>
        </p:nvSpPr>
        <p:spPr bwMode="auto">
          <a:xfrm>
            <a:off x="7907593" y="2735262"/>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969696"/>
                </a:solidFill>
                <a:latin typeface="+mn-lt"/>
              </a:rPr>
              <a:t>r</a:t>
            </a:r>
            <a:r>
              <a:rPr lang="en-US" sz="2100" b="1" baseline="-25000" dirty="0">
                <a:solidFill>
                  <a:srgbClr val="969696"/>
                </a:solidFill>
                <a:latin typeface="+mn-lt"/>
              </a:rPr>
              <a:t>2</a:t>
            </a:r>
            <a:endParaRPr lang="en-US" sz="2100" baseline="-25000" dirty="0">
              <a:solidFill>
                <a:srgbClr val="969696"/>
              </a:solidFill>
              <a:latin typeface="+mn-lt"/>
            </a:endParaRPr>
          </a:p>
        </p:txBody>
      </p:sp>
      <p:grpSp>
        <p:nvGrpSpPr>
          <p:cNvPr id="9" name="Group 30"/>
          <p:cNvGrpSpPr>
            <a:grpSpLocks/>
          </p:cNvGrpSpPr>
          <p:nvPr/>
        </p:nvGrpSpPr>
        <p:grpSpPr bwMode="auto">
          <a:xfrm>
            <a:off x="8548943" y="1282699"/>
            <a:ext cx="2482850" cy="2541588"/>
            <a:chOff x="3236" y="816"/>
            <a:chExt cx="1564" cy="1601"/>
          </a:xfrm>
        </p:grpSpPr>
        <p:sp>
          <p:nvSpPr>
            <p:cNvPr id="7192" name="Line 31"/>
            <p:cNvSpPr>
              <a:spLocks noChangeShapeType="1"/>
            </p:cNvSpPr>
            <p:nvPr/>
          </p:nvSpPr>
          <p:spPr bwMode="auto">
            <a:xfrm flipV="1">
              <a:off x="3236" y="1060"/>
              <a:ext cx="1355" cy="1357"/>
            </a:xfrm>
            <a:prstGeom prst="line">
              <a:avLst/>
            </a:prstGeom>
            <a:noFill/>
            <a:ln w="28575">
              <a:solidFill>
                <a:srgbClr val="33CC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3" name="Text Box 32"/>
            <p:cNvSpPr txBox="1">
              <a:spLocks noChangeArrowheads="1"/>
            </p:cNvSpPr>
            <p:nvPr/>
          </p:nvSpPr>
          <p:spPr bwMode="auto">
            <a:xfrm>
              <a:off x="4312" y="816"/>
              <a:ext cx="4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dirty="0">
                  <a:latin typeface="+mn-lt"/>
                </a:rPr>
                <a:t>LM</a:t>
              </a:r>
              <a:r>
                <a:rPr lang="en-US" sz="2400" b="1" baseline="-25000" dirty="0">
                  <a:latin typeface="+mn-lt"/>
                </a:rPr>
                <a:t>2</a:t>
              </a:r>
            </a:p>
          </p:txBody>
        </p:sp>
      </p:grpSp>
      <p:grpSp>
        <p:nvGrpSpPr>
          <p:cNvPr id="7184" name="Group 34"/>
          <p:cNvGrpSpPr>
            <a:grpSpLocks/>
          </p:cNvGrpSpPr>
          <p:nvPr/>
        </p:nvGrpSpPr>
        <p:grpSpPr bwMode="auto">
          <a:xfrm>
            <a:off x="9441118" y="1839913"/>
            <a:ext cx="533400" cy="3328987"/>
            <a:chOff x="3798" y="1167"/>
            <a:chExt cx="336" cy="2097"/>
          </a:xfrm>
        </p:grpSpPr>
        <p:sp>
          <p:nvSpPr>
            <p:cNvPr id="7189" name="Line 35"/>
            <p:cNvSpPr>
              <a:spLocks noChangeShapeType="1"/>
            </p:cNvSpPr>
            <p:nvPr/>
          </p:nvSpPr>
          <p:spPr bwMode="auto">
            <a:xfrm flipH="1">
              <a:off x="3966" y="2127"/>
              <a:ext cx="0" cy="873"/>
            </a:xfrm>
            <a:prstGeom prst="line">
              <a:avLst/>
            </a:prstGeom>
            <a:noFill/>
            <a:ln w="9525">
              <a:solidFill>
                <a:srgbClr val="33CC3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90" name="Text Box 36"/>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33CC33"/>
                  </a:solidFill>
                  <a:latin typeface="+mn-lt"/>
                </a:rPr>
                <a:t>Y</a:t>
              </a:r>
              <a:r>
                <a:rPr lang="en-US" sz="2100" b="1" baseline="-25000" dirty="0">
                  <a:solidFill>
                    <a:srgbClr val="33CC33"/>
                  </a:solidFill>
                  <a:latin typeface="+mn-lt"/>
                </a:rPr>
                <a:t>1</a:t>
              </a:r>
              <a:endParaRPr lang="en-US" sz="2100" baseline="-25000" dirty="0">
                <a:solidFill>
                  <a:srgbClr val="33CC33"/>
                </a:solidFill>
                <a:latin typeface="+mn-lt"/>
              </a:endParaRPr>
            </a:p>
          </p:txBody>
        </p:sp>
        <p:sp>
          <p:nvSpPr>
            <p:cNvPr id="7191" name="Line 37"/>
            <p:cNvSpPr>
              <a:spLocks noChangeShapeType="1"/>
            </p:cNvSpPr>
            <p:nvPr/>
          </p:nvSpPr>
          <p:spPr bwMode="auto">
            <a:xfrm flipV="1">
              <a:off x="3963" y="1167"/>
              <a:ext cx="0" cy="963"/>
            </a:xfrm>
            <a:prstGeom prst="line">
              <a:avLst/>
            </a:prstGeom>
            <a:noFill/>
            <a:ln w="9525">
              <a:solidFill>
                <a:srgbClr val="33CC3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38"/>
          <p:cNvGrpSpPr>
            <a:grpSpLocks/>
          </p:cNvGrpSpPr>
          <p:nvPr/>
        </p:nvGrpSpPr>
        <p:grpSpPr bwMode="auto">
          <a:xfrm>
            <a:off x="7907594" y="2387599"/>
            <a:ext cx="1795463" cy="457200"/>
            <a:chOff x="2832" y="1512"/>
            <a:chExt cx="1131" cy="288"/>
          </a:xfrm>
        </p:grpSpPr>
        <p:sp>
          <p:nvSpPr>
            <p:cNvPr id="7187" name="Text Box 39"/>
            <p:cNvSpPr txBox="1">
              <a:spLocks noChangeArrowheads="1"/>
            </p:cNvSpPr>
            <p:nvPr/>
          </p:nvSpPr>
          <p:spPr bwMode="auto">
            <a:xfrm>
              <a:off x="2832" y="151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solidFill>
                    <a:srgbClr val="33CC33"/>
                  </a:solidFill>
                  <a:latin typeface="+mn-lt"/>
                </a:rPr>
                <a:t>r</a:t>
              </a:r>
              <a:r>
                <a:rPr lang="en-US" sz="2100" b="1" baseline="-25000" dirty="0">
                  <a:solidFill>
                    <a:srgbClr val="33CC33"/>
                  </a:solidFill>
                  <a:latin typeface="+mn-lt"/>
                </a:rPr>
                <a:t>3</a:t>
              </a:r>
              <a:endParaRPr lang="en-US" sz="2100" baseline="-25000" dirty="0">
                <a:solidFill>
                  <a:srgbClr val="33CC33"/>
                </a:solidFill>
                <a:latin typeface="+mn-lt"/>
              </a:endParaRPr>
            </a:p>
          </p:txBody>
        </p:sp>
        <p:sp>
          <p:nvSpPr>
            <p:cNvPr id="7188" name="Line 40"/>
            <p:cNvSpPr>
              <a:spLocks noChangeShapeType="1"/>
            </p:cNvSpPr>
            <p:nvPr/>
          </p:nvSpPr>
          <p:spPr bwMode="auto">
            <a:xfrm flipH="1">
              <a:off x="3090" y="1692"/>
              <a:ext cx="87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TextBox 1"/>
          <p:cNvSpPr txBox="1"/>
          <p:nvPr/>
        </p:nvSpPr>
        <p:spPr>
          <a:xfrm>
            <a:off x="8026657" y="5788024"/>
            <a:ext cx="3857625" cy="923330"/>
          </a:xfrm>
          <a:prstGeom prst="rect">
            <a:avLst/>
          </a:prstGeom>
          <a:noFill/>
        </p:spPr>
        <p:txBody>
          <a:bodyPr wrap="square" rtlCol="0">
            <a:spAutoFit/>
          </a:bodyPr>
          <a:lstStyle/>
          <a:p>
            <a:r>
              <a:rPr lang="en-US" b="1" dirty="0">
                <a:solidFill>
                  <a:srgbClr val="0070C0"/>
                </a:solidFill>
              </a:rPr>
              <a:t>At this point, you should be able to do problem 7 on page 353 of the textbook. Please try it.</a:t>
            </a:r>
          </a:p>
        </p:txBody>
      </p:sp>
    </p:spTree>
    <p:extLst>
      <p:ext uri="{BB962C8B-B14F-4D97-AF65-F5344CB8AC3E}">
        <p14:creationId xmlns:p14="http://schemas.microsoft.com/office/powerpoint/2010/main" val="426424172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2230"/>
                                        </p:tgtEl>
                                        <p:attrNameLst>
                                          <p:attrName>style.visibility</p:attrName>
                                        </p:attrNameLst>
                                      </p:cBhvr>
                                      <p:to>
                                        <p:strVal val="visible"/>
                                      </p:to>
                                    </p:set>
                                    <p:animEffect transition="in" filter="dissolve">
                                      <p:cBhvr>
                                        <p:cTn id="7" dur="500"/>
                                        <p:tgtEl>
                                          <p:spTgt spid="522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upRigh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24000" y="236538"/>
            <a:ext cx="9144000" cy="977900"/>
          </a:xfrm>
        </p:spPr>
        <p:txBody>
          <a:bodyPr/>
          <a:lstStyle/>
          <a:p>
            <a:pPr algn="ctr">
              <a:lnSpc>
                <a:spcPct val="90000"/>
              </a:lnSpc>
            </a:pPr>
            <a:r>
              <a:rPr lang="en-US" sz="3100"/>
              <a:t>Estimates of fiscal policy multipliers</a:t>
            </a:r>
          </a:p>
        </p:txBody>
      </p:sp>
      <p:sp>
        <p:nvSpPr>
          <p:cNvPr id="35843" name="Rectangle 3"/>
          <p:cNvSpPr>
            <a:spLocks noGrp="1" noChangeArrowheads="1"/>
          </p:cNvSpPr>
          <p:nvPr>
            <p:ph type="body" idx="1"/>
          </p:nvPr>
        </p:nvSpPr>
        <p:spPr>
          <a:xfrm>
            <a:off x="1524000" y="976313"/>
            <a:ext cx="9144000" cy="519112"/>
          </a:xfrm>
        </p:spPr>
        <p:txBody>
          <a:bodyPr/>
          <a:lstStyle/>
          <a:p>
            <a:pPr algn="ctr">
              <a:buFont typeface="Wingdings" pitchFamily="2" charset="2"/>
              <a:buNone/>
            </a:pPr>
            <a:r>
              <a:rPr lang="en-US" sz="2300" i="1"/>
              <a:t>from the DRI macroeconometric model</a:t>
            </a:r>
          </a:p>
        </p:txBody>
      </p:sp>
      <p:sp>
        <p:nvSpPr>
          <p:cNvPr id="35844" name="Rectangle 4"/>
          <p:cNvSpPr>
            <a:spLocks noChangeArrowheads="1"/>
          </p:cNvSpPr>
          <p:nvPr/>
        </p:nvSpPr>
        <p:spPr bwMode="auto">
          <a:xfrm>
            <a:off x="2405063" y="2249488"/>
            <a:ext cx="327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i="1"/>
              <a:t>Assumption about monetary policy</a:t>
            </a:r>
          </a:p>
        </p:txBody>
      </p:sp>
      <p:sp>
        <p:nvSpPr>
          <p:cNvPr id="35845" name="Rectangle 5"/>
          <p:cNvSpPr>
            <a:spLocks noChangeArrowheads="1"/>
          </p:cNvSpPr>
          <p:nvPr/>
        </p:nvSpPr>
        <p:spPr bwMode="auto">
          <a:xfrm>
            <a:off x="5932488" y="1914525"/>
            <a:ext cx="2057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600" i="1"/>
              <a:t>Estimated value of  </a:t>
            </a:r>
            <a:br>
              <a:rPr lang="en-US" sz="2600" i="1"/>
            </a:br>
            <a:r>
              <a:rPr lang="en-US" sz="2600" b="1">
                <a:sym typeface="Symbol" pitchFamily="18" charset="2"/>
              </a:rPr>
              <a:t></a:t>
            </a:r>
            <a:r>
              <a:rPr lang="en-US" sz="2600" b="1" i="1">
                <a:sym typeface="Symbol" pitchFamily="18" charset="2"/>
              </a:rPr>
              <a:t>Y</a:t>
            </a:r>
            <a:r>
              <a:rPr lang="en-US" sz="1100" b="1" i="1">
                <a:sym typeface="Symbol" pitchFamily="18" charset="2"/>
              </a:rPr>
              <a:t> </a:t>
            </a:r>
            <a:r>
              <a:rPr lang="en-US" sz="2600" i="1">
                <a:sym typeface="Symbol" pitchFamily="18" charset="2"/>
              </a:rPr>
              <a:t>/</a:t>
            </a:r>
            <a:r>
              <a:rPr lang="en-US" sz="1100" b="1" i="1">
                <a:sym typeface="Symbol" pitchFamily="18" charset="2"/>
              </a:rPr>
              <a:t> </a:t>
            </a:r>
            <a:r>
              <a:rPr lang="en-US" sz="2600" b="1">
                <a:sym typeface="Symbol" pitchFamily="18" charset="2"/>
              </a:rPr>
              <a:t></a:t>
            </a:r>
            <a:r>
              <a:rPr lang="en-US" sz="2600" b="1" i="1">
                <a:sym typeface="Symbol" pitchFamily="18" charset="2"/>
              </a:rPr>
              <a:t>G</a:t>
            </a:r>
            <a:r>
              <a:rPr lang="en-US" sz="2600">
                <a:sym typeface="Symbol" pitchFamily="18" charset="2"/>
              </a:rPr>
              <a:t> </a:t>
            </a:r>
          </a:p>
        </p:txBody>
      </p:sp>
      <p:sp>
        <p:nvSpPr>
          <p:cNvPr id="54278" name="Rectangle 6"/>
          <p:cNvSpPr>
            <a:spLocks noChangeArrowheads="1"/>
          </p:cNvSpPr>
          <p:nvPr/>
        </p:nvSpPr>
        <p:spPr bwMode="auto">
          <a:xfrm>
            <a:off x="2427288" y="4506913"/>
            <a:ext cx="3429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Fed holds nominal interest rate constant</a:t>
            </a:r>
          </a:p>
        </p:txBody>
      </p:sp>
      <p:sp>
        <p:nvSpPr>
          <p:cNvPr id="54279" name="Rectangle 7"/>
          <p:cNvSpPr>
            <a:spLocks noChangeArrowheads="1"/>
          </p:cNvSpPr>
          <p:nvPr/>
        </p:nvSpPr>
        <p:spPr bwMode="auto">
          <a:xfrm>
            <a:off x="2427494" y="3482975"/>
            <a:ext cx="2819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dirty="0"/>
              <a:t>Fed holds money supply constant</a:t>
            </a:r>
          </a:p>
        </p:txBody>
      </p:sp>
      <p:sp>
        <p:nvSpPr>
          <p:cNvPr id="54280" name="Rectangle 8"/>
          <p:cNvSpPr>
            <a:spLocks noChangeArrowheads="1"/>
          </p:cNvSpPr>
          <p:nvPr/>
        </p:nvSpPr>
        <p:spPr bwMode="auto">
          <a:xfrm>
            <a:off x="6542088" y="4724400"/>
            <a:ext cx="990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1.93</a:t>
            </a:r>
          </a:p>
        </p:txBody>
      </p:sp>
      <p:sp>
        <p:nvSpPr>
          <p:cNvPr id="54281" name="Rectangle 9"/>
          <p:cNvSpPr>
            <a:spLocks noChangeArrowheads="1"/>
          </p:cNvSpPr>
          <p:nvPr/>
        </p:nvSpPr>
        <p:spPr bwMode="auto">
          <a:xfrm>
            <a:off x="6542088" y="3711575"/>
            <a:ext cx="990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0.60</a:t>
            </a:r>
          </a:p>
        </p:txBody>
      </p:sp>
      <p:sp>
        <p:nvSpPr>
          <p:cNvPr id="54282" name="Rectangle 10"/>
          <p:cNvSpPr>
            <a:spLocks noChangeArrowheads="1"/>
          </p:cNvSpPr>
          <p:nvPr/>
        </p:nvSpPr>
        <p:spPr bwMode="auto">
          <a:xfrm>
            <a:off x="7989888" y="1914525"/>
            <a:ext cx="2133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600" i="1"/>
              <a:t>Estimated value of    </a:t>
            </a:r>
            <a:br>
              <a:rPr lang="en-US" sz="2600" i="1"/>
            </a:br>
            <a:r>
              <a:rPr lang="en-US" sz="2600" b="1">
                <a:sym typeface="Symbol" pitchFamily="18" charset="2"/>
              </a:rPr>
              <a:t></a:t>
            </a:r>
            <a:r>
              <a:rPr lang="en-US" sz="2600" b="1" i="1">
                <a:sym typeface="Symbol" pitchFamily="18" charset="2"/>
              </a:rPr>
              <a:t>Y</a:t>
            </a:r>
            <a:r>
              <a:rPr lang="en-US" sz="1100" b="1" i="1">
                <a:sym typeface="Symbol" pitchFamily="18" charset="2"/>
              </a:rPr>
              <a:t> </a:t>
            </a:r>
            <a:r>
              <a:rPr lang="en-US" sz="2600" i="1">
                <a:sym typeface="Symbol" pitchFamily="18" charset="2"/>
              </a:rPr>
              <a:t>/</a:t>
            </a:r>
            <a:r>
              <a:rPr lang="en-US" sz="1100" b="1" i="1">
                <a:sym typeface="Symbol" pitchFamily="18" charset="2"/>
              </a:rPr>
              <a:t> </a:t>
            </a:r>
            <a:r>
              <a:rPr lang="en-US" sz="2600" b="1">
                <a:sym typeface="Symbol" pitchFamily="18" charset="2"/>
              </a:rPr>
              <a:t></a:t>
            </a:r>
            <a:r>
              <a:rPr lang="en-US" sz="2600" b="1" i="1">
                <a:sym typeface="Symbol" pitchFamily="18" charset="2"/>
              </a:rPr>
              <a:t>T</a:t>
            </a:r>
            <a:r>
              <a:rPr lang="en-US" sz="2600">
                <a:sym typeface="Symbol" pitchFamily="18" charset="2"/>
              </a:rPr>
              <a:t> </a:t>
            </a:r>
          </a:p>
        </p:txBody>
      </p:sp>
      <p:sp>
        <p:nvSpPr>
          <p:cNvPr id="35851" name="Line 11"/>
          <p:cNvSpPr>
            <a:spLocks noChangeShapeType="1"/>
          </p:cNvSpPr>
          <p:nvPr/>
        </p:nvSpPr>
        <p:spPr bwMode="auto">
          <a:xfrm>
            <a:off x="2427288" y="3321050"/>
            <a:ext cx="754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4" name="Rectangle 12"/>
          <p:cNvSpPr>
            <a:spLocks noChangeArrowheads="1"/>
          </p:cNvSpPr>
          <p:nvPr/>
        </p:nvSpPr>
        <p:spPr bwMode="auto">
          <a:xfrm>
            <a:off x="8599488" y="4724400"/>
            <a:ext cx="1143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b="1">
                <a:sym typeface="Symbol" pitchFamily="18" charset="2"/>
              </a:rPr>
              <a:t></a:t>
            </a:r>
            <a:r>
              <a:rPr lang="en-US" sz="2600"/>
              <a:t>1.19</a:t>
            </a:r>
          </a:p>
        </p:txBody>
      </p:sp>
      <p:sp>
        <p:nvSpPr>
          <p:cNvPr id="54285" name="Rectangle 13"/>
          <p:cNvSpPr>
            <a:spLocks noChangeArrowheads="1"/>
          </p:cNvSpPr>
          <p:nvPr/>
        </p:nvSpPr>
        <p:spPr bwMode="auto">
          <a:xfrm>
            <a:off x="8599488" y="3711575"/>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b="1">
                <a:sym typeface="Symbol" pitchFamily="18" charset="2"/>
              </a:rPr>
              <a:t></a:t>
            </a:r>
            <a:r>
              <a:rPr lang="en-US" sz="2600"/>
              <a:t>0.26</a:t>
            </a:r>
          </a:p>
        </p:txBody>
      </p:sp>
      <p:sp>
        <p:nvSpPr>
          <p:cNvPr id="2" name="TextBox 1"/>
          <p:cNvSpPr txBox="1"/>
          <p:nvPr/>
        </p:nvSpPr>
        <p:spPr>
          <a:xfrm>
            <a:off x="2175164" y="5735782"/>
            <a:ext cx="7883236" cy="923330"/>
          </a:xfrm>
          <a:prstGeom prst="rect">
            <a:avLst/>
          </a:prstGeom>
          <a:noFill/>
        </p:spPr>
        <p:txBody>
          <a:bodyPr wrap="square" rtlCol="0">
            <a:spAutoFit/>
          </a:bodyPr>
          <a:lstStyle/>
          <a:p>
            <a:r>
              <a:rPr lang="en-US" dirty="0">
                <a:solidFill>
                  <a:srgbClr val="FF0000"/>
                </a:solidFill>
              </a:rPr>
              <a:t>A </a:t>
            </a:r>
            <a:r>
              <a:rPr lang="en-US" dirty="0" err="1">
                <a:solidFill>
                  <a:srgbClr val="FF0000"/>
                </a:solidFill>
              </a:rPr>
              <a:t>macroeconometric</a:t>
            </a:r>
            <a:r>
              <a:rPr lang="en-US" dirty="0">
                <a:solidFill>
                  <a:srgbClr val="FF0000"/>
                </a:solidFill>
              </a:rPr>
              <a:t> model is a more elaborate version of our </a:t>
            </a:r>
            <a:r>
              <a:rPr lang="en-US" i="1" dirty="0">
                <a:solidFill>
                  <a:srgbClr val="FF0000"/>
                </a:solidFill>
              </a:rPr>
              <a:t>IS-LM</a:t>
            </a:r>
            <a:r>
              <a:rPr lang="en-US" dirty="0">
                <a:solidFill>
                  <a:srgbClr val="FF0000"/>
                </a:solidFill>
              </a:rPr>
              <a:t> model, with the parameters given the numerical values that they are estimated to have, based on historical data.</a:t>
            </a:r>
          </a:p>
        </p:txBody>
      </p:sp>
      <p:sp>
        <p:nvSpPr>
          <p:cNvPr id="3" name="TextBox 2"/>
          <p:cNvSpPr txBox="1"/>
          <p:nvPr/>
        </p:nvSpPr>
        <p:spPr>
          <a:xfrm>
            <a:off x="9971088" y="900450"/>
            <a:ext cx="2151986" cy="2031325"/>
          </a:xfrm>
          <a:prstGeom prst="rect">
            <a:avLst/>
          </a:prstGeom>
          <a:noFill/>
        </p:spPr>
        <p:txBody>
          <a:bodyPr wrap="square" rtlCol="0">
            <a:spAutoFit/>
          </a:bodyPr>
          <a:lstStyle/>
          <a:p>
            <a:r>
              <a:rPr lang="en-US" dirty="0" smtClean="0"/>
              <a:t>These statistical estimates confirm that the effect of government spending exceeds the effect of an equal-sized tax cut.</a:t>
            </a:r>
            <a:endParaRPr lang="en-US" dirty="0"/>
          </a:p>
        </p:txBody>
      </p:sp>
      <p:sp>
        <p:nvSpPr>
          <p:cNvPr id="16" name="TextBox 15"/>
          <p:cNvSpPr txBox="1"/>
          <p:nvPr/>
        </p:nvSpPr>
        <p:spPr>
          <a:xfrm>
            <a:off x="9956344" y="3373268"/>
            <a:ext cx="2151986" cy="2585323"/>
          </a:xfrm>
          <a:prstGeom prst="rect">
            <a:avLst/>
          </a:prstGeom>
          <a:noFill/>
        </p:spPr>
        <p:txBody>
          <a:bodyPr wrap="square" rtlCol="0">
            <a:spAutoFit/>
          </a:bodyPr>
          <a:lstStyle/>
          <a:p>
            <a:r>
              <a:rPr lang="en-US" dirty="0" smtClean="0"/>
              <a:t>They also confirm that the effect of fiscal policy is bigger when the central bank holds the interest rate constant, thereby canceling the crowding out effect.</a:t>
            </a:r>
            <a:endParaRPr lang="en-US" dirty="0"/>
          </a:p>
        </p:txBody>
      </p:sp>
    </p:spTree>
    <p:extLst>
      <p:ext uri="{BB962C8B-B14F-4D97-AF65-F5344CB8AC3E}">
        <p14:creationId xmlns:p14="http://schemas.microsoft.com/office/powerpoint/2010/main" val="1832964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4279"/>
                                        </p:tgtEl>
                                        <p:attrNameLst>
                                          <p:attrName>style.visibility</p:attrName>
                                        </p:attrNameLst>
                                      </p:cBhvr>
                                      <p:to>
                                        <p:strVal val="visible"/>
                                      </p:to>
                                    </p:set>
                                    <p:animEffect transition="in" filter="strips(downLeft)">
                                      <p:cBhvr>
                                        <p:cTn id="7" dur="500"/>
                                        <p:tgtEl>
                                          <p:spTgt spid="542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81"/>
                                        </p:tgtEl>
                                        <p:attrNameLst>
                                          <p:attrName>style.visibility</p:attrName>
                                        </p:attrNameLst>
                                      </p:cBhvr>
                                      <p:to>
                                        <p:strVal val="visible"/>
                                      </p:to>
                                    </p:set>
                                    <p:animEffect transition="in" filter="strips(downRight)">
                                      <p:cBhvr>
                                        <p:cTn id="12" dur="500"/>
                                        <p:tgtEl>
                                          <p:spTgt spid="542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4278"/>
                                        </p:tgtEl>
                                        <p:attrNameLst>
                                          <p:attrName>style.visibility</p:attrName>
                                        </p:attrNameLst>
                                      </p:cBhvr>
                                      <p:to>
                                        <p:strVal val="visible"/>
                                      </p:to>
                                    </p:set>
                                    <p:animEffect transition="in" filter="strips(downLeft)">
                                      <p:cBhvr>
                                        <p:cTn id="17" dur="500"/>
                                        <p:tgtEl>
                                          <p:spTgt spid="542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4280"/>
                                        </p:tgtEl>
                                        <p:attrNameLst>
                                          <p:attrName>style.visibility</p:attrName>
                                        </p:attrNameLst>
                                      </p:cBhvr>
                                      <p:to>
                                        <p:strVal val="visible"/>
                                      </p:to>
                                    </p:set>
                                    <p:animEffect transition="in" filter="strips(downRight)">
                                      <p:cBhvr>
                                        <p:cTn id="22" dur="500"/>
                                        <p:tgtEl>
                                          <p:spTgt spid="542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4282"/>
                                        </p:tgtEl>
                                        <p:attrNameLst>
                                          <p:attrName>style.visibility</p:attrName>
                                        </p:attrNameLst>
                                      </p:cBhvr>
                                      <p:to>
                                        <p:strVal val="visible"/>
                                      </p:to>
                                    </p:set>
                                    <p:animEffect transition="in" filter="strips(downRight)">
                                      <p:cBhvr>
                                        <p:cTn id="27" dur="500"/>
                                        <p:tgtEl>
                                          <p:spTgt spid="542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4285"/>
                                        </p:tgtEl>
                                        <p:attrNameLst>
                                          <p:attrName>style.visibility</p:attrName>
                                        </p:attrNameLst>
                                      </p:cBhvr>
                                      <p:to>
                                        <p:strVal val="visible"/>
                                      </p:to>
                                    </p:set>
                                    <p:animEffect transition="in" filter="strips(downRight)">
                                      <p:cBhvr>
                                        <p:cTn id="32" dur="500"/>
                                        <p:tgtEl>
                                          <p:spTgt spid="542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54284"/>
                                        </p:tgtEl>
                                        <p:attrNameLst>
                                          <p:attrName>style.visibility</p:attrName>
                                        </p:attrNameLst>
                                      </p:cBhvr>
                                      <p:to>
                                        <p:strVal val="visible"/>
                                      </p:to>
                                    </p:set>
                                    <p:animEffect transition="in" filter="strips(downRight)">
                                      <p:cBhvr>
                                        <p:cTn id="37" dur="500"/>
                                        <p:tgtEl>
                                          <p:spTgt spid="54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autoUpdateAnimBg="0"/>
      <p:bldP spid="54279" grpId="0" autoUpdateAnimBg="0"/>
      <p:bldP spid="54280" grpId="0" autoUpdateAnimBg="0"/>
      <p:bldP spid="54281" grpId="0" autoUpdateAnimBg="0"/>
      <p:bldP spid="54282" grpId="0" autoUpdateAnimBg="0"/>
      <p:bldP spid="54284" grpId="0" autoUpdateAnimBg="0"/>
      <p:bldP spid="5428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IS-LM</a:t>
            </a:r>
            <a:r>
              <a:rPr lang="en-US" dirty="0" smtClean="0"/>
              <a:t> Model: Ch. 11 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Short-run equilibrium in the </a:t>
            </a:r>
            <a:r>
              <a:rPr lang="en-US" i="1" dirty="0" smtClean="0"/>
              <a:t>goods</a:t>
            </a:r>
            <a:r>
              <a:rPr lang="en-US" dirty="0" smtClean="0"/>
              <a:t> market is represented by a </a:t>
            </a:r>
            <a:r>
              <a:rPr lang="en-US" i="1" dirty="0" smtClean="0"/>
              <a:t>downward-sloping</a:t>
            </a:r>
            <a:r>
              <a:rPr lang="en-US" dirty="0" smtClean="0"/>
              <a:t> </a:t>
            </a:r>
            <a:r>
              <a:rPr lang="en-US" i="1" dirty="0" smtClean="0"/>
              <a:t>IS</a:t>
            </a:r>
            <a:r>
              <a:rPr lang="en-US" dirty="0" smtClean="0"/>
              <a:t> curve linking </a:t>
            </a:r>
            <a:r>
              <a:rPr lang="en-US" i="1" dirty="0" smtClean="0"/>
              <a:t>Y</a:t>
            </a:r>
            <a:r>
              <a:rPr lang="en-US" dirty="0" smtClean="0"/>
              <a:t> and </a:t>
            </a:r>
            <a:r>
              <a:rPr lang="en-US" i="1" dirty="0" smtClean="0"/>
              <a:t>r</a:t>
            </a:r>
            <a:r>
              <a:rPr lang="en-US" dirty="0" smtClean="0"/>
              <a:t>.</a:t>
            </a:r>
          </a:p>
          <a:p>
            <a:r>
              <a:rPr lang="en-US" dirty="0"/>
              <a:t>Short-run equilibrium in the </a:t>
            </a:r>
            <a:r>
              <a:rPr lang="en-US" i="1" dirty="0" smtClean="0"/>
              <a:t>money</a:t>
            </a:r>
            <a:r>
              <a:rPr lang="en-US" dirty="0" smtClean="0"/>
              <a:t> market </a:t>
            </a:r>
            <a:r>
              <a:rPr lang="en-US" dirty="0"/>
              <a:t>is represented by </a:t>
            </a:r>
            <a:r>
              <a:rPr lang="en-US" dirty="0" smtClean="0"/>
              <a:t>an </a:t>
            </a:r>
            <a:r>
              <a:rPr lang="en-US" i="1" dirty="0" smtClean="0"/>
              <a:t>upward-sloping</a:t>
            </a:r>
            <a:r>
              <a:rPr lang="en-US" dirty="0" smtClean="0"/>
              <a:t> </a:t>
            </a:r>
            <a:r>
              <a:rPr lang="en-US" i="1" dirty="0" smtClean="0"/>
              <a:t>LM</a:t>
            </a:r>
            <a:r>
              <a:rPr lang="en-US" dirty="0" smtClean="0"/>
              <a:t> curve </a:t>
            </a:r>
            <a:r>
              <a:rPr lang="en-US" dirty="0"/>
              <a:t>linking </a:t>
            </a:r>
            <a:r>
              <a:rPr lang="en-US" i="1" dirty="0"/>
              <a:t>Y</a:t>
            </a:r>
            <a:r>
              <a:rPr lang="en-US" dirty="0"/>
              <a:t> and </a:t>
            </a:r>
            <a:r>
              <a:rPr lang="en-US" i="1" dirty="0"/>
              <a:t>r</a:t>
            </a:r>
            <a:r>
              <a:rPr lang="en-US" dirty="0"/>
              <a:t>.</a:t>
            </a:r>
          </a:p>
          <a:p>
            <a:r>
              <a:rPr lang="en-US" dirty="0" smtClean="0"/>
              <a:t>The intersection of the </a:t>
            </a:r>
            <a:r>
              <a:rPr lang="en-US" i="1" dirty="0" smtClean="0"/>
              <a:t>IS</a:t>
            </a:r>
            <a:r>
              <a:rPr lang="en-US" dirty="0" smtClean="0"/>
              <a:t> and </a:t>
            </a:r>
            <a:r>
              <a:rPr lang="en-US" i="1" dirty="0" smtClean="0"/>
              <a:t>LM</a:t>
            </a:r>
            <a:r>
              <a:rPr lang="en-US" dirty="0" smtClean="0"/>
              <a:t> curves determine the short-run equilibrium values of </a:t>
            </a:r>
            <a:r>
              <a:rPr lang="en-US" i="1" dirty="0"/>
              <a:t>Y</a:t>
            </a:r>
            <a:r>
              <a:rPr lang="en-US" dirty="0"/>
              <a:t> and </a:t>
            </a:r>
            <a:r>
              <a:rPr lang="en-US" i="1" dirty="0"/>
              <a:t>r</a:t>
            </a:r>
            <a:r>
              <a:rPr lang="en-US" dirty="0"/>
              <a:t>.</a:t>
            </a:r>
          </a:p>
          <a:p>
            <a:r>
              <a:rPr lang="en-US" dirty="0" smtClean="0">
                <a:solidFill>
                  <a:srgbClr val="FF0000"/>
                </a:solidFill>
              </a:rPr>
              <a:t>The </a:t>
            </a:r>
            <a:r>
              <a:rPr lang="en-US" i="1" dirty="0">
                <a:solidFill>
                  <a:srgbClr val="FF0000"/>
                </a:solidFill>
              </a:rPr>
              <a:t>IS</a:t>
            </a:r>
            <a:r>
              <a:rPr lang="en-US" dirty="0">
                <a:solidFill>
                  <a:srgbClr val="FF0000"/>
                </a:solidFill>
              </a:rPr>
              <a:t> curve shifts right if there is:</a:t>
            </a:r>
          </a:p>
          <a:p>
            <a:pPr lvl="1"/>
            <a:r>
              <a:rPr lang="en-US" dirty="0">
                <a:solidFill>
                  <a:srgbClr val="FF0000"/>
                </a:solidFill>
              </a:rPr>
              <a:t>an increase in </a:t>
            </a:r>
            <a:r>
              <a:rPr lang="en-US" i="1" dirty="0">
                <a:solidFill>
                  <a:srgbClr val="FF0000"/>
                </a:solidFill>
              </a:rPr>
              <a:t>C</a:t>
            </a:r>
            <a:r>
              <a:rPr lang="en-US" baseline="-25000" dirty="0">
                <a:solidFill>
                  <a:srgbClr val="FF0000"/>
                </a:solidFill>
              </a:rPr>
              <a:t>o</a:t>
            </a:r>
            <a:r>
              <a:rPr lang="en-US" dirty="0">
                <a:solidFill>
                  <a:srgbClr val="FF0000"/>
                </a:solidFill>
              </a:rPr>
              <a:t> + </a:t>
            </a:r>
            <a:r>
              <a:rPr lang="en-US" i="1" dirty="0">
                <a:solidFill>
                  <a:srgbClr val="FF0000"/>
                </a:solidFill>
              </a:rPr>
              <a:t>I</a:t>
            </a:r>
            <a:r>
              <a:rPr lang="en-US" baseline="-25000" dirty="0">
                <a:solidFill>
                  <a:srgbClr val="FF0000"/>
                </a:solidFill>
              </a:rPr>
              <a:t>o</a:t>
            </a:r>
            <a:r>
              <a:rPr lang="en-US" dirty="0">
                <a:solidFill>
                  <a:srgbClr val="FF0000"/>
                </a:solidFill>
              </a:rPr>
              <a:t> + </a:t>
            </a:r>
            <a:r>
              <a:rPr lang="en-US" i="1" dirty="0">
                <a:solidFill>
                  <a:srgbClr val="FF0000"/>
                </a:solidFill>
              </a:rPr>
              <a:t>G</a:t>
            </a:r>
            <a:r>
              <a:rPr lang="en-US" dirty="0">
                <a:solidFill>
                  <a:srgbClr val="FF0000"/>
                </a:solidFill>
              </a:rPr>
              <a:t>, or</a:t>
            </a:r>
          </a:p>
          <a:p>
            <a:pPr lvl="1"/>
            <a:r>
              <a:rPr lang="en-US" dirty="0">
                <a:solidFill>
                  <a:srgbClr val="FF0000"/>
                </a:solidFill>
              </a:rPr>
              <a:t>a decrease in </a:t>
            </a:r>
            <a:r>
              <a:rPr lang="en-US" i="1" dirty="0">
                <a:solidFill>
                  <a:srgbClr val="FF0000"/>
                </a:solidFill>
              </a:rPr>
              <a:t>T</a:t>
            </a:r>
            <a:r>
              <a:rPr lang="en-US" dirty="0">
                <a:solidFill>
                  <a:srgbClr val="FF0000"/>
                </a:solidFill>
              </a:rPr>
              <a:t>.</a:t>
            </a:r>
          </a:p>
          <a:p>
            <a:r>
              <a:rPr lang="en-US" dirty="0">
                <a:solidFill>
                  <a:srgbClr val="FF0000"/>
                </a:solidFill>
              </a:rPr>
              <a:t>The </a:t>
            </a:r>
            <a:r>
              <a:rPr lang="en-US" i="1" dirty="0">
                <a:solidFill>
                  <a:srgbClr val="FF0000"/>
                </a:solidFill>
              </a:rPr>
              <a:t>LM</a:t>
            </a:r>
            <a:r>
              <a:rPr lang="en-US" dirty="0">
                <a:solidFill>
                  <a:srgbClr val="FF0000"/>
                </a:solidFill>
              </a:rPr>
              <a:t> curve shifts right if:</a:t>
            </a:r>
          </a:p>
          <a:p>
            <a:pPr lvl="1"/>
            <a:r>
              <a:rPr lang="en-US" i="1" dirty="0" smtClean="0">
                <a:solidFill>
                  <a:srgbClr val="FF0000"/>
                </a:solidFill>
              </a:rPr>
              <a:t>M</a:t>
            </a:r>
            <a:r>
              <a:rPr lang="en-US" dirty="0" smtClean="0">
                <a:solidFill>
                  <a:srgbClr val="FF0000"/>
                </a:solidFill>
              </a:rPr>
              <a:t>/</a:t>
            </a:r>
            <a:r>
              <a:rPr lang="en-US" i="1" dirty="0" smtClean="0">
                <a:solidFill>
                  <a:srgbClr val="FF0000"/>
                </a:solidFill>
              </a:rPr>
              <a:t>P</a:t>
            </a:r>
            <a:r>
              <a:rPr lang="en-US" dirty="0" smtClean="0">
                <a:solidFill>
                  <a:srgbClr val="FF0000"/>
                </a:solidFill>
              </a:rPr>
              <a:t> </a:t>
            </a:r>
            <a:r>
              <a:rPr lang="en-US" dirty="0">
                <a:solidFill>
                  <a:srgbClr val="FF0000"/>
                </a:solidFill>
              </a:rPr>
              <a:t>or </a:t>
            </a:r>
            <a:r>
              <a:rPr lang="en-US" i="1" dirty="0">
                <a:solidFill>
                  <a:srgbClr val="FF0000"/>
                </a:solidFill>
              </a:rPr>
              <a:t>E</a:t>
            </a:r>
            <a:r>
              <a:rPr lang="el-GR" dirty="0">
                <a:solidFill>
                  <a:srgbClr val="FF0000"/>
                </a:solidFill>
                <a:cs typeface="Calibri"/>
              </a:rPr>
              <a:t>π</a:t>
            </a:r>
            <a:r>
              <a:rPr lang="en-US" dirty="0">
                <a:solidFill>
                  <a:srgbClr val="FF0000"/>
                </a:solidFill>
                <a:cs typeface="Calibri"/>
              </a:rPr>
              <a:t> </a:t>
            </a:r>
            <a:r>
              <a:rPr lang="en-US" dirty="0" smtClean="0">
                <a:solidFill>
                  <a:srgbClr val="FF0000"/>
                </a:solidFill>
                <a:cs typeface="Calibri"/>
              </a:rPr>
              <a:t>increases, or</a:t>
            </a:r>
            <a:endParaRPr lang="en-US" dirty="0">
              <a:solidFill>
                <a:srgbClr val="FF0000"/>
              </a:solidFill>
              <a:cs typeface="Calibri"/>
            </a:endParaRPr>
          </a:p>
          <a:p>
            <a:pPr lvl="1"/>
            <a:r>
              <a:rPr lang="en-US" i="1" dirty="0">
                <a:solidFill>
                  <a:srgbClr val="FF0000"/>
                </a:solidFill>
                <a:cs typeface="Calibri"/>
              </a:rPr>
              <a:t>L</a:t>
            </a:r>
            <a:r>
              <a:rPr lang="en-US" baseline="-25000" dirty="0">
                <a:solidFill>
                  <a:srgbClr val="FF0000"/>
                </a:solidFill>
                <a:cs typeface="Calibri"/>
              </a:rPr>
              <a:t>o</a:t>
            </a:r>
            <a:r>
              <a:rPr lang="en-US" dirty="0">
                <a:solidFill>
                  <a:srgbClr val="FF0000"/>
                </a:solidFill>
                <a:cs typeface="Calibri"/>
              </a:rPr>
              <a:t> </a:t>
            </a:r>
            <a:r>
              <a:rPr lang="en-US" dirty="0" smtClean="0">
                <a:solidFill>
                  <a:srgbClr val="FF0000"/>
                </a:solidFill>
                <a:cs typeface="Calibri"/>
              </a:rPr>
              <a:t>decreases</a:t>
            </a:r>
            <a:endParaRPr lang="en-US" dirty="0">
              <a:solidFill>
                <a:srgbClr val="FF0000"/>
              </a:solidFill>
            </a:endParaRPr>
          </a:p>
          <a:p>
            <a:endParaRPr lang="en-US" dirty="0"/>
          </a:p>
        </p:txBody>
      </p:sp>
      <p:grpSp>
        <p:nvGrpSpPr>
          <p:cNvPr id="4" name="Group 5"/>
          <p:cNvGrpSpPr>
            <a:grpSpLocks/>
          </p:cNvGrpSpPr>
          <p:nvPr/>
        </p:nvGrpSpPr>
        <p:grpSpPr bwMode="auto">
          <a:xfrm>
            <a:off x="6924675" y="3546547"/>
            <a:ext cx="3375025" cy="3133324"/>
            <a:chOff x="2976" y="1296"/>
            <a:chExt cx="2304" cy="2139"/>
          </a:xfrm>
        </p:grpSpPr>
        <p:grpSp>
          <p:nvGrpSpPr>
            <p:cNvPr id="5" name="Group 6"/>
            <p:cNvGrpSpPr>
              <a:grpSpLocks/>
            </p:cNvGrpSpPr>
            <p:nvPr/>
          </p:nvGrpSpPr>
          <p:grpSpPr bwMode="auto">
            <a:xfrm>
              <a:off x="3120" y="1536"/>
              <a:ext cx="1968" cy="1728"/>
              <a:chOff x="2640" y="1056"/>
              <a:chExt cx="2496" cy="2112"/>
            </a:xfrm>
          </p:grpSpPr>
          <p:sp>
            <p:nvSpPr>
              <p:cNvPr id="8" name="Line 7"/>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8"/>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 name="Text Box 9"/>
            <p:cNvSpPr txBox="1">
              <a:spLocks noChangeArrowheads="1"/>
            </p:cNvSpPr>
            <p:nvPr/>
          </p:nvSpPr>
          <p:spPr bwMode="auto">
            <a:xfrm>
              <a:off x="4944" y="3120"/>
              <a:ext cx="336"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mn-lt"/>
                </a:rPr>
                <a:t>Y</a:t>
              </a:r>
              <a:r>
                <a:rPr lang="en-US" sz="2400">
                  <a:latin typeface="+mn-lt"/>
                </a:rPr>
                <a:t> </a:t>
              </a:r>
              <a:endParaRPr lang="en-US" sz="2200">
                <a:latin typeface="+mn-lt"/>
              </a:endParaRPr>
            </a:p>
          </p:txBody>
        </p:sp>
        <p:sp>
          <p:nvSpPr>
            <p:cNvPr id="7" name="Text Box 10"/>
            <p:cNvSpPr txBox="1">
              <a:spLocks noChangeArrowheads="1"/>
            </p:cNvSpPr>
            <p:nvPr/>
          </p:nvSpPr>
          <p:spPr bwMode="auto">
            <a:xfrm>
              <a:off x="2976" y="1296"/>
              <a:ext cx="240"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dirty="0">
                  <a:latin typeface="+mn-lt"/>
                </a:rPr>
                <a:t>r</a:t>
              </a:r>
              <a:endParaRPr lang="en-US" sz="2200" dirty="0">
                <a:latin typeface="+mn-lt"/>
              </a:endParaRPr>
            </a:p>
          </p:txBody>
        </p:sp>
      </p:grpSp>
      <p:grpSp>
        <p:nvGrpSpPr>
          <p:cNvPr id="10" name="Group 12"/>
          <p:cNvGrpSpPr>
            <a:grpSpLocks/>
          </p:cNvGrpSpPr>
          <p:nvPr/>
        </p:nvGrpSpPr>
        <p:grpSpPr bwMode="auto">
          <a:xfrm>
            <a:off x="7454788" y="4243460"/>
            <a:ext cx="2387713" cy="2068375"/>
            <a:chOff x="3506" y="1351"/>
            <a:chExt cx="1630" cy="1412"/>
          </a:xfrm>
        </p:grpSpPr>
        <p:sp>
          <p:nvSpPr>
            <p:cNvPr id="11" name="Line 13"/>
            <p:cNvSpPr>
              <a:spLocks noChangeShapeType="1"/>
            </p:cNvSpPr>
            <p:nvPr/>
          </p:nvSpPr>
          <p:spPr bwMode="auto">
            <a:xfrm>
              <a:off x="3506" y="1351"/>
              <a:ext cx="1255"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Text Box 14"/>
            <p:cNvSpPr txBox="1">
              <a:spLocks noChangeArrowheads="1"/>
            </p:cNvSpPr>
            <p:nvPr/>
          </p:nvSpPr>
          <p:spPr bwMode="auto">
            <a:xfrm>
              <a:off x="4704" y="2448"/>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mn-lt"/>
                </a:rPr>
                <a:t>IS</a:t>
              </a:r>
            </a:p>
          </p:txBody>
        </p:sp>
      </p:grpSp>
      <p:grpSp>
        <p:nvGrpSpPr>
          <p:cNvPr id="13" name="Group 15"/>
          <p:cNvGrpSpPr>
            <a:grpSpLocks/>
          </p:cNvGrpSpPr>
          <p:nvPr/>
        </p:nvGrpSpPr>
        <p:grpSpPr bwMode="auto">
          <a:xfrm>
            <a:off x="7434196" y="4003748"/>
            <a:ext cx="2179704" cy="2109391"/>
            <a:chOff x="3504" y="1200"/>
            <a:chExt cx="1488" cy="1440"/>
          </a:xfrm>
        </p:grpSpPr>
        <p:sp>
          <p:nvSpPr>
            <p:cNvPr id="14" name="Line 16"/>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4560" y="1200"/>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mn-lt"/>
                </a:rPr>
                <a:t>LM</a:t>
              </a:r>
            </a:p>
          </p:txBody>
        </p:sp>
      </p:grpSp>
      <p:sp>
        <p:nvSpPr>
          <p:cNvPr id="16" name="Line 18"/>
          <p:cNvSpPr>
            <a:spLocks noChangeShapeType="1"/>
          </p:cNvSpPr>
          <p:nvPr/>
        </p:nvSpPr>
        <p:spPr bwMode="auto">
          <a:xfrm flipH="1">
            <a:off x="7086600" y="5170397"/>
            <a:ext cx="1296396" cy="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19"/>
          <p:cNvSpPr>
            <a:spLocks noChangeShapeType="1"/>
          </p:cNvSpPr>
          <p:nvPr/>
        </p:nvSpPr>
        <p:spPr bwMode="auto">
          <a:xfrm flipH="1">
            <a:off x="8371050" y="5149734"/>
            <a:ext cx="1" cy="128418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9284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upRigh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Shocks in the is-lm theory</a:t>
            </a:r>
            <a:endParaRPr lang="en-US" dirty="0"/>
          </a:p>
        </p:txBody>
      </p:sp>
      <p:sp>
        <p:nvSpPr>
          <p:cNvPr id="5" name="Text Placeholder 4"/>
          <p:cNvSpPr>
            <a:spLocks noGrp="1"/>
          </p:cNvSpPr>
          <p:nvPr>
            <p:ph type="body" idx="1"/>
          </p:nvPr>
        </p:nvSpPr>
        <p:spPr/>
        <p:txBody>
          <a:bodyPr/>
          <a:lstStyle/>
          <a:p>
            <a:r>
              <a:rPr lang="en-US" dirty="0" smtClean="0"/>
              <a:t>When households and businesses suddenly change their behavior, what are the macroeconomic consequences?</a:t>
            </a:r>
            <a:endParaRPr lang="en-US" dirty="0"/>
          </a:p>
        </p:txBody>
      </p:sp>
    </p:spTree>
    <p:extLst>
      <p:ext uri="{BB962C8B-B14F-4D97-AF65-F5344CB8AC3E}">
        <p14:creationId xmlns:p14="http://schemas.microsoft.com/office/powerpoint/2010/main" val="1855540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Shocks in the </a:t>
            </a:r>
            <a:r>
              <a:rPr lang="en-US" i="1" smtClean="0"/>
              <a:t>IS</a:t>
            </a:r>
            <a:r>
              <a:rPr lang="en-US" sz="1200" i="1"/>
              <a:t> </a:t>
            </a:r>
            <a:r>
              <a:rPr lang="en-US" smtClean="0"/>
              <a:t>-</a:t>
            </a:r>
            <a:r>
              <a:rPr lang="en-US" i="1" smtClean="0"/>
              <a:t>LM</a:t>
            </a:r>
            <a:r>
              <a:rPr lang="en-US" sz="1200" i="1"/>
              <a:t> </a:t>
            </a:r>
            <a:r>
              <a:rPr lang="en-US" smtClean="0"/>
              <a:t> model</a:t>
            </a:r>
          </a:p>
        </p:txBody>
      </p:sp>
      <p:sp>
        <p:nvSpPr>
          <p:cNvPr id="36867" name="Rectangle 3"/>
          <p:cNvSpPr>
            <a:spLocks noGrp="1" noChangeArrowheads="1"/>
          </p:cNvSpPr>
          <p:nvPr>
            <p:ph idx="1"/>
          </p:nvPr>
        </p:nvSpPr>
        <p:spPr/>
        <p:txBody>
          <a:bodyPr/>
          <a:lstStyle/>
          <a:p>
            <a:pPr marL="0" indent="0">
              <a:buNone/>
            </a:pPr>
            <a:r>
              <a:rPr lang="en-US" b="1" i="1" dirty="0" smtClean="0">
                <a:solidFill>
                  <a:srgbClr val="FF0000"/>
                </a:solidFill>
              </a:rPr>
              <a:t>IS</a:t>
            </a:r>
            <a:r>
              <a:rPr lang="en-US" sz="900" b="1" dirty="0">
                <a:solidFill>
                  <a:srgbClr val="FF0000"/>
                </a:solidFill>
              </a:rPr>
              <a:t> </a:t>
            </a:r>
            <a:r>
              <a:rPr lang="en-US" b="1" dirty="0" smtClean="0">
                <a:solidFill>
                  <a:srgbClr val="FF0000"/>
                </a:solidFill>
              </a:rPr>
              <a:t> shocks</a:t>
            </a:r>
            <a:r>
              <a:rPr lang="en-US" dirty="0" smtClean="0"/>
              <a:t>:  exogenous changes in the demand for goods and services.  </a:t>
            </a:r>
          </a:p>
          <a:p>
            <a:pPr marL="0" indent="0">
              <a:spcBef>
                <a:spcPct val="50000"/>
              </a:spcBef>
              <a:buNone/>
            </a:pPr>
            <a:r>
              <a:rPr lang="en-US" dirty="0" smtClean="0"/>
              <a:t>Examples: </a:t>
            </a:r>
          </a:p>
          <a:p>
            <a:pPr marL="571500" lvl="1" indent="-346075">
              <a:spcBef>
                <a:spcPct val="15000"/>
              </a:spcBef>
              <a:buSzPct val="115000"/>
            </a:pPr>
            <a:r>
              <a:rPr lang="en-US" dirty="0"/>
              <a:t>stock market boom or crash</a:t>
            </a:r>
            <a:br>
              <a:rPr lang="en-US" dirty="0"/>
            </a:br>
            <a:r>
              <a:rPr lang="en-US" dirty="0"/>
              <a:t>	</a:t>
            </a:r>
            <a:r>
              <a:rPr lang="en-US" dirty="0">
                <a:sym typeface="Symbol" pitchFamily="18" charset="2"/>
              </a:rPr>
              <a:t> change in households’ wealth</a:t>
            </a:r>
            <a:br>
              <a:rPr lang="en-US" dirty="0">
                <a:sym typeface="Symbol" pitchFamily="18" charset="2"/>
              </a:rPr>
            </a:br>
            <a:r>
              <a:rPr lang="en-US" dirty="0">
                <a:sym typeface="Symbol" pitchFamily="18" charset="2"/>
              </a:rPr>
              <a:t>	 </a:t>
            </a:r>
            <a:r>
              <a:rPr lang="en-US" b="1" i="1" dirty="0" smtClean="0">
                <a:sym typeface="Symbol" pitchFamily="18" charset="2"/>
              </a:rPr>
              <a:t>C</a:t>
            </a:r>
            <a:r>
              <a:rPr lang="en-US" b="1" baseline="-25000" dirty="0" smtClean="0">
                <a:sym typeface="Symbol" pitchFamily="18" charset="2"/>
              </a:rPr>
              <a:t>0</a:t>
            </a:r>
            <a:r>
              <a:rPr lang="en-US" b="1" dirty="0" smtClean="0">
                <a:sym typeface="Symbol" pitchFamily="18" charset="2"/>
              </a:rPr>
              <a:t> </a:t>
            </a:r>
            <a:r>
              <a:rPr lang="en-US" b="1" dirty="0" smtClean="0">
                <a:latin typeface="Calibri" panose="020F0502020204030204" pitchFamily="34" charset="0"/>
                <a:cs typeface="Calibri" panose="020F0502020204030204" pitchFamily="34" charset="0"/>
                <a:sym typeface="Symbol" pitchFamily="18" charset="2"/>
              </a:rPr>
              <a:t>↓</a:t>
            </a:r>
            <a:r>
              <a:rPr lang="en-US" dirty="0" smtClean="0">
                <a:sym typeface="Symbol" pitchFamily="18" charset="2"/>
              </a:rPr>
              <a:t>  </a:t>
            </a:r>
            <a:endParaRPr lang="en-US" dirty="0">
              <a:sym typeface="Symbol" pitchFamily="18" charset="2"/>
            </a:endParaRPr>
          </a:p>
          <a:p>
            <a:pPr marL="571500" lvl="1" indent="-346075">
              <a:buSzPct val="110000"/>
            </a:pPr>
            <a:r>
              <a:rPr lang="en-US" dirty="0"/>
              <a:t>change in business or consumer </a:t>
            </a:r>
            <a:r>
              <a:rPr lang="en-US" dirty="0" smtClean="0"/>
              <a:t>confidence </a:t>
            </a:r>
            <a:r>
              <a:rPr lang="en-US" dirty="0"/>
              <a:t>or expectations </a:t>
            </a:r>
            <a:br>
              <a:rPr lang="en-US" dirty="0"/>
            </a:br>
            <a:r>
              <a:rPr lang="en-US" dirty="0"/>
              <a:t> 	</a:t>
            </a:r>
            <a:r>
              <a:rPr lang="en-US" dirty="0">
                <a:sym typeface="Symbol" pitchFamily="18" charset="2"/>
              </a:rPr>
              <a:t> </a:t>
            </a:r>
            <a:r>
              <a:rPr lang="en-US" b="1" i="1" dirty="0" smtClean="0">
                <a:sym typeface="Symbol" pitchFamily="18" charset="2"/>
              </a:rPr>
              <a:t>I</a:t>
            </a:r>
            <a:r>
              <a:rPr lang="en-US" b="1" baseline="-25000" dirty="0" smtClean="0">
                <a:sym typeface="Symbol" pitchFamily="18" charset="2"/>
              </a:rPr>
              <a:t>0</a:t>
            </a:r>
            <a:r>
              <a:rPr lang="en-US" b="1" dirty="0" smtClean="0">
                <a:sym typeface="Symbol" pitchFamily="18" charset="2"/>
              </a:rPr>
              <a:t> </a:t>
            </a:r>
            <a:r>
              <a:rPr lang="en-US" b="1" dirty="0">
                <a:latin typeface="Calibri" panose="020F0502020204030204" pitchFamily="34" charset="0"/>
                <a:cs typeface="Calibri" panose="020F0502020204030204" pitchFamily="34" charset="0"/>
                <a:sym typeface="Symbol" pitchFamily="18" charset="2"/>
              </a:rPr>
              <a:t>↓</a:t>
            </a:r>
            <a:r>
              <a:rPr lang="en-US" dirty="0" smtClean="0">
                <a:sym typeface="Symbol" pitchFamily="18" charset="2"/>
              </a:rPr>
              <a:t>  </a:t>
            </a:r>
            <a:r>
              <a:rPr lang="en-US" dirty="0">
                <a:sym typeface="Symbol" pitchFamily="18" charset="2"/>
              </a:rPr>
              <a:t>and/or </a:t>
            </a:r>
            <a:r>
              <a:rPr lang="en-US" b="1" i="1" dirty="0">
                <a:sym typeface="Symbol" pitchFamily="18" charset="2"/>
              </a:rPr>
              <a:t>C</a:t>
            </a:r>
            <a:r>
              <a:rPr lang="en-US" b="1" baseline="-25000" dirty="0">
                <a:sym typeface="Symbol" pitchFamily="18" charset="2"/>
              </a:rPr>
              <a:t>0</a:t>
            </a:r>
            <a:r>
              <a:rPr lang="en-US" b="1" dirty="0">
                <a:sym typeface="Symbol" pitchFamily="18" charset="2"/>
              </a:rPr>
              <a:t> </a:t>
            </a:r>
            <a:r>
              <a:rPr lang="en-US" b="1" dirty="0">
                <a:latin typeface="Calibri" panose="020F0502020204030204" pitchFamily="34" charset="0"/>
                <a:cs typeface="Calibri" panose="020F0502020204030204" pitchFamily="34" charset="0"/>
                <a:sym typeface="Symbol" pitchFamily="18" charset="2"/>
              </a:rPr>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41332315"/>
              </p:ext>
            </p:extLst>
          </p:nvPr>
        </p:nvGraphicFramePr>
        <p:xfrm>
          <a:off x="7403240" y="2120649"/>
          <a:ext cx="4679852"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80366">
                  <a:extLst>
                    <a:ext uri="{9D8B030D-6E8A-4147-A177-3AD203B41FA5}">
                      <a16:colId xmlns:a16="http://schemas.microsoft.com/office/drawing/2014/main" val="20001"/>
                    </a:ext>
                  </a:extLst>
                </a:gridCol>
                <a:gridCol w="480366">
                  <a:extLst>
                    <a:ext uri="{9D8B030D-6E8A-4147-A177-3AD203B41FA5}">
                      <a16:colId xmlns:a16="http://schemas.microsoft.com/office/drawing/2014/main" val="20002"/>
                    </a:ext>
                  </a:extLst>
                </a:gridCol>
                <a:gridCol w="480366">
                  <a:extLst>
                    <a:ext uri="{9D8B030D-6E8A-4147-A177-3AD203B41FA5}">
                      <a16:colId xmlns:a16="http://schemas.microsoft.com/office/drawing/2014/main" val="2810935425"/>
                    </a:ext>
                  </a:extLst>
                </a:gridCol>
              </a:tblGrid>
              <a:tr h="370840">
                <a:tc gridSpan="6">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solidFill>
                            <a:srgbClr val="FF0000"/>
                          </a:solidFill>
                        </a:rPr>
                        <a:t>C</a:t>
                      </a:r>
                      <a:r>
                        <a:rPr lang="en-US" b="1" baseline="-25000" dirty="0" smtClean="0">
                          <a:solidFill>
                            <a:srgbClr val="FF0000"/>
                          </a:solidFill>
                        </a:rPr>
                        <a:t>o</a:t>
                      </a:r>
                      <a:r>
                        <a:rPr lang="en-US" b="1" baseline="0" dirty="0" smtClean="0">
                          <a:solidFill>
                            <a:srgbClr val="FF0000"/>
                          </a:solidFill>
                        </a:rPr>
                        <a:t> + </a:t>
                      </a:r>
                      <a:r>
                        <a:rPr lang="en-US" b="1" i="1" dirty="0" smtClean="0">
                          <a:solidFill>
                            <a:srgbClr val="FF0000"/>
                          </a:solidFill>
                        </a:rPr>
                        <a:t>I</a:t>
                      </a:r>
                      <a:r>
                        <a:rPr lang="en-US" b="1" baseline="-25000" dirty="0" smtClean="0">
                          <a:solidFill>
                            <a:srgbClr val="FF0000"/>
                          </a:solidFill>
                        </a:rPr>
                        <a:t>o</a:t>
                      </a:r>
                      <a:r>
                        <a:rPr lang="en-US" b="1" baseline="0" dirty="0" smtClean="0">
                          <a:solidFill>
                            <a:srgbClr val="FF0000"/>
                          </a:solidFill>
                        </a:rPr>
                        <a:t> + </a:t>
                      </a:r>
                      <a:r>
                        <a:rPr lang="en-US" b="1" i="1" baseline="0" dirty="0" smtClean="0">
                          <a:solidFill>
                            <a:srgbClr val="FF0000"/>
                          </a:solidFill>
                        </a:rPr>
                        <a:t>G</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138211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Shocks in the </a:t>
            </a:r>
            <a:r>
              <a:rPr lang="en-US" i="1" smtClean="0"/>
              <a:t>IS</a:t>
            </a:r>
            <a:r>
              <a:rPr lang="en-US" sz="1200" i="1"/>
              <a:t> </a:t>
            </a:r>
            <a:r>
              <a:rPr lang="en-US" smtClean="0"/>
              <a:t>-</a:t>
            </a:r>
            <a:r>
              <a:rPr lang="en-US" i="1" smtClean="0"/>
              <a:t>LM</a:t>
            </a:r>
            <a:r>
              <a:rPr lang="en-US" sz="1200" i="1"/>
              <a:t> </a:t>
            </a:r>
            <a:r>
              <a:rPr lang="en-US" smtClean="0"/>
              <a:t> model</a:t>
            </a:r>
          </a:p>
        </p:txBody>
      </p:sp>
      <p:sp>
        <p:nvSpPr>
          <p:cNvPr id="37891" name="Rectangle 3"/>
          <p:cNvSpPr>
            <a:spLocks noGrp="1" noChangeArrowheads="1"/>
          </p:cNvSpPr>
          <p:nvPr>
            <p:ph idx="1"/>
          </p:nvPr>
        </p:nvSpPr>
        <p:spPr/>
        <p:txBody>
          <a:bodyPr/>
          <a:lstStyle/>
          <a:p>
            <a:pPr marL="0" indent="0">
              <a:spcBef>
                <a:spcPct val="15000"/>
              </a:spcBef>
              <a:buNone/>
            </a:pPr>
            <a:r>
              <a:rPr lang="en-US" b="1" i="1" dirty="0" smtClean="0">
                <a:solidFill>
                  <a:srgbClr val="FF0000"/>
                </a:solidFill>
              </a:rPr>
              <a:t>LM</a:t>
            </a:r>
            <a:r>
              <a:rPr lang="en-US" sz="1100" b="1" dirty="0">
                <a:solidFill>
                  <a:srgbClr val="FF0000"/>
                </a:solidFill>
              </a:rPr>
              <a:t> </a:t>
            </a:r>
            <a:r>
              <a:rPr lang="en-US" b="1" dirty="0" smtClean="0">
                <a:solidFill>
                  <a:srgbClr val="FF0000"/>
                </a:solidFill>
              </a:rPr>
              <a:t> shocks</a:t>
            </a:r>
            <a:r>
              <a:rPr lang="en-US" dirty="0" smtClean="0"/>
              <a:t>:  exogenous changes in the demand for money.  </a:t>
            </a:r>
          </a:p>
          <a:p>
            <a:pPr marL="0" indent="0">
              <a:spcBef>
                <a:spcPct val="50000"/>
              </a:spcBef>
              <a:buNone/>
            </a:pPr>
            <a:r>
              <a:rPr lang="en-US" dirty="0" smtClean="0"/>
              <a:t>Examples:</a:t>
            </a:r>
          </a:p>
          <a:p>
            <a:pPr marL="571500" lvl="1" indent="-346075">
              <a:spcBef>
                <a:spcPct val="15000"/>
              </a:spcBef>
              <a:buSzPct val="110000"/>
            </a:pPr>
            <a:r>
              <a:rPr lang="en-US" dirty="0"/>
              <a:t>a wave of credit card fraud increases demand for </a:t>
            </a:r>
            <a:r>
              <a:rPr lang="en-US" dirty="0" smtClean="0"/>
              <a:t>money (</a:t>
            </a:r>
            <a:r>
              <a:rPr lang="en-US" b="1" i="1" dirty="0" smtClean="0">
                <a:sym typeface="Symbol" pitchFamily="18" charset="2"/>
              </a:rPr>
              <a:t>L</a:t>
            </a:r>
            <a:r>
              <a:rPr lang="en-US" b="1" baseline="-25000" dirty="0" smtClean="0">
                <a:sym typeface="Symbol" pitchFamily="18" charset="2"/>
              </a:rPr>
              <a:t>0</a:t>
            </a:r>
            <a:r>
              <a:rPr lang="en-US" b="1" dirty="0" smtClean="0">
                <a:sym typeface="Symbol" pitchFamily="18" charset="2"/>
              </a:rPr>
              <a:t> </a:t>
            </a:r>
            <a:r>
              <a:rPr lang="en-US" b="1" dirty="0" smtClean="0">
                <a:latin typeface="Calibri" panose="020F0502020204030204" pitchFamily="34" charset="0"/>
                <a:cs typeface="Calibri" panose="020F0502020204030204" pitchFamily="34" charset="0"/>
                <a:sym typeface="Symbol" pitchFamily="18" charset="2"/>
              </a:rPr>
              <a:t>↑</a:t>
            </a:r>
            <a:r>
              <a:rPr lang="en-US" dirty="0" smtClean="0"/>
              <a:t>).</a:t>
            </a:r>
            <a:endParaRPr lang="en-US" dirty="0"/>
          </a:p>
          <a:p>
            <a:pPr marL="571500" lvl="1" indent="-346075">
              <a:spcBef>
                <a:spcPct val="15000"/>
              </a:spcBef>
              <a:buSzPct val="110000"/>
            </a:pPr>
            <a:r>
              <a:rPr lang="en-US" dirty="0"/>
              <a:t>more ATMs or the Internet reduce money </a:t>
            </a:r>
            <a:r>
              <a:rPr lang="en-US" dirty="0" smtClean="0"/>
              <a:t>demand (</a:t>
            </a:r>
            <a:r>
              <a:rPr lang="en-US" b="1" i="1" dirty="0" smtClean="0">
                <a:sym typeface="Symbol" pitchFamily="18" charset="2"/>
              </a:rPr>
              <a:t>L</a:t>
            </a:r>
            <a:r>
              <a:rPr lang="en-US" b="1" baseline="-25000" dirty="0" smtClean="0">
                <a:sym typeface="Symbol" pitchFamily="18" charset="2"/>
              </a:rPr>
              <a:t>0</a:t>
            </a:r>
            <a:r>
              <a:rPr lang="en-US" b="1" dirty="0" smtClean="0">
                <a:sym typeface="Symbol" pitchFamily="18" charset="2"/>
              </a:rPr>
              <a:t> </a:t>
            </a:r>
            <a:r>
              <a:rPr lang="en-US" b="1" dirty="0">
                <a:latin typeface="Calibri" panose="020F0502020204030204" pitchFamily="34" charset="0"/>
                <a:cs typeface="Calibri" panose="020F0502020204030204" pitchFamily="34" charset="0"/>
                <a:sym typeface="Symbol" pitchFamily="18" charset="2"/>
              </a:rPr>
              <a:t>↓</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21488620"/>
              </p:ext>
            </p:extLst>
          </p:nvPr>
        </p:nvGraphicFramePr>
        <p:xfrm>
          <a:off x="7403240" y="4146097"/>
          <a:ext cx="4679852"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80366">
                  <a:extLst>
                    <a:ext uri="{9D8B030D-6E8A-4147-A177-3AD203B41FA5}">
                      <a16:colId xmlns:a16="http://schemas.microsoft.com/office/drawing/2014/main" val="20001"/>
                    </a:ext>
                  </a:extLst>
                </a:gridCol>
                <a:gridCol w="480366">
                  <a:extLst>
                    <a:ext uri="{9D8B030D-6E8A-4147-A177-3AD203B41FA5}">
                      <a16:colId xmlns:a16="http://schemas.microsoft.com/office/drawing/2014/main" val="20002"/>
                    </a:ext>
                  </a:extLst>
                </a:gridCol>
                <a:gridCol w="480366">
                  <a:extLst>
                    <a:ext uri="{9D8B030D-6E8A-4147-A177-3AD203B41FA5}">
                      <a16:colId xmlns:a16="http://schemas.microsoft.com/office/drawing/2014/main" val="2810935425"/>
                    </a:ext>
                  </a:extLst>
                </a:gridCol>
              </a:tblGrid>
              <a:tr h="370840">
                <a:tc gridSpan="6">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4262435120"/>
                  </a:ext>
                </a:extLst>
              </a:tr>
              <a:tr h="370840">
                <a:tc>
                  <a:txBody>
                    <a:bodyPr/>
                    <a:lstStyle/>
                    <a:p>
                      <a:r>
                        <a:rPr lang="en-US" b="1" i="1" dirty="0" smtClean="0">
                          <a:solidFill>
                            <a:srgbClr val="FF0000"/>
                          </a:solidFill>
                        </a:rPr>
                        <a:t>L</a:t>
                      </a:r>
                      <a:r>
                        <a:rPr lang="en-US" b="1" i="0" baseline="-25000" dirty="0" smtClean="0">
                          <a:solidFill>
                            <a:srgbClr val="FF0000"/>
                          </a:solidFill>
                        </a:rPr>
                        <a:t>0</a:t>
                      </a:r>
                      <a:endParaRPr lang="en-US" b="1" dirty="0">
                        <a:solidFill>
                          <a:srgbClr val="FF0000"/>
                        </a:solidFill>
                      </a:endParaRPr>
                    </a:p>
                  </a:txBody>
                  <a:tcPr/>
                </a:tc>
                <a:tc>
                  <a:txBody>
                    <a:bodyPr/>
                    <a:lstStyle/>
                    <a:p>
                      <a:pPr algn="ct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1909353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IS-LM predictions for consumption and investment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588080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Predictions: Shifts </a:t>
            </a:r>
            <a:r>
              <a:rPr lang="en-US" dirty="0" smtClean="0"/>
              <a:t>of the </a:t>
            </a:r>
            <a:r>
              <a:rPr lang="en-US" i="1" dirty="0" smtClean="0"/>
              <a:t>IS</a:t>
            </a:r>
            <a:r>
              <a:rPr lang="en-US" dirty="0" smtClean="0"/>
              <a:t> curve</a:t>
            </a:r>
            <a:endParaRPr lang="en-US" dirty="0"/>
          </a:p>
        </p:txBody>
      </p:sp>
      <p:sp>
        <p:nvSpPr>
          <p:cNvPr id="3" name="Content Placeholder 2"/>
          <p:cNvSpPr>
            <a:spLocks noGrp="1"/>
          </p:cNvSpPr>
          <p:nvPr>
            <p:ph idx="1"/>
          </p:nvPr>
        </p:nvSpPr>
        <p:spPr/>
        <p:txBody>
          <a:bodyPr>
            <a:normAutofit/>
          </a:bodyPr>
          <a:lstStyle/>
          <a:p>
            <a:r>
              <a:rPr lang="en-US" dirty="0" smtClean="0"/>
              <a:t>Recall that</a:t>
            </a:r>
            <a:r>
              <a:rPr lang="en-US" i="1" dirty="0"/>
              <a:t> C</a:t>
            </a:r>
            <a:r>
              <a:rPr lang="en-US" dirty="0"/>
              <a:t> = </a:t>
            </a:r>
            <a:r>
              <a:rPr lang="en-US" i="1" dirty="0" smtClean="0"/>
              <a:t>C</a:t>
            </a:r>
            <a:r>
              <a:rPr lang="en-US" baseline="-25000" dirty="0" smtClean="0"/>
              <a:t>0</a:t>
            </a:r>
            <a:r>
              <a:rPr lang="en-US" dirty="0" smtClean="0"/>
              <a:t> </a:t>
            </a:r>
            <a:r>
              <a:rPr lang="en-US" dirty="0"/>
              <a:t>+ </a:t>
            </a:r>
            <a:r>
              <a:rPr lang="en-US" i="1" dirty="0"/>
              <a:t>C</a:t>
            </a:r>
            <a:r>
              <a:rPr lang="en-US" baseline="-25000" dirty="0"/>
              <a:t>y</a:t>
            </a:r>
            <a:r>
              <a:rPr lang="en-US" dirty="0">
                <a:latin typeface="Calibri" pitchFamily="34" charset="0"/>
              </a:rPr>
              <a:t> </a:t>
            </a:r>
            <a:r>
              <a:rPr lang="en-US" dirty="0">
                <a:latin typeface="Calibri" pitchFamily="34" charset="0"/>
                <a:ea typeface="Arial Unicode MS"/>
                <a:cs typeface="Arial Unicode MS"/>
              </a:rPr>
              <a:t>✕ </a:t>
            </a:r>
            <a:r>
              <a:rPr lang="en-US" dirty="0"/>
              <a:t>(</a:t>
            </a:r>
            <a:r>
              <a:rPr lang="en-US" i="1" dirty="0"/>
              <a:t>Y</a:t>
            </a:r>
            <a:r>
              <a:rPr lang="en-US" dirty="0"/>
              <a:t> – </a:t>
            </a:r>
            <a:r>
              <a:rPr lang="en-US" i="1" dirty="0"/>
              <a:t>T</a:t>
            </a:r>
            <a:r>
              <a:rPr lang="en-US" dirty="0" smtClean="0"/>
              <a:t>). </a:t>
            </a:r>
          </a:p>
          <a:p>
            <a:r>
              <a:rPr lang="en-US" dirty="0" smtClean="0"/>
              <a:t>As </a:t>
            </a:r>
            <a:r>
              <a:rPr lang="en-US" i="1" dirty="0" smtClean="0"/>
              <a:t>C</a:t>
            </a:r>
            <a:r>
              <a:rPr lang="en-US" baseline="-25000" dirty="0" smtClean="0"/>
              <a:t>0</a:t>
            </a:r>
            <a:r>
              <a:rPr lang="en-US" dirty="0" smtClean="0"/>
              <a:t>, </a:t>
            </a:r>
            <a:r>
              <a:rPr lang="en-US" i="1" dirty="0"/>
              <a:t>C</a:t>
            </a:r>
            <a:r>
              <a:rPr lang="en-US" baseline="-25000" dirty="0"/>
              <a:t>y</a:t>
            </a:r>
            <a:r>
              <a:rPr lang="en-US" dirty="0" smtClean="0"/>
              <a:t> and </a:t>
            </a:r>
            <a:r>
              <a:rPr lang="en-US" i="1" dirty="0" smtClean="0"/>
              <a:t>T</a:t>
            </a:r>
            <a:r>
              <a:rPr lang="en-US" dirty="0" smtClean="0"/>
              <a:t> are exogenous, they cannot be affected by other exogenous variables. </a:t>
            </a:r>
          </a:p>
          <a:p>
            <a:r>
              <a:rPr lang="en-US" dirty="0" smtClean="0"/>
              <a:t>So, </a:t>
            </a:r>
            <a:r>
              <a:rPr lang="en-US" dirty="0" smtClean="0">
                <a:solidFill>
                  <a:srgbClr val="0070C0"/>
                </a:solidFill>
              </a:rPr>
              <a:t>the effects of </a:t>
            </a:r>
            <a:r>
              <a:rPr lang="en-US" dirty="0" smtClean="0">
                <a:solidFill>
                  <a:srgbClr val="0070C0"/>
                </a:solidFill>
              </a:rPr>
              <a:t>any exogenous variable </a:t>
            </a:r>
            <a:r>
              <a:rPr lang="en-US" dirty="0" smtClean="0">
                <a:solidFill>
                  <a:srgbClr val="0070C0"/>
                </a:solidFill>
              </a:rPr>
              <a:t>other than </a:t>
            </a:r>
            <a:r>
              <a:rPr lang="en-US" i="1" dirty="0">
                <a:solidFill>
                  <a:srgbClr val="0070C0"/>
                </a:solidFill>
              </a:rPr>
              <a:t>C</a:t>
            </a:r>
            <a:r>
              <a:rPr lang="en-US" baseline="-25000" dirty="0">
                <a:solidFill>
                  <a:srgbClr val="0070C0"/>
                </a:solidFill>
              </a:rPr>
              <a:t>0</a:t>
            </a:r>
            <a:r>
              <a:rPr lang="en-US" dirty="0">
                <a:solidFill>
                  <a:srgbClr val="0070C0"/>
                </a:solidFill>
              </a:rPr>
              <a:t>, </a:t>
            </a:r>
            <a:r>
              <a:rPr lang="en-US" i="1" dirty="0">
                <a:solidFill>
                  <a:srgbClr val="0070C0"/>
                </a:solidFill>
              </a:rPr>
              <a:t>C</a:t>
            </a:r>
            <a:r>
              <a:rPr lang="en-US" baseline="-25000" dirty="0">
                <a:solidFill>
                  <a:srgbClr val="0070C0"/>
                </a:solidFill>
              </a:rPr>
              <a:t>y</a:t>
            </a:r>
            <a:r>
              <a:rPr lang="en-US" dirty="0">
                <a:solidFill>
                  <a:srgbClr val="0070C0"/>
                </a:solidFill>
              </a:rPr>
              <a:t> and </a:t>
            </a:r>
            <a:r>
              <a:rPr lang="en-US" i="1" dirty="0">
                <a:solidFill>
                  <a:srgbClr val="0070C0"/>
                </a:solidFill>
              </a:rPr>
              <a:t>T</a:t>
            </a:r>
            <a:r>
              <a:rPr lang="en-US" dirty="0" smtClean="0">
                <a:solidFill>
                  <a:srgbClr val="0070C0"/>
                </a:solidFill>
              </a:rPr>
              <a:t> on </a:t>
            </a:r>
            <a:r>
              <a:rPr lang="en-US" i="1" dirty="0" smtClean="0">
                <a:solidFill>
                  <a:srgbClr val="0070C0"/>
                </a:solidFill>
              </a:rPr>
              <a:t>C</a:t>
            </a:r>
            <a:r>
              <a:rPr lang="en-US" dirty="0" smtClean="0">
                <a:solidFill>
                  <a:srgbClr val="0070C0"/>
                </a:solidFill>
              </a:rPr>
              <a:t> must be in the same direction as </a:t>
            </a:r>
            <a:r>
              <a:rPr lang="en-US" dirty="0" smtClean="0">
                <a:solidFill>
                  <a:srgbClr val="0070C0"/>
                </a:solidFill>
              </a:rPr>
              <a:t>its effect </a:t>
            </a:r>
            <a:r>
              <a:rPr lang="en-US" dirty="0" smtClean="0">
                <a:solidFill>
                  <a:srgbClr val="0070C0"/>
                </a:solidFill>
              </a:rPr>
              <a:t>on </a:t>
            </a:r>
            <a:r>
              <a:rPr lang="en-US" i="1" dirty="0" smtClean="0">
                <a:solidFill>
                  <a:srgbClr val="0070C0"/>
                </a:solidFill>
              </a:rPr>
              <a:t>Y</a:t>
            </a:r>
            <a:r>
              <a:rPr lang="en-US" dirty="0" smtClean="0"/>
              <a:t>.</a:t>
            </a:r>
            <a:endParaRPr lang="en-US" dirty="0"/>
          </a:p>
        </p:txBody>
      </p:sp>
      <p:sp>
        <p:nvSpPr>
          <p:cNvPr id="9" name="TextBox 8"/>
          <p:cNvSpPr txBox="1"/>
          <p:nvPr/>
        </p:nvSpPr>
        <p:spPr>
          <a:xfrm>
            <a:off x="5284838" y="5673213"/>
            <a:ext cx="5914103" cy="923330"/>
          </a:xfrm>
          <a:prstGeom prst="rect">
            <a:avLst/>
          </a:prstGeom>
          <a:noFill/>
        </p:spPr>
        <p:txBody>
          <a:bodyPr wrap="square" rtlCol="0">
            <a:spAutoFit/>
          </a:bodyPr>
          <a:lstStyle/>
          <a:p>
            <a:r>
              <a:rPr lang="en-US" dirty="0" smtClean="0"/>
              <a:t>We have already seen that</a:t>
            </a:r>
            <a:r>
              <a:rPr lang="en-US" i="1" dirty="0"/>
              <a:t> </a:t>
            </a:r>
            <a:r>
              <a:rPr lang="en-US" i="1" dirty="0" smtClean="0"/>
              <a:t>T</a:t>
            </a:r>
            <a:r>
              <a:rPr lang="en-US" dirty="0" smtClean="0"/>
              <a:t>↑ implies </a:t>
            </a:r>
            <a:r>
              <a:rPr lang="en-US" i="1" dirty="0" smtClean="0"/>
              <a:t>Y</a:t>
            </a:r>
            <a:r>
              <a:rPr lang="en-US" dirty="0" smtClean="0">
                <a:latin typeface="Calibri" panose="020F0502020204030204" pitchFamily="34" charset="0"/>
                <a:cs typeface="Calibri" panose="020F0502020204030204" pitchFamily="34" charset="0"/>
              </a:rPr>
              <a:t>↓, which implies </a:t>
            </a:r>
            <a:r>
              <a:rPr lang="en-US" i="1" dirty="0" smtClean="0"/>
              <a:t>Y – T</a:t>
            </a:r>
            <a:r>
              <a:rPr lang="en-US" dirty="0" smtClean="0">
                <a:latin typeface="Calibri" panose="020F0502020204030204" pitchFamily="34" charset="0"/>
                <a:cs typeface="Calibri" panose="020F0502020204030204" pitchFamily="34" charset="0"/>
              </a:rPr>
              <a:t>↓</a:t>
            </a:r>
            <a:r>
              <a:rPr lang="en-US" dirty="0" smtClean="0"/>
              <a:t>. Moreover, as </a:t>
            </a:r>
            <a:r>
              <a:rPr lang="en-US" i="1" dirty="0" smtClean="0"/>
              <a:t>C</a:t>
            </a:r>
            <a:r>
              <a:rPr lang="en-US" baseline="-25000" dirty="0" smtClean="0"/>
              <a:t>y</a:t>
            </a:r>
            <a:r>
              <a:rPr lang="en-US" dirty="0" smtClean="0"/>
              <a:t> </a:t>
            </a:r>
            <a:r>
              <a:rPr lang="en-US" dirty="0"/>
              <a:t>and </a:t>
            </a:r>
            <a:r>
              <a:rPr lang="en-US" i="1" dirty="0" smtClean="0"/>
              <a:t>C</a:t>
            </a:r>
            <a:r>
              <a:rPr lang="en-US" baseline="-25000" dirty="0" smtClean="0"/>
              <a:t>0</a:t>
            </a:r>
            <a:r>
              <a:rPr lang="en-US" dirty="0" smtClean="0"/>
              <a:t> </a:t>
            </a:r>
            <a:r>
              <a:rPr lang="en-US" dirty="0"/>
              <a:t>are exogenous, they cannot be affected by </a:t>
            </a:r>
            <a:r>
              <a:rPr lang="en-US" i="1" dirty="0" smtClean="0"/>
              <a:t>T</a:t>
            </a:r>
            <a:r>
              <a:rPr lang="en-US" dirty="0" smtClean="0"/>
              <a:t>. Therefore, </a:t>
            </a:r>
            <a:r>
              <a:rPr lang="en-US" i="1" dirty="0" smtClean="0"/>
              <a:t>T</a:t>
            </a:r>
            <a:r>
              <a:rPr lang="en-US" dirty="0" smtClean="0"/>
              <a:t>↑ </a:t>
            </a:r>
            <a:r>
              <a:rPr lang="en-US" dirty="0"/>
              <a:t>implies </a:t>
            </a:r>
            <a:r>
              <a:rPr lang="en-US" i="1" dirty="0" smtClean="0"/>
              <a:t>C</a:t>
            </a:r>
            <a:r>
              <a:rPr lang="en-US" dirty="0" smtClean="0">
                <a:latin typeface="Calibri" panose="020F0502020204030204" pitchFamily="34" charset="0"/>
                <a:cs typeface="Calibri" panose="020F0502020204030204" pitchFamily="34" charset="0"/>
              </a:rPr>
              <a:t>↓</a:t>
            </a:r>
            <a:r>
              <a:rPr lang="en-US" dirty="0" smtClean="0"/>
              <a:t>. </a:t>
            </a:r>
            <a:endParaRPr lang="en-US" dirty="0"/>
          </a:p>
        </p:txBody>
      </p:sp>
    </p:spTree>
    <p:extLst>
      <p:ext uri="{BB962C8B-B14F-4D97-AF65-F5344CB8AC3E}">
        <p14:creationId xmlns:p14="http://schemas.microsoft.com/office/powerpoint/2010/main" val="32950687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IS</a:t>
            </a:r>
            <a:r>
              <a:rPr lang="en-US" dirty="0" smtClean="0"/>
              <a:t>-</a:t>
            </a:r>
            <a:r>
              <a:rPr lang="en-US" i="1" dirty="0" smtClean="0"/>
              <a:t>LM</a:t>
            </a:r>
            <a:r>
              <a:rPr lang="en-US" dirty="0" smtClean="0"/>
              <a:t> Predictions for </a:t>
            </a:r>
            <a:r>
              <a:rPr lang="en-US" i="1" dirty="0" smtClean="0"/>
              <a:t>C</a:t>
            </a:r>
            <a:endParaRPr lang="en-US" i="1" dirty="0"/>
          </a:p>
        </p:txBody>
      </p:sp>
      <p:sp>
        <p:nvSpPr>
          <p:cNvPr id="7" name="Right Arrow 6"/>
          <p:cNvSpPr/>
          <p:nvPr/>
        </p:nvSpPr>
        <p:spPr>
          <a:xfrm>
            <a:off x="5810861" y="2890682"/>
            <a:ext cx="747252" cy="255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845599706"/>
              </p:ext>
            </p:extLst>
          </p:nvPr>
        </p:nvGraphicFramePr>
        <p:xfrm>
          <a:off x="6960789" y="1668365"/>
          <a:ext cx="4637168"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30566">
                  <a:extLst>
                    <a:ext uri="{9D8B030D-6E8A-4147-A177-3AD203B41FA5}">
                      <a16:colId xmlns:a16="http://schemas.microsoft.com/office/drawing/2014/main" val="20001"/>
                    </a:ext>
                  </a:extLst>
                </a:gridCol>
                <a:gridCol w="430566">
                  <a:extLst>
                    <a:ext uri="{9D8B030D-6E8A-4147-A177-3AD203B41FA5}">
                      <a16:colId xmlns:a16="http://schemas.microsoft.com/office/drawing/2014/main" val="20002"/>
                    </a:ext>
                  </a:extLst>
                </a:gridCol>
                <a:gridCol w="430566">
                  <a:extLst>
                    <a:ext uri="{9D8B030D-6E8A-4147-A177-3AD203B41FA5}">
                      <a16:colId xmlns:a16="http://schemas.microsoft.com/office/drawing/2014/main" val="2810935425"/>
                    </a:ext>
                  </a:extLst>
                </a:gridCol>
                <a:gridCol w="430566">
                  <a:extLst>
                    <a:ext uri="{9D8B030D-6E8A-4147-A177-3AD203B41FA5}">
                      <a16:colId xmlns:a16="http://schemas.microsoft.com/office/drawing/2014/main" val="983585773"/>
                    </a:ext>
                  </a:extLst>
                </a:gridCol>
              </a:tblGrid>
              <a:tr h="370840">
                <a:tc gridSpan="7">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sz="900" dirty="0" smtClean="0"/>
                        <a:t>Later</a:t>
                      </a:r>
                      <a:endParaRPr lang="en-US" sz="900" dirty="0"/>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sz="900" dirty="0" smtClean="0"/>
                        <a:t>Later</a:t>
                      </a:r>
                      <a:endParaRPr lang="en-US" sz="900"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9915857"/>
              </p:ext>
            </p:extLst>
          </p:nvPr>
        </p:nvGraphicFramePr>
        <p:xfrm>
          <a:off x="653375" y="1683117"/>
          <a:ext cx="4679852" cy="259588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80366">
                  <a:extLst>
                    <a:ext uri="{9D8B030D-6E8A-4147-A177-3AD203B41FA5}">
                      <a16:colId xmlns:a16="http://schemas.microsoft.com/office/drawing/2014/main" val="20001"/>
                    </a:ext>
                  </a:extLst>
                </a:gridCol>
                <a:gridCol w="480366">
                  <a:extLst>
                    <a:ext uri="{9D8B030D-6E8A-4147-A177-3AD203B41FA5}">
                      <a16:colId xmlns:a16="http://schemas.microsoft.com/office/drawing/2014/main" val="20002"/>
                    </a:ext>
                  </a:extLst>
                </a:gridCol>
                <a:gridCol w="480366">
                  <a:extLst>
                    <a:ext uri="{9D8B030D-6E8A-4147-A177-3AD203B41FA5}">
                      <a16:colId xmlns:a16="http://schemas.microsoft.com/office/drawing/2014/main" val="2810935425"/>
                    </a:ext>
                  </a:extLst>
                </a:gridCol>
              </a:tblGrid>
              <a:tr h="370840">
                <a:tc gridSpan="6">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36041998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IS</a:t>
            </a:r>
            <a:r>
              <a:rPr lang="en-US" dirty="0"/>
              <a:t>-</a:t>
            </a:r>
            <a:r>
              <a:rPr lang="en-US" i="1" dirty="0"/>
              <a:t>LM</a:t>
            </a:r>
            <a:r>
              <a:rPr lang="en-US" dirty="0"/>
              <a:t> Predictions for </a:t>
            </a:r>
            <a:r>
              <a:rPr lang="en-US" i="1" dirty="0"/>
              <a:t>C</a:t>
            </a:r>
            <a:endParaRPr lang="en-US" dirty="0"/>
          </a:p>
        </p:txBody>
      </p:sp>
      <p:sp>
        <p:nvSpPr>
          <p:cNvPr id="3" name="Content Placeholder 2"/>
          <p:cNvSpPr>
            <a:spLocks noGrp="1"/>
          </p:cNvSpPr>
          <p:nvPr>
            <p:ph idx="1"/>
          </p:nvPr>
        </p:nvSpPr>
        <p:spPr/>
        <p:txBody>
          <a:bodyPr/>
          <a:lstStyle/>
          <a:p>
            <a:r>
              <a:rPr lang="en-US" dirty="0"/>
              <a:t>Recall that</a:t>
            </a:r>
            <a:r>
              <a:rPr lang="en-US" i="1" dirty="0"/>
              <a:t> C</a:t>
            </a:r>
            <a:r>
              <a:rPr lang="en-US" dirty="0"/>
              <a:t> = </a:t>
            </a:r>
            <a:r>
              <a:rPr lang="en-US" i="1" dirty="0"/>
              <a:t>C</a:t>
            </a:r>
            <a:r>
              <a:rPr lang="en-US" baseline="-25000" dirty="0"/>
              <a:t>0</a:t>
            </a:r>
            <a:r>
              <a:rPr lang="en-US" dirty="0"/>
              <a:t> + </a:t>
            </a:r>
            <a:r>
              <a:rPr lang="en-US" i="1" dirty="0"/>
              <a:t>C</a:t>
            </a:r>
            <a:r>
              <a:rPr lang="en-US" baseline="-25000" dirty="0"/>
              <a:t>y</a:t>
            </a:r>
            <a:r>
              <a:rPr lang="en-US" dirty="0">
                <a:latin typeface="Calibri" pitchFamily="34" charset="0"/>
              </a:rPr>
              <a:t> </a:t>
            </a:r>
            <a:r>
              <a:rPr lang="en-US" dirty="0">
                <a:latin typeface="Calibri" pitchFamily="34" charset="0"/>
                <a:ea typeface="Arial Unicode MS"/>
                <a:cs typeface="Arial Unicode MS"/>
              </a:rPr>
              <a:t>✕ </a:t>
            </a:r>
            <a:r>
              <a:rPr lang="en-US" dirty="0"/>
              <a:t>(</a:t>
            </a:r>
            <a:r>
              <a:rPr lang="en-US" i="1" dirty="0"/>
              <a:t>Y</a:t>
            </a:r>
            <a:r>
              <a:rPr lang="en-US" dirty="0"/>
              <a:t> – </a:t>
            </a:r>
            <a:r>
              <a:rPr lang="en-US" i="1" dirty="0"/>
              <a:t>T</a:t>
            </a:r>
            <a:r>
              <a:rPr lang="en-US" dirty="0"/>
              <a:t>). </a:t>
            </a:r>
          </a:p>
          <a:p>
            <a:r>
              <a:rPr lang="en-US" dirty="0" smtClean="0"/>
              <a:t>We </a:t>
            </a:r>
            <a:r>
              <a:rPr lang="en-US" dirty="0"/>
              <a:t>have already seen that</a:t>
            </a:r>
            <a:r>
              <a:rPr lang="en-US" i="1" dirty="0"/>
              <a:t> </a:t>
            </a:r>
            <a:r>
              <a:rPr lang="en-US" i="1" dirty="0" smtClean="0"/>
              <a:t>C</a:t>
            </a:r>
            <a:r>
              <a:rPr lang="en-US" baseline="-25000" dirty="0" smtClean="0"/>
              <a:t>0</a:t>
            </a:r>
            <a:r>
              <a:rPr lang="en-US" dirty="0" smtClean="0"/>
              <a:t>↑ </a:t>
            </a:r>
            <a:r>
              <a:rPr lang="en-US" dirty="0"/>
              <a:t>implies </a:t>
            </a:r>
            <a:r>
              <a:rPr lang="en-US" i="1" dirty="0"/>
              <a:t>Y</a:t>
            </a:r>
            <a:r>
              <a:rPr lang="en-US" dirty="0"/>
              <a:t>↑. </a:t>
            </a:r>
            <a:endParaRPr lang="en-US" dirty="0" smtClean="0"/>
          </a:p>
          <a:p>
            <a:r>
              <a:rPr lang="en-US" dirty="0" smtClean="0"/>
              <a:t>Moreover</a:t>
            </a:r>
            <a:r>
              <a:rPr lang="en-US" dirty="0"/>
              <a:t>, as </a:t>
            </a:r>
            <a:r>
              <a:rPr lang="en-US" i="1" dirty="0"/>
              <a:t>C</a:t>
            </a:r>
            <a:r>
              <a:rPr lang="en-US" baseline="-25000" dirty="0"/>
              <a:t>y</a:t>
            </a:r>
            <a:r>
              <a:rPr lang="en-US" dirty="0"/>
              <a:t> and </a:t>
            </a:r>
            <a:r>
              <a:rPr lang="en-US" i="1" dirty="0"/>
              <a:t>T</a:t>
            </a:r>
            <a:r>
              <a:rPr lang="en-US" dirty="0"/>
              <a:t> are exogenous, they cannot be affected by </a:t>
            </a:r>
            <a:r>
              <a:rPr lang="en-US" i="1" dirty="0"/>
              <a:t>C</a:t>
            </a:r>
            <a:r>
              <a:rPr lang="en-US" baseline="-25000" dirty="0"/>
              <a:t>0</a:t>
            </a:r>
            <a:r>
              <a:rPr lang="en-US" dirty="0"/>
              <a:t>. </a:t>
            </a:r>
            <a:endParaRPr lang="en-US" dirty="0" smtClean="0"/>
          </a:p>
          <a:p>
            <a:r>
              <a:rPr lang="en-US" dirty="0" smtClean="0"/>
              <a:t>Therefore</a:t>
            </a:r>
            <a:r>
              <a:rPr lang="en-US" dirty="0"/>
              <a:t>, </a:t>
            </a:r>
            <a:r>
              <a:rPr lang="en-US" i="1" dirty="0" smtClean="0">
                <a:solidFill>
                  <a:srgbClr val="0070C0"/>
                </a:solidFill>
              </a:rPr>
              <a:t>C</a:t>
            </a:r>
            <a:r>
              <a:rPr lang="en-US" baseline="-25000" dirty="0" smtClean="0">
                <a:solidFill>
                  <a:srgbClr val="0070C0"/>
                </a:solidFill>
              </a:rPr>
              <a:t>0</a:t>
            </a:r>
            <a:r>
              <a:rPr lang="en-US" dirty="0" smtClean="0">
                <a:solidFill>
                  <a:srgbClr val="0070C0"/>
                </a:solidFill>
              </a:rPr>
              <a:t>↑ </a:t>
            </a:r>
            <a:r>
              <a:rPr lang="en-US" dirty="0">
                <a:solidFill>
                  <a:srgbClr val="0070C0"/>
                </a:solidFill>
              </a:rPr>
              <a:t>implies </a:t>
            </a:r>
            <a:r>
              <a:rPr lang="en-US" i="1" dirty="0">
                <a:solidFill>
                  <a:srgbClr val="0070C0"/>
                </a:solidFill>
              </a:rPr>
              <a:t>C</a:t>
            </a:r>
            <a:r>
              <a:rPr lang="en-US" dirty="0">
                <a:solidFill>
                  <a:srgbClr val="0070C0"/>
                </a:solidFill>
              </a:rPr>
              <a:t>↑</a:t>
            </a:r>
            <a:r>
              <a:rPr lang="en-US" dirty="0"/>
              <a:t>.</a:t>
            </a:r>
          </a:p>
        </p:txBody>
      </p:sp>
    </p:spTree>
    <p:extLst>
      <p:ext uri="{BB962C8B-B14F-4D97-AF65-F5344CB8AC3E}">
        <p14:creationId xmlns:p14="http://schemas.microsoft.com/office/powerpoint/2010/main" val="35803014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IS</a:t>
            </a:r>
            <a:r>
              <a:rPr lang="en-US" dirty="0" smtClean="0"/>
              <a:t>-</a:t>
            </a:r>
            <a:r>
              <a:rPr lang="en-US" i="1" dirty="0" smtClean="0"/>
              <a:t>LM</a:t>
            </a:r>
            <a:r>
              <a:rPr lang="en-US" dirty="0" smtClean="0"/>
              <a:t> Predictions for </a:t>
            </a:r>
            <a:r>
              <a:rPr lang="en-US" i="1" dirty="0" smtClean="0"/>
              <a:t>C</a:t>
            </a:r>
            <a:endParaRPr lang="en-US" i="1" dirty="0"/>
          </a:p>
        </p:txBody>
      </p:sp>
      <p:sp>
        <p:nvSpPr>
          <p:cNvPr id="7" name="Right Arrow 6"/>
          <p:cNvSpPr/>
          <p:nvPr/>
        </p:nvSpPr>
        <p:spPr>
          <a:xfrm>
            <a:off x="5712538" y="2890682"/>
            <a:ext cx="747252" cy="255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458521477"/>
              </p:ext>
            </p:extLst>
          </p:nvPr>
        </p:nvGraphicFramePr>
        <p:xfrm>
          <a:off x="6960789" y="1668365"/>
          <a:ext cx="4637168"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30566">
                  <a:extLst>
                    <a:ext uri="{9D8B030D-6E8A-4147-A177-3AD203B41FA5}">
                      <a16:colId xmlns:a16="http://schemas.microsoft.com/office/drawing/2014/main" val="20001"/>
                    </a:ext>
                  </a:extLst>
                </a:gridCol>
                <a:gridCol w="430566">
                  <a:extLst>
                    <a:ext uri="{9D8B030D-6E8A-4147-A177-3AD203B41FA5}">
                      <a16:colId xmlns:a16="http://schemas.microsoft.com/office/drawing/2014/main" val="20002"/>
                    </a:ext>
                  </a:extLst>
                </a:gridCol>
                <a:gridCol w="430566">
                  <a:extLst>
                    <a:ext uri="{9D8B030D-6E8A-4147-A177-3AD203B41FA5}">
                      <a16:colId xmlns:a16="http://schemas.microsoft.com/office/drawing/2014/main" val="2810935425"/>
                    </a:ext>
                  </a:extLst>
                </a:gridCol>
                <a:gridCol w="430566">
                  <a:extLst>
                    <a:ext uri="{9D8B030D-6E8A-4147-A177-3AD203B41FA5}">
                      <a16:colId xmlns:a16="http://schemas.microsoft.com/office/drawing/2014/main" val="983585773"/>
                    </a:ext>
                  </a:extLst>
                </a:gridCol>
              </a:tblGrid>
              <a:tr h="370840">
                <a:tc gridSpan="7">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sz="900" dirty="0" smtClean="0"/>
                        <a:t>Later</a:t>
                      </a:r>
                      <a:endParaRPr lang="en-US" sz="900"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78486200"/>
              </p:ext>
            </p:extLst>
          </p:nvPr>
        </p:nvGraphicFramePr>
        <p:xfrm>
          <a:off x="820522" y="1663453"/>
          <a:ext cx="4637168"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30566">
                  <a:extLst>
                    <a:ext uri="{9D8B030D-6E8A-4147-A177-3AD203B41FA5}">
                      <a16:colId xmlns:a16="http://schemas.microsoft.com/office/drawing/2014/main" val="20001"/>
                    </a:ext>
                  </a:extLst>
                </a:gridCol>
                <a:gridCol w="430566">
                  <a:extLst>
                    <a:ext uri="{9D8B030D-6E8A-4147-A177-3AD203B41FA5}">
                      <a16:colId xmlns:a16="http://schemas.microsoft.com/office/drawing/2014/main" val="20002"/>
                    </a:ext>
                  </a:extLst>
                </a:gridCol>
                <a:gridCol w="430566">
                  <a:extLst>
                    <a:ext uri="{9D8B030D-6E8A-4147-A177-3AD203B41FA5}">
                      <a16:colId xmlns:a16="http://schemas.microsoft.com/office/drawing/2014/main" val="2810935425"/>
                    </a:ext>
                  </a:extLst>
                </a:gridCol>
                <a:gridCol w="430566">
                  <a:extLst>
                    <a:ext uri="{9D8B030D-6E8A-4147-A177-3AD203B41FA5}">
                      <a16:colId xmlns:a16="http://schemas.microsoft.com/office/drawing/2014/main" val="983585773"/>
                    </a:ext>
                  </a:extLst>
                </a:gridCol>
              </a:tblGrid>
              <a:tr h="370840">
                <a:tc gridSpan="7">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sz="900" dirty="0" smtClean="0"/>
                        <a:t>Later</a:t>
                      </a:r>
                      <a:endParaRPr lang="en-US" sz="900" dirty="0"/>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sz="900" dirty="0" smtClean="0"/>
                        <a:t>Later</a:t>
                      </a:r>
                      <a:endParaRPr lang="en-US" sz="900"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37876264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IS</a:t>
            </a:r>
            <a:r>
              <a:rPr lang="en-US" dirty="0"/>
              <a:t>-</a:t>
            </a:r>
            <a:r>
              <a:rPr lang="en-US" i="1" dirty="0"/>
              <a:t>LM</a:t>
            </a:r>
            <a:r>
              <a:rPr lang="en-US" dirty="0"/>
              <a:t> Predictions for </a:t>
            </a:r>
            <a:r>
              <a:rPr lang="en-US" i="1" dirty="0"/>
              <a:t>C</a:t>
            </a:r>
            <a:endParaRPr lang="en-US" dirty="0"/>
          </a:p>
        </p:txBody>
      </p:sp>
      <p:sp>
        <p:nvSpPr>
          <p:cNvPr id="3" name="Content Placeholder 2"/>
          <p:cNvSpPr>
            <a:spLocks noGrp="1"/>
          </p:cNvSpPr>
          <p:nvPr>
            <p:ph idx="1"/>
          </p:nvPr>
        </p:nvSpPr>
        <p:spPr/>
        <p:txBody>
          <a:bodyPr/>
          <a:lstStyle/>
          <a:p>
            <a:r>
              <a:rPr lang="en-US" dirty="0"/>
              <a:t>Recall that</a:t>
            </a:r>
            <a:r>
              <a:rPr lang="en-US" i="1" dirty="0"/>
              <a:t> C</a:t>
            </a:r>
            <a:r>
              <a:rPr lang="en-US" dirty="0"/>
              <a:t> = </a:t>
            </a:r>
            <a:r>
              <a:rPr lang="en-US" i="1" dirty="0"/>
              <a:t>C</a:t>
            </a:r>
            <a:r>
              <a:rPr lang="en-US" baseline="-25000" dirty="0"/>
              <a:t>0</a:t>
            </a:r>
            <a:r>
              <a:rPr lang="en-US" dirty="0"/>
              <a:t> + </a:t>
            </a:r>
            <a:r>
              <a:rPr lang="en-US" i="1" dirty="0"/>
              <a:t>C</a:t>
            </a:r>
            <a:r>
              <a:rPr lang="en-US" baseline="-25000" dirty="0"/>
              <a:t>y</a:t>
            </a:r>
            <a:r>
              <a:rPr lang="en-US" dirty="0">
                <a:latin typeface="Calibri" pitchFamily="34" charset="0"/>
              </a:rPr>
              <a:t> </a:t>
            </a:r>
            <a:r>
              <a:rPr lang="en-US" dirty="0">
                <a:latin typeface="Calibri" pitchFamily="34" charset="0"/>
                <a:ea typeface="Arial Unicode MS"/>
                <a:cs typeface="Arial Unicode MS"/>
              </a:rPr>
              <a:t>✕ </a:t>
            </a:r>
            <a:r>
              <a:rPr lang="en-US" dirty="0"/>
              <a:t>(</a:t>
            </a:r>
            <a:r>
              <a:rPr lang="en-US" i="1" dirty="0"/>
              <a:t>Y</a:t>
            </a:r>
            <a:r>
              <a:rPr lang="en-US" dirty="0"/>
              <a:t> – </a:t>
            </a:r>
            <a:r>
              <a:rPr lang="en-US" i="1" dirty="0"/>
              <a:t>T</a:t>
            </a:r>
            <a:r>
              <a:rPr lang="en-US" dirty="0"/>
              <a:t>). </a:t>
            </a:r>
          </a:p>
          <a:p>
            <a:r>
              <a:rPr lang="en-US" dirty="0" smtClean="0"/>
              <a:t>We </a:t>
            </a:r>
            <a:r>
              <a:rPr lang="en-US" dirty="0"/>
              <a:t>have already seen that</a:t>
            </a:r>
            <a:r>
              <a:rPr lang="en-US" i="1" dirty="0"/>
              <a:t> T</a:t>
            </a:r>
            <a:r>
              <a:rPr lang="en-US" dirty="0"/>
              <a:t>↑ implies </a:t>
            </a:r>
            <a:r>
              <a:rPr lang="en-US" i="1" dirty="0"/>
              <a:t>Y</a:t>
            </a:r>
            <a:r>
              <a:rPr lang="en-US" dirty="0">
                <a:latin typeface="Calibri" panose="020F0502020204030204" pitchFamily="34" charset="0"/>
                <a:cs typeface="Calibri" panose="020F0502020204030204" pitchFamily="34" charset="0"/>
              </a:rPr>
              <a:t>↓, which implies </a:t>
            </a:r>
            <a:r>
              <a:rPr lang="en-US" i="1" dirty="0"/>
              <a:t>Y – T</a:t>
            </a:r>
            <a:r>
              <a:rPr lang="en-US" dirty="0">
                <a:latin typeface="Calibri" panose="020F0502020204030204" pitchFamily="34" charset="0"/>
                <a:cs typeface="Calibri" panose="020F0502020204030204" pitchFamily="34" charset="0"/>
              </a:rPr>
              <a:t>↓</a:t>
            </a:r>
            <a:r>
              <a:rPr lang="en-US" dirty="0"/>
              <a:t>. </a:t>
            </a:r>
            <a:endParaRPr lang="en-US" dirty="0" smtClean="0"/>
          </a:p>
          <a:p>
            <a:r>
              <a:rPr lang="en-US" dirty="0" smtClean="0"/>
              <a:t>Moreover</a:t>
            </a:r>
            <a:r>
              <a:rPr lang="en-US" dirty="0"/>
              <a:t>, as </a:t>
            </a:r>
            <a:r>
              <a:rPr lang="en-US" i="1" dirty="0"/>
              <a:t>C</a:t>
            </a:r>
            <a:r>
              <a:rPr lang="en-US" baseline="-25000" dirty="0"/>
              <a:t>y</a:t>
            </a:r>
            <a:r>
              <a:rPr lang="en-US" dirty="0"/>
              <a:t> and </a:t>
            </a:r>
            <a:r>
              <a:rPr lang="en-US" i="1" dirty="0"/>
              <a:t>C</a:t>
            </a:r>
            <a:r>
              <a:rPr lang="en-US" baseline="-25000" dirty="0"/>
              <a:t>0</a:t>
            </a:r>
            <a:r>
              <a:rPr lang="en-US" dirty="0"/>
              <a:t> are exogenous, they cannot be affected by </a:t>
            </a:r>
            <a:r>
              <a:rPr lang="en-US" i="1" dirty="0"/>
              <a:t>T</a:t>
            </a:r>
            <a:r>
              <a:rPr lang="en-US" dirty="0"/>
              <a:t>. </a:t>
            </a:r>
            <a:endParaRPr lang="en-US" dirty="0" smtClean="0"/>
          </a:p>
          <a:p>
            <a:r>
              <a:rPr lang="en-US" dirty="0" smtClean="0"/>
              <a:t>Therefore</a:t>
            </a:r>
            <a:r>
              <a:rPr lang="en-US" dirty="0"/>
              <a:t>, </a:t>
            </a:r>
            <a:r>
              <a:rPr lang="en-US" i="1" dirty="0">
                <a:solidFill>
                  <a:srgbClr val="0070C0"/>
                </a:solidFill>
              </a:rPr>
              <a:t>T</a:t>
            </a:r>
            <a:r>
              <a:rPr lang="en-US" dirty="0">
                <a:solidFill>
                  <a:srgbClr val="0070C0"/>
                </a:solidFill>
              </a:rPr>
              <a:t>↑ implies </a:t>
            </a:r>
            <a:r>
              <a:rPr lang="en-US" i="1" dirty="0">
                <a:solidFill>
                  <a:srgbClr val="0070C0"/>
                </a:solidFill>
              </a:rPr>
              <a:t>C</a:t>
            </a:r>
            <a:r>
              <a:rPr lang="en-US" dirty="0">
                <a:solidFill>
                  <a:srgbClr val="0070C0"/>
                </a:solidFill>
                <a:latin typeface="Calibri" panose="020F0502020204030204" pitchFamily="34" charset="0"/>
                <a:cs typeface="Calibri" panose="020F0502020204030204" pitchFamily="34" charset="0"/>
              </a:rPr>
              <a:t>↓</a:t>
            </a:r>
            <a:r>
              <a:rPr lang="en-US" dirty="0"/>
              <a:t>.</a:t>
            </a:r>
          </a:p>
        </p:txBody>
      </p:sp>
    </p:spTree>
    <p:extLst>
      <p:ext uri="{BB962C8B-B14F-4D97-AF65-F5344CB8AC3E}">
        <p14:creationId xmlns:p14="http://schemas.microsoft.com/office/powerpoint/2010/main" val="10699346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Complete </a:t>
            </a:r>
            <a:r>
              <a:rPr lang="en-US" i="1" dirty="0" smtClean="0"/>
              <a:t>IS</a:t>
            </a:r>
            <a:r>
              <a:rPr lang="en-US" dirty="0" smtClean="0"/>
              <a:t>-</a:t>
            </a:r>
            <a:r>
              <a:rPr lang="en-US" i="1" dirty="0" smtClean="0"/>
              <a:t>LM</a:t>
            </a:r>
            <a:r>
              <a:rPr lang="en-US" dirty="0" smtClean="0"/>
              <a:t> Predictions for </a:t>
            </a:r>
            <a:r>
              <a:rPr lang="en-US" i="1" dirty="0" smtClean="0"/>
              <a:t>Y</a:t>
            </a:r>
            <a:r>
              <a:rPr lang="en-US" dirty="0" smtClean="0"/>
              <a:t>, </a:t>
            </a:r>
            <a:r>
              <a:rPr lang="en-US" i="1" dirty="0" smtClean="0"/>
              <a:t>r</a:t>
            </a:r>
            <a:r>
              <a:rPr lang="en-US" dirty="0" smtClean="0"/>
              <a:t>, </a:t>
            </a:r>
            <a:r>
              <a:rPr lang="en-US" i="1" dirty="0" err="1" smtClean="0"/>
              <a:t>i</a:t>
            </a:r>
            <a:r>
              <a:rPr lang="en-US" dirty="0" smtClean="0"/>
              <a:t>, and </a:t>
            </a:r>
            <a:r>
              <a:rPr lang="en-US" i="1" dirty="0" smtClean="0"/>
              <a:t>C</a:t>
            </a:r>
            <a:endParaRPr lang="en-US" i="1" dirty="0"/>
          </a:p>
        </p:txBody>
      </p:sp>
      <p:sp>
        <p:nvSpPr>
          <p:cNvPr id="7" name="Right Arrow 6"/>
          <p:cNvSpPr/>
          <p:nvPr/>
        </p:nvSpPr>
        <p:spPr>
          <a:xfrm>
            <a:off x="5712538" y="2890682"/>
            <a:ext cx="747252" cy="255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743647915"/>
              </p:ext>
            </p:extLst>
          </p:nvPr>
        </p:nvGraphicFramePr>
        <p:xfrm>
          <a:off x="6960789" y="1668365"/>
          <a:ext cx="4637168"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30566">
                  <a:extLst>
                    <a:ext uri="{9D8B030D-6E8A-4147-A177-3AD203B41FA5}">
                      <a16:colId xmlns:a16="http://schemas.microsoft.com/office/drawing/2014/main" val="20001"/>
                    </a:ext>
                  </a:extLst>
                </a:gridCol>
                <a:gridCol w="430566">
                  <a:extLst>
                    <a:ext uri="{9D8B030D-6E8A-4147-A177-3AD203B41FA5}">
                      <a16:colId xmlns:a16="http://schemas.microsoft.com/office/drawing/2014/main" val="20002"/>
                    </a:ext>
                  </a:extLst>
                </a:gridCol>
                <a:gridCol w="430566">
                  <a:extLst>
                    <a:ext uri="{9D8B030D-6E8A-4147-A177-3AD203B41FA5}">
                      <a16:colId xmlns:a16="http://schemas.microsoft.com/office/drawing/2014/main" val="2810935425"/>
                    </a:ext>
                  </a:extLst>
                </a:gridCol>
                <a:gridCol w="430566">
                  <a:extLst>
                    <a:ext uri="{9D8B030D-6E8A-4147-A177-3AD203B41FA5}">
                      <a16:colId xmlns:a16="http://schemas.microsoft.com/office/drawing/2014/main" val="983585773"/>
                    </a:ext>
                  </a:extLst>
                </a:gridCol>
              </a:tblGrid>
              <a:tr h="370840">
                <a:tc gridSpan="7">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rgbClr val="FF0000"/>
                          </a:solidFill>
                          <a:latin typeface="+mn-lt"/>
                          <a:cs typeface="Calibri"/>
                        </a:rPr>
                        <a:t>−</a:t>
                      </a:r>
                      <a:endParaRPr lang="en-US" dirty="0">
                        <a:solidFill>
                          <a:srgbClr val="FF0000"/>
                        </a:solidFill>
                      </a:endParaRPr>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29524122"/>
              </p:ext>
            </p:extLst>
          </p:nvPr>
        </p:nvGraphicFramePr>
        <p:xfrm>
          <a:off x="692698" y="1683116"/>
          <a:ext cx="4637168"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30566">
                  <a:extLst>
                    <a:ext uri="{9D8B030D-6E8A-4147-A177-3AD203B41FA5}">
                      <a16:colId xmlns:a16="http://schemas.microsoft.com/office/drawing/2014/main" val="20001"/>
                    </a:ext>
                  </a:extLst>
                </a:gridCol>
                <a:gridCol w="430566">
                  <a:extLst>
                    <a:ext uri="{9D8B030D-6E8A-4147-A177-3AD203B41FA5}">
                      <a16:colId xmlns:a16="http://schemas.microsoft.com/office/drawing/2014/main" val="20002"/>
                    </a:ext>
                  </a:extLst>
                </a:gridCol>
                <a:gridCol w="430566">
                  <a:extLst>
                    <a:ext uri="{9D8B030D-6E8A-4147-A177-3AD203B41FA5}">
                      <a16:colId xmlns:a16="http://schemas.microsoft.com/office/drawing/2014/main" val="2810935425"/>
                    </a:ext>
                  </a:extLst>
                </a:gridCol>
                <a:gridCol w="430566">
                  <a:extLst>
                    <a:ext uri="{9D8B030D-6E8A-4147-A177-3AD203B41FA5}">
                      <a16:colId xmlns:a16="http://schemas.microsoft.com/office/drawing/2014/main" val="983585773"/>
                    </a:ext>
                  </a:extLst>
                </a:gridCol>
              </a:tblGrid>
              <a:tr h="370840">
                <a:tc gridSpan="7">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sz="900" dirty="0" smtClean="0"/>
                        <a:t>Later</a:t>
                      </a:r>
                      <a:endParaRPr lang="en-US" sz="900"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4095337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Fiscal policy and shocks to the demand for goods and services</a:t>
            </a:r>
            <a:endParaRPr lang="en-US" dirty="0"/>
          </a:p>
        </p:txBody>
      </p:sp>
      <p:sp>
        <p:nvSpPr>
          <p:cNvPr id="5" name="Text Placeholder 4"/>
          <p:cNvSpPr>
            <a:spLocks noGrp="1"/>
          </p:cNvSpPr>
          <p:nvPr>
            <p:ph type="body" idx="1"/>
          </p:nvPr>
        </p:nvSpPr>
        <p:spPr/>
        <p:txBody>
          <a:bodyPr/>
          <a:lstStyle/>
          <a:p>
            <a:r>
              <a:rPr lang="en-US" dirty="0" smtClean="0"/>
              <a:t>We’ll now look at shifts of the IS curve</a:t>
            </a:r>
            <a:endParaRPr lang="en-US" dirty="0"/>
          </a:p>
        </p:txBody>
      </p:sp>
    </p:spTree>
    <p:extLst>
      <p:ext uri="{BB962C8B-B14F-4D97-AF65-F5344CB8AC3E}">
        <p14:creationId xmlns:p14="http://schemas.microsoft.com/office/powerpoint/2010/main" val="29101397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IS</a:t>
            </a:r>
            <a:r>
              <a:rPr lang="en-US" dirty="0"/>
              <a:t>-</a:t>
            </a:r>
            <a:r>
              <a:rPr lang="en-US" i="1" dirty="0"/>
              <a:t>LM</a:t>
            </a:r>
            <a:r>
              <a:rPr lang="en-US" dirty="0"/>
              <a:t> Predictions </a:t>
            </a:r>
            <a:r>
              <a:rPr lang="en-US" dirty="0" smtClean="0"/>
              <a:t>for Investment (</a:t>
            </a:r>
            <a:r>
              <a:rPr lang="en-US" i="1" dirty="0" smtClean="0"/>
              <a:t>I</a:t>
            </a:r>
            <a:r>
              <a:rPr lang="en-US" dirty="0" smtClean="0"/>
              <a:t>)</a:t>
            </a:r>
            <a:endParaRPr lang="en-US" dirty="0"/>
          </a:p>
        </p:txBody>
      </p:sp>
      <p:sp>
        <p:nvSpPr>
          <p:cNvPr id="3" name="Content Placeholder 2"/>
          <p:cNvSpPr>
            <a:spLocks noGrp="1"/>
          </p:cNvSpPr>
          <p:nvPr>
            <p:ph idx="1"/>
          </p:nvPr>
        </p:nvSpPr>
        <p:spPr/>
        <p:txBody>
          <a:bodyPr/>
          <a:lstStyle/>
          <a:p>
            <a:r>
              <a:rPr lang="en-US" dirty="0" smtClean="0"/>
              <a:t>Recall that </a:t>
            </a:r>
            <a:r>
              <a:rPr lang="en-US" i="1" dirty="0"/>
              <a:t>I</a:t>
            </a:r>
            <a:r>
              <a:rPr lang="en-US" dirty="0"/>
              <a:t> = </a:t>
            </a:r>
            <a:r>
              <a:rPr lang="en-US" i="1" dirty="0" smtClean="0"/>
              <a:t>I</a:t>
            </a:r>
            <a:r>
              <a:rPr lang="en-US" baseline="-25000" dirty="0" smtClean="0"/>
              <a:t>0</a:t>
            </a:r>
            <a:r>
              <a:rPr lang="en-US" dirty="0" smtClean="0"/>
              <a:t> </a:t>
            </a:r>
            <a:r>
              <a:rPr lang="en-US" dirty="0">
                <a:cs typeface="Calibri"/>
              </a:rPr>
              <a:t>−</a:t>
            </a:r>
            <a:r>
              <a:rPr lang="en-US" dirty="0"/>
              <a:t> </a:t>
            </a:r>
            <a:r>
              <a:rPr lang="en-US" i="1" dirty="0" err="1"/>
              <a:t>I</a:t>
            </a:r>
            <a:r>
              <a:rPr lang="en-US" baseline="-25000" dirty="0" err="1"/>
              <a:t>r</a:t>
            </a:r>
            <a:r>
              <a:rPr lang="en-US" i="1" dirty="0" err="1"/>
              <a:t>r</a:t>
            </a:r>
            <a:r>
              <a:rPr lang="en-US" dirty="0" smtClean="0"/>
              <a:t>.</a:t>
            </a:r>
          </a:p>
          <a:p>
            <a:r>
              <a:rPr lang="en-US" dirty="0" smtClean="0"/>
              <a:t>As </a:t>
            </a:r>
            <a:r>
              <a:rPr lang="en-US" i="1" dirty="0"/>
              <a:t>I</a:t>
            </a:r>
            <a:r>
              <a:rPr lang="en-US" baseline="-25000" dirty="0"/>
              <a:t>0</a:t>
            </a:r>
            <a:r>
              <a:rPr lang="en-US" dirty="0"/>
              <a:t> </a:t>
            </a:r>
            <a:r>
              <a:rPr lang="en-US" dirty="0" smtClean="0">
                <a:cs typeface="Calibri"/>
              </a:rPr>
              <a:t>and</a:t>
            </a:r>
            <a:r>
              <a:rPr lang="en-US" dirty="0" smtClean="0"/>
              <a:t> </a:t>
            </a:r>
            <a:r>
              <a:rPr lang="en-US" i="1" dirty="0" err="1"/>
              <a:t>I</a:t>
            </a:r>
            <a:r>
              <a:rPr lang="en-US" baseline="-25000" dirty="0" err="1"/>
              <a:t>r</a:t>
            </a:r>
            <a:r>
              <a:rPr lang="en-US" dirty="0" smtClean="0"/>
              <a:t> are exogenous, they cannot be affected by any of the other exogenous variables.</a:t>
            </a:r>
          </a:p>
          <a:p>
            <a:r>
              <a:rPr lang="en-US" dirty="0" smtClean="0"/>
              <a:t>So, </a:t>
            </a:r>
            <a:r>
              <a:rPr lang="en-US" dirty="0" smtClean="0">
                <a:solidFill>
                  <a:srgbClr val="0070C0"/>
                </a:solidFill>
              </a:rPr>
              <a:t>for </a:t>
            </a:r>
            <a:r>
              <a:rPr lang="en-US" dirty="0" smtClean="0">
                <a:solidFill>
                  <a:srgbClr val="0070C0"/>
                </a:solidFill>
              </a:rPr>
              <a:t>any </a:t>
            </a:r>
            <a:r>
              <a:rPr lang="en-US" dirty="0" smtClean="0">
                <a:solidFill>
                  <a:srgbClr val="0070C0"/>
                </a:solidFill>
              </a:rPr>
              <a:t>exogenous </a:t>
            </a:r>
            <a:r>
              <a:rPr lang="en-US" dirty="0" smtClean="0">
                <a:solidFill>
                  <a:srgbClr val="0070C0"/>
                </a:solidFill>
              </a:rPr>
              <a:t>variable </a:t>
            </a:r>
            <a:r>
              <a:rPr lang="en-US" dirty="0" smtClean="0">
                <a:solidFill>
                  <a:srgbClr val="0070C0"/>
                </a:solidFill>
              </a:rPr>
              <a:t>other than </a:t>
            </a:r>
            <a:r>
              <a:rPr lang="en-US" i="1" dirty="0">
                <a:solidFill>
                  <a:srgbClr val="0070C0"/>
                </a:solidFill>
              </a:rPr>
              <a:t>I</a:t>
            </a:r>
            <a:r>
              <a:rPr lang="en-US" baseline="-25000" dirty="0">
                <a:solidFill>
                  <a:srgbClr val="0070C0"/>
                </a:solidFill>
              </a:rPr>
              <a:t>0</a:t>
            </a:r>
            <a:r>
              <a:rPr lang="en-US" dirty="0">
                <a:solidFill>
                  <a:srgbClr val="0070C0"/>
                </a:solidFill>
              </a:rPr>
              <a:t> </a:t>
            </a:r>
            <a:r>
              <a:rPr lang="en-US" dirty="0">
                <a:solidFill>
                  <a:srgbClr val="0070C0"/>
                </a:solidFill>
                <a:cs typeface="Calibri"/>
              </a:rPr>
              <a:t>and</a:t>
            </a:r>
            <a:r>
              <a:rPr lang="en-US" dirty="0">
                <a:solidFill>
                  <a:srgbClr val="0070C0"/>
                </a:solidFill>
              </a:rPr>
              <a:t> </a:t>
            </a:r>
            <a:r>
              <a:rPr lang="en-US" i="1" dirty="0" err="1" smtClean="0">
                <a:solidFill>
                  <a:srgbClr val="0070C0"/>
                </a:solidFill>
              </a:rPr>
              <a:t>I</a:t>
            </a:r>
            <a:r>
              <a:rPr lang="en-US" baseline="-25000" dirty="0" err="1" smtClean="0">
                <a:solidFill>
                  <a:srgbClr val="0070C0"/>
                </a:solidFill>
              </a:rPr>
              <a:t>r</a:t>
            </a:r>
            <a:r>
              <a:rPr lang="en-US" dirty="0" smtClean="0">
                <a:solidFill>
                  <a:srgbClr val="0070C0"/>
                </a:solidFill>
              </a:rPr>
              <a:t>, </a:t>
            </a:r>
            <a:r>
              <a:rPr lang="en-US" dirty="0" smtClean="0">
                <a:solidFill>
                  <a:srgbClr val="0070C0"/>
                </a:solidFill>
              </a:rPr>
              <a:t>its effect </a:t>
            </a:r>
            <a:r>
              <a:rPr lang="en-US" dirty="0" smtClean="0">
                <a:solidFill>
                  <a:srgbClr val="0070C0"/>
                </a:solidFill>
              </a:rPr>
              <a:t>on </a:t>
            </a:r>
            <a:r>
              <a:rPr lang="en-US" i="1" dirty="0" smtClean="0">
                <a:solidFill>
                  <a:srgbClr val="0070C0"/>
                </a:solidFill>
              </a:rPr>
              <a:t>I</a:t>
            </a:r>
            <a:r>
              <a:rPr lang="en-US" dirty="0" smtClean="0">
                <a:solidFill>
                  <a:srgbClr val="0070C0"/>
                </a:solidFill>
              </a:rPr>
              <a:t> must be the opposite of </a:t>
            </a:r>
            <a:r>
              <a:rPr lang="en-US" dirty="0" smtClean="0">
                <a:solidFill>
                  <a:srgbClr val="0070C0"/>
                </a:solidFill>
              </a:rPr>
              <a:t>its effect </a:t>
            </a:r>
            <a:r>
              <a:rPr lang="en-US" dirty="0" smtClean="0">
                <a:solidFill>
                  <a:srgbClr val="0070C0"/>
                </a:solidFill>
              </a:rPr>
              <a:t>on </a:t>
            </a:r>
            <a:r>
              <a:rPr lang="en-US" i="1" dirty="0" smtClean="0">
                <a:solidFill>
                  <a:srgbClr val="0070C0"/>
                </a:solidFill>
              </a:rPr>
              <a:t>r</a:t>
            </a:r>
            <a:r>
              <a:rPr lang="en-US" dirty="0" smtClean="0"/>
              <a:t>.</a:t>
            </a:r>
          </a:p>
          <a:p>
            <a:pPr marL="0" indent="0">
              <a:buNone/>
            </a:pPr>
            <a:endParaRPr lang="en-US" dirty="0" smtClean="0"/>
          </a:p>
        </p:txBody>
      </p:sp>
    </p:spTree>
    <p:extLst>
      <p:ext uri="{BB962C8B-B14F-4D97-AF65-F5344CB8AC3E}">
        <p14:creationId xmlns:p14="http://schemas.microsoft.com/office/powerpoint/2010/main" val="12354704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IS</a:t>
            </a:r>
            <a:r>
              <a:rPr lang="en-US" dirty="0" smtClean="0"/>
              <a:t>-</a:t>
            </a:r>
            <a:r>
              <a:rPr lang="en-US" i="1" dirty="0" smtClean="0"/>
              <a:t>LM</a:t>
            </a:r>
            <a:r>
              <a:rPr lang="en-US" dirty="0" smtClean="0"/>
              <a:t> Predictions for </a:t>
            </a:r>
            <a:r>
              <a:rPr lang="en-US" i="1" dirty="0" smtClean="0"/>
              <a:t>I</a:t>
            </a:r>
            <a:endParaRPr lang="en-US" i="1" dirty="0"/>
          </a:p>
        </p:txBody>
      </p:sp>
      <p:sp>
        <p:nvSpPr>
          <p:cNvPr id="7" name="Right Arrow 6"/>
          <p:cNvSpPr/>
          <p:nvPr/>
        </p:nvSpPr>
        <p:spPr>
          <a:xfrm>
            <a:off x="5712538" y="2890682"/>
            <a:ext cx="747252" cy="255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748036139"/>
              </p:ext>
            </p:extLst>
          </p:nvPr>
        </p:nvGraphicFramePr>
        <p:xfrm>
          <a:off x="6960789" y="1668365"/>
          <a:ext cx="3829114"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gridCol w="392605">
                  <a:extLst>
                    <a:ext uri="{9D8B030D-6E8A-4147-A177-3AD203B41FA5}">
                      <a16:colId xmlns:a16="http://schemas.microsoft.com/office/drawing/2014/main" val="983585773"/>
                    </a:ext>
                  </a:extLst>
                </a:gridCol>
                <a:gridCol w="444817">
                  <a:extLst>
                    <a:ext uri="{9D8B030D-6E8A-4147-A177-3AD203B41FA5}">
                      <a16:colId xmlns:a16="http://schemas.microsoft.com/office/drawing/2014/main" val="1206286554"/>
                    </a:ext>
                  </a:extLst>
                </a:gridCol>
              </a:tblGrid>
              <a:tr h="370840">
                <a:tc gridSpan="8">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a:t>
                      </a:r>
                      <a:endParaRPr lang="en-US" b="1" i="1" dirty="0"/>
                    </a:p>
                  </a:txBody>
                  <a:tcPr/>
                </a:tc>
                <a:tc>
                  <a:txBody>
                    <a:bodyPr/>
                    <a:lstStyle/>
                    <a:p>
                      <a:pPr algn="ctr"/>
                      <a:r>
                        <a:rPr lang="en-US" b="1" i="1" dirty="0" smtClean="0"/>
                        <a:t>LM</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tc>
                  <a:txBody>
                    <a:bodyPr/>
                    <a:lstStyle/>
                    <a:p>
                      <a:pPr algn="ctr"/>
                      <a:r>
                        <a:rPr lang="en-US" b="1" i="1" dirty="0"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solidFill>
                            <a:srgbClr val="FF0000"/>
                          </a:solidFill>
                          <a:latin typeface="+mn-lt"/>
                          <a:cs typeface="Calibri"/>
                        </a:rPr>
                        <a:t>−</a:t>
                      </a:r>
                      <a:endParaRPr lang="en-US" dirty="0">
                        <a:solidFill>
                          <a:srgbClr val="FF0000"/>
                        </a:solidFill>
                      </a:endParaRPr>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sz="900" dirty="0" smtClean="0"/>
                        <a:t>Later</a:t>
                      </a:r>
                      <a:endParaRPr lang="en-US" sz="900" dirty="0">
                        <a:solidFill>
                          <a:srgbClr val="FF0000"/>
                        </a:solidFill>
                      </a:endParaRPr>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rgbClr val="FF0000"/>
                          </a:solidFill>
                          <a:latin typeface="+mn-lt"/>
                          <a:cs typeface="Calibri"/>
                        </a:rPr>
                        <a:t>−</a:t>
                      </a:r>
                      <a:endParaRPr lang="en-US" dirty="0">
                        <a:solidFill>
                          <a:srgbClr val="FF0000"/>
                        </a:solidFill>
                      </a:endParaRPr>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latin typeface="+mn-lt"/>
                          <a:cs typeface="Calibri"/>
                        </a:rPr>
                        <a:t>−</a:t>
                      </a:r>
                      <a:endParaRPr lang="en-US" dirty="0">
                        <a:solidFill>
                          <a:schemeClr val="tx1"/>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rgbClr val="FF0000"/>
                          </a:solidFill>
                          <a:latin typeface="+mn-lt"/>
                          <a:cs typeface="Calibri"/>
                        </a:rPr>
                        <a:t>−</a:t>
                      </a:r>
                      <a:endParaRPr lang="en-US" dirty="0">
                        <a:solidFill>
                          <a:srgbClr val="FF0000"/>
                        </a:solidFill>
                      </a:endParaRPr>
                    </a:p>
                  </a:txBody>
                  <a:tcPr/>
                </a:tc>
                <a:extLst>
                  <a:ext uri="{0D108BD9-81ED-4DB2-BD59-A6C34878D82A}">
                    <a16:rowId xmlns:a16="http://schemas.microsoft.com/office/drawing/2014/main" val="157770949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25564226"/>
              </p:ext>
            </p:extLst>
          </p:nvPr>
        </p:nvGraphicFramePr>
        <p:xfrm>
          <a:off x="692698" y="1683116"/>
          <a:ext cx="4637168"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972312">
                  <a:extLst>
                    <a:ext uri="{9D8B030D-6E8A-4147-A177-3AD203B41FA5}">
                      <a16:colId xmlns:a16="http://schemas.microsoft.com/office/drawing/2014/main" val="3997072210"/>
                    </a:ext>
                  </a:extLst>
                </a:gridCol>
                <a:gridCol w="1102487">
                  <a:extLst>
                    <a:ext uri="{9D8B030D-6E8A-4147-A177-3AD203B41FA5}">
                      <a16:colId xmlns:a16="http://schemas.microsoft.com/office/drawing/2014/main" val="1972133978"/>
                    </a:ext>
                  </a:extLst>
                </a:gridCol>
                <a:gridCol w="430566">
                  <a:extLst>
                    <a:ext uri="{9D8B030D-6E8A-4147-A177-3AD203B41FA5}">
                      <a16:colId xmlns:a16="http://schemas.microsoft.com/office/drawing/2014/main" val="20001"/>
                    </a:ext>
                  </a:extLst>
                </a:gridCol>
                <a:gridCol w="430566">
                  <a:extLst>
                    <a:ext uri="{9D8B030D-6E8A-4147-A177-3AD203B41FA5}">
                      <a16:colId xmlns:a16="http://schemas.microsoft.com/office/drawing/2014/main" val="20002"/>
                    </a:ext>
                  </a:extLst>
                </a:gridCol>
                <a:gridCol w="430566">
                  <a:extLst>
                    <a:ext uri="{9D8B030D-6E8A-4147-A177-3AD203B41FA5}">
                      <a16:colId xmlns:a16="http://schemas.microsoft.com/office/drawing/2014/main" val="2810935425"/>
                    </a:ext>
                  </a:extLst>
                </a:gridCol>
                <a:gridCol w="430566">
                  <a:extLst>
                    <a:ext uri="{9D8B030D-6E8A-4147-A177-3AD203B41FA5}">
                      <a16:colId xmlns:a16="http://schemas.microsoft.com/office/drawing/2014/main" val="983585773"/>
                    </a:ext>
                  </a:extLst>
                </a:gridCol>
              </a:tblGrid>
              <a:tr h="370840">
                <a:tc gridSpan="7">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 curve</a:t>
                      </a:r>
                      <a:endParaRPr lang="en-US" b="1" i="1" dirty="0"/>
                    </a:p>
                  </a:txBody>
                  <a:tcPr/>
                </a:tc>
                <a:tc>
                  <a:txBody>
                    <a:bodyPr/>
                    <a:lstStyle/>
                    <a:p>
                      <a:pPr algn="ctr"/>
                      <a:r>
                        <a:rPr lang="en-US" b="1" i="1" dirty="0" smtClean="0"/>
                        <a:t>LM curve</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14034124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IS</a:t>
            </a:r>
            <a:r>
              <a:rPr lang="en-US" dirty="0"/>
              <a:t>-</a:t>
            </a:r>
            <a:r>
              <a:rPr lang="en-US" i="1" dirty="0"/>
              <a:t>LM</a:t>
            </a:r>
            <a:r>
              <a:rPr lang="en-US" dirty="0"/>
              <a:t> Predictions for </a:t>
            </a:r>
            <a:r>
              <a:rPr lang="en-US" i="1" dirty="0"/>
              <a:t>I</a:t>
            </a:r>
            <a:endParaRPr lang="en-US" dirty="0"/>
          </a:p>
        </p:txBody>
      </p:sp>
      <p:sp>
        <p:nvSpPr>
          <p:cNvPr id="3" name="Content Placeholder 2"/>
          <p:cNvSpPr>
            <a:spLocks noGrp="1"/>
          </p:cNvSpPr>
          <p:nvPr>
            <p:ph idx="1"/>
          </p:nvPr>
        </p:nvSpPr>
        <p:spPr/>
        <p:txBody>
          <a:bodyPr/>
          <a:lstStyle/>
          <a:p>
            <a:r>
              <a:rPr lang="en-US" dirty="0" smtClean="0"/>
              <a:t>Recall that </a:t>
            </a:r>
            <a:r>
              <a:rPr lang="en-US" i="1" dirty="0"/>
              <a:t>I</a:t>
            </a:r>
            <a:r>
              <a:rPr lang="en-US" dirty="0"/>
              <a:t> = </a:t>
            </a:r>
            <a:r>
              <a:rPr lang="en-US" i="1" dirty="0" smtClean="0"/>
              <a:t>Y</a:t>
            </a:r>
            <a:r>
              <a:rPr lang="en-US" dirty="0" smtClean="0"/>
              <a:t> </a:t>
            </a:r>
            <a:r>
              <a:rPr lang="en-US" dirty="0">
                <a:cs typeface="Calibri"/>
              </a:rPr>
              <a:t>−</a:t>
            </a:r>
            <a:r>
              <a:rPr lang="en-US" dirty="0"/>
              <a:t> </a:t>
            </a:r>
            <a:r>
              <a:rPr lang="en-US" i="1" dirty="0" smtClean="0"/>
              <a:t>C</a:t>
            </a:r>
            <a:r>
              <a:rPr lang="en-US" dirty="0">
                <a:cs typeface="Calibri"/>
              </a:rPr>
              <a:t> −</a:t>
            </a:r>
            <a:r>
              <a:rPr lang="en-US" dirty="0"/>
              <a:t> </a:t>
            </a:r>
            <a:r>
              <a:rPr lang="en-US" i="1" dirty="0" smtClean="0"/>
              <a:t>G</a:t>
            </a:r>
            <a:r>
              <a:rPr lang="en-US" dirty="0" smtClean="0"/>
              <a:t>.</a:t>
            </a:r>
          </a:p>
          <a:p>
            <a:r>
              <a:rPr lang="en-US" dirty="0" smtClean="0"/>
              <a:t>We have seen that if </a:t>
            </a:r>
            <a:r>
              <a:rPr lang="en-US" i="1" dirty="0" smtClean="0"/>
              <a:t>I</a:t>
            </a:r>
            <a:r>
              <a:rPr lang="en-US" baseline="-25000" dirty="0" smtClean="0"/>
              <a:t>0</a:t>
            </a:r>
            <a:r>
              <a:rPr lang="en-US" dirty="0" smtClean="0"/>
              <a:t>↑, then </a:t>
            </a:r>
            <a:r>
              <a:rPr lang="en-US" i="1" dirty="0" smtClean="0"/>
              <a:t>Y</a:t>
            </a:r>
            <a:r>
              <a:rPr lang="en-US" dirty="0" smtClean="0"/>
              <a:t>↑ and </a:t>
            </a:r>
            <a:r>
              <a:rPr lang="en-US" i="1" dirty="0" smtClean="0"/>
              <a:t>C</a:t>
            </a:r>
            <a:r>
              <a:rPr lang="en-US" dirty="0" smtClean="0"/>
              <a:t>↑.</a:t>
            </a:r>
          </a:p>
          <a:p>
            <a:r>
              <a:rPr lang="en-US" dirty="0" smtClean="0"/>
              <a:t>As </a:t>
            </a:r>
            <a:r>
              <a:rPr lang="en-US" i="1" dirty="0"/>
              <a:t>C</a:t>
            </a:r>
            <a:r>
              <a:rPr lang="en-US" dirty="0"/>
              <a:t> = </a:t>
            </a:r>
            <a:r>
              <a:rPr lang="en-US" i="1" dirty="0"/>
              <a:t>C</a:t>
            </a:r>
            <a:r>
              <a:rPr lang="en-US" baseline="-25000" dirty="0"/>
              <a:t>o</a:t>
            </a:r>
            <a:r>
              <a:rPr lang="en-US" dirty="0"/>
              <a:t> + </a:t>
            </a:r>
            <a:r>
              <a:rPr lang="en-US" i="1" dirty="0"/>
              <a:t>C</a:t>
            </a:r>
            <a:r>
              <a:rPr lang="en-US" baseline="-25000" dirty="0"/>
              <a:t>y</a:t>
            </a:r>
            <a:r>
              <a:rPr lang="en-US" dirty="0">
                <a:latin typeface="Calibri" pitchFamily="34" charset="0"/>
              </a:rPr>
              <a:t> </a:t>
            </a:r>
            <a:r>
              <a:rPr lang="en-US" dirty="0">
                <a:latin typeface="Calibri" pitchFamily="34" charset="0"/>
                <a:ea typeface="Arial Unicode MS"/>
                <a:cs typeface="Arial Unicode MS"/>
              </a:rPr>
              <a:t>✕ </a:t>
            </a:r>
            <a:r>
              <a:rPr lang="en-US" dirty="0"/>
              <a:t>(</a:t>
            </a:r>
            <a:r>
              <a:rPr lang="en-US" i="1" dirty="0"/>
              <a:t>Y</a:t>
            </a:r>
            <a:r>
              <a:rPr lang="en-US" dirty="0"/>
              <a:t> – </a:t>
            </a:r>
            <a:r>
              <a:rPr lang="en-US" i="1" dirty="0"/>
              <a:t>T</a:t>
            </a:r>
            <a:r>
              <a:rPr lang="en-US" dirty="0"/>
              <a:t>)</a:t>
            </a:r>
            <a:r>
              <a:rPr lang="en-US" dirty="0" smtClean="0"/>
              <a:t> and as the marginal propensity to consume is a positive fraction (0 &lt; </a:t>
            </a:r>
            <a:r>
              <a:rPr lang="en-US" i="1" dirty="0"/>
              <a:t>C</a:t>
            </a:r>
            <a:r>
              <a:rPr lang="en-US" baseline="-25000" dirty="0"/>
              <a:t>y</a:t>
            </a:r>
            <a:r>
              <a:rPr lang="en-US" dirty="0" smtClean="0"/>
              <a:t> &lt; 1), it follows that, </a:t>
            </a:r>
            <a:r>
              <a:rPr lang="en-US" dirty="0" smtClean="0">
                <a:solidFill>
                  <a:srgbClr val="0070C0"/>
                </a:solidFill>
              </a:rPr>
              <a:t>when</a:t>
            </a:r>
            <a:r>
              <a:rPr lang="en-US" i="1" dirty="0">
                <a:solidFill>
                  <a:srgbClr val="0070C0"/>
                </a:solidFill>
              </a:rPr>
              <a:t> I</a:t>
            </a:r>
            <a:r>
              <a:rPr lang="en-US" baseline="-25000" dirty="0">
                <a:solidFill>
                  <a:srgbClr val="0070C0"/>
                </a:solidFill>
              </a:rPr>
              <a:t>0</a:t>
            </a:r>
            <a:r>
              <a:rPr lang="en-US" dirty="0">
                <a:solidFill>
                  <a:srgbClr val="0070C0"/>
                </a:solidFill>
              </a:rPr>
              <a:t>↑, </a:t>
            </a:r>
            <a:r>
              <a:rPr lang="en-US" dirty="0" smtClean="0">
                <a:solidFill>
                  <a:srgbClr val="0070C0"/>
                </a:solidFill>
              </a:rPr>
              <a:t>the resulting increase in </a:t>
            </a:r>
            <a:r>
              <a:rPr lang="en-US" i="1" dirty="0" smtClean="0">
                <a:solidFill>
                  <a:srgbClr val="0070C0"/>
                </a:solidFill>
              </a:rPr>
              <a:t>C</a:t>
            </a:r>
            <a:r>
              <a:rPr lang="en-US" dirty="0" smtClean="0">
                <a:solidFill>
                  <a:srgbClr val="0070C0"/>
                </a:solidFill>
              </a:rPr>
              <a:t> must be smaller than the </a:t>
            </a:r>
            <a:r>
              <a:rPr lang="en-US" dirty="0">
                <a:solidFill>
                  <a:srgbClr val="0070C0"/>
                </a:solidFill>
              </a:rPr>
              <a:t>resulting increase </a:t>
            </a:r>
            <a:r>
              <a:rPr lang="en-US" dirty="0" smtClean="0">
                <a:solidFill>
                  <a:srgbClr val="0070C0"/>
                </a:solidFill>
              </a:rPr>
              <a:t>in </a:t>
            </a:r>
            <a:r>
              <a:rPr lang="en-US" i="1" dirty="0" smtClean="0">
                <a:solidFill>
                  <a:srgbClr val="0070C0"/>
                </a:solidFill>
              </a:rPr>
              <a:t>Y</a:t>
            </a:r>
            <a:r>
              <a:rPr lang="en-US" dirty="0" smtClean="0"/>
              <a:t>.</a:t>
            </a:r>
          </a:p>
          <a:p>
            <a:r>
              <a:rPr lang="en-US" dirty="0" smtClean="0"/>
              <a:t>So, </a:t>
            </a:r>
            <a:r>
              <a:rPr lang="en-US" i="1" dirty="0" smtClean="0">
                <a:solidFill>
                  <a:srgbClr val="0070C0"/>
                </a:solidFill>
              </a:rPr>
              <a:t>I</a:t>
            </a:r>
            <a:r>
              <a:rPr lang="en-US" dirty="0" smtClean="0">
                <a:solidFill>
                  <a:srgbClr val="0070C0"/>
                </a:solidFill>
              </a:rPr>
              <a:t> must increase if </a:t>
            </a:r>
            <a:r>
              <a:rPr lang="en-US" i="1" dirty="0" smtClean="0">
                <a:solidFill>
                  <a:srgbClr val="0070C0"/>
                </a:solidFill>
              </a:rPr>
              <a:t>I</a:t>
            </a:r>
            <a:r>
              <a:rPr lang="en-US" baseline="-25000" dirty="0" smtClean="0">
                <a:solidFill>
                  <a:srgbClr val="0070C0"/>
                </a:solidFill>
              </a:rPr>
              <a:t>0</a:t>
            </a:r>
            <a:r>
              <a:rPr lang="en-US" dirty="0" smtClean="0">
                <a:solidFill>
                  <a:srgbClr val="0070C0"/>
                </a:solidFill>
              </a:rPr>
              <a:t> increases</a:t>
            </a:r>
            <a:r>
              <a:rPr lang="en-US" dirty="0" smtClean="0">
                <a:latin typeface="Calibri" panose="020F0502020204030204" pitchFamily="34" charset="0"/>
                <a:cs typeface="Calibri" panose="020F0502020204030204" pitchFamily="34" charset="0"/>
              </a:rPr>
              <a:t>.</a:t>
            </a:r>
            <a:endParaRPr lang="en-US" dirty="0"/>
          </a:p>
        </p:txBody>
      </p:sp>
    </p:spTree>
    <p:extLst>
      <p:ext uri="{BB962C8B-B14F-4D97-AF65-F5344CB8AC3E}">
        <p14:creationId xmlns:p14="http://schemas.microsoft.com/office/powerpoint/2010/main" val="72090126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Complete </a:t>
            </a:r>
            <a:r>
              <a:rPr lang="en-US" i="1" dirty="0" smtClean="0"/>
              <a:t>IS</a:t>
            </a:r>
            <a:r>
              <a:rPr lang="en-US" dirty="0" smtClean="0"/>
              <a:t>-</a:t>
            </a:r>
            <a:r>
              <a:rPr lang="en-US" i="1" dirty="0" smtClean="0"/>
              <a:t>LM</a:t>
            </a:r>
            <a:r>
              <a:rPr lang="en-US" dirty="0" smtClean="0"/>
              <a:t> Predictions</a:t>
            </a:r>
            <a:endParaRPr lang="en-US" i="1" dirty="0"/>
          </a:p>
        </p:txBody>
      </p:sp>
      <p:sp>
        <p:nvSpPr>
          <p:cNvPr id="7" name="Right Arrow 6"/>
          <p:cNvSpPr/>
          <p:nvPr/>
        </p:nvSpPr>
        <p:spPr>
          <a:xfrm>
            <a:off x="4876794" y="2890682"/>
            <a:ext cx="747252" cy="255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436761960"/>
              </p:ext>
            </p:extLst>
          </p:nvPr>
        </p:nvGraphicFramePr>
        <p:xfrm>
          <a:off x="6125045" y="1668365"/>
          <a:ext cx="3776902"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gridCol w="392605">
                  <a:extLst>
                    <a:ext uri="{9D8B030D-6E8A-4147-A177-3AD203B41FA5}">
                      <a16:colId xmlns:a16="http://schemas.microsoft.com/office/drawing/2014/main" val="983585773"/>
                    </a:ext>
                  </a:extLst>
                </a:gridCol>
                <a:gridCol w="392605">
                  <a:extLst>
                    <a:ext uri="{9D8B030D-6E8A-4147-A177-3AD203B41FA5}">
                      <a16:colId xmlns:a16="http://schemas.microsoft.com/office/drawing/2014/main" val="1206286554"/>
                    </a:ext>
                  </a:extLst>
                </a:gridCol>
              </a:tblGrid>
              <a:tr h="370840">
                <a:tc gridSpan="8">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a:t>
                      </a:r>
                      <a:endParaRPr lang="en-US" b="1" i="1" dirty="0"/>
                    </a:p>
                  </a:txBody>
                  <a:tcPr/>
                </a:tc>
                <a:tc>
                  <a:txBody>
                    <a:bodyPr/>
                    <a:lstStyle/>
                    <a:p>
                      <a:pPr algn="ctr"/>
                      <a:r>
                        <a:rPr lang="en-US" b="1" i="1" dirty="0" smtClean="0"/>
                        <a:t>LM</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tc>
                  <a:txBody>
                    <a:bodyPr/>
                    <a:lstStyle/>
                    <a:p>
                      <a:pPr algn="ctr"/>
                      <a:r>
                        <a:rPr lang="en-US" b="1" i="1" dirty="0"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latin typeface="+mn-lt"/>
                          <a:cs typeface="Calibri"/>
                        </a:rPr>
                        <a:t>−</a:t>
                      </a:r>
                      <a:endParaRPr 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rgbClr val="FF0000"/>
                          </a:solidFill>
                        </a:rPr>
                        <a:t>+</a:t>
                      </a:r>
                      <a:endParaRPr lang="en-US" dirty="0">
                        <a:solidFill>
                          <a:srgbClr val="FF0000"/>
                        </a:solidFill>
                      </a:endParaRPr>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latin typeface="+mn-lt"/>
                          <a:cs typeface="Calibri"/>
                        </a:rPr>
                        <a:t>−</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03152850"/>
              </p:ext>
            </p:extLst>
          </p:nvPr>
        </p:nvGraphicFramePr>
        <p:xfrm>
          <a:off x="859851" y="1683117"/>
          <a:ext cx="3829114"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gridCol w="392605">
                  <a:extLst>
                    <a:ext uri="{9D8B030D-6E8A-4147-A177-3AD203B41FA5}">
                      <a16:colId xmlns:a16="http://schemas.microsoft.com/office/drawing/2014/main" val="983585773"/>
                    </a:ext>
                  </a:extLst>
                </a:gridCol>
                <a:gridCol w="444817">
                  <a:extLst>
                    <a:ext uri="{9D8B030D-6E8A-4147-A177-3AD203B41FA5}">
                      <a16:colId xmlns:a16="http://schemas.microsoft.com/office/drawing/2014/main" val="1206286554"/>
                    </a:ext>
                  </a:extLst>
                </a:gridCol>
              </a:tblGrid>
              <a:tr h="370840">
                <a:tc gridSpan="8">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a:t>
                      </a:r>
                      <a:endParaRPr lang="en-US" b="1" i="1" dirty="0"/>
                    </a:p>
                  </a:txBody>
                  <a:tcPr/>
                </a:tc>
                <a:tc>
                  <a:txBody>
                    <a:bodyPr/>
                    <a:lstStyle/>
                    <a:p>
                      <a:pPr algn="ctr"/>
                      <a:r>
                        <a:rPr lang="en-US" b="1" i="1" dirty="0" smtClean="0"/>
                        <a:t>LM</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tc>
                  <a:txBody>
                    <a:bodyPr/>
                    <a:lstStyle/>
                    <a:p>
                      <a:pPr algn="ctr"/>
                      <a:r>
                        <a:rPr lang="en-US" b="1" i="1" dirty="0"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latin typeface="+mn-lt"/>
                          <a:cs typeface="Calibri"/>
                        </a:rPr>
                        <a:t>−</a:t>
                      </a:r>
                      <a:endParaRPr 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sz="900" dirty="0" smtClean="0"/>
                        <a:t>Later</a:t>
                      </a:r>
                      <a:endParaRPr lang="en-US" sz="900" dirty="0"/>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latin typeface="+mn-lt"/>
                          <a:cs typeface="Calibri"/>
                        </a:rPr>
                        <a:t>−</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33900892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 The </a:t>
            </a:r>
            <a:r>
              <a:rPr lang="en-US" i="1" dirty="0" smtClean="0"/>
              <a:t>IS-LM</a:t>
            </a:r>
            <a:r>
              <a:rPr lang="en-US" dirty="0" smtClean="0"/>
              <a:t> Theory</a:t>
            </a:r>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a:bodyPr>
              <a:lstStyle/>
              <a:p>
                <a14:m>
                  <m:oMath xmlns:m="http://schemas.openxmlformats.org/officeDocument/2006/math">
                    <m:r>
                      <a:rPr lang="en-US" i="1">
                        <a:solidFill>
                          <a:srgbClr val="FF0000"/>
                        </a:solidFill>
                        <a:latin typeface="Cambria Math"/>
                      </a:rPr>
                      <m:t>𝐶</m:t>
                    </m:r>
                    <m:r>
                      <a:rPr lang="en-US" i="1">
                        <a:latin typeface="Cambria Math"/>
                      </a:rPr>
                      <m:t>=</m:t>
                    </m:r>
                    <m:sSub>
                      <m:sSubPr>
                        <m:ctrlPr>
                          <a:rPr lang="en-US" i="1">
                            <a:latin typeface="Cambria Math" panose="02040503050406030204" pitchFamily="18" charset="0"/>
                          </a:rPr>
                        </m:ctrlPr>
                      </m:sSubPr>
                      <m:e>
                        <m:r>
                          <a:rPr lang="en-US" i="1">
                            <a:latin typeface="Cambria Math"/>
                          </a:rPr>
                          <m:t>𝐶</m:t>
                        </m:r>
                      </m:e>
                      <m:sub>
                        <m:r>
                          <a:rPr lang="en-US" i="1">
                            <a:latin typeface="Cambria Math"/>
                          </a:rPr>
                          <m:t>0</m:t>
                        </m:r>
                      </m:sub>
                    </m:sSub>
                    <m:r>
                      <a:rPr lang="en-US" i="1">
                        <a:latin typeface="Cambria Math"/>
                      </a:rPr>
                      <m:t>+</m:t>
                    </m:r>
                    <m:sSub>
                      <m:sSubPr>
                        <m:ctrlPr>
                          <a:rPr lang="en-US" i="1">
                            <a:latin typeface="Cambria Math" panose="02040503050406030204" pitchFamily="18" charset="0"/>
                          </a:rPr>
                        </m:ctrlPr>
                      </m:sSubPr>
                      <m:e>
                        <m:r>
                          <a:rPr lang="en-US" i="1">
                            <a:latin typeface="Cambria Math"/>
                          </a:rPr>
                          <m:t>𝐶</m:t>
                        </m:r>
                      </m:e>
                      <m:sub>
                        <m:r>
                          <a:rPr lang="en-US" i="1">
                            <a:latin typeface="Cambria Math"/>
                          </a:rPr>
                          <m:t>𝑦</m:t>
                        </m:r>
                      </m:sub>
                    </m:sSub>
                    <m:r>
                      <a:rPr lang="en-US" i="1">
                        <a:latin typeface="Cambria Math"/>
                        <a:ea typeface="Cambria Math"/>
                      </a:rPr>
                      <m:t>∙(</m:t>
                    </m:r>
                    <m:r>
                      <a:rPr lang="en-US" i="1">
                        <a:solidFill>
                          <a:srgbClr val="FF0000"/>
                        </a:solidFill>
                        <a:latin typeface="Cambria Math"/>
                        <a:ea typeface="Cambria Math"/>
                      </a:rPr>
                      <m:t>𝑌</m:t>
                    </m:r>
                    <m:r>
                      <a:rPr lang="en-US" i="1">
                        <a:latin typeface="Cambria Math"/>
                        <a:ea typeface="Cambria Math"/>
                      </a:rPr>
                      <m:t>−</m:t>
                    </m:r>
                    <m:r>
                      <a:rPr lang="en-US" i="1">
                        <a:latin typeface="Cambria Math"/>
                        <a:ea typeface="Cambria Math"/>
                      </a:rPr>
                      <m:t>𝑇</m:t>
                    </m:r>
                    <m:r>
                      <a:rPr lang="en-US" i="1">
                        <a:latin typeface="Cambria Math"/>
                        <a:ea typeface="Cambria Math"/>
                      </a:rPr>
                      <m:t>)</m:t>
                    </m:r>
                  </m:oMath>
                </a14:m>
                <a:endParaRPr lang="en-US" dirty="0"/>
              </a:p>
              <a:p>
                <a14:m>
                  <m:oMath xmlns:m="http://schemas.openxmlformats.org/officeDocument/2006/math">
                    <m:r>
                      <a:rPr lang="en-US" i="1">
                        <a:solidFill>
                          <a:srgbClr val="FF0000"/>
                        </a:solidFill>
                        <a:latin typeface="Cambria Math"/>
                      </a:rPr>
                      <m:t>𝐼</m:t>
                    </m:r>
                    <m:r>
                      <a:rPr lang="en-US" i="1">
                        <a:latin typeface="Cambria Math"/>
                      </a:rPr>
                      <m:t>=</m:t>
                    </m:r>
                    <m:r>
                      <a:rPr lang="en-US" i="1">
                        <a:solidFill>
                          <a:srgbClr val="FF0000"/>
                        </a:solidFill>
                        <a:latin typeface="Cambria Math"/>
                      </a:rPr>
                      <m:t>𝑆</m:t>
                    </m:r>
                    <m:r>
                      <a:rPr lang="en-US" i="1">
                        <a:latin typeface="Cambria Math"/>
                      </a:rPr>
                      <m:t>=</m:t>
                    </m:r>
                    <m:r>
                      <a:rPr lang="en-US" i="1">
                        <a:solidFill>
                          <a:srgbClr val="FF0000"/>
                        </a:solidFill>
                        <a:latin typeface="Cambria Math"/>
                      </a:rPr>
                      <m:t>𝑌</m:t>
                    </m:r>
                    <m:r>
                      <a:rPr lang="en-US" i="1">
                        <a:latin typeface="Cambria Math"/>
                      </a:rPr>
                      <m:t>−</m:t>
                    </m:r>
                    <m:r>
                      <a:rPr lang="en-US" i="1">
                        <a:solidFill>
                          <a:srgbClr val="FF0000"/>
                        </a:solidFill>
                        <a:latin typeface="Cambria Math"/>
                      </a:rPr>
                      <m:t>𝐶</m:t>
                    </m:r>
                    <m:r>
                      <a:rPr lang="en-US" i="1">
                        <a:latin typeface="Cambria Math"/>
                      </a:rPr>
                      <m:t>−</m:t>
                    </m:r>
                    <m:r>
                      <a:rPr lang="en-US" i="1">
                        <a:latin typeface="Cambria Math"/>
                      </a:rPr>
                      <m:t>𝐺</m:t>
                    </m:r>
                  </m:oMath>
                </a14:m>
                <a:endParaRPr lang="en-US" dirty="0"/>
              </a:p>
              <a:p>
                <a14:m>
                  <m:oMath xmlns:m="http://schemas.openxmlformats.org/officeDocument/2006/math">
                    <m:r>
                      <a:rPr lang="en-US" i="1">
                        <a:solidFill>
                          <a:srgbClr val="FF0000"/>
                        </a:solidFill>
                        <a:latin typeface="Cambria Math"/>
                      </a:rPr>
                      <m:t>𝐼</m:t>
                    </m:r>
                    <m:r>
                      <a:rPr lang="en-US" i="1">
                        <a:latin typeface="Cambria Math"/>
                      </a:rPr>
                      <m:t>=</m:t>
                    </m:r>
                    <m:sSub>
                      <m:sSubPr>
                        <m:ctrlPr>
                          <a:rPr lang="en-US" i="1">
                            <a:latin typeface="Cambria Math" panose="02040503050406030204" pitchFamily="18" charset="0"/>
                          </a:rPr>
                        </m:ctrlPr>
                      </m:sSubPr>
                      <m:e>
                        <m:r>
                          <a:rPr lang="en-US" i="1">
                            <a:latin typeface="Cambria Math"/>
                          </a:rPr>
                          <m:t>𝐼</m:t>
                        </m:r>
                      </m:e>
                      <m:sub>
                        <m:r>
                          <a:rPr lang="en-US" i="1">
                            <a:latin typeface="Cambria Math"/>
                          </a:rPr>
                          <m:t>0</m:t>
                        </m:r>
                      </m:sub>
                    </m:sSub>
                    <m:r>
                      <a:rPr lang="en-US" i="1">
                        <a:latin typeface="Cambria Math"/>
                      </a:rPr>
                      <m:t>−</m:t>
                    </m:r>
                    <m:sSub>
                      <m:sSubPr>
                        <m:ctrlPr>
                          <a:rPr lang="en-US" i="1">
                            <a:latin typeface="Cambria Math" panose="02040503050406030204" pitchFamily="18" charset="0"/>
                          </a:rPr>
                        </m:ctrlPr>
                      </m:sSubPr>
                      <m:e>
                        <m:r>
                          <a:rPr lang="en-US" i="1">
                            <a:latin typeface="Cambria Math"/>
                          </a:rPr>
                          <m:t>𝐼</m:t>
                        </m:r>
                      </m:e>
                      <m:sub>
                        <m:r>
                          <a:rPr lang="en-US" i="1">
                            <a:latin typeface="Cambria Math"/>
                          </a:rPr>
                          <m:t>𝑟</m:t>
                        </m:r>
                      </m:sub>
                    </m:sSub>
                    <m:r>
                      <a:rPr lang="en-US" i="1">
                        <a:latin typeface="Cambria Math"/>
                        <a:ea typeface="Cambria Math"/>
                      </a:rPr>
                      <m:t>∙</m:t>
                    </m:r>
                    <m:r>
                      <a:rPr lang="en-US" i="1">
                        <a:solidFill>
                          <a:srgbClr val="FF0000"/>
                        </a:solidFill>
                        <a:latin typeface="Cambria Math"/>
                        <a:ea typeface="Cambria Math"/>
                      </a:rPr>
                      <m:t>𝑟</m:t>
                    </m:r>
                  </m:oMath>
                </a14:m>
                <a:endParaRPr lang="en-US" dirty="0"/>
              </a:p>
              <a:p>
                <a14:m>
                  <m:oMath xmlns:m="http://schemas.openxmlformats.org/officeDocument/2006/math">
                    <m:r>
                      <a:rPr lang="en-US" i="1">
                        <a:solidFill>
                          <a:srgbClr val="FF0000"/>
                        </a:solidFill>
                        <a:latin typeface="Cambria Math"/>
                      </a:rPr>
                      <m:t>𝑖</m:t>
                    </m:r>
                    <m:r>
                      <a:rPr lang="en-US" i="1">
                        <a:latin typeface="Cambria Math"/>
                      </a:rPr>
                      <m:t>=</m:t>
                    </m:r>
                    <m:r>
                      <a:rPr lang="en-US" i="1">
                        <a:solidFill>
                          <a:srgbClr val="FF0000"/>
                        </a:solidFill>
                        <a:latin typeface="Cambria Math"/>
                        <a:ea typeface="Cambria Math"/>
                      </a:rPr>
                      <m:t>𝑟</m:t>
                    </m:r>
                    <m:r>
                      <a:rPr lang="en-US" i="1">
                        <a:latin typeface="Cambria Math"/>
                        <a:ea typeface="Cambria Math"/>
                      </a:rPr>
                      <m:t>+</m:t>
                    </m:r>
                    <m:r>
                      <a:rPr lang="en-US" i="1">
                        <a:latin typeface="Cambria Math" panose="02040503050406030204" pitchFamily="18" charset="0"/>
                        <a:ea typeface="Cambria Math"/>
                      </a:rPr>
                      <m:t>𝐸</m:t>
                    </m:r>
                    <m:r>
                      <a:rPr lang="en-US" i="1">
                        <a:latin typeface="Cambria Math" panose="02040503050406030204" pitchFamily="18" charset="0"/>
                        <a:ea typeface="Cambria Math" panose="02040503050406030204" pitchFamily="18" charset="0"/>
                      </a:rPr>
                      <m:t>𝜋</m:t>
                    </m:r>
                  </m:oMath>
                </a14:m>
                <a:endParaRPr lang="en-US" dirty="0"/>
              </a:p>
              <a:p>
                <a14:m>
                  <m:oMath xmlns:m="http://schemas.openxmlformats.org/officeDocument/2006/math">
                    <m:r>
                      <a:rPr lang="en-US" i="1">
                        <a:latin typeface="Cambria Math" panose="02040503050406030204" pitchFamily="18" charset="0"/>
                      </a:rPr>
                      <m:t>𝑀</m:t>
                    </m:r>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0</m:t>
                            </m:r>
                          </m:sub>
                        </m:sSub>
                      </m:num>
                      <m:den>
                        <m:r>
                          <a:rPr lang="en-US" i="1">
                            <a:solidFill>
                              <a:srgbClr val="FF0000"/>
                            </a:solidFill>
                            <a:latin typeface="Cambria Math" panose="02040503050406030204" pitchFamily="18" charset="0"/>
                          </a:rPr>
                          <m:t>𝑖</m:t>
                        </m:r>
                      </m:den>
                    </m:f>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𝑃</m:t>
                    </m:r>
                    <m:r>
                      <a:rPr lang="en-US" i="1">
                        <a:solidFill>
                          <a:srgbClr val="FF0000"/>
                        </a:solidFill>
                        <a:latin typeface="Cambria Math" panose="02040503050406030204" pitchFamily="18" charset="0"/>
                        <a:ea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𝑌</m:t>
                    </m:r>
                  </m:oMath>
                </a14:m>
                <a:endParaRPr lang="en-US" dirty="0"/>
              </a:p>
              <a:p>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graphicFrame>
        <p:nvGraphicFramePr>
          <p:cNvPr id="5" name="Table 4"/>
          <p:cNvGraphicFramePr>
            <a:graphicFrameLocks noGrp="1"/>
          </p:cNvGraphicFramePr>
          <p:nvPr>
            <p:extLst>
              <p:ext uri="{D42A27DB-BD31-4B8C-83A1-F6EECF244321}">
                <p14:modId xmlns:p14="http://schemas.microsoft.com/office/powerpoint/2010/main" val="3852675013"/>
              </p:ext>
            </p:extLst>
          </p:nvPr>
        </p:nvGraphicFramePr>
        <p:xfrm>
          <a:off x="6125045" y="1668365"/>
          <a:ext cx="4005327"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gridCol w="392605">
                  <a:extLst>
                    <a:ext uri="{9D8B030D-6E8A-4147-A177-3AD203B41FA5}">
                      <a16:colId xmlns:a16="http://schemas.microsoft.com/office/drawing/2014/main" val="983585773"/>
                    </a:ext>
                  </a:extLst>
                </a:gridCol>
                <a:gridCol w="621030">
                  <a:extLst>
                    <a:ext uri="{9D8B030D-6E8A-4147-A177-3AD203B41FA5}">
                      <a16:colId xmlns:a16="http://schemas.microsoft.com/office/drawing/2014/main" val="1206286554"/>
                    </a:ext>
                  </a:extLst>
                </a:gridCol>
              </a:tblGrid>
              <a:tr h="370840">
                <a:tc gridSpan="8">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a:t>
                      </a:r>
                      <a:endParaRPr lang="en-US" b="1" i="1" dirty="0"/>
                    </a:p>
                  </a:txBody>
                  <a:tcPr/>
                </a:tc>
                <a:tc>
                  <a:txBody>
                    <a:bodyPr/>
                    <a:lstStyle/>
                    <a:p>
                      <a:pPr algn="ctr"/>
                      <a:r>
                        <a:rPr lang="en-US" b="1" i="1" dirty="0" smtClean="0"/>
                        <a:t>LM</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tc>
                  <a:txBody>
                    <a:bodyPr/>
                    <a:lstStyle/>
                    <a:p>
                      <a:pPr algn="ctr"/>
                      <a:r>
                        <a:rPr lang="en-US" b="1" i="1" dirty="0" smtClean="0"/>
                        <a:t>I = S</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latin typeface="+mn-lt"/>
                          <a:cs typeface="Calibri"/>
                        </a:rPr>
                        <a:t>−</a:t>
                      </a:r>
                      <a:endParaRPr 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latin typeface="+mn-lt"/>
                          <a:cs typeface="Calibri"/>
                        </a:rPr>
                        <a:t>−</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9106111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Skip!</a:t>
            </a:r>
            <a:endParaRPr lang="en-US" dirty="0"/>
          </a:p>
        </p:txBody>
      </p:sp>
      <p:sp>
        <p:nvSpPr>
          <p:cNvPr id="3" name="Content Placeholder 2"/>
          <p:cNvSpPr>
            <a:spLocks noGrp="1"/>
          </p:cNvSpPr>
          <p:nvPr>
            <p:ph idx="1"/>
          </p:nvPr>
        </p:nvSpPr>
        <p:spPr/>
        <p:txBody>
          <a:bodyPr/>
          <a:lstStyle/>
          <a:p>
            <a:r>
              <a:rPr lang="en-US" dirty="0" smtClean="0"/>
              <a:t>I am skipping section 12-2</a:t>
            </a:r>
            <a:endParaRPr lang="en-US" dirty="0"/>
          </a:p>
        </p:txBody>
      </p:sp>
    </p:spTree>
    <p:extLst>
      <p:ext uri="{BB962C8B-B14F-4D97-AF65-F5344CB8AC3E}">
        <p14:creationId xmlns:p14="http://schemas.microsoft.com/office/powerpoint/2010/main" val="216586184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Great Depression</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3972389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3106738" y="1582738"/>
            <a:ext cx="6234112" cy="3975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03" name="Rectangle 34"/>
          <p:cNvSpPr>
            <a:spLocks noChangeArrowheads="1"/>
          </p:cNvSpPr>
          <p:nvPr/>
        </p:nvSpPr>
        <p:spPr bwMode="auto">
          <a:xfrm>
            <a:off x="3108326" y="1574800"/>
            <a:ext cx="6238875" cy="3981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04" name="Rectangle 2"/>
          <p:cNvSpPr>
            <a:spLocks noGrp="1" noChangeArrowheads="1"/>
          </p:cNvSpPr>
          <p:nvPr>
            <p:ph type="title"/>
          </p:nvPr>
        </p:nvSpPr>
        <p:spPr>
          <a:xfrm>
            <a:off x="2006600" y="236539"/>
            <a:ext cx="8229600" cy="1087437"/>
          </a:xfrm>
        </p:spPr>
        <p:txBody>
          <a:bodyPr/>
          <a:lstStyle/>
          <a:p>
            <a:r>
              <a:rPr lang="en-US" dirty="0" smtClean="0"/>
              <a:t>The Great Depression</a:t>
            </a:r>
          </a:p>
        </p:txBody>
      </p:sp>
      <p:grpSp>
        <p:nvGrpSpPr>
          <p:cNvPr id="2" name="Group 107"/>
          <p:cNvGrpSpPr>
            <a:grpSpLocks/>
          </p:cNvGrpSpPr>
          <p:nvPr/>
        </p:nvGrpSpPr>
        <p:grpSpPr bwMode="auto">
          <a:xfrm>
            <a:off x="6032501" y="1624013"/>
            <a:ext cx="2727325" cy="889000"/>
            <a:chOff x="2910" y="1079"/>
            <a:chExt cx="1718" cy="560"/>
          </a:xfrm>
        </p:grpSpPr>
        <p:sp>
          <p:nvSpPr>
            <p:cNvPr id="51253" name="Line 6"/>
            <p:cNvSpPr>
              <a:spLocks noChangeShapeType="1"/>
            </p:cNvSpPr>
            <p:nvPr/>
          </p:nvSpPr>
          <p:spPr bwMode="auto">
            <a:xfrm flipV="1">
              <a:off x="2910" y="1303"/>
              <a:ext cx="336"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4" name="Text Box 7"/>
            <p:cNvSpPr txBox="1">
              <a:spLocks noChangeArrowheads="1"/>
            </p:cNvSpPr>
            <p:nvPr/>
          </p:nvSpPr>
          <p:spPr bwMode="auto">
            <a:xfrm>
              <a:off x="3188" y="1079"/>
              <a:ext cx="1440"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2300" i="1"/>
                <a:t>Unemployment (right scale)</a:t>
              </a:r>
            </a:p>
          </p:txBody>
        </p:sp>
      </p:grpSp>
      <p:grpSp>
        <p:nvGrpSpPr>
          <p:cNvPr id="3" name="Group 108"/>
          <p:cNvGrpSpPr>
            <a:grpSpLocks/>
          </p:cNvGrpSpPr>
          <p:nvPr/>
        </p:nvGrpSpPr>
        <p:grpSpPr bwMode="auto">
          <a:xfrm>
            <a:off x="6115051" y="4411664"/>
            <a:ext cx="1990725" cy="966787"/>
            <a:chOff x="2962" y="2835"/>
            <a:chExt cx="1254" cy="609"/>
          </a:xfrm>
        </p:grpSpPr>
        <p:sp>
          <p:nvSpPr>
            <p:cNvPr id="51251" name="Line 9"/>
            <p:cNvSpPr>
              <a:spLocks noChangeShapeType="1"/>
            </p:cNvSpPr>
            <p:nvPr/>
          </p:nvSpPr>
          <p:spPr bwMode="auto">
            <a:xfrm flipH="1" flipV="1">
              <a:off x="2962" y="2835"/>
              <a:ext cx="281" cy="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2" name="Text Box 10"/>
            <p:cNvSpPr txBox="1">
              <a:spLocks noChangeArrowheads="1"/>
            </p:cNvSpPr>
            <p:nvPr/>
          </p:nvSpPr>
          <p:spPr bwMode="auto">
            <a:xfrm>
              <a:off x="3208" y="2944"/>
              <a:ext cx="1008"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300" i="1"/>
                <a:t>Real GNP</a:t>
              </a:r>
              <a:br>
                <a:rPr lang="en-US" sz="2300" i="1"/>
              </a:br>
              <a:r>
                <a:rPr lang="en-US" sz="2300" i="1"/>
                <a:t>(left scale)</a:t>
              </a:r>
            </a:p>
          </p:txBody>
        </p:sp>
      </p:grpSp>
      <p:sp>
        <p:nvSpPr>
          <p:cNvPr id="51207" name="Line 36"/>
          <p:cNvSpPr>
            <a:spLocks noChangeShapeType="1"/>
          </p:cNvSpPr>
          <p:nvPr/>
        </p:nvSpPr>
        <p:spPr bwMode="auto">
          <a:xfrm>
            <a:off x="3051175" y="555625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8" name="Line 37"/>
          <p:cNvSpPr>
            <a:spLocks noChangeShapeType="1"/>
          </p:cNvSpPr>
          <p:nvPr/>
        </p:nvSpPr>
        <p:spPr bwMode="auto">
          <a:xfrm>
            <a:off x="3051175" y="488950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9" name="Line 38"/>
          <p:cNvSpPr>
            <a:spLocks noChangeShapeType="1"/>
          </p:cNvSpPr>
          <p:nvPr/>
        </p:nvSpPr>
        <p:spPr bwMode="auto">
          <a:xfrm>
            <a:off x="3051175" y="4232275"/>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0" name="Line 39"/>
          <p:cNvSpPr>
            <a:spLocks noChangeShapeType="1"/>
          </p:cNvSpPr>
          <p:nvPr/>
        </p:nvSpPr>
        <p:spPr bwMode="auto">
          <a:xfrm>
            <a:off x="3051175" y="3565525"/>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1" name="Line 40"/>
          <p:cNvSpPr>
            <a:spLocks noChangeShapeType="1"/>
          </p:cNvSpPr>
          <p:nvPr/>
        </p:nvSpPr>
        <p:spPr bwMode="auto">
          <a:xfrm>
            <a:off x="3051175" y="2898775"/>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2" name="Line 41"/>
          <p:cNvSpPr>
            <a:spLocks noChangeShapeType="1"/>
          </p:cNvSpPr>
          <p:nvPr/>
        </p:nvSpPr>
        <p:spPr bwMode="auto">
          <a:xfrm>
            <a:off x="3051175" y="224155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3" name="Line 42"/>
          <p:cNvSpPr>
            <a:spLocks noChangeShapeType="1"/>
          </p:cNvSpPr>
          <p:nvPr/>
        </p:nvSpPr>
        <p:spPr bwMode="auto">
          <a:xfrm>
            <a:off x="3051175" y="157480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4" name="Line 44"/>
          <p:cNvSpPr>
            <a:spLocks noChangeShapeType="1"/>
          </p:cNvSpPr>
          <p:nvPr/>
        </p:nvSpPr>
        <p:spPr bwMode="auto">
          <a:xfrm flipV="1">
            <a:off x="3108325"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5" name="Line 45"/>
          <p:cNvSpPr>
            <a:spLocks noChangeShapeType="1"/>
          </p:cNvSpPr>
          <p:nvPr/>
        </p:nvSpPr>
        <p:spPr bwMode="auto">
          <a:xfrm flipV="1">
            <a:off x="4241800"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6" name="Line 46"/>
          <p:cNvSpPr>
            <a:spLocks noChangeShapeType="1"/>
          </p:cNvSpPr>
          <p:nvPr/>
        </p:nvSpPr>
        <p:spPr bwMode="auto">
          <a:xfrm flipV="1">
            <a:off x="5375275"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7" name="Line 47"/>
          <p:cNvSpPr>
            <a:spLocks noChangeShapeType="1"/>
          </p:cNvSpPr>
          <p:nvPr/>
        </p:nvSpPr>
        <p:spPr bwMode="auto">
          <a:xfrm flipV="1">
            <a:off x="6508750"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8" name="Line 48"/>
          <p:cNvSpPr>
            <a:spLocks noChangeShapeType="1"/>
          </p:cNvSpPr>
          <p:nvPr/>
        </p:nvSpPr>
        <p:spPr bwMode="auto">
          <a:xfrm flipV="1">
            <a:off x="7642225"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9" name="Line 49"/>
          <p:cNvSpPr>
            <a:spLocks noChangeShapeType="1"/>
          </p:cNvSpPr>
          <p:nvPr/>
        </p:nvSpPr>
        <p:spPr bwMode="auto">
          <a:xfrm flipV="1">
            <a:off x="8775700"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330" name="Freeform 50"/>
          <p:cNvSpPr>
            <a:spLocks/>
          </p:cNvSpPr>
          <p:nvPr/>
        </p:nvSpPr>
        <p:spPr bwMode="auto">
          <a:xfrm>
            <a:off x="3108326" y="2003425"/>
            <a:ext cx="6238875" cy="2838450"/>
          </a:xfrm>
          <a:custGeom>
            <a:avLst/>
            <a:gdLst>
              <a:gd name="T0" fmla="*/ 0 w 655"/>
              <a:gd name="T1" fmla="*/ 2147483647 h 298"/>
              <a:gd name="T2" fmla="*/ 2147483647 w 655"/>
              <a:gd name="T3" fmla="*/ 2147483647 h 298"/>
              <a:gd name="T4" fmla="*/ 2147483647 w 655"/>
              <a:gd name="T5" fmla="*/ 2147483647 h 298"/>
              <a:gd name="T6" fmla="*/ 2147483647 w 655"/>
              <a:gd name="T7" fmla="*/ 2147483647 h 298"/>
              <a:gd name="T8" fmla="*/ 2147483647 w 655"/>
              <a:gd name="T9" fmla="*/ 2147483647 h 298"/>
              <a:gd name="T10" fmla="*/ 2147483647 w 655"/>
              <a:gd name="T11" fmla="*/ 2147483647 h 298"/>
              <a:gd name="T12" fmla="*/ 2147483647 w 655"/>
              <a:gd name="T13" fmla="*/ 2147483647 h 298"/>
              <a:gd name="T14" fmla="*/ 2147483647 w 655"/>
              <a:gd name="T15" fmla="*/ 2147483647 h 298"/>
              <a:gd name="T16" fmla="*/ 2147483647 w 655"/>
              <a:gd name="T17" fmla="*/ 2147483647 h 298"/>
              <a:gd name="T18" fmla="*/ 2147483647 w 655"/>
              <a:gd name="T19" fmla="*/ 2147483647 h 298"/>
              <a:gd name="T20" fmla="*/ 2147483647 w 655"/>
              <a:gd name="T21" fmla="*/ 2147483647 h 298"/>
              <a:gd name="T22" fmla="*/ 2147483647 w 655"/>
              <a:gd name="T23" fmla="*/ 0 h 29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55"/>
              <a:gd name="T37" fmla="*/ 0 h 298"/>
              <a:gd name="T38" fmla="*/ 655 w 655"/>
              <a:gd name="T39" fmla="*/ 298 h 29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55" h="298">
                <a:moveTo>
                  <a:pt x="0" y="82"/>
                </a:moveTo>
                <a:lnTo>
                  <a:pt x="60" y="152"/>
                </a:lnTo>
                <a:lnTo>
                  <a:pt x="119" y="201"/>
                </a:lnTo>
                <a:lnTo>
                  <a:pt x="179" y="289"/>
                </a:lnTo>
                <a:lnTo>
                  <a:pt x="238" y="298"/>
                </a:lnTo>
                <a:lnTo>
                  <a:pt x="298" y="254"/>
                </a:lnTo>
                <a:lnTo>
                  <a:pt x="357" y="201"/>
                </a:lnTo>
                <a:lnTo>
                  <a:pt x="417" y="118"/>
                </a:lnTo>
                <a:lnTo>
                  <a:pt x="476" y="83"/>
                </a:lnTo>
                <a:lnTo>
                  <a:pt x="536" y="119"/>
                </a:lnTo>
                <a:lnTo>
                  <a:pt x="595" y="62"/>
                </a:lnTo>
                <a:lnTo>
                  <a:pt x="655" y="0"/>
                </a:lnTo>
              </a:path>
            </a:pathLst>
          </a:custGeom>
          <a:noFill/>
          <a:ln w="28575"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21" name="Line 64"/>
          <p:cNvSpPr>
            <a:spLocks noChangeShapeType="1"/>
          </p:cNvSpPr>
          <p:nvPr/>
        </p:nvSpPr>
        <p:spPr bwMode="auto">
          <a:xfrm>
            <a:off x="9290050" y="555625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2" name="Line 65"/>
          <p:cNvSpPr>
            <a:spLocks noChangeShapeType="1"/>
          </p:cNvSpPr>
          <p:nvPr/>
        </p:nvSpPr>
        <p:spPr bwMode="auto">
          <a:xfrm>
            <a:off x="9290050" y="488950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3" name="Line 66"/>
          <p:cNvSpPr>
            <a:spLocks noChangeShapeType="1"/>
          </p:cNvSpPr>
          <p:nvPr/>
        </p:nvSpPr>
        <p:spPr bwMode="auto">
          <a:xfrm>
            <a:off x="9290050" y="4232275"/>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4" name="Line 67"/>
          <p:cNvSpPr>
            <a:spLocks noChangeShapeType="1"/>
          </p:cNvSpPr>
          <p:nvPr/>
        </p:nvSpPr>
        <p:spPr bwMode="auto">
          <a:xfrm>
            <a:off x="9290050" y="3565525"/>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5" name="Line 68"/>
          <p:cNvSpPr>
            <a:spLocks noChangeShapeType="1"/>
          </p:cNvSpPr>
          <p:nvPr/>
        </p:nvSpPr>
        <p:spPr bwMode="auto">
          <a:xfrm>
            <a:off x="9290050" y="2898775"/>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6" name="Line 69"/>
          <p:cNvSpPr>
            <a:spLocks noChangeShapeType="1"/>
          </p:cNvSpPr>
          <p:nvPr/>
        </p:nvSpPr>
        <p:spPr bwMode="auto">
          <a:xfrm>
            <a:off x="9290050" y="224155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7" name="Line 70"/>
          <p:cNvSpPr>
            <a:spLocks noChangeShapeType="1"/>
          </p:cNvSpPr>
          <p:nvPr/>
        </p:nvSpPr>
        <p:spPr bwMode="auto">
          <a:xfrm>
            <a:off x="9290050" y="157480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351" name="Freeform 71"/>
          <p:cNvSpPr>
            <a:spLocks/>
          </p:cNvSpPr>
          <p:nvPr/>
        </p:nvSpPr>
        <p:spPr bwMode="auto">
          <a:xfrm>
            <a:off x="3108326" y="2212975"/>
            <a:ext cx="6238875" cy="2914650"/>
          </a:xfrm>
          <a:custGeom>
            <a:avLst/>
            <a:gdLst>
              <a:gd name="T0" fmla="*/ 0 w 655"/>
              <a:gd name="T1" fmla="*/ 2147483647 h 306"/>
              <a:gd name="T2" fmla="*/ 2147483647 w 655"/>
              <a:gd name="T3" fmla="*/ 2147483647 h 306"/>
              <a:gd name="T4" fmla="*/ 2147483647 w 655"/>
              <a:gd name="T5" fmla="*/ 2147483647 h 306"/>
              <a:gd name="T6" fmla="*/ 2147483647 w 655"/>
              <a:gd name="T7" fmla="*/ 2147483647 h 306"/>
              <a:gd name="T8" fmla="*/ 2147483647 w 655"/>
              <a:gd name="T9" fmla="*/ 0 h 306"/>
              <a:gd name="T10" fmla="*/ 2147483647 w 655"/>
              <a:gd name="T11" fmla="*/ 2147483647 h 306"/>
              <a:gd name="T12" fmla="*/ 2147483647 w 655"/>
              <a:gd name="T13" fmla="*/ 2147483647 h 306"/>
              <a:gd name="T14" fmla="*/ 2147483647 w 655"/>
              <a:gd name="T15" fmla="*/ 2147483647 h 306"/>
              <a:gd name="T16" fmla="*/ 2147483647 w 655"/>
              <a:gd name="T17" fmla="*/ 2147483647 h 306"/>
              <a:gd name="T18" fmla="*/ 2147483647 w 655"/>
              <a:gd name="T19" fmla="*/ 2147483647 h 306"/>
              <a:gd name="T20" fmla="*/ 2147483647 w 655"/>
              <a:gd name="T21" fmla="*/ 2147483647 h 306"/>
              <a:gd name="T22" fmla="*/ 2147483647 w 655"/>
              <a:gd name="T23" fmla="*/ 2147483647 h 3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55"/>
              <a:gd name="T37" fmla="*/ 0 h 306"/>
              <a:gd name="T38" fmla="*/ 655 w 655"/>
              <a:gd name="T39" fmla="*/ 306 h 3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55" h="306">
                <a:moveTo>
                  <a:pt x="0" y="306"/>
                </a:moveTo>
                <a:lnTo>
                  <a:pt x="60" y="227"/>
                </a:lnTo>
                <a:lnTo>
                  <a:pt x="119" y="124"/>
                </a:lnTo>
                <a:lnTo>
                  <a:pt x="179" y="15"/>
                </a:lnTo>
                <a:lnTo>
                  <a:pt x="238" y="0"/>
                </a:lnTo>
                <a:lnTo>
                  <a:pt x="298" y="44"/>
                </a:lnTo>
                <a:lnTo>
                  <a:pt x="357" y="68"/>
                </a:lnTo>
                <a:lnTo>
                  <a:pt x="417" y="114"/>
                </a:lnTo>
                <a:lnTo>
                  <a:pt x="476" y="152"/>
                </a:lnTo>
                <a:lnTo>
                  <a:pt x="536" y="85"/>
                </a:lnTo>
                <a:lnTo>
                  <a:pt x="595" y="111"/>
                </a:lnTo>
                <a:lnTo>
                  <a:pt x="655" y="148"/>
                </a:lnTo>
              </a:path>
            </a:pathLst>
          </a:custGeom>
          <a:noFill/>
          <a:ln w="28575" cmpd="sng">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29" name="Rectangle 84"/>
          <p:cNvSpPr>
            <a:spLocks noChangeArrowheads="1"/>
          </p:cNvSpPr>
          <p:nvPr/>
        </p:nvSpPr>
        <p:spPr bwMode="auto">
          <a:xfrm>
            <a:off x="2555875" y="5386388"/>
            <a:ext cx="4280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120</a:t>
            </a:r>
            <a:endParaRPr lang="en-US" sz="2200"/>
          </a:p>
        </p:txBody>
      </p:sp>
      <p:sp>
        <p:nvSpPr>
          <p:cNvPr id="51230" name="Rectangle 85"/>
          <p:cNvSpPr>
            <a:spLocks noChangeArrowheads="1"/>
          </p:cNvSpPr>
          <p:nvPr/>
        </p:nvSpPr>
        <p:spPr bwMode="auto">
          <a:xfrm>
            <a:off x="2555875" y="4719638"/>
            <a:ext cx="4280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140</a:t>
            </a:r>
            <a:endParaRPr lang="en-US" sz="2200"/>
          </a:p>
        </p:txBody>
      </p:sp>
      <p:sp>
        <p:nvSpPr>
          <p:cNvPr id="51231" name="Rectangle 86"/>
          <p:cNvSpPr>
            <a:spLocks noChangeArrowheads="1"/>
          </p:cNvSpPr>
          <p:nvPr/>
        </p:nvSpPr>
        <p:spPr bwMode="auto">
          <a:xfrm>
            <a:off x="2555875" y="4062413"/>
            <a:ext cx="4280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160</a:t>
            </a:r>
            <a:endParaRPr lang="en-US" sz="2200"/>
          </a:p>
        </p:txBody>
      </p:sp>
      <p:sp>
        <p:nvSpPr>
          <p:cNvPr id="51232" name="Rectangle 87"/>
          <p:cNvSpPr>
            <a:spLocks noChangeArrowheads="1"/>
          </p:cNvSpPr>
          <p:nvPr/>
        </p:nvSpPr>
        <p:spPr bwMode="auto">
          <a:xfrm>
            <a:off x="2555875" y="3395663"/>
            <a:ext cx="4280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180</a:t>
            </a:r>
            <a:endParaRPr lang="en-US" sz="2200"/>
          </a:p>
        </p:txBody>
      </p:sp>
      <p:sp>
        <p:nvSpPr>
          <p:cNvPr id="51233" name="Rectangle 88"/>
          <p:cNvSpPr>
            <a:spLocks noChangeArrowheads="1"/>
          </p:cNvSpPr>
          <p:nvPr/>
        </p:nvSpPr>
        <p:spPr bwMode="auto">
          <a:xfrm>
            <a:off x="2555875" y="2728913"/>
            <a:ext cx="4280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200</a:t>
            </a:r>
            <a:endParaRPr lang="en-US" sz="2200"/>
          </a:p>
        </p:txBody>
      </p:sp>
      <p:sp>
        <p:nvSpPr>
          <p:cNvPr id="51234" name="Rectangle 89"/>
          <p:cNvSpPr>
            <a:spLocks noChangeArrowheads="1"/>
          </p:cNvSpPr>
          <p:nvPr/>
        </p:nvSpPr>
        <p:spPr bwMode="auto">
          <a:xfrm>
            <a:off x="2555875" y="2071688"/>
            <a:ext cx="4280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220</a:t>
            </a:r>
            <a:endParaRPr lang="en-US" sz="2200"/>
          </a:p>
        </p:txBody>
      </p:sp>
      <p:sp>
        <p:nvSpPr>
          <p:cNvPr id="51235" name="Rectangle 90"/>
          <p:cNvSpPr>
            <a:spLocks noChangeArrowheads="1"/>
          </p:cNvSpPr>
          <p:nvPr/>
        </p:nvSpPr>
        <p:spPr bwMode="auto">
          <a:xfrm>
            <a:off x="2555875" y="1404938"/>
            <a:ext cx="4280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240</a:t>
            </a:r>
            <a:endParaRPr lang="en-US" sz="2200"/>
          </a:p>
        </p:txBody>
      </p:sp>
      <p:sp>
        <p:nvSpPr>
          <p:cNvPr id="51236" name="Rectangle 91"/>
          <p:cNvSpPr>
            <a:spLocks noChangeArrowheads="1"/>
          </p:cNvSpPr>
          <p:nvPr/>
        </p:nvSpPr>
        <p:spPr bwMode="auto">
          <a:xfrm>
            <a:off x="2790826" y="5727700"/>
            <a:ext cx="5706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1929</a:t>
            </a:r>
            <a:endParaRPr lang="en-US" sz="2200"/>
          </a:p>
        </p:txBody>
      </p:sp>
      <p:sp>
        <p:nvSpPr>
          <p:cNvPr id="51237" name="Rectangle 92"/>
          <p:cNvSpPr>
            <a:spLocks noChangeArrowheads="1"/>
          </p:cNvSpPr>
          <p:nvPr/>
        </p:nvSpPr>
        <p:spPr bwMode="auto">
          <a:xfrm>
            <a:off x="3924301" y="5727700"/>
            <a:ext cx="5706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1931</a:t>
            </a:r>
            <a:endParaRPr lang="en-US" sz="2200"/>
          </a:p>
        </p:txBody>
      </p:sp>
      <p:sp>
        <p:nvSpPr>
          <p:cNvPr id="51238" name="Rectangle 93"/>
          <p:cNvSpPr>
            <a:spLocks noChangeArrowheads="1"/>
          </p:cNvSpPr>
          <p:nvPr/>
        </p:nvSpPr>
        <p:spPr bwMode="auto">
          <a:xfrm>
            <a:off x="5057776" y="5727700"/>
            <a:ext cx="5706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1933</a:t>
            </a:r>
            <a:endParaRPr lang="en-US" sz="2200"/>
          </a:p>
        </p:txBody>
      </p:sp>
      <p:sp>
        <p:nvSpPr>
          <p:cNvPr id="51239" name="Rectangle 94"/>
          <p:cNvSpPr>
            <a:spLocks noChangeArrowheads="1"/>
          </p:cNvSpPr>
          <p:nvPr/>
        </p:nvSpPr>
        <p:spPr bwMode="auto">
          <a:xfrm>
            <a:off x="6191251" y="5727700"/>
            <a:ext cx="5706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1935</a:t>
            </a:r>
            <a:endParaRPr lang="en-US" sz="2200"/>
          </a:p>
        </p:txBody>
      </p:sp>
      <p:sp>
        <p:nvSpPr>
          <p:cNvPr id="51240" name="Rectangle 95"/>
          <p:cNvSpPr>
            <a:spLocks noChangeArrowheads="1"/>
          </p:cNvSpPr>
          <p:nvPr/>
        </p:nvSpPr>
        <p:spPr bwMode="auto">
          <a:xfrm>
            <a:off x="7324726" y="5727700"/>
            <a:ext cx="5706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1937</a:t>
            </a:r>
            <a:endParaRPr lang="en-US" sz="2200"/>
          </a:p>
        </p:txBody>
      </p:sp>
      <p:sp>
        <p:nvSpPr>
          <p:cNvPr id="51241" name="Rectangle 96"/>
          <p:cNvSpPr>
            <a:spLocks noChangeArrowheads="1"/>
          </p:cNvSpPr>
          <p:nvPr/>
        </p:nvSpPr>
        <p:spPr bwMode="auto">
          <a:xfrm>
            <a:off x="8458201" y="5727700"/>
            <a:ext cx="5706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1939</a:t>
            </a:r>
            <a:endParaRPr lang="en-US" sz="2200"/>
          </a:p>
        </p:txBody>
      </p:sp>
      <p:sp>
        <p:nvSpPr>
          <p:cNvPr id="51242" name="Rectangle 97"/>
          <p:cNvSpPr>
            <a:spLocks noChangeArrowheads="1"/>
          </p:cNvSpPr>
          <p:nvPr/>
        </p:nvSpPr>
        <p:spPr bwMode="auto">
          <a:xfrm rot="-5400000">
            <a:off x="749098" y="3379824"/>
            <a:ext cx="2694392"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a:solidFill>
                  <a:srgbClr val="000000"/>
                </a:solidFill>
              </a:rPr>
              <a:t>billions of 1958 dollars</a:t>
            </a:r>
            <a:endParaRPr lang="en-US" sz="2300"/>
          </a:p>
        </p:txBody>
      </p:sp>
      <p:sp>
        <p:nvSpPr>
          <p:cNvPr id="51243" name="Rectangle 98"/>
          <p:cNvSpPr>
            <a:spLocks noChangeArrowheads="1"/>
          </p:cNvSpPr>
          <p:nvPr/>
        </p:nvSpPr>
        <p:spPr bwMode="auto">
          <a:xfrm>
            <a:off x="9445625" y="5386388"/>
            <a:ext cx="142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0</a:t>
            </a:r>
            <a:endParaRPr lang="en-US" sz="2200"/>
          </a:p>
        </p:txBody>
      </p:sp>
      <p:sp>
        <p:nvSpPr>
          <p:cNvPr id="51244" name="Rectangle 99"/>
          <p:cNvSpPr>
            <a:spLocks noChangeArrowheads="1"/>
          </p:cNvSpPr>
          <p:nvPr/>
        </p:nvSpPr>
        <p:spPr bwMode="auto">
          <a:xfrm>
            <a:off x="9445625" y="4719638"/>
            <a:ext cx="142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5</a:t>
            </a:r>
            <a:endParaRPr lang="en-US" sz="2200"/>
          </a:p>
        </p:txBody>
      </p:sp>
      <p:sp>
        <p:nvSpPr>
          <p:cNvPr id="51245" name="Rectangle 100"/>
          <p:cNvSpPr>
            <a:spLocks noChangeArrowheads="1"/>
          </p:cNvSpPr>
          <p:nvPr/>
        </p:nvSpPr>
        <p:spPr bwMode="auto">
          <a:xfrm>
            <a:off x="9445626" y="4062413"/>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10</a:t>
            </a:r>
            <a:endParaRPr lang="en-US" sz="2200"/>
          </a:p>
        </p:txBody>
      </p:sp>
      <p:sp>
        <p:nvSpPr>
          <p:cNvPr id="51246" name="Rectangle 101"/>
          <p:cNvSpPr>
            <a:spLocks noChangeArrowheads="1"/>
          </p:cNvSpPr>
          <p:nvPr/>
        </p:nvSpPr>
        <p:spPr bwMode="auto">
          <a:xfrm>
            <a:off x="9445626" y="3395663"/>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15</a:t>
            </a:r>
            <a:endParaRPr lang="en-US" sz="2200"/>
          </a:p>
        </p:txBody>
      </p:sp>
      <p:sp>
        <p:nvSpPr>
          <p:cNvPr id="51247" name="Rectangle 102"/>
          <p:cNvSpPr>
            <a:spLocks noChangeArrowheads="1"/>
          </p:cNvSpPr>
          <p:nvPr/>
        </p:nvSpPr>
        <p:spPr bwMode="auto">
          <a:xfrm>
            <a:off x="9445626" y="2728913"/>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20</a:t>
            </a:r>
            <a:endParaRPr lang="en-US" sz="2200"/>
          </a:p>
        </p:txBody>
      </p:sp>
      <p:sp>
        <p:nvSpPr>
          <p:cNvPr id="51248" name="Rectangle 103"/>
          <p:cNvSpPr>
            <a:spLocks noChangeArrowheads="1"/>
          </p:cNvSpPr>
          <p:nvPr/>
        </p:nvSpPr>
        <p:spPr bwMode="auto">
          <a:xfrm>
            <a:off x="9445626" y="207168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25</a:t>
            </a:r>
            <a:endParaRPr lang="en-US" sz="2200"/>
          </a:p>
        </p:txBody>
      </p:sp>
      <p:sp>
        <p:nvSpPr>
          <p:cNvPr id="51249" name="Rectangle 104"/>
          <p:cNvSpPr>
            <a:spLocks noChangeArrowheads="1"/>
          </p:cNvSpPr>
          <p:nvPr/>
        </p:nvSpPr>
        <p:spPr bwMode="auto">
          <a:xfrm>
            <a:off x="9445626" y="140493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30</a:t>
            </a:r>
            <a:endParaRPr lang="en-US" sz="2200"/>
          </a:p>
        </p:txBody>
      </p:sp>
      <p:sp>
        <p:nvSpPr>
          <p:cNvPr id="51250" name="Rectangle 105"/>
          <p:cNvSpPr>
            <a:spLocks noChangeArrowheads="1"/>
          </p:cNvSpPr>
          <p:nvPr/>
        </p:nvSpPr>
        <p:spPr bwMode="auto">
          <a:xfrm rot="-5400000">
            <a:off x="8834509" y="3401255"/>
            <a:ext cx="2604944"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a:solidFill>
                  <a:srgbClr val="000000"/>
                </a:solidFill>
              </a:rPr>
              <a:t>percent of labor force</a:t>
            </a:r>
            <a:endParaRPr lang="en-US" sz="2300"/>
          </a:p>
        </p:txBody>
      </p:sp>
    </p:spTree>
    <p:extLst>
      <p:ext uri="{BB962C8B-B14F-4D97-AF65-F5344CB8AC3E}">
        <p14:creationId xmlns:p14="http://schemas.microsoft.com/office/powerpoint/2010/main" val="2478842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330"/>
                                        </p:tgtEl>
                                        <p:attrNameLst>
                                          <p:attrName>style.visibility</p:attrName>
                                        </p:attrNameLst>
                                      </p:cBhvr>
                                      <p:to>
                                        <p:strVal val="visible"/>
                                      </p:to>
                                    </p:set>
                                    <p:animEffect transition="in" filter="wipe(left)">
                                      <p:cBhvr>
                                        <p:cTn id="7" dur="500"/>
                                        <p:tgtEl>
                                          <p:spTgt spid="97330"/>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Right)">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7351"/>
                                        </p:tgtEl>
                                        <p:attrNameLst>
                                          <p:attrName>style.visibility</p:attrName>
                                        </p:attrNameLst>
                                      </p:cBhvr>
                                      <p:to>
                                        <p:strVal val="visible"/>
                                      </p:to>
                                    </p:set>
                                    <p:animEffect transition="in" filter="wipe(left)">
                                      <p:cBhvr>
                                        <p:cTn id="16" dur="500"/>
                                        <p:tgtEl>
                                          <p:spTgt spid="97351"/>
                                        </p:tgtEl>
                                      </p:cBhvr>
                                    </p:animEffect>
                                  </p:childTnLst>
                                </p:cTn>
                              </p:par>
                            </p:childTnLst>
                          </p:cTn>
                        </p:par>
                        <p:par>
                          <p:cTn id="17" fill="hold" nodeType="afterGroup">
                            <p:stCondLst>
                              <p:cond delay="500"/>
                            </p:stCondLst>
                            <p:childTnLst>
                              <p:par>
                                <p:cTn id="18" presetID="18" presetClass="entr" presetSubtype="3"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trips(upRight)">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30" grpId="0" animBg="1"/>
      <p:bldP spid="9735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Text Box 2"/>
          <p:cNvSpPr txBox="1">
            <a:spLocks noChangeArrowheads="1"/>
          </p:cNvSpPr>
          <p:nvPr/>
        </p:nvSpPr>
        <p:spPr bwMode="auto">
          <a:xfrm>
            <a:off x="8044441" y="5922237"/>
            <a:ext cx="254735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100" b="1" dirty="0"/>
              <a:t>Table 12-1</a:t>
            </a:r>
            <a:br>
              <a:rPr lang="en-US" altLang="en-US" sz="1100" b="1" dirty="0"/>
            </a:br>
            <a:r>
              <a:rPr lang="en-US" altLang="en-US" sz="1100" dirty="0"/>
              <a:t>Mankiw: Macroeconomics, </a:t>
            </a:r>
            <a:r>
              <a:rPr lang="en-US" altLang="en-US" sz="1100" dirty="0" smtClean="0"/>
              <a:t>Tenth </a:t>
            </a:r>
            <a:r>
              <a:rPr lang="en-US" altLang="en-US" sz="1100" dirty="0"/>
              <a:t>Edition</a:t>
            </a:r>
            <a:endParaRPr lang="en-US" altLang="en-US" sz="400" dirty="0"/>
          </a:p>
        </p:txBody>
      </p:sp>
      <p:pic>
        <p:nvPicPr>
          <p:cNvPr id="403459" name="Picture 3" descr="Mankiw6e_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4" y="1066800"/>
            <a:ext cx="8231187" cy="4408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2304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5507" name="Picture 3" descr="Mankiw6e_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4" y="1066800"/>
            <a:ext cx="8231187" cy="4408488"/>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p:cNvSpPr txBox="1">
            <a:spLocks noChangeArrowheads="1"/>
          </p:cNvSpPr>
          <p:nvPr/>
        </p:nvSpPr>
        <p:spPr bwMode="auto">
          <a:xfrm>
            <a:off x="8044441" y="5922237"/>
            <a:ext cx="254735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100" b="1" dirty="0"/>
              <a:t>Table 12-1</a:t>
            </a:r>
            <a:br>
              <a:rPr lang="en-US" altLang="en-US" sz="1100" b="1" dirty="0"/>
            </a:br>
            <a:r>
              <a:rPr lang="en-US" altLang="en-US" sz="1100" dirty="0"/>
              <a:t>Mankiw: Macroeconomics, Ninth Edition</a:t>
            </a:r>
            <a:endParaRPr lang="en-US" altLang="en-US" sz="400" dirty="0"/>
          </a:p>
        </p:txBody>
      </p:sp>
      <p:graphicFrame>
        <p:nvGraphicFramePr>
          <p:cNvPr id="2" name="Table 1"/>
          <p:cNvGraphicFramePr>
            <a:graphicFrameLocks noGrp="1"/>
          </p:cNvGraphicFramePr>
          <p:nvPr>
            <p:extLst>
              <p:ext uri="{D42A27DB-BD31-4B8C-83A1-F6EECF244321}">
                <p14:modId xmlns:p14="http://schemas.microsoft.com/office/powerpoint/2010/main" val="1430928388"/>
              </p:ext>
            </p:extLst>
          </p:nvPr>
        </p:nvGraphicFramePr>
        <p:xfrm>
          <a:off x="1722275" y="1985647"/>
          <a:ext cx="1739900" cy="24765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1130300">
                  <a:extLst>
                    <a:ext uri="{9D8B030D-6E8A-4147-A177-3AD203B41FA5}">
                      <a16:colId xmlns:a16="http://schemas.microsoft.com/office/drawing/2014/main" val="20001"/>
                    </a:ext>
                  </a:extLst>
                </a:gridCol>
              </a:tblGrid>
              <a:tr h="190500">
                <a:tc>
                  <a:txBody>
                    <a:bodyPr/>
                    <a:lstStyle/>
                    <a:p>
                      <a:pPr algn="ctr" fontAlgn="ctr"/>
                      <a:r>
                        <a:rPr lang="en-US" sz="1100" u="none" strike="noStrike" dirty="0">
                          <a:effectLst/>
                        </a:rPr>
                        <a:t>Year</a:t>
                      </a:r>
                      <a:endParaRPr lang="en-US" sz="1100" b="0" i="0" u="none" strike="noStrike" dirty="0">
                        <a:solidFill>
                          <a:srgbClr val="000000"/>
                        </a:solidFill>
                        <a:effectLst/>
                        <a:latin typeface="Calibri"/>
                      </a:endParaRPr>
                    </a:p>
                  </a:txBody>
                  <a:tcPr marL="9525" marR="9525" marT="9525" marB="0" anchor="ctr"/>
                </a:tc>
                <a:tc>
                  <a:txBody>
                    <a:bodyPr/>
                    <a:lstStyle/>
                    <a:p>
                      <a:pPr algn="ctr" fontAlgn="b"/>
                      <a:r>
                        <a:rPr lang="en-US" sz="1100" u="none" strike="noStrike">
                          <a:effectLst/>
                        </a:rPr>
                        <a:t>Real Interest Rate</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ctr" fontAlgn="ctr"/>
                      <a:r>
                        <a:rPr lang="en-US" sz="1100" u="none" strike="noStrike">
                          <a:effectLst/>
                        </a:rPr>
                        <a:t>1929</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ctr" fontAlgn="ctr"/>
                      <a:r>
                        <a:rPr lang="en-US" sz="1100" u="none" strike="noStrike">
                          <a:effectLst/>
                        </a:rPr>
                        <a:t>1930</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6.2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ctr" fontAlgn="ctr"/>
                      <a:r>
                        <a:rPr lang="en-US" sz="1100" u="none" strike="noStrike">
                          <a:effectLst/>
                        </a:rPr>
                        <a:t>1931</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12.7</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ctr" fontAlgn="ctr"/>
                      <a:r>
                        <a:rPr lang="en-US" sz="1100" u="none" strike="noStrike">
                          <a:effectLst/>
                        </a:rPr>
                        <a:t>1932</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12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ctr" fontAlgn="ctr"/>
                      <a:r>
                        <a:rPr lang="en-US" sz="1100" u="none" strike="noStrike">
                          <a:effectLst/>
                        </a:rPr>
                        <a:t>1933</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3.9</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90500">
                <a:tc>
                  <a:txBody>
                    <a:bodyPr/>
                    <a:lstStyle/>
                    <a:p>
                      <a:pPr algn="ctr" fontAlgn="ctr"/>
                      <a:r>
                        <a:rPr lang="en-US" sz="1100" u="none" strike="noStrike">
                          <a:effectLst/>
                        </a:rPr>
                        <a:t>1934</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-6.4</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190500">
                <a:tc>
                  <a:txBody>
                    <a:bodyPr/>
                    <a:lstStyle/>
                    <a:p>
                      <a:pPr algn="ctr" fontAlgn="ctr"/>
                      <a:r>
                        <a:rPr lang="en-US" sz="1100" u="none" strike="noStrike">
                          <a:effectLst/>
                        </a:rPr>
                        <a:t>1935</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-0.1</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190500">
                <a:tc>
                  <a:txBody>
                    <a:bodyPr/>
                    <a:lstStyle/>
                    <a:p>
                      <a:pPr algn="ctr" fontAlgn="ctr"/>
                      <a:r>
                        <a:rPr lang="en-US" sz="1100" u="none" strike="noStrike">
                          <a:effectLst/>
                        </a:rPr>
                        <a:t>1936</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0.6</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190500">
                <a:tc>
                  <a:txBody>
                    <a:bodyPr/>
                    <a:lstStyle/>
                    <a:p>
                      <a:pPr algn="ctr" fontAlgn="ctr"/>
                      <a:r>
                        <a:rPr lang="en-US" sz="1100" u="none" strike="noStrike">
                          <a:effectLst/>
                        </a:rPr>
                        <a:t>1937</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-3.3</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190500">
                <a:tc>
                  <a:txBody>
                    <a:bodyPr/>
                    <a:lstStyle/>
                    <a:p>
                      <a:pPr algn="ctr" fontAlgn="ctr"/>
                      <a:r>
                        <a:rPr lang="en-US" sz="1100" u="none" strike="noStrike">
                          <a:effectLst/>
                        </a:rPr>
                        <a:t>1938</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2.1</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190500">
                <a:tc>
                  <a:txBody>
                    <a:bodyPr/>
                    <a:lstStyle/>
                    <a:p>
                      <a:pPr algn="ctr" fontAlgn="ctr"/>
                      <a:r>
                        <a:rPr lang="en-US" sz="1100" u="none" strike="noStrike">
                          <a:effectLst/>
                        </a:rPr>
                        <a:t>1939</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2.2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190500">
                <a:tc>
                  <a:txBody>
                    <a:bodyPr/>
                    <a:lstStyle/>
                    <a:p>
                      <a:pPr algn="ctr" fontAlgn="ctr"/>
                      <a:r>
                        <a:rPr lang="en-US" sz="1100" u="none" strike="noStrike">
                          <a:effectLst/>
                        </a:rPr>
                        <a:t>1940</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849589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of the </a:t>
            </a:r>
            <a:r>
              <a:rPr lang="en-US" i="1" dirty="0" smtClean="0"/>
              <a:t>IS</a:t>
            </a:r>
            <a:r>
              <a:rPr lang="en-US" dirty="0" smtClean="0"/>
              <a:t> curve</a:t>
            </a:r>
            <a:endParaRPr lang="en-US" dirty="0"/>
          </a:p>
        </p:txBody>
      </p:sp>
      <p:sp>
        <p:nvSpPr>
          <p:cNvPr id="3" name="Content Placeholder 2"/>
          <p:cNvSpPr>
            <a:spLocks noGrp="1"/>
          </p:cNvSpPr>
          <p:nvPr>
            <p:ph idx="1"/>
          </p:nvPr>
        </p:nvSpPr>
        <p:spPr>
          <a:xfrm>
            <a:off x="609600" y="1600201"/>
            <a:ext cx="7436733" cy="4525963"/>
          </a:xfrm>
        </p:spPr>
        <p:txBody>
          <a:bodyPr>
            <a:normAutofit/>
          </a:bodyPr>
          <a:lstStyle/>
          <a:p>
            <a:r>
              <a:rPr lang="en-US" dirty="0" smtClean="0"/>
              <a:t>Recall </a:t>
            </a:r>
            <a:r>
              <a:rPr lang="en-US" dirty="0" smtClean="0"/>
              <a:t>that </a:t>
            </a:r>
            <a:r>
              <a:rPr lang="en-US" dirty="0" smtClean="0"/>
              <a:t>the </a:t>
            </a:r>
            <a:r>
              <a:rPr lang="en-US" i="1" dirty="0"/>
              <a:t>IS</a:t>
            </a:r>
            <a:r>
              <a:rPr lang="en-US" dirty="0"/>
              <a:t> curve shifts </a:t>
            </a:r>
            <a:r>
              <a:rPr lang="en-US" i="1" dirty="0"/>
              <a:t>right</a:t>
            </a:r>
            <a:r>
              <a:rPr lang="en-US" dirty="0"/>
              <a:t> if there is:</a:t>
            </a:r>
          </a:p>
          <a:p>
            <a:pPr lvl="1"/>
            <a:r>
              <a:rPr lang="en-US" dirty="0"/>
              <a:t>an </a:t>
            </a:r>
            <a:r>
              <a:rPr lang="en-US" i="1" dirty="0"/>
              <a:t>increase</a:t>
            </a:r>
            <a:r>
              <a:rPr lang="en-US" dirty="0"/>
              <a:t> in </a:t>
            </a:r>
            <a:r>
              <a:rPr lang="en-US" i="1" dirty="0"/>
              <a:t>C</a:t>
            </a:r>
            <a:r>
              <a:rPr lang="en-US" baseline="-25000" dirty="0"/>
              <a:t>o</a:t>
            </a:r>
            <a:r>
              <a:rPr lang="en-US" dirty="0"/>
              <a:t> + </a:t>
            </a:r>
            <a:r>
              <a:rPr lang="en-US" i="1" dirty="0"/>
              <a:t>I</a:t>
            </a:r>
            <a:r>
              <a:rPr lang="en-US" baseline="-25000" dirty="0"/>
              <a:t>o</a:t>
            </a:r>
            <a:r>
              <a:rPr lang="en-US" dirty="0"/>
              <a:t> + </a:t>
            </a:r>
            <a:r>
              <a:rPr lang="en-US" i="1" dirty="0"/>
              <a:t>G</a:t>
            </a:r>
            <a:r>
              <a:rPr lang="en-US" dirty="0"/>
              <a:t>, or</a:t>
            </a:r>
          </a:p>
          <a:p>
            <a:pPr lvl="1"/>
            <a:r>
              <a:rPr lang="en-US" dirty="0"/>
              <a:t>a </a:t>
            </a:r>
            <a:r>
              <a:rPr lang="en-US" i="1" dirty="0"/>
              <a:t>decrease</a:t>
            </a:r>
            <a:r>
              <a:rPr lang="en-US" dirty="0"/>
              <a:t> in </a:t>
            </a:r>
            <a:r>
              <a:rPr lang="en-US" i="1" dirty="0" smtClean="0"/>
              <a:t>T</a:t>
            </a:r>
            <a:r>
              <a:rPr lang="en-US" dirty="0" smtClean="0"/>
              <a:t>, or</a:t>
            </a:r>
          </a:p>
          <a:p>
            <a:pPr lvl="1"/>
            <a:r>
              <a:rPr lang="en-US" dirty="0" smtClean="0"/>
              <a:t>an equal (balanced budget) </a:t>
            </a:r>
            <a:r>
              <a:rPr lang="en-US" i="1" dirty="0" smtClean="0"/>
              <a:t>increase</a:t>
            </a:r>
            <a:r>
              <a:rPr lang="en-US" dirty="0" smtClean="0"/>
              <a:t> in both.</a:t>
            </a:r>
            <a:endParaRPr lang="en-US" dirty="0" smtClean="0"/>
          </a:p>
          <a:p>
            <a:r>
              <a:rPr lang="en-US" dirty="0" smtClean="0"/>
              <a:t>Simply put, </a:t>
            </a:r>
            <a:r>
              <a:rPr lang="en-US" dirty="0" smtClean="0">
                <a:solidFill>
                  <a:srgbClr val="0070C0"/>
                </a:solidFill>
              </a:rPr>
              <a:t>any exogenous change that </a:t>
            </a:r>
            <a:r>
              <a:rPr lang="en-US" i="1" dirty="0" smtClean="0">
                <a:solidFill>
                  <a:srgbClr val="0070C0"/>
                </a:solidFill>
              </a:rPr>
              <a:t>increases</a:t>
            </a:r>
            <a:r>
              <a:rPr lang="en-US" dirty="0" smtClean="0">
                <a:solidFill>
                  <a:srgbClr val="0070C0"/>
                </a:solidFill>
              </a:rPr>
              <a:t> the demand for goods and services shifts the </a:t>
            </a:r>
            <a:r>
              <a:rPr lang="en-US" i="1" dirty="0" smtClean="0">
                <a:solidFill>
                  <a:srgbClr val="0070C0"/>
                </a:solidFill>
              </a:rPr>
              <a:t>IS</a:t>
            </a:r>
            <a:r>
              <a:rPr lang="en-US" dirty="0" smtClean="0">
                <a:solidFill>
                  <a:srgbClr val="0070C0"/>
                </a:solidFill>
              </a:rPr>
              <a:t> curve to the </a:t>
            </a:r>
            <a:r>
              <a:rPr lang="en-US" i="1" dirty="0" smtClean="0">
                <a:solidFill>
                  <a:srgbClr val="0070C0"/>
                </a:solidFill>
              </a:rPr>
              <a:t>right</a:t>
            </a:r>
            <a:r>
              <a:rPr lang="en-US" dirty="0" smtClean="0"/>
              <a:t>.</a:t>
            </a:r>
            <a:endParaRPr lang="en-US" dirty="0"/>
          </a:p>
        </p:txBody>
      </p:sp>
      <p:sp>
        <p:nvSpPr>
          <p:cNvPr id="5" name="Line 7"/>
          <p:cNvSpPr>
            <a:spLocks noChangeShapeType="1"/>
          </p:cNvSpPr>
          <p:nvPr/>
        </p:nvSpPr>
        <p:spPr bwMode="auto">
          <a:xfrm>
            <a:off x="8644565" y="3470077"/>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p:nvSpPr>
        <p:spPr bwMode="auto">
          <a:xfrm>
            <a:off x="10549565" y="5211565"/>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11" name="Line 11"/>
          <p:cNvSpPr>
            <a:spLocks noChangeShapeType="1"/>
          </p:cNvSpPr>
          <p:nvPr/>
        </p:nvSpPr>
        <p:spPr bwMode="auto">
          <a:xfrm>
            <a:off x="8282615" y="2884036"/>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a:off x="8282616" y="5876856"/>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3"/>
          <p:cNvSpPr txBox="1">
            <a:spLocks noChangeArrowheads="1"/>
          </p:cNvSpPr>
          <p:nvPr/>
        </p:nvSpPr>
        <p:spPr bwMode="auto">
          <a:xfrm>
            <a:off x="11557099" y="5759083"/>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10" name="Text Box 14"/>
          <p:cNvSpPr txBox="1">
            <a:spLocks noChangeArrowheads="1"/>
          </p:cNvSpPr>
          <p:nvPr/>
        </p:nvSpPr>
        <p:spPr bwMode="auto">
          <a:xfrm>
            <a:off x="8034965" y="2468366"/>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4" name="Line 16"/>
          <p:cNvSpPr>
            <a:spLocks noChangeShapeType="1"/>
          </p:cNvSpPr>
          <p:nvPr/>
        </p:nvSpPr>
        <p:spPr bwMode="auto">
          <a:xfrm flipV="1">
            <a:off x="8720764" y="3281165"/>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10613474" y="2849365"/>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7" name="Line 19"/>
          <p:cNvSpPr>
            <a:spLocks noChangeShapeType="1"/>
          </p:cNvSpPr>
          <p:nvPr/>
        </p:nvSpPr>
        <p:spPr bwMode="auto">
          <a:xfrm flipH="1">
            <a:off x="8281027" y="4492427"/>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668501" y="4487665"/>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1"/>
          <p:cNvSpPr txBox="1">
            <a:spLocks noChangeArrowheads="1"/>
          </p:cNvSpPr>
          <p:nvPr/>
        </p:nvSpPr>
        <p:spPr bwMode="auto">
          <a:xfrm>
            <a:off x="7868276" y="420667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20" name="Text Box 22"/>
          <p:cNvSpPr txBox="1">
            <a:spLocks noChangeArrowheads="1"/>
          </p:cNvSpPr>
          <p:nvPr/>
        </p:nvSpPr>
        <p:spPr bwMode="auto">
          <a:xfrm>
            <a:off x="9401801" y="5835452"/>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21" name="Line 7"/>
          <p:cNvSpPr>
            <a:spLocks noChangeShapeType="1"/>
          </p:cNvSpPr>
          <p:nvPr/>
        </p:nvSpPr>
        <p:spPr bwMode="auto">
          <a:xfrm>
            <a:off x="9682790" y="3473252"/>
            <a:ext cx="1995487" cy="1989138"/>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9"/>
          <p:cNvSpPr>
            <a:spLocks noChangeShapeType="1"/>
          </p:cNvSpPr>
          <p:nvPr/>
        </p:nvSpPr>
        <p:spPr bwMode="auto">
          <a:xfrm flipH="1">
            <a:off x="8277851" y="3987602"/>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0"/>
          <p:cNvSpPr>
            <a:spLocks noChangeShapeType="1"/>
          </p:cNvSpPr>
          <p:nvPr/>
        </p:nvSpPr>
        <p:spPr bwMode="auto">
          <a:xfrm flipH="1">
            <a:off x="10182851" y="3992365"/>
            <a:ext cx="0" cy="1881187"/>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5671877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Explaining the Great Depression</a:t>
            </a:r>
            <a:endParaRPr lang="en-US" dirty="0"/>
          </a:p>
        </p:txBody>
      </p:sp>
      <p:sp>
        <p:nvSpPr>
          <p:cNvPr id="4" name="Content Placeholder 3"/>
          <p:cNvSpPr>
            <a:spLocks noGrp="1"/>
          </p:cNvSpPr>
          <p:nvPr>
            <p:ph idx="1"/>
          </p:nvPr>
        </p:nvSpPr>
        <p:spPr/>
        <p:txBody>
          <a:bodyPr/>
          <a:lstStyle/>
          <a:p>
            <a:r>
              <a:rPr lang="en-US" dirty="0" smtClean="0"/>
              <a:t>The Spending Hypothesis: </a:t>
            </a:r>
            <a:r>
              <a:rPr lang="en-US" i="1" dirty="0" smtClean="0"/>
              <a:t>IS</a:t>
            </a:r>
            <a:r>
              <a:rPr lang="en-US" dirty="0" smtClean="0"/>
              <a:t> Shifted Left</a:t>
            </a:r>
          </a:p>
          <a:p>
            <a:r>
              <a:rPr lang="en-US" dirty="0" smtClean="0"/>
              <a:t>The Money Hypothesis: </a:t>
            </a:r>
            <a:r>
              <a:rPr lang="en-US" i="1" dirty="0" smtClean="0"/>
              <a:t>LM</a:t>
            </a:r>
            <a:r>
              <a:rPr lang="en-US" dirty="0" smtClean="0"/>
              <a:t> Shifted Left</a:t>
            </a:r>
          </a:p>
          <a:p>
            <a:r>
              <a:rPr lang="en-US" dirty="0" smtClean="0"/>
              <a:t>The Indirect Money Hypothesis (4 versions): </a:t>
            </a:r>
          </a:p>
          <a:p>
            <a:pPr lvl="1"/>
            <a:r>
              <a:rPr lang="en-US" dirty="0" smtClean="0"/>
              <a:t>Standard Effect of Falling Prices: </a:t>
            </a:r>
            <a:r>
              <a:rPr lang="en-US" i="1" dirty="0" smtClean="0"/>
              <a:t>LM</a:t>
            </a:r>
            <a:r>
              <a:rPr lang="en-US" dirty="0" smtClean="0"/>
              <a:t> shifts right</a:t>
            </a:r>
          </a:p>
          <a:p>
            <a:pPr lvl="1"/>
            <a:r>
              <a:rPr lang="en-US" dirty="0" smtClean="0"/>
              <a:t>Pigou Effect </a:t>
            </a:r>
            <a:r>
              <a:rPr lang="en-US" dirty="0"/>
              <a:t>of Falling Prices: </a:t>
            </a:r>
            <a:r>
              <a:rPr lang="en-US" i="1" dirty="0" smtClean="0"/>
              <a:t>IS</a:t>
            </a:r>
            <a:r>
              <a:rPr lang="en-US" dirty="0" smtClean="0"/>
              <a:t> </a:t>
            </a:r>
            <a:r>
              <a:rPr lang="en-US" dirty="0"/>
              <a:t>shifts right</a:t>
            </a:r>
            <a:endParaRPr lang="en-US" dirty="0" smtClean="0"/>
          </a:p>
          <a:p>
            <a:pPr lvl="1"/>
            <a:r>
              <a:rPr lang="en-US" dirty="0" smtClean="0"/>
              <a:t>Debt-Deflation</a:t>
            </a:r>
            <a:r>
              <a:rPr lang="en-US" dirty="0"/>
              <a:t> Effect of Falling </a:t>
            </a:r>
            <a:r>
              <a:rPr lang="en-US" dirty="0" smtClean="0"/>
              <a:t>Prices: </a:t>
            </a:r>
            <a:r>
              <a:rPr lang="en-US" i="1" dirty="0"/>
              <a:t>IS</a:t>
            </a:r>
            <a:r>
              <a:rPr lang="en-US" dirty="0"/>
              <a:t> Shifted Left</a:t>
            </a:r>
            <a:endParaRPr lang="en-US" dirty="0" smtClean="0"/>
          </a:p>
          <a:p>
            <a:pPr lvl="1"/>
            <a:r>
              <a:rPr lang="en-US" dirty="0"/>
              <a:t>Inflation Expectations Effect of Falling </a:t>
            </a:r>
            <a:r>
              <a:rPr lang="en-US" dirty="0" smtClean="0"/>
              <a:t>Prices:</a:t>
            </a:r>
            <a:r>
              <a:rPr lang="en-US" i="1" dirty="0" smtClean="0"/>
              <a:t> </a:t>
            </a:r>
            <a:r>
              <a:rPr lang="en-US" i="1" dirty="0"/>
              <a:t>LM</a:t>
            </a:r>
            <a:r>
              <a:rPr lang="en-US" dirty="0"/>
              <a:t> Shifted Left</a:t>
            </a:r>
            <a:endParaRPr lang="en-US" dirty="0" smtClean="0"/>
          </a:p>
          <a:p>
            <a:endParaRPr lang="en-US" dirty="0" smtClean="0"/>
          </a:p>
        </p:txBody>
      </p:sp>
    </p:spTree>
    <p:extLst>
      <p:ext uri="{BB962C8B-B14F-4D97-AF65-F5344CB8AC3E}">
        <p14:creationId xmlns:p14="http://schemas.microsoft.com/office/powerpoint/2010/main" val="333531047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Explaining the Great Depression</a:t>
            </a:r>
            <a:endParaRPr lang="en-US" dirty="0"/>
          </a:p>
        </p:txBody>
      </p:sp>
      <p:sp>
        <p:nvSpPr>
          <p:cNvPr id="4" name="Content Placeholder 3"/>
          <p:cNvSpPr>
            <a:spLocks noGrp="1"/>
          </p:cNvSpPr>
          <p:nvPr>
            <p:ph idx="1"/>
          </p:nvPr>
        </p:nvSpPr>
        <p:spPr/>
        <p:txBody>
          <a:bodyPr/>
          <a:lstStyle/>
          <a:p>
            <a:r>
              <a:rPr lang="en-US" dirty="0" smtClean="0"/>
              <a:t>The Spending Hypothesis: </a:t>
            </a:r>
            <a:r>
              <a:rPr lang="en-US" i="1" dirty="0" smtClean="0"/>
              <a:t>IS</a:t>
            </a:r>
            <a:r>
              <a:rPr lang="en-US" dirty="0" smtClean="0"/>
              <a:t> Shifted Left </a:t>
            </a:r>
            <a:r>
              <a:rPr lang="en-US" dirty="0" smtClean="0">
                <a:solidFill>
                  <a:srgbClr val="0070C0"/>
                </a:solidFill>
              </a:rPr>
              <a:t>(convincing)</a:t>
            </a:r>
          </a:p>
          <a:p>
            <a:r>
              <a:rPr lang="en-US" dirty="0" smtClean="0"/>
              <a:t>The Money Hypothesis: </a:t>
            </a:r>
            <a:r>
              <a:rPr lang="en-US" i="1" dirty="0" smtClean="0"/>
              <a:t>LM</a:t>
            </a:r>
            <a:r>
              <a:rPr lang="en-US" dirty="0" smtClean="0"/>
              <a:t> Shifted </a:t>
            </a:r>
            <a:r>
              <a:rPr lang="en-US" dirty="0"/>
              <a:t>Left</a:t>
            </a:r>
            <a:r>
              <a:rPr lang="en-US" dirty="0">
                <a:solidFill>
                  <a:srgbClr val="FF0000"/>
                </a:solidFill>
              </a:rPr>
              <a:t> </a:t>
            </a:r>
            <a:r>
              <a:rPr lang="en-US" dirty="0" smtClean="0">
                <a:solidFill>
                  <a:srgbClr val="FF0000"/>
                </a:solidFill>
              </a:rPr>
              <a:t>(unconvincing</a:t>
            </a:r>
            <a:r>
              <a:rPr lang="en-US" dirty="0">
                <a:solidFill>
                  <a:srgbClr val="FF0000"/>
                </a:solidFill>
              </a:rPr>
              <a:t>)</a:t>
            </a:r>
            <a:endParaRPr lang="en-US" dirty="0" smtClean="0">
              <a:solidFill>
                <a:srgbClr val="FF0000"/>
              </a:solidFill>
            </a:endParaRPr>
          </a:p>
          <a:p>
            <a:r>
              <a:rPr lang="en-US" dirty="0" smtClean="0"/>
              <a:t>The Indirect Money </a:t>
            </a:r>
            <a:r>
              <a:rPr lang="en-US" dirty="0"/>
              <a:t>Hypothesis (4 versions): </a:t>
            </a:r>
            <a:endParaRPr lang="en-US" dirty="0" smtClean="0"/>
          </a:p>
          <a:p>
            <a:pPr lvl="1"/>
            <a:r>
              <a:rPr lang="en-US" dirty="0" smtClean="0"/>
              <a:t>Standard Effect of Falling Prices: </a:t>
            </a:r>
            <a:r>
              <a:rPr lang="en-US" i="1" dirty="0" smtClean="0"/>
              <a:t>LM</a:t>
            </a:r>
            <a:r>
              <a:rPr lang="en-US" dirty="0" smtClean="0"/>
              <a:t> shifts right</a:t>
            </a:r>
            <a:r>
              <a:rPr lang="en-US" dirty="0">
                <a:solidFill>
                  <a:srgbClr val="FF0000"/>
                </a:solidFill>
              </a:rPr>
              <a:t> </a:t>
            </a:r>
            <a:r>
              <a:rPr lang="en-US" dirty="0" smtClean="0">
                <a:solidFill>
                  <a:srgbClr val="FF0000"/>
                </a:solidFill>
              </a:rPr>
              <a:t>(not applicable)</a:t>
            </a:r>
            <a:endParaRPr lang="en-US" dirty="0" smtClean="0"/>
          </a:p>
          <a:p>
            <a:pPr lvl="1"/>
            <a:r>
              <a:rPr lang="en-US" dirty="0" smtClean="0"/>
              <a:t>Pigou Effect </a:t>
            </a:r>
            <a:r>
              <a:rPr lang="en-US" dirty="0"/>
              <a:t>of Falling Prices: </a:t>
            </a:r>
            <a:r>
              <a:rPr lang="en-US" i="1" dirty="0" smtClean="0"/>
              <a:t>IS</a:t>
            </a:r>
            <a:r>
              <a:rPr lang="en-US" dirty="0" smtClean="0"/>
              <a:t> </a:t>
            </a:r>
            <a:r>
              <a:rPr lang="en-US" dirty="0"/>
              <a:t>shifts </a:t>
            </a:r>
            <a:r>
              <a:rPr lang="en-US" dirty="0" smtClean="0"/>
              <a:t>right</a:t>
            </a:r>
            <a:r>
              <a:rPr lang="en-US" dirty="0">
                <a:solidFill>
                  <a:srgbClr val="FF0000"/>
                </a:solidFill>
              </a:rPr>
              <a:t> </a:t>
            </a:r>
            <a:r>
              <a:rPr lang="en-US" dirty="0" smtClean="0">
                <a:solidFill>
                  <a:srgbClr val="FF0000"/>
                </a:solidFill>
              </a:rPr>
              <a:t>(not applicable)</a:t>
            </a:r>
            <a:endParaRPr lang="en-US" dirty="0" smtClean="0"/>
          </a:p>
          <a:p>
            <a:pPr lvl="1"/>
            <a:r>
              <a:rPr lang="en-US" dirty="0" smtClean="0"/>
              <a:t>Debt-Deflation</a:t>
            </a:r>
            <a:r>
              <a:rPr lang="en-US" dirty="0"/>
              <a:t> Effect of Falling </a:t>
            </a:r>
            <a:r>
              <a:rPr lang="en-US" dirty="0" smtClean="0"/>
              <a:t>Prices: </a:t>
            </a:r>
            <a:r>
              <a:rPr lang="en-US" i="1" dirty="0"/>
              <a:t>IS</a:t>
            </a:r>
            <a:r>
              <a:rPr lang="en-US" dirty="0"/>
              <a:t> Shifted </a:t>
            </a:r>
            <a:r>
              <a:rPr lang="en-US" dirty="0" smtClean="0"/>
              <a:t>Left</a:t>
            </a:r>
            <a:r>
              <a:rPr lang="en-US" dirty="0">
                <a:solidFill>
                  <a:srgbClr val="0070C0"/>
                </a:solidFill>
              </a:rPr>
              <a:t> (convincing)</a:t>
            </a:r>
            <a:endParaRPr lang="en-US" dirty="0" smtClean="0"/>
          </a:p>
          <a:p>
            <a:pPr lvl="1"/>
            <a:r>
              <a:rPr lang="en-US" dirty="0"/>
              <a:t>Inflation Expectations Effect of Falling </a:t>
            </a:r>
            <a:r>
              <a:rPr lang="en-US" dirty="0" smtClean="0"/>
              <a:t>Prices:</a:t>
            </a:r>
            <a:r>
              <a:rPr lang="en-US" i="1" dirty="0" smtClean="0"/>
              <a:t> </a:t>
            </a:r>
            <a:r>
              <a:rPr lang="en-US" i="1" dirty="0"/>
              <a:t>LM</a:t>
            </a:r>
            <a:r>
              <a:rPr lang="en-US" dirty="0"/>
              <a:t> Shifted </a:t>
            </a:r>
            <a:r>
              <a:rPr lang="en-US" dirty="0" smtClean="0"/>
              <a:t>Left</a:t>
            </a:r>
            <a:r>
              <a:rPr lang="en-US" dirty="0">
                <a:solidFill>
                  <a:srgbClr val="0070C0"/>
                </a:solidFill>
              </a:rPr>
              <a:t> (convincing)</a:t>
            </a:r>
            <a:endParaRPr lang="en-US" dirty="0" smtClean="0"/>
          </a:p>
          <a:p>
            <a:endParaRPr lang="en-US" dirty="0" smtClean="0"/>
          </a:p>
        </p:txBody>
      </p:sp>
    </p:spTree>
    <p:extLst>
      <p:ext uri="{BB962C8B-B14F-4D97-AF65-F5344CB8AC3E}">
        <p14:creationId xmlns:p14="http://schemas.microsoft.com/office/powerpoint/2010/main" val="203446640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i="1" dirty="0" smtClean="0"/>
              <a:t>IS-LM</a:t>
            </a:r>
            <a:r>
              <a:rPr lang="en-US" dirty="0" smtClean="0"/>
              <a:t> Predictions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86133149"/>
              </p:ext>
            </p:extLst>
          </p:nvPr>
        </p:nvGraphicFramePr>
        <p:xfrm>
          <a:off x="8307813" y="1668365"/>
          <a:ext cx="3776902"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gridCol w="392605">
                  <a:extLst>
                    <a:ext uri="{9D8B030D-6E8A-4147-A177-3AD203B41FA5}">
                      <a16:colId xmlns:a16="http://schemas.microsoft.com/office/drawing/2014/main" val="983585773"/>
                    </a:ext>
                  </a:extLst>
                </a:gridCol>
                <a:gridCol w="392605">
                  <a:extLst>
                    <a:ext uri="{9D8B030D-6E8A-4147-A177-3AD203B41FA5}">
                      <a16:colId xmlns:a16="http://schemas.microsoft.com/office/drawing/2014/main" val="1206286554"/>
                    </a:ext>
                  </a:extLst>
                </a:gridCol>
              </a:tblGrid>
              <a:tr h="370840">
                <a:tc gridSpan="8">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a:t>
                      </a:r>
                      <a:endParaRPr lang="en-US" b="1" i="1" dirty="0"/>
                    </a:p>
                  </a:txBody>
                  <a:tcPr/>
                </a:tc>
                <a:tc>
                  <a:txBody>
                    <a:bodyPr/>
                    <a:lstStyle/>
                    <a:p>
                      <a:pPr algn="ctr"/>
                      <a:r>
                        <a:rPr lang="en-US" b="1" i="1" dirty="0" smtClean="0"/>
                        <a:t>LM</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tc>
                  <a:txBody>
                    <a:bodyPr/>
                    <a:lstStyle/>
                    <a:p>
                      <a:pPr algn="ctr"/>
                      <a:r>
                        <a:rPr lang="en-US" b="1" i="1" dirty="0"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latin typeface="+mn-lt"/>
                          <a:cs typeface="Calibri"/>
                        </a:rPr>
                        <a:t>−</a:t>
                      </a:r>
                      <a:endParaRPr 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latin typeface="+mn-lt"/>
                          <a:cs typeface="Calibri"/>
                        </a:rPr>
                        <a:t>−</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141697156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normAutofit fontScale="90000"/>
          </a:bodyPr>
          <a:lstStyle/>
          <a:p>
            <a:r>
              <a:rPr lang="en-US" sz="2700"/>
              <a:t>THE SPENDING HYPOTHESIS: </a:t>
            </a:r>
            <a:br>
              <a:rPr lang="en-US" sz="2700"/>
            </a:br>
            <a:r>
              <a:rPr lang="en-US" smtClean="0"/>
              <a:t>Shocks to the </a:t>
            </a:r>
            <a:r>
              <a:rPr lang="en-US" i="1" smtClean="0"/>
              <a:t>IS</a:t>
            </a:r>
            <a:r>
              <a:rPr lang="en-US" sz="1400"/>
              <a:t> </a:t>
            </a:r>
            <a:r>
              <a:rPr lang="en-US" smtClean="0"/>
              <a:t> curve</a:t>
            </a:r>
          </a:p>
        </p:txBody>
      </p:sp>
      <p:sp>
        <p:nvSpPr>
          <p:cNvPr id="52227" name="Rectangle 5"/>
          <p:cNvSpPr>
            <a:spLocks noGrp="1" noChangeArrowheads="1"/>
          </p:cNvSpPr>
          <p:nvPr>
            <p:ph idx="1"/>
          </p:nvPr>
        </p:nvSpPr>
        <p:spPr>
          <a:xfrm>
            <a:off x="609600" y="1600201"/>
            <a:ext cx="7227816" cy="4525963"/>
          </a:xfrm>
        </p:spPr>
        <p:txBody>
          <a:bodyPr>
            <a:normAutofit/>
          </a:bodyPr>
          <a:lstStyle/>
          <a:p>
            <a:r>
              <a:rPr lang="en-US" dirty="0" smtClean="0"/>
              <a:t>The spending </a:t>
            </a:r>
            <a:r>
              <a:rPr lang="en-US" dirty="0" smtClean="0"/>
              <a:t>hypothesis </a:t>
            </a:r>
            <a:r>
              <a:rPr lang="en-US" dirty="0" smtClean="0"/>
              <a:t>asserts that the Great Depression was largely due to an exogenous fall in the demand for goods and services – that is, a leftward shift of the </a:t>
            </a:r>
            <a:r>
              <a:rPr lang="en-US" i="1" dirty="0" smtClean="0"/>
              <a:t>IS</a:t>
            </a:r>
            <a:r>
              <a:rPr lang="en-US" sz="1100" dirty="0"/>
              <a:t> </a:t>
            </a:r>
            <a:r>
              <a:rPr lang="en-US" dirty="0" smtClean="0">
                <a:sym typeface="Symbol" pitchFamily="18" charset="2"/>
              </a:rPr>
              <a:t> </a:t>
            </a:r>
            <a:r>
              <a:rPr lang="en-US" dirty="0" smtClean="0"/>
              <a:t>curve.</a:t>
            </a:r>
          </a:p>
          <a:p>
            <a:r>
              <a:rPr lang="en-US" dirty="0"/>
              <a:t>E</a:t>
            </a:r>
            <a:r>
              <a:rPr lang="en-US" dirty="0" smtClean="0"/>
              <a:t>vidence: output and interest rates both fell in early 1930s, which is what a leftward </a:t>
            </a:r>
            <a:r>
              <a:rPr lang="en-US" i="1" dirty="0" smtClean="0"/>
              <a:t>IS</a:t>
            </a:r>
            <a:r>
              <a:rPr lang="en-US" sz="1100" dirty="0"/>
              <a:t> </a:t>
            </a:r>
            <a:r>
              <a:rPr lang="en-US" dirty="0" smtClean="0"/>
              <a:t> shift would cause.</a:t>
            </a:r>
          </a:p>
        </p:txBody>
      </p:sp>
      <p:sp>
        <p:nvSpPr>
          <p:cNvPr id="4" name="Line 7"/>
          <p:cNvSpPr>
            <a:spLocks noChangeShapeType="1"/>
          </p:cNvSpPr>
          <p:nvPr/>
        </p:nvSpPr>
        <p:spPr bwMode="auto">
          <a:xfrm>
            <a:off x="8494061" y="2338386"/>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8"/>
          <p:cNvSpPr txBox="1">
            <a:spLocks noChangeArrowheads="1"/>
          </p:cNvSpPr>
          <p:nvPr/>
        </p:nvSpPr>
        <p:spPr bwMode="auto">
          <a:xfrm>
            <a:off x="10399061" y="4079874"/>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6" name="Line 11"/>
          <p:cNvSpPr>
            <a:spLocks noChangeShapeType="1"/>
          </p:cNvSpPr>
          <p:nvPr/>
        </p:nvSpPr>
        <p:spPr bwMode="auto">
          <a:xfrm>
            <a:off x="8132111" y="1752345"/>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2"/>
          <p:cNvSpPr>
            <a:spLocks noChangeShapeType="1"/>
          </p:cNvSpPr>
          <p:nvPr/>
        </p:nvSpPr>
        <p:spPr bwMode="auto">
          <a:xfrm>
            <a:off x="8132112" y="4745165"/>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13"/>
          <p:cNvSpPr txBox="1">
            <a:spLocks noChangeArrowheads="1"/>
          </p:cNvSpPr>
          <p:nvPr/>
        </p:nvSpPr>
        <p:spPr bwMode="auto">
          <a:xfrm>
            <a:off x="11406595" y="4627392"/>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9" name="Text Box 14"/>
          <p:cNvSpPr txBox="1">
            <a:spLocks noChangeArrowheads="1"/>
          </p:cNvSpPr>
          <p:nvPr/>
        </p:nvSpPr>
        <p:spPr bwMode="auto">
          <a:xfrm>
            <a:off x="7884461" y="1336675"/>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0" name="Line 16"/>
          <p:cNvSpPr>
            <a:spLocks noChangeShapeType="1"/>
          </p:cNvSpPr>
          <p:nvPr/>
        </p:nvSpPr>
        <p:spPr bwMode="auto">
          <a:xfrm flipV="1">
            <a:off x="8570260" y="2149474"/>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17"/>
          <p:cNvSpPr txBox="1">
            <a:spLocks noChangeArrowheads="1"/>
          </p:cNvSpPr>
          <p:nvPr/>
        </p:nvSpPr>
        <p:spPr bwMode="auto">
          <a:xfrm>
            <a:off x="10462970" y="1717674"/>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2" name="Line 19"/>
          <p:cNvSpPr>
            <a:spLocks noChangeShapeType="1"/>
          </p:cNvSpPr>
          <p:nvPr/>
        </p:nvSpPr>
        <p:spPr bwMode="auto">
          <a:xfrm flipH="1">
            <a:off x="8130523" y="3360736"/>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20"/>
          <p:cNvSpPr>
            <a:spLocks noChangeShapeType="1"/>
          </p:cNvSpPr>
          <p:nvPr/>
        </p:nvSpPr>
        <p:spPr bwMode="auto">
          <a:xfrm flipH="1">
            <a:off x="9517997" y="3355974"/>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1"/>
          <p:cNvSpPr txBox="1">
            <a:spLocks noChangeArrowheads="1"/>
          </p:cNvSpPr>
          <p:nvPr/>
        </p:nvSpPr>
        <p:spPr bwMode="auto">
          <a:xfrm>
            <a:off x="7717772" y="3074986"/>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15" name="Text Box 22"/>
          <p:cNvSpPr txBox="1">
            <a:spLocks noChangeArrowheads="1"/>
          </p:cNvSpPr>
          <p:nvPr/>
        </p:nvSpPr>
        <p:spPr bwMode="auto">
          <a:xfrm>
            <a:off x="9251297" y="4703761"/>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16" name="Line 7"/>
          <p:cNvSpPr>
            <a:spLocks noChangeShapeType="1"/>
          </p:cNvSpPr>
          <p:nvPr/>
        </p:nvSpPr>
        <p:spPr bwMode="auto">
          <a:xfrm>
            <a:off x="8186630" y="2686601"/>
            <a:ext cx="1995487" cy="1989138"/>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19"/>
          <p:cNvSpPr>
            <a:spLocks noChangeShapeType="1"/>
          </p:cNvSpPr>
          <p:nvPr/>
        </p:nvSpPr>
        <p:spPr bwMode="auto">
          <a:xfrm flipH="1">
            <a:off x="8127346" y="3684007"/>
            <a:ext cx="1072732"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204251" y="3688720"/>
            <a:ext cx="0" cy="1053141"/>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62518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normAutofit fontScale="90000"/>
          </a:bodyPr>
          <a:lstStyle/>
          <a:p>
            <a:r>
              <a:rPr lang="en-US" sz="2700"/>
              <a:t>THE SPENDING HYPOTHESIS: </a:t>
            </a:r>
            <a:br>
              <a:rPr lang="en-US" sz="2700"/>
            </a:br>
            <a:r>
              <a:rPr lang="en-US" smtClean="0"/>
              <a:t>Reasons for the </a:t>
            </a:r>
            <a:r>
              <a:rPr lang="en-US" i="1" smtClean="0"/>
              <a:t>IS</a:t>
            </a:r>
            <a:r>
              <a:rPr lang="en-US" sz="1400"/>
              <a:t> </a:t>
            </a:r>
            <a:r>
              <a:rPr lang="en-US" smtClean="0"/>
              <a:t> shift</a:t>
            </a:r>
          </a:p>
        </p:txBody>
      </p:sp>
      <p:sp>
        <p:nvSpPr>
          <p:cNvPr id="53251" name="Rectangle 5"/>
          <p:cNvSpPr>
            <a:spLocks noGrp="1" noChangeArrowheads="1"/>
          </p:cNvSpPr>
          <p:nvPr>
            <p:ph idx="1"/>
          </p:nvPr>
        </p:nvSpPr>
        <p:spPr>
          <a:xfrm>
            <a:off x="609600" y="1600201"/>
            <a:ext cx="7914522" cy="4525963"/>
          </a:xfrm>
        </p:spPr>
        <p:txBody>
          <a:bodyPr>
            <a:normAutofit lnSpcReduction="10000"/>
          </a:bodyPr>
          <a:lstStyle/>
          <a:p>
            <a:r>
              <a:rPr lang="en-US" sz="2700" dirty="0"/>
              <a:t>Stock market crash </a:t>
            </a:r>
            <a:r>
              <a:rPr lang="en-US" sz="2700" dirty="0">
                <a:sym typeface="Symbol" pitchFamily="18" charset="2"/>
              </a:rPr>
              <a:t> exogenous </a:t>
            </a:r>
            <a:r>
              <a:rPr lang="en-US" sz="2700" b="1" i="1" dirty="0">
                <a:sym typeface="Symbol" pitchFamily="18" charset="2"/>
              </a:rPr>
              <a:t>C</a:t>
            </a:r>
            <a:r>
              <a:rPr lang="en-US" sz="2700" dirty="0">
                <a:sym typeface="Symbol" pitchFamily="18" charset="2"/>
              </a:rPr>
              <a:t> </a:t>
            </a:r>
            <a:endParaRPr lang="en-US" sz="2700" dirty="0"/>
          </a:p>
          <a:p>
            <a:pPr lvl="1"/>
            <a:r>
              <a:rPr lang="en-US" sz="2500" dirty="0"/>
              <a:t>Oct-Dec 1929:  S&amp;P 500 fell 17%</a:t>
            </a:r>
          </a:p>
          <a:p>
            <a:pPr lvl="1"/>
            <a:r>
              <a:rPr lang="en-US" sz="2500" dirty="0"/>
              <a:t>Oct 1929-Dec 1933:  S&amp;P 500 fell 71%</a:t>
            </a:r>
          </a:p>
          <a:p>
            <a:r>
              <a:rPr lang="en-US" sz="2700" dirty="0">
                <a:sym typeface="Symbol" pitchFamily="18" charset="2"/>
              </a:rPr>
              <a:t>Large drop in investment in housing</a:t>
            </a:r>
          </a:p>
          <a:p>
            <a:pPr lvl="1"/>
            <a:r>
              <a:rPr lang="en-US" sz="2500" dirty="0">
                <a:sym typeface="Symbol" pitchFamily="18" charset="2"/>
              </a:rPr>
              <a:t>“correction” after overbuilding in the 1920s</a:t>
            </a:r>
          </a:p>
          <a:p>
            <a:pPr lvl="1"/>
            <a:r>
              <a:rPr lang="en-US" sz="2500" dirty="0">
                <a:sym typeface="Symbol" pitchFamily="18" charset="2"/>
              </a:rPr>
              <a:t>widespread bank failures in early 1930s made it harder to obtain financing for investment</a:t>
            </a:r>
          </a:p>
          <a:p>
            <a:r>
              <a:rPr lang="en-US" sz="2700" dirty="0" err="1">
                <a:sym typeface="Symbol" pitchFamily="18" charset="2"/>
              </a:rPr>
              <a:t>Contractionary</a:t>
            </a:r>
            <a:r>
              <a:rPr lang="en-US" sz="2700" dirty="0">
                <a:sym typeface="Symbol" pitchFamily="18" charset="2"/>
              </a:rPr>
              <a:t> fiscal policy</a:t>
            </a:r>
          </a:p>
          <a:p>
            <a:pPr lvl="1"/>
            <a:r>
              <a:rPr lang="en-US" sz="2500" dirty="0">
                <a:sym typeface="Symbol" pitchFamily="18" charset="2"/>
              </a:rPr>
              <a:t>Politicians raised tax rates in 1932 and cut spending to combat increasing deficits.</a:t>
            </a:r>
          </a:p>
        </p:txBody>
      </p:sp>
      <p:graphicFrame>
        <p:nvGraphicFramePr>
          <p:cNvPr id="5" name="Table 4"/>
          <p:cNvGraphicFramePr>
            <a:graphicFrameLocks noGrp="1"/>
          </p:cNvGraphicFramePr>
          <p:nvPr>
            <p:extLst>
              <p:ext uri="{D42A27DB-BD31-4B8C-83A1-F6EECF244321}">
                <p14:modId xmlns:p14="http://schemas.microsoft.com/office/powerpoint/2010/main" val="649188466"/>
              </p:ext>
            </p:extLst>
          </p:nvPr>
        </p:nvGraphicFramePr>
        <p:xfrm>
          <a:off x="8307813" y="1668365"/>
          <a:ext cx="3776902"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gridCol w="392605">
                  <a:extLst>
                    <a:ext uri="{9D8B030D-6E8A-4147-A177-3AD203B41FA5}">
                      <a16:colId xmlns:a16="http://schemas.microsoft.com/office/drawing/2014/main" val="983585773"/>
                    </a:ext>
                  </a:extLst>
                </a:gridCol>
                <a:gridCol w="392605">
                  <a:extLst>
                    <a:ext uri="{9D8B030D-6E8A-4147-A177-3AD203B41FA5}">
                      <a16:colId xmlns:a16="http://schemas.microsoft.com/office/drawing/2014/main" val="1206286554"/>
                    </a:ext>
                  </a:extLst>
                </a:gridCol>
              </a:tblGrid>
              <a:tr h="370840">
                <a:tc gridSpan="8">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a:t>
                      </a:r>
                      <a:endParaRPr lang="en-US" b="1" i="1" dirty="0"/>
                    </a:p>
                  </a:txBody>
                  <a:tcPr/>
                </a:tc>
                <a:tc>
                  <a:txBody>
                    <a:bodyPr/>
                    <a:lstStyle/>
                    <a:p>
                      <a:pPr algn="ctr"/>
                      <a:r>
                        <a:rPr lang="en-US" b="1" i="1" dirty="0" smtClean="0"/>
                        <a:t>LM</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tc>
                  <a:txBody>
                    <a:bodyPr/>
                    <a:lstStyle/>
                    <a:p>
                      <a:pPr algn="ctr"/>
                      <a:r>
                        <a:rPr lang="en-US" b="1" i="1" dirty="0"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solidFill>
                            <a:srgbClr val="FF0000"/>
                          </a:solidFill>
                        </a:rPr>
                        <a:t>C</a:t>
                      </a:r>
                      <a:r>
                        <a:rPr lang="en-US" b="1" baseline="-25000" dirty="0" smtClean="0">
                          <a:solidFill>
                            <a:srgbClr val="FF0000"/>
                          </a:solidFill>
                        </a:rPr>
                        <a:t>o</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latin typeface="+mn-lt"/>
                          <a:cs typeface="Calibri"/>
                        </a:rPr>
                        <a:t>−</a:t>
                      </a:r>
                      <a:endParaRPr 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solidFill>
                            <a:srgbClr val="FF0000"/>
                          </a:solidFill>
                        </a:rPr>
                        <a:t>I</a:t>
                      </a:r>
                      <a:r>
                        <a:rPr lang="en-US" b="1" baseline="-25000" dirty="0" smtClean="0">
                          <a:solidFill>
                            <a:srgbClr val="FF0000"/>
                          </a:solidFill>
                        </a:rPr>
                        <a:t>0</a:t>
                      </a:r>
                      <a:endParaRPr lang="en-US" b="1" dirty="0">
                        <a:solidFill>
                          <a:srgbClr val="FF0000"/>
                        </a:solidFill>
                      </a:endParaRPr>
                    </a:p>
                  </a:txBody>
                  <a:tcPr/>
                </a:tc>
                <a:tc>
                  <a:txBody>
                    <a:bodyPr/>
                    <a:lstStyle/>
                    <a:p>
                      <a:pPr algn="ctr"/>
                      <a:r>
                        <a:rPr lang="en-US" b="1" dirty="0" smtClean="0">
                          <a:solidFill>
                            <a:srgbClr val="FF0000"/>
                          </a:solidFill>
                          <a:latin typeface="Calibri"/>
                          <a:cs typeface="Calibri"/>
                        </a:rPr>
                        <a:t>→</a:t>
                      </a:r>
                      <a:endParaRPr lang="en-US" b="1" dirty="0">
                        <a:solidFill>
                          <a:srgbClr val="FF0000"/>
                        </a:solidFill>
                      </a:endParaRPr>
                    </a:p>
                  </a:txBody>
                  <a:tcPr/>
                </a:tc>
                <a:tc>
                  <a:txBody>
                    <a:bodyPr/>
                    <a:lstStyle/>
                    <a:p>
                      <a:pPr algn="ct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547146966"/>
                  </a:ext>
                </a:extLst>
              </a:tr>
              <a:tr h="370840">
                <a:tc>
                  <a:txBody>
                    <a:bodyPr/>
                    <a:lstStyle/>
                    <a:p>
                      <a:r>
                        <a:rPr lang="en-US" b="1" i="1" dirty="0" smtClean="0">
                          <a:solidFill>
                            <a:srgbClr val="FF0000"/>
                          </a:solidFill>
                        </a:rPr>
                        <a:t>G</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solidFill>
                            <a:srgbClr val="FF0000"/>
                          </a:solidFill>
                        </a:rPr>
                        <a:t>T</a:t>
                      </a:r>
                      <a:endParaRPr lang="en-US" b="1" i="1" dirty="0">
                        <a:solidFill>
                          <a:srgbClr val="FF0000"/>
                        </a:solidFill>
                      </a:endParaRPr>
                    </a:p>
                  </a:txBody>
                  <a:tcPr/>
                </a:tc>
                <a:tc>
                  <a:txBody>
                    <a:bodyPr/>
                    <a:lstStyle/>
                    <a:p>
                      <a:pPr algn="ctr"/>
                      <a:r>
                        <a:rPr lang="en-US" b="1" dirty="0" smtClean="0">
                          <a:solidFill>
                            <a:srgbClr val="FF0000"/>
                          </a:solidFill>
                          <a:latin typeface="Calibri"/>
                          <a:cs typeface="Calibri"/>
                        </a:rPr>
                        <a:t>←</a:t>
                      </a:r>
                      <a:endParaRPr lang="en-US" b="1" dirty="0">
                        <a:solidFill>
                          <a:srgbClr val="FF0000"/>
                        </a:solidFill>
                      </a:endParaRPr>
                    </a:p>
                  </a:txBody>
                  <a:tcPr/>
                </a:tc>
                <a:tc>
                  <a:txBody>
                    <a:bodyPr/>
                    <a:lstStyle/>
                    <a:p>
                      <a:pPr algn="ctr"/>
                      <a:endParaRPr lang="en-US" b="1" dirty="0">
                        <a:solidFill>
                          <a:srgbClr val="FF0000"/>
                        </a:solidFill>
                      </a:endParaRPr>
                    </a:p>
                  </a:txBody>
                  <a:tcPr/>
                </a:tc>
                <a:tc>
                  <a:txBody>
                    <a:bodyPr/>
                    <a:lstStyle/>
                    <a:p>
                      <a:pPr algn="ctr"/>
                      <a:r>
                        <a:rPr lang="en-US" b="1" dirty="0" smtClean="0">
                          <a:solidFill>
                            <a:srgbClr val="FF0000"/>
                          </a:solidFill>
                          <a:latin typeface="Calibri"/>
                          <a:cs typeface="Calibri"/>
                        </a:rPr>
                        <a:t>−</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dirty="0" smtClean="0">
                          <a:solidFill>
                            <a:schemeClr val="tx1"/>
                          </a:solidFill>
                          <a:latin typeface="+mn-lt"/>
                          <a:cs typeface="Calibri"/>
                        </a:rPr>
                        <a:t>−</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3215282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Spending Hypothesis</a:t>
            </a:r>
            <a:endParaRPr lang="en-US" dirty="0"/>
          </a:p>
        </p:txBody>
      </p:sp>
      <p:sp>
        <p:nvSpPr>
          <p:cNvPr id="3" name="Content Placeholder 2"/>
          <p:cNvSpPr>
            <a:spLocks noGrp="1"/>
          </p:cNvSpPr>
          <p:nvPr>
            <p:ph idx="1"/>
          </p:nvPr>
        </p:nvSpPr>
        <p:spPr/>
        <p:txBody>
          <a:bodyPr/>
          <a:lstStyle/>
          <a:p>
            <a:r>
              <a:rPr lang="en-US" dirty="0" smtClean="0"/>
              <a:t>So, the spending hypothesis makes sense for the early years of the Great Depression</a:t>
            </a:r>
          </a:p>
          <a:p>
            <a:pPr lvl="1"/>
            <a:r>
              <a:rPr lang="en-US" dirty="0" smtClean="0"/>
              <a:t>The data on output and interest rates matches the </a:t>
            </a:r>
            <a:r>
              <a:rPr lang="en-US" i="1" dirty="0" smtClean="0"/>
              <a:t>IS-LM</a:t>
            </a:r>
            <a:r>
              <a:rPr lang="en-US" dirty="0" smtClean="0"/>
              <a:t> theory’s predictions of an exogenous decrease in spending</a:t>
            </a:r>
          </a:p>
          <a:p>
            <a:pPr lvl="1"/>
            <a:r>
              <a:rPr lang="en-US" dirty="0" smtClean="0"/>
              <a:t>Important events that happened suggest </a:t>
            </a:r>
            <a:r>
              <a:rPr lang="en-US" dirty="0"/>
              <a:t>an exogenous decrease in spending</a:t>
            </a:r>
          </a:p>
        </p:txBody>
      </p:sp>
    </p:spTree>
    <p:extLst>
      <p:ext uri="{BB962C8B-B14F-4D97-AF65-F5344CB8AC3E}">
        <p14:creationId xmlns:p14="http://schemas.microsoft.com/office/powerpoint/2010/main" val="13136677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normAutofit fontScale="90000"/>
          </a:bodyPr>
          <a:lstStyle/>
          <a:p>
            <a:r>
              <a:rPr lang="en-US" sz="2700" dirty="0"/>
              <a:t>THE MONEY HYPOTHESIS: </a:t>
            </a:r>
            <a:br>
              <a:rPr lang="en-US" sz="2700" dirty="0"/>
            </a:br>
            <a:r>
              <a:rPr lang="en-US" dirty="0" smtClean="0"/>
              <a:t>A leftward shock to the </a:t>
            </a:r>
            <a:r>
              <a:rPr lang="en-US" i="1" dirty="0" smtClean="0"/>
              <a:t>LM</a:t>
            </a:r>
            <a:r>
              <a:rPr lang="en-US" sz="1400" dirty="0"/>
              <a:t> </a:t>
            </a:r>
            <a:r>
              <a:rPr lang="en-US" dirty="0" smtClean="0"/>
              <a:t> curve</a:t>
            </a:r>
          </a:p>
        </p:txBody>
      </p:sp>
      <p:sp>
        <p:nvSpPr>
          <p:cNvPr id="54275" name="Rectangle 5"/>
          <p:cNvSpPr>
            <a:spLocks noGrp="1" noChangeArrowheads="1"/>
          </p:cNvSpPr>
          <p:nvPr>
            <p:ph idx="1"/>
          </p:nvPr>
        </p:nvSpPr>
        <p:spPr>
          <a:xfrm>
            <a:off x="609600" y="1600201"/>
            <a:ext cx="8504463" cy="4525963"/>
          </a:xfrm>
        </p:spPr>
        <p:txBody>
          <a:bodyPr>
            <a:normAutofit lnSpcReduction="10000"/>
          </a:bodyPr>
          <a:lstStyle/>
          <a:p>
            <a:pPr>
              <a:lnSpc>
                <a:spcPct val="95000"/>
              </a:lnSpc>
            </a:pPr>
            <a:r>
              <a:rPr lang="en-US" dirty="0" smtClean="0"/>
              <a:t>The money hypothesis asserts that the Great Depression was largely due to huge </a:t>
            </a:r>
            <a:r>
              <a:rPr lang="en-US" dirty="0" smtClean="0">
                <a:solidFill>
                  <a:srgbClr val="0070C0"/>
                </a:solidFill>
              </a:rPr>
              <a:t>fall in the money supply</a:t>
            </a:r>
            <a:r>
              <a:rPr lang="en-US" dirty="0" smtClean="0"/>
              <a:t>.</a:t>
            </a:r>
          </a:p>
          <a:p>
            <a:pPr>
              <a:lnSpc>
                <a:spcPct val="95000"/>
              </a:lnSpc>
            </a:pPr>
            <a:r>
              <a:rPr lang="en-US" dirty="0"/>
              <a:t>E</a:t>
            </a:r>
            <a:r>
              <a:rPr lang="en-US" dirty="0" smtClean="0"/>
              <a:t>vidence</a:t>
            </a:r>
            <a:r>
              <a:rPr lang="en-US" dirty="0" smtClean="0"/>
              <a:t>: </a:t>
            </a:r>
            <a:r>
              <a:rPr lang="en-US" i="1" dirty="0" smtClean="0"/>
              <a:t>M</a:t>
            </a:r>
            <a:r>
              <a:rPr lang="en-US" dirty="0" smtClean="0"/>
              <a:t>1 fell 25% during 1929-33. </a:t>
            </a:r>
          </a:p>
          <a:p>
            <a:pPr>
              <a:lnSpc>
                <a:spcPct val="95000"/>
              </a:lnSpc>
            </a:pPr>
            <a:r>
              <a:rPr lang="en-US" dirty="0" smtClean="0"/>
              <a:t>But, there are two problems with this hypothesis:</a:t>
            </a:r>
          </a:p>
          <a:p>
            <a:pPr lvl="1">
              <a:lnSpc>
                <a:spcPct val="95000"/>
              </a:lnSpc>
            </a:pPr>
            <a:r>
              <a:rPr lang="en-US" b="1" i="1" dirty="0" smtClean="0"/>
              <a:t>P</a:t>
            </a:r>
            <a:r>
              <a:rPr lang="en-US" sz="1100" dirty="0"/>
              <a:t> </a:t>
            </a:r>
            <a:r>
              <a:rPr lang="en-US" dirty="0" smtClean="0"/>
              <a:t> fell even more, so </a:t>
            </a:r>
            <a:r>
              <a:rPr lang="en-US" b="1" i="1" dirty="0" smtClean="0"/>
              <a:t>M</a:t>
            </a:r>
            <a:r>
              <a:rPr lang="en-US" dirty="0" smtClean="0"/>
              <a:t>/</a:t>
            </a:r>
            <a:r>
              <a:rPr lang="en-US" b="1" i="1" dirty="0" smtClean="0"/>
              <a:t>P</a:t>
            </a:r>
            <a:r>
              <a:rPr lang="en-US" sz="1100" dirty="0"/>
              <a:t> </a:t>
            </a:r>
            <a:r>
              <a:rPr lang="en-US" dirty="0" smtClean="0">
                <a:sym typeface="Symbol" pitchFamily="18" charset="2"/>
              </a:rPr>
              <a:t> </a:t>
            </a:r>
            <a:r>
              <a:rPr lang="en-US" dirty="0" smtClean="0"/>
              <a:t>actually rose slightly during 1929-31. </a:t>
            </a:r>
          </a:p>
          <a:p>
            <a:pPr lvl="1">
              <a:lnSpc>
                <a:spcPct val="95000"/>
              </a:lnSpc>
            </a:pPr>
            <a:r>
              <a:rPr lang="en-US" dirty="0" smtClean="0"/>
              <a:t>nominal interest rates </a:t>
            </a:r>
            <a:r>
              <a:rPr lang="en-US" i="1" dirty="0" smtClean="0"/>
              <a:t>fell</a:t>
            </a:r>
            <a:r>
              <a:rPr lang="en-US" dirty="0" smtClean="0"/>
              <a:t>, which is the opposite of what a leftward </a:t>
            </a:r>
            <a:r>
              <a:rPr lang="en-US" i="1" dirty="0" smtClean="0"/>
              <a:t>LM</a:t>
            </a:r>
            <a:r>
              <a:rPr lang="en-US" sz="1000" dirty="0"/>
              <a:t> </a:t>
            </a:r>
            <a:r>
              <a:rPr lang="en-US" dirty="0" smtClean="0">
                <a:sym typeface="Symbol" pitchFamily="18" charset="2"/>
              </a:rPr>
              <a:t> </a:t>
            </a:r>
            <a:r>
              <a:rPr lang="en-US" dirty="0" smtClean="0"/>
              <a:t>shift would cause. </a:t>
            </a:r>
          </a:p>
        </p:txBody>
      </p:sp>
      <p:graphicFrame>
        <p:nvGraphicFramePr>
          <p:cNvPr id="6" name="Table 5"/>
          <p:cNvGraphicFramePr>
            <a:graphicFrameLocks noGrp="1"/>
          </p:cNvGraphicFramePr>
          <p:nvPr>
            <p:extLst>
              <p:ext uri="{D42A27DB-BD31-4B8C-83A1-F6EECF244321}">
                <p14:modId xmlns:p14="http://schemas.microsoft.com/office/powerpoint/2010/main" val="3173260732"/>
              </p:ext>
            </p:extLst>
          </p:nvPr>
        </p:nvGraphicFramePr>
        <p:xfrm>
          <a:off x="9114063" y="1668365"/>
          <a:ext cx="2991692"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tblGrid>
              <a:tr h="370840">
                <a:tc gridSpan="6">
                  <a:txBody>
                    <a:bodyPr/>
                    <a:lstStyle/>
                    <a:p>
                      <a:pPr algn="ctr"/>
                      <a:r>
                        <a:rPr lang="en-US" b="1" i="1" dirty="0" smtClean="0">
                          <a:solidFill>
                            <a:schemeClr val="bg1"/>
                          </a:solidFill>
                        </a:rPr>
                        <a:t>IS-LM</a:t>
                      </a:r>
                      <a:r>
                        <a:rPr lang="en-US" b="1" dirty="0" smtClean="0">
                          <a:solidFill>
                            <a:schemeClr val="bg1"/>
                          </a:solidFill>
                        </a:rPr>
                        <a:t> Predictions</a:t>
                      </a:r>
                      <a:endParaRPr lang="en-US" b="1" dirty="0">
                        <a:solidFill>
                          <a:schemeClr val="bg1"/>
                        </a:solidFill>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b="1" dirty="0">
                        <a:solidFill>
                          <a:schemeClr val="tx1"/>
                        </a:solidFill>
                      </a:endParaRPr>
                    </a:p>
                  </a:txBody>
                  <a:tcPr/>
                </a:tc>
                <a:tc>
                  <a:txBody>
                    <a:bodyPr/>
                    <a:lstStyle/>
                    <a:p>
                      <a:pPr algn="ctr"/>
                      <a:r>
                        <a:rPr lang="en-US" b="1" i="1" dirty="0" smtClean="0">
                          <a:solidFill>
                            <a:schemeClr val="tx1"/>
                          </a:solidFill>
                        </a:rPr>
                        <a:t>IS</a:t>
                      </a:r>
                      <a:endParaRPr lang="en-US" b="1" i="1" dirty="0">
                        <a:solidFill>
                          <a:schemeClr val="tx1"/>
                        </a:solidFill>
                      </a:endParaRPr>
                    </a:p>
                  </a:txBody>
                  <a:tcPr/>
                </a:tc>
                <a:tc>
                  <a:txBody>
                    <a:bodyPr/>
                    <a:lstStyle/>
                    <a:p>
                      <a:pPr algn="ctr"/>
                      <a:r>
                        <a:rPr lang="en-US" b="1" i="1" dirty="0" smtClean="0">
                          <a:solidFill>
                            <a:schemeClr val="tx1"/>
                          </a:solidFill>
                        </a:rPr>
                        <a:t>LM</a:t>
                      </a:r>
                      <a:endParaRPr lang="en-US" b="1" i="1" dirty="0">
                        <a:solidFill>
                          <a:schemeClr val="tx1"/>
                        </a:solidFill>
                      </a:endParaRPr>
                    </a:p>
                  </a:txBody>
                  <a:tcPr/>
                </a:tc>
                <a:tc>
                  <a:txBody>
                    <a:bodyPr/>
                    <a:lstStyle/>
                    <a:p>
                      <a:pPr algn="ctr"/>
                      <a:r>
                        <a:rPr lang="en-US" b="1" i="1" dirty="0" smtClean="0">
                          <a:solidFill>
                            <a:schemeClr val="tx1"/>
                          </a:solidFill>
                        </a:rPr>
                        <a:t>Y</a:t>
                      </a:r>
                      <a:endParaRPr lang="en-US" b="1" i="1" dirty="0">
                        <a:solidFill>
                          <a:schemeClr val="tx1"/>
                        </a:solidFill>
                      </a:endParaRPr>
                    </a:p>
                  </a:txBody>
                  <a:tcPr/>
                </a:tc>
                <a:tc>
                  <a:txBody>
                    <a:bodyPr/>
                    <a:lstStyle/>
                    <a:p>
                      <a:pPr algn="ctr"/>
                      <a:r>
                        <a:rPr lang="en-US" b="1" i="1" dirty="0" smtClean="0">
                          <a:solidFill>
                            <a:schemeClr val="tx1"/>
                          </a:solidFill>
                        </a:rPr>
                        <a:t>r</a:t>
                      </a:r>
                      <a:endParaRPr lang="en-US" b="1" dirty="0">
                        <a:solidFill>
                          <a:schemeClr val="tx1"/>
                        </a:solidFill>
                      </a:endParaRPr>
                    </a:p>
                  </a:txBody>
                  <a:tcPr/>
                </a:tc>
                <a:tc>
                  <a:txBody>
                    <a:bodyPr/>
                    <a:lstStyle/>
                    <a:p>
                      <a:pPr algn="ctr"/>
                      <a:r>
                        <a:rPr lang="en-US" b="1" i="1" dirty="0" err="1" smtClean="0">
                          <a:solidFill>
                            <a:schemeClr val="tx1"/>
                          </a:solidFill>
                        </a:rPr>
                        <a:t>i</a:t>
                      </a:r>
                      <a:endParaRPr lang="en-US" b="1" i="1" dirty="0">
                        <a:solidFill>
                          <a:schemeClr val="tx1"/>
                        </a:solidFill>
                      </a:endParaRPr>
                    </a:p>
                  </a:txBody>
                  <a:tcPr/>
                </a:tc>
                <a:extLst>
                  <a:ext uri="{0D108BD9-81ED-4DB2-BD59-A6C34878D82A}">
                    <a16:rowId xmlns:a16="http://schemas.microsoft.com/office/drawing/2014/main" val="10001"/>
                  </a:ext>
                </a:extLst>
              </a:tr>
              <a:tr h="370840">
                <a:tc>
                  <a:txBody>
                    <a:bodyPr/>
                    <a:lstStyle/>
                    <a:p>
                      <a:r>
                        <a:rPr lang="en-US" b="1" i="1" dirty="0" smtClean="0">
                          <a:solidFill>
                            <a:schemeClr val="tx1"/>
                          </a:solidFill>
                        </a:rPr>
                        <a:t>C</a:t>
                      </a:r>
                      <a:r>
                        <a:rPr lang="en-US" b="1" baseline="-25000" dirty="0" smtClean="0">
                          <a:solidFill>
                            <a:schemeClr val="tx1"/>
                          </a:solidFill>
                        </a:rPr>
                        <a:t>o</a:t>
                      </a:r>
                      <a:endParaRPr lang="en-US" b="1"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solidFill>
                            <a:schemeClr val="tx1"/>
                          </a:solidFill>
                        </a:rPr>
                        <a:t>I</a:t>
                      </a:r>
                      <a:r>
                        <a:rPr lang="en-US" b="1" baseline="-25000" dirty="0" smtClean="0">
                          <a:solidFill>
                            <a:schemeClr val="tx1"/>
                          </a:solidFill>
                        </a:rPr>
                        <a:t>0</a:t>
                      </a:r>
                      <a:endParaRPr lang="en-US" b="1" dirty="0">
                        <a:solidFill>
                          <a:schemeClr val="tx1"/>
                        </a:solidFill>
                      </a:endParaRPr>
                    </a:p>
                  </a:txBody>
                  <a:tcPr/>
                </a:tc>
                <a:tc>
                  <a:txBody>
                    <a:bodyPr/>
                    <a:lstStyle/>
                    <a:p>
                      <a:pPr algn="ctr"/>
                      <a:r>
                        <a:rPr lang="en-US" b="0" dirty="0" smtClean="0">
                          <a:solidFill>
                            <a:schemeClr val="tx1"/>
                          </a:solidFill>
                          <a:latin typeface="Calibri"/>
                          <a:cs typeface="Calibri"/>
                        </a:rPr>
                        <a:t>→</a:t>
                      </a:r>
                      <a:endParaRPr lang="en-US" b="0"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547146966"/>
                  </a:ext>
                </a:extLst>
              </a:tr>
              <a:tr h="370840">
                <a:tc>
                  <a:txBody>
                    <a:bodyPr/>
                    <a:lstStyle/>
                    <a:p>
                      <a:r>
                        <a:rPr lang="en-US" b="1" i="1" dirty="0" smtClean="0">
                          <a:solidFill>
                            <a:schemeClr val="tx1"/>
                          </a:solidFill>
                        </a:rPr>
                        <a:t>G</a:t>
                      </a:r>
                      <a:endParaRPr lang="en-US" b="1"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2317205707"/>
                  </a:ext>
                </a:extLst>
              </a:tr>
              <a:tr h="370840">
                <a:tc>
                  <a:txBody>
                    <a:bodyPr/>
                    <a:lstStyle/>
                    <a:p>
                      <a:r>
                        <a:rPr lang="en-US" b="1" i="1" dirty="0" smtClean="0">
                          <a:solidFill>
                            <a:schemeClr val="tx1"/>
                          </a:solidFill>
                        </a:rPr>
                        <a:t>T</a:t>
                      </a:r>
                      <a:endParaRPr lang="en-US" b="1" i="1" dirty="0">
                        <a:solidFill>
                          <a:schemeClr val="tx1"/>
                        </a:solidFill>
                      </a:endParaRPr>
                    </a:p>
                  </a:txBody>
                  <a:tcPr/>
                </a:tc>
                <a:tc>
                  <a:txBody>
                    <a:bodyPr/>
                    <a:lstStyle/>
                    <a:p>
                      <a:pPr algn="ctr"/>
                      <a:r>
                        <a:rPr lang="en-US" b="0" dirty="0" smtClean="0">
                          <a:solidFill>
                            <a:schemeClr val="tx1"/>
                          </a:solidFill>
                          <a:latin typeface="Calibri"/>
                          <a:cs typeface="Calibri"/>
                        </a:rPr>
                        <a:t>←</a:t>
                      </a:r>
                      <a:endParaRPr lang="en-US" b="0"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latin typeface="Calibri"/>
                          <a:cs typeface="Calibri"/>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solidFill>
                            <a:schemeClr val="tx1"/>
                          </a:solidFill>
                        </a:rPr>
                        <a:t>M</a:t>
                      </a:r>
                      <a:r>
                        <a:rPr lang="en-US" b="1" i="0" dirty="0" smtClean="0">
                          <a:solidFill>
                            <a:schemeClr val="tx1"/>
                          </a:solidFill>
                        </a:rPr>
                        <a:t>/</a:t>
                      </a:r>
                      <a:r>
                        <a:rPr lang="en-US" b="1" i="1" dirty="0" smtClean="0">
                          <a:solidFill>
                            <a:schemeClr val="tx1"/>
                          </a:solidFill>
                        </a:rPr>
                        <a:t>P</a:t>
                      </a:r>
                      <a:endParaRPr lang="en-US" b="1"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extLst>
                  <a:ext uri="{0D108BD9-81ED-4DB2-BD59-A6C34878D82A}">
                    <a16:rowId xmlns:a16="http://schemas.microsoft.com/office/drawing/2014/main" val="4256826425"/>
                  </a:ext>
                </a:extLst>
              </a:tr>
              <a:tr h="370840">
                <a:tc>
                  <a:txBody>
                    <a:bodyPr/>
                    <a:lstStyle/>
                    <a:p>
                      <a:r>
                        <a:rPr lang="en-US" b="1" i="1" dirty="0" smtClean="0">
                          <a:solidFill>
                            <a:schemeClr val="tx1"/>
                          </a:solidFill>
                        </a:rPr>
                        <a:t>E</a:t>
                      </a:r>
                      <a:r>
                        <a:rPr lang="el-GR" b="1" i="0" dirty="0" smtClean="0">
                          <a:solidFill>
                            <a:schemeClr val="tx1"/>
                          </a:solidFill>
                          <a:latin typeface="Calibri"/>
                          <a:cs typeface="Calibri"/>
                        </a:rPr>
                        <a:t>π</a:t>
                      </a:r>
                      <a:endParaRPr lang="en-US" b="1" i="0"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4262435120"/>
                  </a:ext>
                </a:extLst>
              </a:tr>
              <a:tr h="370840">
                <a:tc>
                  <a:txBody>
                    <a:bodyPr/>
                    <a:lstStyle/>
                    <a:p>
                      <a:r>
                        <a:rPr lang="en-US" b="1" i="1" dirty="0" smtClean="0">
                          <a:solidFill>
                            <a:schemeClr val="tx1"/>
                          </a:solidFill>
                        </a:rPr>
                        <a:t>L</a:t>
                      </a:r>
                      <a:r>
                        <a:rPr lang="en-US" b="1" i="0" baseline="-25000" dirty="0" smtClean="0">
                          <a:solidFill>
                            <a:schemeClr val="tx1"/>
                          </a:solidFill>
                        </a:rPr>
                        <a:t>0</a:t>
                      </a:r>
                      <a:endParaRPr lang="en-US" b="1"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627405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5507" name="Picture 3" descr="Mankiw6e_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4" y="1066800"/>
            <a:ext cx="8231187" cy="4408488"/>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p:cNvSpPr txBox="1">
            <a:spLocks noChangeArrowheads="1"/>
          </p:cNvSpPr>
          <p:nvPr/>
        </p:nvSpPr>
        <p:spPr bwMode="auto">
          <a:xfrm>
            <a:off x="8044441" y="5922237"/>
            <a:ext cx="254735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100" b="1" dirty="0"/>
              <a:t>Table 12-1</a:t>
            </a:r>
            <a:br>
              <a:rPr lang="en-US" altLang="en-US" sz="1100" b="1" dirty="0"/>
            </a:br>
            <a:r>
              <a:rPr lang="en-US" altLang="en-US" sz="1100" dirty="0"/>
              <a:t>Mankiw: Macroeconomics, Ninth Edition</a:t>
            </a:r>
            <a:endParaRPr lang="en-US" altLang="en-US" sz="400" dirty="0"/>
          </a:p>
        </p:txBody>
      </p:sp>
      <p:graphicFrame>
        <p:nvGraphicFramePr>
          <p:cNvPr id="2" name="Table 1"/>
          <p:cNvGraphicFramePr>
            <a:graphicFrameLocks noGrp="1"/>
          </p:cNvGraphicFramePr>
          <p:nvPr>
            <p:extLst/>
          </p:nvPr>
        </p:nvGraphicFramePr>
        <p:xfrm>
          <a:off x="1722275" y="1985647"/>
          <a:ext cx="1739900" cy="24765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1130300">
                  <a:extLst>
                    <a:ext uri="{9D8B030D-6E8A-4147-A177-3AD203B41FA5}">
                      <a16:colId xmlns:a16="http://schemas.microsoft.com/office/drawing/2014/main" val="20001"/>
                    </a:ext>
                  </a:extLst>
                </a:gridCol>
              </a:tblGrid>
              <a:tr h="190500">
                <a:tc>
                  <a:txBody>
                    <a:bodyPr/>
                    <a:lstStyle/>
                    <a:p>
                      <a:pPr algn="ctr" fontAlgn="ctr"/>
                      <a:r>
                        <a:rPr lang="en-US" sz="1100" u="none" strike="noStrike" dirty="0">
                          <a:effectLst/>
                        </a:rPr>
                        <a:t>Year</a:t>
                      </a:r>
                      <a:endParaRPr lang="en-US" sz="1100" b="0" i="0" u="none" strike="noStrike" dirty="0">
                        <a:solidFill>
                          <a:srgbClr val="000000"/>
                        </a:solidFill>
                        <a:effectLst/>
                        <a:latin typeface="Calibri"/>
                      </a:endParaRPr>
                    </a:p>
                  </a:txBody>
                  <a:tcPr marL="9525" marR="9525" marT="9525" marB="0" anchor="ctr"/>
                </a:tc>
                <a:tc>
                  <a:txBody>
                    <a:bodyPr/>
                    <a:lstStyle/>
                    <a:p>
                      <a:pPr algn="ctr" fontAlgn="b"/>
                      <a:r>
                        <a:rPr lang="en-US" sz="1100" u="none" strike="noStrike">
                          <a:effectLst/>
                        </a:rPr>
                        <a:t>Real Interest Rate</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ctr" fontAlgn="ctr"/>
                      <a:r>
                        <a:rPr lang="en-US" sz="1100" u="none" strike="noStrike">
                          <a:effectLst/>
                        </a:rPr>
                        <a:t>1929</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 </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ctr" fontAlgn="ctr"/>
                      <a:r>
                        <a:rPr lang="en-US" sz="1100" u="none" strike="noStrike">
                          <a:effectLst/>
                        </a:rPr>
                        <a:t>1930</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6.2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ctr" fontAlgn="ctr"/>
                      <a:r>
                        <a:rPr lang="en-US" sz="1100" u="none" strike="noStrike">
                          <a:effectLst/>
                        </a:rPr>
                        <a:t>1931</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12.7</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ctr" fontAlgn="ctr"/>
                      <a:r>
                        <a:rPr lang="en-US" sz="1100" u="none" strike="noStrike">
                          <a:effectLst/>
                        </a:rPr>
                        <a:t>1932</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12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ctr" fontAlgn="ctr"/>
                      <a:r>
                        <a:rPr lang="en-US" sz="1100" u="none" strike="noStrike">
                          <a:effectLst/>
                        </a:rPr>
                        <a:t>1933</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3.9</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90500">
                <a:tc>
                  <a:txBody>
                    <a:bodyPr/>
                    <a:lstStyle/>
                    <a:p>
                      <a:pPr algn="ctr" fontAlgn="ctr"/>
                      <a:r>
                        <a:rPr lang="en-US" sz="1100" u="none" strike="noStrike">
                          <a:effectLst/>
                        </a:rPr>
                        <a:t>1934</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-6.4</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190500">
                <a:tc>
                  <a:txBody>
                    <a:bodyPr/>
                    <a:lstStyle/>
                    <a:p>
                      <a:pPr algn="ctr" fontAlgn="ctr"/>
                      <a:r>
                        <a:rPr lang="en-US" sz="1100" u="none" strike="noStrike">
                          <a:effectLst/>
                        </a:rPr>
                        <a:t>1935</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-0.1</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190500">
                <a:tc>
                  <a:txBody>
                    <a:bodyPr/>
                    <a:lstStyle/>
                    <a:p>
                      <a:pPr algn="ctr" fontAlgn="ctr"/>
                      <a:r>
                        <a:rPr lang="en-US" sz="1100" u="none" strike="noStrike">
                          <a:effectLst/>
                        </a:rPr>
                        <a:t>1936</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0.6</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190500">
                <a:tc>
                  <a:txBody>
                    <a:bodyPr/>
                    <a:lstStyle/>
                    <a:p>
                      <a:pPr algn="ctr" fontAlgn="ctr"/>
                      <a:r>
                        <a:rPr lang="en-US" sz="1100" u="none" strike="noStrike">
                          <a:effectLst/>
                        </a:rPr>
                        <a:t>1937</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-3.3</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190500">
                <a:tc>
                  <a:txBody>
                    <a:bodyPr/>
                    <a:lstStyle/>
                    <a:p>
                      <a:pPr algn="ctr" fontAlgn="ctr"/>
                      <a:r>
                        <a:rPr lang="en-US" sz="1100" u="none" strike="noStrike">
                          <a:effectLst/>
                        </a:rPr>
                        <a:t>1938</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2.1</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190500">
                <a:tc>
                  <a:txBody>
                    <a:bodyPr/>
                    <a:lstStyle/>
                    <a:p>
                      <a:pPr algn="ctr" fontAlgn="ctr"/>
                      <a:r>
                        <a:rPr lang="en-US" sz="1100" u="none" strike="noStrike">
                          <a:effectLst/>
                        </a:rPr>
                        <a:t>1939</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a:effectLst/>
                        </a:rPr>
                        <a:t>2.2</a:t>
                      </a:r>
                      <a:endParaRPr lang="en-US"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190500">
                <a:tc>
                  <a:txBody>
                    <a:bodyPr/>
                    <a:lstStyle/>
                    <a:p>
                      <a:pPr algn="ctr" fontAlgn="ctr"/>
                      <a:r>
                        <a:rPr lang="en-US" sz="1100" u="none" strike="noStrike">
                          <a:effectLst/>
                        </a:rPr>
                        <a:t>1940</a:t>
                      </a:r>
                      <a:endParaRPr lang="en-US" sz="1100" b="0" i="0" u="none" strike="noStrike">
                        <a:solidFill>
                          <a:srgbClr val="000000"/>
                        </a:solidFill>
                        <a:effectLst/>
                        <a:latin typeface="Calibri"/>
                      </a:endParaRPr>
                    </a:p>
                  </a:txBody>
                  <a:tcPr marL="9525" marR="9525" marT="9525" marB="0" anchor="ctr"/>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47593224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p:txBody>
          <a:bodyPr>
            <a:normAutofit fontScale="90000"/>
          </a:bodyPr>
          <a:lstStyle/>
          <a:p>
            <a:r>
              <a:rPr lang="en-US" sz="2700" dirty="0"/>
              <a:t>THE INDIRECT</a:t>
            </a:r>
            <a:r>
              <a:rPr lang="en-US" sz="2700" dirty="0" smtClean="0"/>
              <a:t> MONEY HYPOTHESIS: </a:t>
            </a:r>
            <a:r>
              <a:rPr lang="en-US" sz="2700" dirty="0"/>
              <a:t/>
            </a:r>
            <a:br>
              <a:rPr lang="en-US" sz="2700" dirty="0"/>
            </a:br>
            <a:r>
              <a:rPr lang="en-US" dirty="0" smtClean="0"/>
              <a:t>The effects of falling prices (4 versions)</a:t>
            </a:r>
          </a:p>
        </p:txBody>
      </p:sp>
      <p:sp>
        <p:nvSpPr>
          <p:cNvPr id="55299" name="Rectangle 5"/>
          <p:cNvSpPr>
            <a:spLocks noGrp="1" noChangeArrowheads="1"/>
          </p:cNvSpPr>
          <p:nvPr>
            <p:ph idx="1"/>
          </p:nvPr>
        </p:nvSpPr>
        <p:spPr/>
        <p:txBody>
          <a:bodyPr/>
          <a:lstStyle/>
          <a:p>
            <a:r>
              <a:rPr lang="en-US" dirty="0" smtClean="0"/>
              <a:t>A modified or indirect money hypothesis asserts that the severity of the Great Depression was due to a huge </a:t>
            </a:r>
            <a:r>
              <a:rPr lang="en-US" i="1" dirty="0" smtClean="0"/>
              <a:t>deflation</a:t>
            </a:r>
            <a:r>
              <a:rPr lang="en-US" dirty="0" smtClean="0"/>
              <a:t>: </a:t>
            </a:r>
          </a:p>
          <a:p>
            <a:pPr lvl="1"/>
            <a:r>
              <a:rPr lang="en-US" b="1" i="1" dirty="0" smtClean="0"/>
              <a:t>P</a:t>
            </a:r>
            <a:r>
              <a:rPr lang="en-US" sz="700" dirty="0"/>
              <a:t> </a:t>
            </a:r>
            <a:r>
              <a:rPr lang="en-US" dirty="0" smtClean="0"/>
              <a:t> fell 25% during 1929-33. </a:t>
            </a:r>
          </a:p>
          <a:p>
            <a:r>
              <a:rPr lang="en-US" dirty="0" smtClean="0"/>
              <a:t>This deflation was probably caused by the fall in </a:t>
            </a:r>
            <a:r>
              <a:rPr lang="en-US" b="1" i="1" dirty="0" smtClean="0"/>
              <a:t>M</a:t>
            </a:r>
            <a:r>
              <a:rPr lang="en-US" dirty="0" smtClean="0"/>
              <a:t>, so perhaps money played an important role after all.</a:t>
            </a:r>
          </a:p>
          <a:p>
            <a:r>
              <a:rPr lang="en-US" dirty="0" smtClean="0"/>
              <a:t>In what ways does deflation—which </a:t>
            </a:r>
            <a:r>
              <a:rPr lang="en-US" dirty="0" smtClean="0"/>
              <a:t>did happen </a:t>
            </a:r>
            <a:r>
              <a:rPr lang="en-US" dirty="0" smtClean="0"/>
              <a:t>during the Great Depression—affect the economy?</a:t>
            </a:r>
          </a:p>
        </p:txBody>
      </p:sp>
    </p:spTree>
    <p:extLst>
      <p:ext uri="{BB962C8B-B14F-4D97-AF65-F5344CB8AC3E}">
        <p14:creationId xmlns:p14="http://schemas.microsoft.com/office/powerpoint/2010/main" val="2406210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Deflation and the </a:t>
            </a:r>
            <a:r>
              <a:rPr lang="en-US" i="1" dirty="0" smtClean="0"/>
              <a:t>IS-LM</a:t>
            </a:r>
            <a:r>
              <a:rPr lang="en-US" dirty="0" smtClean="0"/>
              <a:t> Theory (4 versions)</a:t>
            </a:r>
            <a:endParaRPr lang="en-US" dirty="0"/>
          </a:p>
        </p:txBody>
      </p:sp>
      <p:sp>
        <p:nvSpPr>
          <p:cNvPr id="3" name="Content Placeholder 2"/>
          <p:cNvSpPr>
            <a:spLocks noGrp="1"/>
          </p:cNvSpPr>
          <p:nvPr>
            <p:ph idx="1"/>
          </p:nvPr>
        </p:nvSpPr>
        <p:spPr/>
        <p:txBody>
          <a:bodyPr>
            <a:noAutofit/>
          </a:bodyPr>
          <a:lstStyle/>
          <a:p>
            <a:r>
              <a:rPr lang="en-US" dirty="0" smtClean="0"/>
              <a:t>First, the good news about deflation:</a:t>
            </a:r>
          </a:p>
          <a:p>
            <a:pPr lvl="1"/>
            <a:r>
              <a:rPr lang="en-US" dirty="0" smtClean="0"/>
              <a:t>1. Standard </a:t>
            </a:r>
            <a:r>
              <a:rPr lang="en-US" i="1" dirty="0" smtClean="0"/>
              <a:t>IS-LM</a:t>
            </a:r>
            <a:r>
              <a:rPr lang="en-US" dirty="0" smtClean="0"/>
              <a:t> Theory: </a:t>
            </a:r>
            <a:r>
              <a:rPr lang="en-US" dirty="0"/>
              <a:t>Deflation (</a:t>
            </a:r>
            <a:r>
              <a:rPr lang="en-US" i="1" dirty="0"/>
              <a:t>P</a:t>
            </a:r>
            <a:r>
              <a:rPr lang="en-US" dirty="0"/>
              <a:t>↓) </a:t>
            </a:r>
            <a:r>
              <a:rPr lang="en-US" dirty="0" smtClean="0"/>
              <a:t>shifts the </a:t>
            </a:r>
            <a:r>
              <a:rPr lang="en-US" i="1" dirty="0" smtClean="0"/>
              <a:t>LM</a:t>
            </a:r>
            <a:r>
              <a:rPr lang="en-US" dirty="0" smtClean="0"/>
              <a:t> curve to the right</a:t>
            </a:r>
          </a:p>
          <a:p>
            <a:pPr lvl="1"/>
            <a:r>
              <a:rPr lang="en-US" dirty="0" smtClean="0"/>
              <a:t>2. Pigou Effect: </a:t>
            </a:r>
            <a:r>
              <a:rPr lang="en-US" dirty="0"/>
              <a:t>Deflation may shift the </a:t>
            </a:r>
            <a:r>
              <a:rPr lang="en-US" i="1" dirty="0" smtClean="0"/>
              <a:t>IS </a:t>
            </a:r>
            <a:r>
              <a:rPr lang="en-US" dirty="0" smtClean="0"/>
              <a:t>curve </a:t>
            </a:r>
            <a:r>
              <a:rPr lang="en-US" dirty="0"/>
              <a:t>to the </a:t>
            </a:r>
            <a:r>
              <a:rPr lang="en-US" dirty="0" smtClean="0"/>
              <a:t>right</a:t>
            </a:r>
          </a:p>
          <a:p>
            <a:r>
              <a:rPr lang="en-US" dirty="0" smtClean="0"/>
              <a:t>Next, the bad news:</a:t>
            </a:r>
          </a:p>
          <a:p>
            <a:pPr lvl="1"/>
            <a:r>
              <a:rPr lang="en-US" dirty="0" smtClean="0"/>
              <a:t>3. Debt-Deflation Theory: </a:t>
            </a:r>
            <a:r>
              <a:rPr lang="en-US" dirty="0"/>
              <a:t>Deflation may shift the </a:t>
            </a:r>
            <a:r>
              <a:rPr lang="en-US" i="1" dirty="0"/>
              <a:t>IS </a:t>
            </a:r>
            <a:r>
              <a:rPr lang="en-US" dirty="0"/>
              <a:t>curve to the </a:t>
            </a:r>
            <a:r>
              <a:rPr lang="en-US" dirty="0" smtClean="0"/>
              <a:t>left</a:t>
            </a:r>
          </a:p>
          <a:p>
            <a:pPr lvl="1"/>
            <a:r>
              <a:rPr lang="en-US" dirty="0" smtClean="0"/>
              <a:t>4. Inflation Expectations in </a:t>
            </a:r>
            <a:r>
              <a:rPr lang="en-US" i="1" dirty="0"/>
              <a:t>IS-LM</a:t>
            </a:r>
            <a:r>
              <a:rPr lang="en-US" dirty="0"/>
              <a:t> Theory: Deflation may </a:t>
            </a:r>
            <a:r>
              <a:rPr lang="en-US" dirty="0" smtClean="0"/>
              <a:t>cause inflation expectations </a:t>
            </a:r>
            <a:r>
              <a:rPr lang="en-US" dirty="0"/>
              <a:t>to fall (</a:t>
            </a:r>
            <a:r>
              <a:rPr lang="en-US" i="1" dirty="0"/>
              <a:t>E</a:t>
            </a:r>
            <a:r>
              <a:rPr lang="el-GR" i="1" dirty="0"/>
              <a:t>π</a:t>
            </a:r>
            <a:r>
              <a:rPr lang="en-US" dirty="0"/>
              <a:t>↓</a:t>
            </a:r>
            <a:r>
              <a:rPr lang="en-US" dirty="0" smtClean="0"/>
              <a:t>), which shifts </a:t>
            </a:r>
            <a:r>
              <a:rPr lang="en-US" dirty="0"/>
              <a:t>the </a:t>
            </a:r>
            <a:r>
              <a:rPr lang="en-US" i="1" dirty="0"/>
              <a:t>LM</a:t>
            </a:r>
            <a:r>
              <a:rPr lang="en-US" dirty="0"/>
              <a:t> curve to the </a:t>
            </a:r>
            <a:r>
              <a:rPr lang="en-US" dirty="0" smtClean="0"/>
              <a:t>left</a:t>
            </a:r>
            <a:endParaRPr lang="en-US" dirty="0"/>
          </a:p>
        </p:txBody>
      </p:sp>
    </p:spTree>
    <p:extLst>
      <p:ext uri="{BB962C8B-B14F-4D97-AF65-F5344CB8AC3E}">
        <p14:creationId xmlns:p14="http://schemas.microsoft.com/office/powerpoint/2010/main" val="3149803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of the </a:t>
            </a:r>
            <a:r>
              <a:rPr lang="en-US" i="1" dirty="0" smtClean="0"/>
              <a:t>IS</a:t>
            </a:r>
            <a:r>
              <a:rPr lang="en-US" dirty="0" smtClean="0"/>
              <a:t> curve</a:t>
            </a:r>
            <a:endParaRPr lang="en-US" dirty="0"/>
          </a:p>
        </p:txBody>
      </p:sp>
      <p:sp>
        <p:nvSpPr>
          <p:cNvPr id="3" name="Content Placeholder 2"/>
          <p:cNvSpPr>
            <a:spLocks noGrp="1"/>
          </p:cNvSpPr>
          <p:nvPr>
            <p:ph idx="1"/>
          </p:nvPr>
        </p:nvSpPr>
        <p:spPr>
          <a:xfrm>
            <a:off x="609600" y="1600201"/>
            <a:ext cx="7382505" cy="4525963"/>
          </a:xfrm>
        </p:spPr>
        <p:txBody>
          <a:bodyPr>
            <a:noAutofit/>
          </a:bodyPr>
          <a:lstStyle/>
          <a:p>
            <a:r>
              <a:rPr lang="en-US" dirty="0" smtClean="0"/>
              <a:t>Recall </a:t>
            </a:r>
            <a:r>
              <a:rPr lang="en-US" dirty="0" smtClean="0"/>
              <a:t>that </a:t>
            </a:r>
            <a:r>
              <a:rPr lang="en-US" dirty="0" smtClean="0"/>
              <a:t>the </a:t>
            </a:r>
            <a:r>
              <a:rPr lang="en-US" i="1" dirty="0"/>
              <a:t>IS</a:t>
            </a:r>
            <a:r>
              <a:rPr lang="en-US" dirty="0"/>
              <a:t> curve shifts </a:t>
            </a:r>
            <a:r>
              <a:rPr lang="en-US" i="1" dirty="0"/>
              <a:t>right</a:t>
            </a:r>
            <a:r>
              <a:rPr lang="en-US" dirty="0"/>
              <a:t> if there is:</a:t>
            </a:r>
          </a:p>
          <a:p>
            <a:pPr lvl="1"/>
            <a:r>
              <a:rPr lang="en-US" dirty="0"/>
              <a:t>an </a:t>
            </a:r>
            <a:r>
              <a:rPr lang="en-US" i="1" dirty="0"/>
              <a:t>increase</a:t>
            </a:r>
            <a:r>
              <a:rPr lang="en-US" dirty="0"/>
              <a:t> in </a:t>
            </a:r>
            <a:r>
              <a:rPr lang="en-US" i="1" dirty="0"/>
              <a:t>C</a:t>
            </a:r>
            <a:r>
              <a:rPr lang="en-US" baseline="-25000" dirty="0"/>
              <a:t>o</a:t>
            </a:r>
            <a:r>
              <a:rPr lang="en-US" dirty="0"/>
              <a:t> + </a:t>
            </a:r>
            <a:r>
              <a:rPr lang="en-US" i="1" dirty="0"/>
              <a:t>I</a:t>
            </a:r>
            <a:r>
              <a:rPr lang="en-US" baseline="-25000" dirty="0"/>
              <a:t>o</a:t>
            </a:r>
            <a:r>
              <a:rPr lang="en-US" dirty="0"/>
              <a:t> + </a:t>
            </a:r>
            <a:r>
              <a:rPr lang="en-US" i="1" dirty="0"/>
              <a:t>G</a:t>
            </a:r>
            <a:r>
              <a:rPr lang="en-US" dirty="0"/>
              <a:t>, or</a:t>
            </a:r>
          </a:p>
          <a:p>
            <a:pPr lvl="1"/>
            <a:r>
              <a:rPr lang="en-US" dirty="0"/>
              <a:t>a </a:t>
            </a:r>
            <a:r>
              <a:rPr lang="en-US" i="1" dirty="0"/>
              <a:t>decrease</a:t>
            </a:r>
            <a:r>
              <a:rPr lang="en-US" dirty="0"/>
              <a:t> in </a:t>
            </a:r>
            <a:r>
              <a:rPr lang="en-US" i="1" dirty="0" smtClean="0"/>
              <a:t>T</a:t>
            </a:r>
            <a:r>
              <a:rPr lang="en-US" dirty="0" smtClean="0"/>
              <a:t>, </a:t>
            </a:r>
            <a:r>
              <a:rPr lang="en-US" dirty="0"/>
              <a:t>or</a:t>
            </a:r>
          </a:p>
          <a:p>
            <a:pPr lvl="1"/>
            <a:r>
              <a:rPr lang="en-US" dirty="0"/>
              <a:t>an equal (balanced budget) </a:t>
            </a:r>
            <a:r>
              <a:rPr lang="en-US" i="1" dirty="0"/>
              <a:t>increase</a:t>
            </a:r>
            <a:r>
              <a:rPr lang="en-US" dirty="0"/>
              <a:t> in both.</a:t>
            </a:r>
            <a:endParaRPr lang="en-US" dirty="0" smtClean="0"/>
          </a:p>
          <a:p>
            <a:r>
              <a:rPr lang="en-US" dirty="0" smtClean="0"/>
              <a:t>As a result, both </a:t>
            </a:r>
            <a:r>
              <a:rPr lang="en-US" i="1" dirty="0" smtClean="0"/>
              <a:t>Y</a:t>
            </a:r>
            <a:r>
              <a:rPr lang="en-US" dirty="0" smtClean="0"/>
              <a:t> and </a:t>
            </a:r>
            <a:r>
              <a:rPr lang="en-US" i="1" dirty="0" smtClean="0"/>
              <a:t>r</a:t>
            </a:r>
            <a:r>
              <a:rPr lang="en-US" dirty="0" smtClean="0"/>
              <a:t> </a:t>
            </a:r>
            <a:r>
              <a:rPr lang="en-US" i="1" dirty="0" smtClean="0"/>
              <a:t>increase</a:t>
            </a:r>
            <a:endParaRPr lang="en-US" dirty="0" smtClean="0"/>
          </a:p>
          <a:p>
            <a:r>
              <a:rPr lang="en-US" dirty="0"/>
              <a:t>Simply put, </a:t>
            </a:r>
            <a:r>
              <a:rPr lang="en-US" dirty="0">
                <a:solidFill>
                  <a:srgbClr val="0070C0"/>
                </a:solidFill>
              </a:rPr>
              <a:t>any exogenous change that </a:t>
            </a:r>
            <a:r>
              <a:rPr lang="en-US" i="1" dirty="0">
                <a:solidFill>
                  <a:srgbClr val="0070C0"/>
                </a:solidFill>
              </a:rPr>
              <a:t>increases</a:t>
            </a:r>
            <a:r>
              <a:rPr lang="en-US" dirty="0">
                <a:solidFill>
                  <a:srgbClr val="0070C0"/>
                </a:solidFill>
              </a:rPr>
              <a:t> the demand for goods and services </a:t>
            </a:r>
            <a:r>
              <a:rPr lang="en-US" i="1" dirty="0" smtClean="0">
                <a:solidFill>
                  <a:srgbClr val="0070C0"/>
                </a:solidFill>
              </a:rPr>
              <a:t>increases</a:t>
            </a:r>
            <a:r>
              <a:rPr lang="en-US" dirty="0" smtClean="0">
                <a:solidFill>
                  <a:srgbClr val="0070C0"/>
                </a:solidFill>
              </a:rPr>
              <a:t> real output and real interest rates</a:t>
            </a:r>
            <a:r>
              <a:rPr lang="en-US" dirty="0" smtClean="0"/>
              <a:t>.</a:t>
            </a:r>
            <a:endParaRPr lang="en-US" dirty="0"/>
          </a:p>
          <a:p>
            <a:endParaRPr lang="en-US" dirty="0"/>
          </a:p>
        </p:txBody>
      </p:sp>
      <p:sp>
        <p:nvSpPr>
          <p:cNvPr id="5" name="Line 7"/>
          <p:cNvSpPr>
            <a:spLocks noChangeShapeType="1"/>
          </p:cNvSpPr>
          <p:nvPr/>
        </p:nvSpPr>
        <p:spPr bwMode="auto">
          <a:xfrm>
            <a:off x="8605237" y="3942023"/>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p:nvSpPr>
        <p:spPr bwMode="auto">
          <a:xfrm>
            <a:off x="10510237" y="5683511"/>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11" name="Line 11"/>
          <p:cNvSpPr>
            <a:spLocks noChangeShapeType="1"/>
          </p:cNvSpPr>
          <p:nvPr/>
        </p:nvSpPr>
        <p:spPr bwMode="auto">
          <a:xfrm>
            <a:off x="8243287" y="3355982"/>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a:off x="8243288" y="6348802"/>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3"/>
          <p:cNvSpPr txBox="1">
            <a:spLocks noChangeArrowheads="1"/>
          </p:cNvSpPr>
          <p:nvPr/>
        </p:nvSpPr>
        <p:spPr bwMode="auto">
          <a:xfrm>
            <a:off x="11517771" y="6231029"/>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10" name="Text Box 14"/>
          <p:cNvSpPr txBox="1">
            <a:spLocks noChangeArrowheads="1"/>
          </p:cNvSpPr>
          <p:nvPr/>
        </p:nvSpPr>
        <p:spPr bwMode="auto">
          <a:xfrm>
            <a:off x="7995637" y="2940312"/>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4" name="Line 16"/>
          <p:cNvSpPr>
            <a:spLocks noChangeShapeType="1"/>
          </p:cNvSpPr>
          <p:nvPr/>
        </p:nvSpPr>
        <p:spPr bwMode="auto">
          <a:xfrm flipV="1">
            <a:off x="8681436" y="3753111"/>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10574146" y="3321311"/>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7" name="Line 19"/>
          <p:cNvSpPr>
            <a:spLocks noChangeShapeType="1"/>
          </p:cNvSpPr>
          <p:nvPr/>
        </p:nvSpPr>
        <p:spPr bwMode="auto">
          <a:xfrm flipH="1">
            <a:off x="8241699" y="4964373"/>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629173" y="4959611"/>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1"/>
          <p:cNvSpPr txBox="1">
            <a:spLocks noChangeArrowheads="1"/>
          </p:cNvSpPr>
          <p:nvPr/>
        </p:nvSpPr>
        <p:spPr bwMode="auto">
          <a:xfrm>
            <a:off x="7828948" y="467862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20" name="Text Box 22"/>
          <p:cNvSpPr txBox="1">
            <a:spLocks noChangeArrowheads="1"/>
          </p:cNvSpPr>
          <p:nvPr/>
        </p:nvSpPr>
        <p:spPr bwMode="auto">
          <a:xfrm>
            <a:off x="9362473" y="6307398"/>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21" name="Line 7"/>
          <p:cNvSpPr>
            <a:spLocks noChangeShapeType="1"/>
          </p:cNvSpPr>
          <p:nvPr/>
        </p:nvSpPr>
        <p:spPr bwMode="auto">
          <a:xfrm>
            <a:off x="9643462" y="3945198"/>
            <a:ext cx="1995487" cy="1989138"/>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9"/>
          <p:cNvSpPr>
            <a:spLocks noChangeShapeType="1"/>
          </p:cNvSpPr>
          <p:nvPr/>
        </p:nvSpPr>
        <p:spPr bwMode="auto">
          <a:xfrm flipH="1">
            <a:off x="8238523" y="4459548"/>
            <a:ext cx="191452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0"/>
          <p:cNvSpPr>
            <a:spLocks noChangeShapeType="1"/>
          </p:cNvSpPr>
          <p:nvPr/>
        </p:nvSpPr>
        <p:spPr bwMode="auto">
          <a:xfrm flipH="1">
            <a:off x="10143523" y="4464311"/>
            <a:ext cx="0" cy="1881187"/>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4" name="Table 23"/>
          <p:cNvGraphicFramePr>
            <a:graphicFrameLocks noGrp="1"/>
          </p:cNvGraphicFramePr>
          <p:nvPr>
            <p:extLst>
              <p:ext uri="{D42A27DB-BD31-4B8C-83A1-F6EECF244321}">
                <p14:modId xmlns:p14="http://schemas.microsoft.com/office/powerpoint/2010/main" val="2147382260"/>
              </p:ext>
            </p:extLst>
          </p:nvPr>
        </p:nvGraphicFramePr>
        <p:xfrm>
          <a:off x="9068706" y="1901121"/>
          <a:ext cx="2918507" cy="148336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877276">
                  <a:extLst>
                    <a:ext uri="{9D8B030D-6E8A-4147-A177-3AD203B41FA5}">
                      <a16:colId xmlns:a16="http://schemas.microsoft.com/office/drawing/2014/main" val="20001"/>
                    </a:ext>
                  </a:extLst>
                </a:gridCol>
                <a:gridCol w="877276">
                  <a:extLst>
                    <a:ext uri="{9D8B030D-6E8A-4147-A177-3AD203B41FA5}">
                      <a16:colId xmlns:a16="http://schemas.microsoft.com/office/drawing/2014/main" val="20002"/>
                    </a:ext>
                  </a:extLst>
                </a:gridCol>
              </a:tblGrid>
              <a:tr h="370840">
                <a:tc gridSpan="3">
                  <a:txBody>
                    <a:bodyPr/>
                    <a:lstStyle/>
                    <a:p>
                      <a:pPr algn="ctr"/>
                      <a:r>
                        <a:rPr lang="en-US" i="1" dirty="0" smtClean="0"/>
                        <a:t>IS-LM</a:t>
                      </a:r>
                      <a:r>
                        <a:rPr lang="en-US" dirty="0" smtClean="0"/>
                        <a:t> Predictions</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6028476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normAutofit fontScale="90000"/>
          </a:bodyPr>
          <a:lstStyle/>
          <a:p>
            <a:r>
              <a:rPr lang="en-US" sz="2700" dirty="0"/>
              <a:t>THE INDIRECT </a:t>
            </a:r>
            <a:r>
              <a:rPr lang="en-US" sz="2700" dirty="0" smtClean="0"/>
              <a:t>MONEY HYPOTHESIS: </a:t>
            </a:r>
            <a:r>
              <a:rPr lang="en-US" sz="2700" dirty="0"/>
              <a:t/>
            </a:r>
            <a:br>
              <a:rPr lang="en-US" sz="2700" dirty="0"/>
            </a:br>
            <a:r>
              <a:rPr lang="en-US" dirty="0" smtClean="0"/>
              <a:t>1. Standard effect of falling prices</a:t>
            </a:r>
          </a:p>
        </p:txBody>
      </p:sp>
      <p:sp>
        <p:nvSpPr>
          <p:cNvPr id="56323" name="Rectangle 5"/>
          <p:cNvSpPr>
            <a:spLocks noGrp="1" noChangeArrowheads="1"/>
          </p:cNvSpPr>
          <p:nvPr>
            <p:ph idx="1"/>
          </p:nvPr>
        </p:nvSpPr>
        <p:spPr>
          <a:xfrm>
            <a:off x="609600" y="1600201"/>
            <a:ext cx="7914522" cy="4525963"/>
          </a:xfrm>
        </p:spPr>
        <p:txBody>
          <a:bodyPr>
            <a:noAutofit/>
          </a:bodyPr>
          <a:lstStyle/>
          <a:p>
            <a:r>
              <a:rPr lang="en-US" dirty="0" smtClean="0"/>
              <a:t>In </a:t>
            </a:r>
            <a:r>
              <a:rPr lang="en-US" i="1" dirty="0" smtClean="0"/>
              <a:t>IS-LM</a:t>
            </a:r>
            <a:r>
              <a:rPr lang="en-US" dirty="0" smtClean="0"/>
              <a:t> </a:t>
            </a:r>
            <a:r>
              <a:rPr lang="en-US" dirty="0" smtClean="0"/>
              <a:t>theory, deflation </a:t>
            </a:r>
            <a:r>
              <a:rPr lang="en-US" dirty="0" smtClean="0"/>
              <a:t>helps in a recession:</a:t>
            </a:r>
            <a:endParaRPr lang="en-US" dirty="0" smtClean="0"/>
          </a:p>
          <a:p>
            <a:r>
              <a:rPr lang="en-US" sz="3000" dirty="0">
                <a:sym typeface="Symbol" pitchFamily="18" charset="2"/>
              </a:rPr>
              <a:t></a:t>
            </a:r>
            <a:r>
              <a:rPr lang="en-US" sz="3000" b="1" i="1" dirty="0">
                <a:sym typeface="Symbol" pitchFamily="18" charset="2"/>
              </a:rPr>
              <a:t>P</a:t>
            </a:r>
            <a:r>
              <a:rPr lang="en-US" sz="3000" dirty="0">
                <a:sym typeface="Symbol" pitchFamily="18" charset="2"/>
              </a:rPr>
              <a:t>  (</a:t>
            </a:r>
            <a:r>
              <a:rPr lang="en-US" sz="3000" b="1" i="1" dirty="0">
                <a:sym typeface="Symbol" pitchFamily="18" charset="2"/>
              </a:rPr>
              <a:t>M</a:t>
            </a:r>
            <a:r>
              <a:rPr lang="en-US" sz="3000" i="1" dirty="0">
                <a:sym typeface="Symbol" pitchFamily="18" charset="2"/>
              </a:rPr>
              <a:t>/</a:t>
            </a:r>
            <a:r>
              <a:rPr lang="en-US" sz="3000" b="1" i="1" dirty="0">
                <a:sym typeface="Symbol" pitchFamily="18" charset="2"/>
              </a:rPr>
              <a:t>P</a:t>
            </a:r>
            <a:r>
              <a:rPr lang="en-US" sz="1100" b="1" i="1" dirty="0">
                <a:sym typeface="Symbol" pitchFamily="18" charset="2"/>
              </a:rPr>
              <a:t> </a:t>
            </a:r>
            <a:r>
              <a:rPr lang="en-US" sz="3000" dirty="0">
                <a:sym typeface="Symbol" pitchFamily="18" charset="2"/>
              </a:rPr>
              <a:t>)  </a:t>
            </a:r>
            <a:r>
              <a:rPr lang="en-US" sz="3000" i="1" dirty="0">
                <a:sym typeface="Symbol" pitchFamily="18" charset="2"/>
              </a:rPr>
              <a:t>LM</a:t>
            </a:r>
            <a:r>
              <a:rPr lang="en-US" sz="3000" dirty="0">
                <a:sym typeface="Symbol" pitchFamily="18" charset="2"/>
              </a:rPr>
              <a:t> </a:t>
            </a:r>
            <a:r>
              <a:rPr lang="en-US" sz="1500" dirty="0">
                <a:sym typeface="Symbol" pitchFamily="18" charset="2"/>
              </a:rPr>
              <a:t> </a:t>
            </a:r>
            <a:r>
              <a:rPr lang="en-US" sz="3000" dirty="0">
                <a:sym typeface="Symbol" pitchFamily="18" charset="2"/>
              </a:rPr>
              <a:t>shifts right  </a:t>
            </a:r>
            <a:r>
              <a:rPr lang="en-US" sz="3000" b="1" i="1" dirty="0">
                <a:sym typeface="Symbol" pitchFamily="18" charset="2"/>
              </a:rPr>
              <a:t>Y</a:t>
            </a:r>
            <a:endParaRPr lang="en-US" sz="3000" dirty="0">
              <a:sym typeface="Symbol" pitchFamily="18" charset="2"/>
            </a:endParaRPr>
          </a:p>
          <a:p>
            <a:endParaRPr lang="en-US" sz="3000" dirty="0">
              <a:sym typeface="Symbol" pitchFamily="18" charset="2"/>
            </a:endParaRPr>
          </a:p>
          <a:p>
            <a:r>
              <a:rPr lang="en-US" sz="3000" dirty="0">
                <a:sym typeface="Symbol" pitchFamily="18" charset="2"/>
              </a:rPr>
              <a:t>So, according to </a:t>
            </a:r>
            <a:r>
              <a:rPr lang="en-US" sz="3000" dirty="0" smtClean="0">
                <a:sym typeface="Symbol" pitchFamily="18" charset="2"/>
              </a:rPr>
              <a:t>the standard </a:t>
            </a:r>
            <a:r>
              <a:rPr lang="en-US" sz="3000" i="1" dirty="0">
                <a:sym typeface="Symbol" pitchFamily="18" charset="2"/>
              </a:rPr>
              <a:t>IS-LM</a:t>
            </a:r>
            <a:r>
              <a:rPr lang="en-US" sz="3000" dirty="0">
                <a:sym typeface="Symbol" pitchFamily="18" charset="2"/>
              </a:rPr>
              <a:t> theory, the price decline </a:t>
            </a:r>
            <a:r>
              <a:rPr lang="en-US" sz="3000" i="1" dirty="0">
                <a:sym typeface="Symbol" pitchFamily="18" charset="2"/>
              </a:rPr>
              <a:t>cannot</a:t>
            </a:r>
            <a:r>
              <a:rPr lang="en-US" sz="3000" dirty="0">
                <a:sym typeface="Symbol" pitchFamily="18" charset="2"/>
              </a:rPr>
              <a:t> be blamed for the Great Depression</a:t>
            </a:r>
            <a:endParaRPr lang="en-US" dirty="0">
              <a:sym typeface="Symbol" pitchFamily="18" charset="2"/>
            </a:endParaRPr>
          </a:p>
        </p:txBody>
      </p:sp>
      <p:graphicFrame>
        <p:nvGraphicFramePr>
          <p:cNvPr id="5" name="Table 4"/>
          <p:cNvGraphicFramePr>
            <a:graphicFrameLocks noGrp="1"/>
          </p:cNvGraphicFramePr>
          <p:nvPr>
            <p:extLst>
              <p:ext uri="{D42A27DB-BD31-4B8C-83A1-F6EECF244321}">
                <p14:modId xmlns:p14="http://schemas.microsoft.com/office/powerpoint/2010/main" val="1569566436"/>
              </p:ext>
            </p:extLst>
          </p:nvPr>
        </p:nvGraphicFramePr>
        <p:xfrm>
          <a:off x="8307813" y="1668365"/>
          <a:ext cx="3776902"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gridCol w="392605">
                  <a:extLst>
                    <a:ext uri="{9D8B030D-6E8A-4147-A177-3AD203B41FA5}">
                      <a16:colId xmlns:a16="http://schemas.microsoft.com/office/drawing/2014/main" val="983585773"/>
                    </a:ext>
                  </a:extLst>
                </a:gridCol>
                <a:gridCol w="392605">
                  <a:extLst>
                    <a:ext uri="{9D8B030D-6E8A-4147-A177-3AD203B41FA5}">
                      <a16:colId xmlns:a16="http://schemas.microsoft.com/office/drawing/2014/main" val="1206286554"/>
                    </a:ext>
                  </a:extLst>
                </a:gridCol>
              </a:tblGrid>
              <a:tr h="370840">
                <a:tc gridSpan="8">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a:t>
                      </a:r>
                      <a:endParaRPr lang="en-US" b="1" i="1" dirty="0"/>
                    </a:p>
                  </a:txBody>
                  <a:tcPr/>
                </a:tc>
                <a:tc>
                  <a:txBody>
                    <a:bodyPr/>
                    <a:lstStyle/>
                    <a:p>
                      <a:pPr algn="ctr"/>
                      <a:r>
                        <a:rPr lang="en-US" b="1" i="1" dirty="0" smtClean="0"/>
                        <a:t>LM</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tc>
                  <a:txBody>
                    <a:bodyPr/>
                    <a:lstStyle/>
                    <a:p>
                      <a:pPr algn="ctr"/>
                      <a:r>
                        <a:rPr lang="en-US" b="1" i="1" dirty="0"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latin typeface="+mn-lt"/>
                          <a:cs typeface="Calibri"/>
                        </a:rPr>
                        <a:t>−</a:t>
                      </a:r>
                      <a:endParaRPr 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latin typeface="+mn-lt"/>
                          <a:cs typeface="Calibri"/>
                        </a:rPr>
                        <a:t>−</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2243575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normAutofit fontScale="90000"/>
          </a:bodyPr>
          <a:lstStyle/>
          <a:p>
            <a:r>
              <a:rPr lang="en-US" sz="2700" dirty="0"/>
              <a:t>THE INDIRECT </a:t>
            </a:r>
            <a:r>
              <a:rPr lang="en-US" sz="2700" dirty="0" smtClean="0"/>
              <a:t>MONEY HYPOTHESIS: </a:t>
            </a:r>
            <a:r>
              <a:rPr lang="en-US" sz="2700" dirty="0"/>
              <a:t/>
            </a:r>
            <a:br>
              <a:rPr lang="en-US" sz="2700" dirty="0"/>
            </a:br>
            <a:r>
              <a:rPr lang="en-US" dirty="0" smtClean="0"/>
              <a:t>2. Pigou effect of falling prices</a:t>
            </a:r>
          </a:p>
        </p:txBody>
      </p:sp>
      <p:sp>
        <p:nvSpPr>
          <p:cNvPr id="56323" name="Rectangle 5"/>
          <p:cNvSpPr>
            <a:spLocks noGrp="1" noChangeArrowheads="1"/>
          </p:cNvSpPr>
          <p:nvPr>
            <p:ph idx="1"/>
          </p:nvPr>
        </p:nvSpPr>
        <p:spPr/>
        <p:txBody>
          <a:bodyPr>
            <a:noAutofit/>
          </a:bodyPr>
          <a:lstStyle/>
          <a:p>
            <a:r>
              <a:rPr lang="en-US" b="1" dirty="0" smtClean="0">
                <a:sym typeface="Symbol" pitchFamily="18" charset="2"/>
              </a:rPr>
              <a:t>Pigou effect</a:t>
            </a:r>
            <a:r>
              <a:rPr lang="en-US" dirty="0" smtClean="0">
                <a:sym typeface="Symbol" pitchFamily="18" charset="2"/>
              </a:rPr>
              <a:t>:  </a:t>
            </a:r>
          </a:p>
          <a:p>
            <a:pPr lvl="1">
              <a:buFont typeface="Wingdings" pitchFamily="2" charset="2"/>
              <a:buNone/>
            </a:pPr>
            <a:r>
              <a:rPr lang="en-US" sz="2900" dirty="0">
                <a:sym typeface="Symbol" pitchFamily="18" charset="2"/>
              </a:rPr>
              <a:t>	</a:t>
            </a:r>
            <a:r>
              <a:rPr lang="en-US" sz="2900" b="1" i="1" dirty="0">
                <a:sym typeface="Symbol" pitchFamily="18" charset="2"/>
              </a:rPr>
              <a:t>P</a:t>
            </a:r>
            <a:r>
              <a:rPr lang="en-US" sz="2900" dirty="0">
                <a:sym typeface="Symbol" pitchFamily="18" charset="2"/>
              </a:rPr>
              <a:t> 	 (</a:t>
            </a:r>
            <a:r>
              <a:rPr lang="en-US" sz="2900" b="1" i="1" dirty="0">
                <a:sym typeface="Symbol" pitchFamily="18" charset="2"/>
              </a:rPr>
              <a:t>M</a:t>
            </a:r>
            <a:r>
              <a:rPr lang="en-US" sz="2900" i="1" dirty="0">
                <a:sym typeface="Symbol" pitchFamily="18" charset="2"/>
              </a:rPr>
              <a:t>/</a:t>
            </a:r>
            <a:r>
              <a:rPr lang="en-US" sz="2900" b="1" i="1" dirty="0">
                <a:sym typeface="Symbol" pitchFamily="18" charset="2"/>
              </a:rPr>
              <a:t>P</a:t>
            </a:r>
            <a:r>
              <a:rPr lang="en-US" sz="1100" b="1" i="1" dirty="0">
                <a:sym typeface="Symbol" pitchFamily="18" charset="2"/>
              </a:rPr>
              <a:t> </a:t>
            </a:r>
            <a:r>
              <a:rPr lang="en-US" sz="2900" dirty="0">
                <a:sym typeface="Symbol" pitchFamily="18" charset="2"/>
              </a:rPr>
              <a:t>) </a:t>
            </a:r>
          </a:p>
          <a:p>
            <a:pPr lvl="1">
              <a:lnSpc>
                <a:spcPct val="110000"/>
              </a:lnSpc>
              <a:buClr>
                <a:schemeClr val="accent2"/>
              </a:buClr>
              <a:buFont typeface="Wingdings" pitchFamily="2" charset="2"/>
              <a:buNone/>
            </a:pPr>
            <a:r>
              <a:rPr lang="en-US" sz="2900" dirty="0">
                <a:sym typeface="Symbol" pitchFamily="18" charset="2"/>
              </a:rPr>
              <a:t>			 consumers’ wealth </a:t>
            </a:r>
          </a:p>
          <a:p>
            <a:pPr lvl="1">
              <a:lnSpc>
                <a:spcPct val="110000"/>
              </a:lnSpc>
              <a:buClr>
                <a:schemeClr val="accent2"/>
              </a:buClr>
              <a:buFont typeface="Wingdings" pitchFamily="2" charset="2"/>
              <a:buNone/>
            </a:pPr>
            <a:r>
              <a:rPr lang="en-US" sz="2900" dirty="0">
                <a:sym typeface="Symbol" pitchFamily="18" charset="2"/>
              </a:rPr>
              <a:t>			 </a:t>
            </a:r>
            <a:r>
              <a:rPr lang="en-US" sz="2900" b="1" i="1" dirty="0" smtClean="0">
                <a:sym typeface="Symbol" pitchFamily="18" charset="2"/>
              </a:rPr>
              <a:t>C</a:t>
            </a:r>
            <a:r>
              <a:rPr lang="en-US" sz="2900" b="1" baseline="-25000" dirty="0" smtClean="0">
                <a:sym typeface="Symbol" pitchFamily="18" charset="2"/>
              </a:rPr>
              <a:t>0</a:t>
            </a:r>
            <a:r>
              <a:rPr lang="en-US" sz="2900" b="1" i="1" dirty="0" smtClean="0">
                <a:sym typeface="Symbol" pitchFamily="18" charset="2"/>
              </a:rPr>
              <a:t>  </a:t>
            </a:r>
            <a:endParaRPr lang="en-US" sz="2900" b="1" i="1" dirty="0">
              <a:sym typeface="Symbol" pitchFamily="18" charset="2"/>
            </a:endParaRPr>
          </a:p>
          <a:p>
            <a:pPr lvl="1">
              <a:lnSpc>
                <a:spcPct val="110000"/>
              </a:lnSpc>
              <a:buClr>
                <a:schemeClr val="accent2"/>
              </a:buClr>
              <a:buFont typeface="Wingdings" pitchFamily="2" charset="2"/>
              <a:buNone/>
            </a:pPr>
            <a:r>
              <a:rPr lang="en-US" sz="2900" dirty="0">
                <a:sym typeface="Symbol" pitchFamily="18" charset="2"/>
              </a:rPr>
              <a:t>			 </a:t>
            </a:r>
            <a:r>
              <a:rPr lang="en-US" sz="2900" i="1" dirty="0">
                <a:sym typeface="Symbol" pitchFamily="18" charset="2"/>
              </a:rPr>
              <a:t>IS</a:t>
            </a:r>
            <a:r>
              <a:rPr lang="en-US" sz="1100" b="1" i="1" dirty="0">
                <a:sym typeface="Symbol" pitchFamily="18" charset="2"/>
              </a:rPr>
              <a:t> </a:t>
            </a:r>
            <a:r>
              <a:rPr lang="en-US" sz="2900" dirty="0">
                <a:sym typeface="Symbol" pitchFamily="18" charset="2"/>
              </a:rPr>
              <a:t> shifts right </a:t>
            </a:r>
          </a:p>
          <a:p>
            <a:pPr lvl="1">
              <a:lnSpc>
                <a:spcPct val="110000"/>
              </a:lnSpc>
              <a:buClr>
                <a:schemeClr val="accent2"/>
              </a:buClr>
              <a:buFont typeface="Wingdings" pitchFamily="2" charset="2"/>
              <a:buNone/>
            </a:pPr>
            <a:r>
              <a:rPr lang="en-US" sz="2900" dirty="0">
                <a:sym typeface="Symbol" pitchFamily="18" charset="2"/>
              </a:rPr>
              <a:t>			 </a:t>
            </a:r>
            <a:r>
              <a:rPr lang="en-US" sz="2900" b="1" i="1" dirty="0">
                <a:sym typeface="Symbol" pitchFamily="18" charset="2"/>
              </a:rPr>
              <a:t>Y</a:t>
            </a:r>
            <a:endParaRPr lang="en-US" sz="2900" dirty="0">
              <a:sym typeface="Symbol" pitchFamily="18" charset="2"/>
            </a:endParaRPr>
          </a:p>
          <a:p>
            <a:pPr marL="347472" lvl="1" indent="-347472">
              <a:spcBef>
                <a:spcPts val="768"/>
              </a:spcBef>
              <a:buClr>
                <a:schemeClr val="accent2"/>
              </a:buClr>
              <a:buFont typeface="Arial" panose="020B0604020202020204" pitchFamily="34" charset="0"/>
              <a:buChar char="•"/>
            </a:pPr>
            <a:r>
              <a:rPr lang="en-US" sz="2900" dirty="0">
                <a:sym typeface="Symbol" pitchFamily="18" charset="2"/>
              </a:rPr>
              <a:t>So, according to the Pigou effect, the price decline cannot</a:t>
            </a:r>
            <a:r>
              <a:rPr lang="en-US" dirty="0" smtClean="0">
                <a:sym typeface="Symbol" pitchFamily="18" charset="2"/>
              </a:rPr>
              <a:t> </a:t>
            </a:r>
            <a:r>
              <a:rPr lang="en-US" dirty="0">
                <a:sym typeface="Symbol" pitchFamily="18" charset="2"/>
              </a:rPr>
              <a:t>be blamed for the Great </a:t>
            </a:r>
            <a:r>
              <a:rPr lang="en-US" dirty="0" smtClean="0">
                <a:sym typeface="Symbol" pitchFamily="18" charset="2"/>
              </a:rPr>
              <a:t>Depression</a:t>
            </a:r>
            <a:endParaRPr lang="en-US" sz="2900" dirty="0">
              <a:sym typeface="Symbol" pitchFamily="18" charset="2"/>
            </a:endParaRPr>
          </a:p>
        </p:txBody>
      </p:sp>
      <p:graphicFrame>
        <p:nvGraphicFramePr>
          <p:cNvPr id="5" name="Table 4"/>
          <p:cNvGraphicFramePr>
            <a:graphicFrameLocks noGrp="1"/>
          </p:cNvGraphicFramePr>
          <p:nvPr>
            <p:extLst>
              <p:ext uri="{D42A27DB-BD31-4B8C-83A1-F6EECF244321}">
                <p14:modId xmlns:p14="http://schemas.microsoft.com/office/powerpoint/2010/main" val="369891485"/>
              </p:ext>
            </p:extLst>
          </p:nvPr>
        </p:nvGraphicFramePr>
        <p:xfrm>
          <a:off x="8307813" y="1668365"/>
          <a:ext cx="3776902"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gridCol w="392605">
                  <a:extLst>
                    <a:ext uri="{9D8B030D-6E8A-4147-A177-3AD203B41FA5}">
                      <a16:colId xmlns:a16="http://schemas.microsoft.com/office/drawing/2014/main" val="983585773"/>
                    </a:ext>
                  </a:extLst>
                </a:gridCol>
                <a:gridCol w="392605">
                  <a:extLst>
                    <a:ext uri="{9D8B030D-6E8A-4147-A177-3AD203B41FA5}">
                      <a16:colId xmlns:a16="http://schemas.microsoft.com/office/drawing/2014/main" val="1206286554"/>
                    </a:ext>
                  </a:extLst>
                </a:gridCol>
              </a:tblGrid>
              <a:tr h="370840">
                <a:tc gridSpan="8">
                  <a:txBody>
                    <a:bodyPr/>
                    <a:lstStyle/>
                    <a:p>
                      <a:pPr algn="ctr"/>
                      <a:r>
                        <a:rPr lang="en-US" i="1" dirty="0" smtClean="0"/>
                        <a:t>IS-LM</a:t>
                      </a:r>
                      <a:r>
                        <a:rPr lang="en-US" dirty="0" smtClean="0"/>
                        <a:t> Predictions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a:t>
                      </a:r>
                      <a:endParaRPr lang="en-US" b="1" i="1" dirty="0"/>
                    </a:p>
                  </a:txBody>
                  <a:tcPr/>
                </a:tc>
                <a:tc>
                  <a:txBody>
                    <a:bodyPr/>
                    <a:lstStyle/>
                    <a:p>
                      <a:pPr algn="ctr"/>
                      <a:r>
                        <a:rPr lang="en-US" b="1" i="1" dirty="0" smtClean="0"/>
                        <a:t>LM</a:t>
                      </a:r>
                      <a:endParaRPr lang="en-US" b="1" i="1"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C</a:t>
                      </a:r>
                      <a:endParaRPr lang="en-US" b="1" i="1" dirty="0"/>
                    </a:p>
                  </a:txBody>
                  <a:tcPr/>
                </a:tc>
                <a:tc>
                  <a:txBody>
                    <a:bodyPr/>
                    <a:lstStyle/>
                    <a:p>
                      <a:pPr algn="ctr"/>
                      <a:r>
                        <a:rPr lang="en-US" b="1" i="1" dirty="0" smtClean="0"/>
                        <a:t>I</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latin typeface="+mn-lt"/>
                          <a:cs typeface="Calibri"/>
                        </a:rPr>
                        <a:t>−</a:t>
                      </a:r>
                      <a:endParaRPr 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t>I</a:t>
                      </a:r>
                      <a:r>
                        <a:rPr lang="en-US" b="1" baseline="-25000" dirty="0" smtClean="0"/>
                        <a:t>0</a:t>
                      </a:r>
                      <a:endParaRPr lang="en-US" b="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547146966"/>
                  </a:ext>
                </a:extLst>
              </a:tr>
              <a:tr h="370840">
                <a:tc>
                  <a:txBody>
                    <a:bodyPr/>
                    <a:lstStyle/>
                    <a:p>
                      <a:r>
                        <a:rPr lang="en-US" b="1" i="1" dirty="0" smtClean="0"/>
                        <a:t>G</a:t>
                      </a:r>
                      <a:endParaRPr lang="en-US" b="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2317205707"/>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endParaRPr lang="en-US"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latin typeface="+mn-lt"/>
                          <a:cs typeface="Calibri"/>
                        </a:rPr>
                        <a:t>−</a:t>
                      </a:r>
                      <a:endParaRPr lang="en-US" dirty="0">
                        <a:solidFill>
                          <a:schemeClr val="tx1"/>
                        </a:solidFill>
                      </a:endParaRPr>
                    </a:p>
                  </a:txBody>
                  <a:tcPr/>
                </a:tc>
                <a:tc>
                  <a:txBody>
                    <a:bodyPr/>
                    <a:lstStyle/>
                    <a:p>
                      <a:pPr algn="ctr"/>
                      <a:r>
                        <a:rPr lang="en-US"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t>M</a:t>
                      </a:r>
                      <a:r>
                        <a:rPr lang="en-US" b="1" i="0" dirty="0" smtClean="0"/>
                        <a:t>/</a:t>
                      </a:r>
                      <a:r>
                        <a:rPr lang="en-US" b="1" i="1" dirty="0" smtClean="0"/>
                        <a:t>P</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4256826425"/>
                  </a:ext>
                </a:extLst>
              </a:tr>
              <a:tr h="370840">
                <a:tc>
                  <a:txBody>
                    <a:bodyPr/>
                    <a:lstStyle/>
                    <a:p>
                      <a:r>
                        <a:rPr lang="en-US" b="1" i="1" dirty="0" smtClean="0"/>
                        <a:t>E</a:t>
                      </a:r>
                      <a:r>
                        <a:rPr lang="el-GR" b="1" i="0" dirty="0" smtClean="0">
                          <a:latin typeface="Calibri"/>
                          <a:cs typeface="Calibri"/>
                        </a:rPr>
                        <a:t>π</a:t>
                      </a:r>
                      <a:endParaRPr lang="en-US" i="0"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t>+</a:t>
                      </a:r>
                      <a:endParaRPr lang="en-US" dirty="0"/>
                    </a:p>
                  </a:txBody>
                  <a:tcPr/>
                </a:tc>
                <a:tc>
                  <a:txBody>
                    <a:bodyPr/>
                    <a:lstStyle/>
                    <a:p>
                      <a:pPr algn="ctr"/>
                      <a:r>
                        <a:rPr lang="en-US" smtClean="0"/>
                        <a:t>+</a:t>
                      </a:r>
                      <a:endParaRPr lang="en-US" dirty="0"/>
                    </a:p>
                  </a:txBody>
                  <a:tcPr/>
                </a:tc>
                <a:extLst>
                  <a:ext uri="{0D108BD9-81ED-4DB2-BD59-A6C34878D82A}">
                    <a16:rowId xmlns:a16="http://schemas.microsoft.com/office/drawing/2014/main" val="4262435120"/>
                  </a:ext>
                </a:extLst>
              </a:tr>
              <a:tr h="370840">
                <a:tc>
                  <a:txBody>
                    <a:bodyPr/>
                    <a:lstStyle/>
                    <a:p>
                      <a:r>
                        <a:rPr lang="en-US" b="1" i="1" dirty="0" smtClean="0"/>
                        <a:t>L</a:t>
                      </a:r>
                      <a:r>
                        <a:rPr lang="en-US" b="1" i="0" baseline="-25000" dirty="0" smtClean="0"/>
                        <a:t>0</a:t>
                      </a:r>
                      <a:endParaRPr lang="en-US" dirty="0"/>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1900990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normAutofit fontScale="90000"/>
          </a:bodyPr>
          <a:lstStyle/>
          <a:p>
            <a:r>
              <a:rPr lang="en-US" sz="2700" dirty="0"/>
              <a:t>THE INDIRECT </a:t>
            </a:r>
            <a:r>
              <a:rPr lang="en-US" sz="2700" dirty="0" smtClean="0"/>
              <a:t>MONEY HYPOTHESIS: </a:t>
            </a:r>
            <a:r>
              <a:rPr lang="en-US" sz="2700" dirty="0"/>
              <a:t/>
            </a:r>
            <a:br>
              <a:rPr lang="en-US" sz="2700" dirty="0"/>
            </a:br>
            <a:r>
              <a:rPr lang="en-US" dirty="0" smtClean="0"/>
              <a:t>The effects of falling prices</a:t>
            </a:r>
          </a:p>
        </p:txBody>
      </p:sp>
      <p:sp>
        <p:nvSpPr>
          <p:cNvPr id="56323" name="Rectangle 5"/>
          <p:cNvSpPr>
            <a:spLocks noGrp="1" noChangeArrowheads="1"/>
          </p:cNvSpPr>
          <p:nvPr>
            <p:ph idx="1"/>
          </p:nvPr>
        </p:nvSpPr>
        <p:spPr/>
        <p:txBody>
          <a:bodyPr>
            <a:noAutofit/>
          </a:bodyPr>
          <a:lstStyle/>
          <a:p>
            <a:r>
              <a:rPr lang="en-US" dirty="0" smtClean="0"/>
              <a:t>Although, traditionally, deflation was thought to </a:t>
            </a:r>
            <a:r>
              <a:rPr lang="en-US" i="1" dirty="0" smtClean="0"/>
              <a:t>stabilize</a:t>
            </a:r>
            <a:r>
              <a:rPr lang="en-US" dirty="0" smtClean="0"/>
              <a:t> an economy, after the Great Depression, economists began to see the negative effects of deflation:</a:t>
            </a:r>
          </a:p>
          <a:p>
            <a:pPr lvl="1"/>
            <a:r>
              <a:rPr lang="en-US" sz="2500" dirty="0" smtClean="0">
                <a:sym typeface="Symbol" pitchFamily="18" charset="2"/>
              </a:rPr>
              <a:t>Debt-Deflation theory: When prices fall, lenders gain and borrowers lose. This can reduce overall spending and hurt the economy</a:t>
            </a:r>
          </a:p>
          <a:p>
            <a:pPr lvl="1"/>
            <a:r>
              <a:rPr lang="en-US" sz="2500" dirty="0" smtClean="0">
                <a:sym typeface="Symbol" pitchFamily="18" charset="2"/>
              </a:rPr>
              <a:t>Inflation Expectations in IS-LM theory: When </a:t>
            </a:r>
            <a:r>
              <a:rPr lang="en-US" sz="2500" dirty="0">
                <a:sym typeface="Symbol" pitchFamily="18" charset="2"/>
              </a:rPr>
              <a:t>prices fall, expected inflation could fall. This could have negative </a:t>
            </a:r>
            <a:r>
              <a:rPr lang="en-US" sz="2500" dirty="0" smtClean="0">
                <a:sym typeface="Symbol" pitchFamily="18" charset="2"/>
              </a:rPr>
              <a:t>effects</a:t>
            </a:r>
            <a:endParaRPr lang="en-US" sz="2500" dirty="0">
              <a:sym typeface="Symbol" pitchFamily="18" charset="2"/>
            </a:endParaRPr>
          </a:p>
        </p:txBody>
      </p:sp>
    </p:spTree>
    <p:extLst>
      <p:ext uri="{BB962C8B-B14F-4D97-AF65-F5344CB8AC3E}">
        <p14:creationId xmlns:p14="http://schemas.microsoft.com/office/powerpoint/2010/main" val="2964389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p:txBody>
          <a:bodyPr>
            <a:normAutofit fontScale="90000"/>
          </a:bodyPr>
          <a:lstStyle/>
          <a:p>
            <a:r>
              <a:rPr lang="en-US" sz="2700" dirty="0"/>
              <a:t>THE INDIRECT </a:t>
            </a:r>
            <a:r>
              <a:rPr lang="en-US" sz="2700" dirty="0" smtClean="0"/>
              <a:t>MONEY HYPOTHESIS: </a:t>
            </a:r>
            <a:r>
              <a:rPr lang="en-US" sz="2700" dirty="0"/>
              <a:t/>
            </a:r>
            <a:br>
              <a:rPr lang="en-US" sz="2700" dirty="0"/>
            </a:br>
            <a:r>
              <a:rPr lang="en-US" dirty="0" smtClean="0"/>
              <a:t>3. Debt-deflation effect of falling prices</a:t>
            </a:r>
          </a:p>
        </p:txBody>
      </p:sp>
      <p:sp>
        <p:nvSpPr>
          <p:cNvPr id="58371" name="Rectangle 5"/>
          <p:cNvSpPr>
            <a:spLocks noGrp="1" noChangeArrowheads="1"/>
          </p:cNvSpPr>
          <p:nvPr>
            <p:ph idx="1"/>
          </p:nvPr>
        </p:nvSpPr>
        <p:spPr/>
        <p:txBody>
          <a:bodyPr/>
          <a:lstStyle/>
          <a:p>
            <a:r>
              <a:rPr lang="en-US" sz="2700" dirty="0"/>
              <a:t>The </a:t>
            </a:r>
            <a:r>
              <a:rPr lang="en-US" sz="2700" i="1" dirty="0"/>
              <a:t>destabilizing</a:t>
            </a:r>
            <a:r>
              <a:rPr lang="en-US" sz="2700" dirty="0"/>
              <a:t> effects of </a:t>
            </a:r>
            <a:r>
              <a:rPr lang="en-US" sz="2700" i="1" dirty="0"/>
              <a:t>unexpected</a:t>
            </a:r>
            <a:r>
              <a:rPr lang="en-US" sz="2700" dirty="0"/>
              <a:t> deflation</a:t>
            </a:r>
            <a:r>
              <a:rPr lang="en-US" sz="2700" dirty="0" smtClean="0"/>
              <a:t>: </a:t>
            </a:r>
            <a:r>
              <a:rPr lang="en-US" sz="2700" b="1" dirty="0" smtClean="0">
                <a:solidFill>
                  <a:srgbClr val="FF0000"/>
                </a:solidFill>
              </a:rPr>
              <a:t>debt-deflation </a:t>
            </a:r>
            <a:r>
              <a:rPr lang="en-US" sz="2700" b="1" dirty="0">
                <a:solidFill>
                  <a:srgbClr val="FF0000"/>
                </a:solidFill>
              </a:rPr>
              <a:t>theory</a:t>
            </a:r>
          </a:p>
          <a:p>
            <a:pPr>
              <a:lnSpc>
                <a:spcPct val="110000"/>
              </a:lnSpc>
              <a:spcBef>
                <a:spcPct val="10000"/>
              </a:spcBef>
              <a:buClr>
                <a:schemeClr val="accent2"/>
              </a:buClr>
              <a:buFont typeface="Wingdings" pitchFamily="2" charset="2"/>
              <a:buNone/>
            </a:pPr>
            <a:r>
              <a:rPr lang="en-US" sz="2700" dirty="0">
                <a:sym typeface="Symbol" pitchFamily="18" charset="2"/>
              </a:rPr>
              <a:t></a:t>
            </a:r>
            <a:r>
              <a:rPr lang="en-US" sz="2700" b="1" i="1" dirty="0">
                <a:sym typeface="Symbol" pitchFamily="18" charset="2"/>
              </a:rPr>
              <a:t>P</a:t>
            </a:r>
            <a:r>
              <a:rPr lang="en-US" sz="2700" dirty="0">
                <a:sym typeface="Symbol" pitchFamily="18" charset="2"/>
              </a:rPr>
              <a:t> (if unexpected) </a:t>
            </a:r>
          </a:p>
          <a:p>
            <a:pPr marL="971550" lvl="1" indent="-457200">
              <a:lnSpc>
                <a:spcPct val="110000"/>
              </a:lnSpc>
              <a:spcBef>
                <a:spcPct val="10000"/>
              </a:spcBef>
              <a:buClr>
                <a:schemeClr val="accent2"/>
              </a:buClr>
              <a:buNone/>
            </a:pPr>
            <a:r>
              <a:rPr lang="en-US" dirty="0" smtClean="0">
                <a:sym typeface="Symbol" pitchFamily="18" charset="2"/>
              </a:rPr>
              <a:t> transfers purchasing power from borrowers to lenders</a:t>
            </a:r>
          </a:p>
          <a:p>
            <a:pPr marL="971550" lvl="1" indent="-457200">
              <a:lnSpc>
                <a:spcPct val="110000"/>
              </a:lnSpc>
              <a:spcBef>
                <a:spcPct val="10000"/>
              </a:spcBef>
              <a:buClr>
                <a:schemeClr val="accent2"/>
              </a:buClr>
              <a:buNone/>
            </a:pPr>
            <a:r>
              <a:rPr lang="en-US" dirty="0" smtClean="0">
                <a:sym typeface="Symbol" pitchFamily="18" charset="2"/>
              </a:rPr>
              <a:t>	borrowers will spend less, lenders will spend more</a:t>
            </a:r>
          </a:p>
          <a:p>
            <a:pPr marL="971550" lvl="1" indent="-457200">
              <a:lnSpc>
                <a:spcPct val="110000"/>
              </a:lnSpc>
              <a:spcBef>
                <a:spcPct val="10000"/>
              </a:spcBef>
              <a:buClr>
                <a:schemeClr val="accent2"/>
              </a:buClr>
              <a:buFont typeface="Symbol" panose="05050102010706020507" pitchFamily="18" charset="2"/>
              <a:buChar char="Þ"/>
            </a:pPr>
            <a:r>
              <a:rPr lang="en-US" dirty="0" smtClean="0">
                <a:sym typeface="Symbol" pitchFamily="18" charset="2"/>
              </a:rPr>
              <a:t>borrowers’ propensity to consume is larger than lenders’, </a:t>
            </a:r>
          </a:p>
          <a:p>
            <a:pPr marL="1371600" lvl="2" indent="-457200">
              <a:lnSpc>
                <a:spcPct val="110000"/>
              </a:lnSpc>
              <a:spcBef>
                <a:spcPct val="10000"/>
              </a:spcBef>
              <a:buClr>
                <a:schemeClr val="accent2"/>
              </a:buClr>
              <a:buFont typeface="Symbol" panose="05050102010706020507" pitchFamily="18" charset="2"/>
              <a:buChar char="Þ"/>
            </a:pPr>
            <a:r>
              <a:rPr lang="en-US" dirty="0" smtClean="0">
                <a:sym typeface="Symbol" pitchFamily="18" charset="2"/>
              </a:rPr>
              <a:t>The decrease in borrowers’ spending &gt; the increase in lenders’ spending</a:t>
            </a:r>
          </a:p>
          <a:p>
            <a:pPr marL="1371600" lvl="2" indent="-457200">
              <a:lnSpc>
                <a:spcPct val="110000"/>
              </a:lnSpc>
              <a:spcBef>
                <a:spcPct val="10000"/>
              </a:spcBef>
              <a:buClr>
                <a:schemeClr val="accent2"/>
              </a:buClr>
              <a:buFont typeface="Symbol" panose="05050102010706020507" pitchFamily="18" charset="2"/>
              <a:buChar char="Þ"/>
            </a:pPr>
            <a:r>
              <a:rPr lang="en-US" dirty="0" smtClean="0">
                <a:sym typeface="Symbol" pitchFamily="18" charset="2"/>
              </a:rPr>
              <a:t>So aggregate spending falls,</a:t>
            </a:r>
          </a:p>
          <a:p>
            <a:pPr marL="1371600" lvl="2" indent="-457200">
              <a:lnSpc>
                <a:spcPct val="110000"/>
              </a:lnSpc>
              <a:spcBef>
                <a:spcPct val="10000"/>
              </a:spcBef>
              <a:buClr>
                <a:schemeClr val="accent2"/>
              </a:buClr>
              <a:buFont typeface="Symbol" panose="05050102010706020507" pitchFamily="18" charset="2"/>
              <a:buChar char="Þ"/>
            </a:pPr>
            <a:r>
              <a:rPr lang="en-US" dirty="0" smtClean="0">
                <a:sym typeface="Symbol" pitchFamily="18" charset="2"/>
              </a:rPr>
              <a:t>the </a:t>
            </a:r>
            <a:r>
              <a:rPr lang="en-US" i="1" dirty="0" smtClean="0">
                <a:sym typeface="Symbol" pitchFamily="18" charset="2"/>
              </a:rPr>
              <a:t>IS</a:t>
            </a:r>
            <a:r>
              <a:rPr lang="en-US" sz="600" dirty="0">
                <a:sym typeface="Symbol" pitchFamily="18" charset="2"/>
              </a:rPr>
              <a:t> </a:t>
            </a:r>
            <a:r>
              <a:rPr lang="en-US" dirty="0" smtClean="0">
                <a:sym typeface="Symbol" pitchFamily="18" charset="2"/>
              </a:rPr>
              <a:t> curve shifts left, and </a:t>
            </a:r>
          </a:p>
          <a:p>
            <a:pPr marL="1371600" lvl="2" indent="-457200">
              <a:lnSpc>
                <a:spcPct val="110000"/>
              </a:lnSpc>
              <a:spcBef>
                <a:spcPct val="10000"/>
              </a:spcBef>
              <a:buClr>
                <a:schemeClr val="accent2"/>
              </a:buClr>
              <a:buFont typeface="Symbol" panose="05050102010706020507" pitchFamily="18" charset="2"/>
              <a:buChar char="Þ"/>
            </a:pPr>
            <a:r>
              <a:rPr lang="en-US" b="1" i="1" dirty="0" smtClean="0">
                <a:sym typeface="Symbol" pitchFamily="18" charset="2"/>
              </a:rPr>
              <a:t>Y</a:t>
            </a:r>
            <a:r>
              <a:rPr lang="en-US" sz="700" dirty="0" smtClean="0">
                <a:sym typeface="Symbol" pitchFamily="18" charset="2"/>
              </a:rPr>
              <a:t> </a:t>
            </a:r>
            <a:r>
              <a:rPr lang="en-US" dirty="0" smtClean="0">
                <a:sym typeface="Symbol" pitchFamily="18" charset="2"/>
              </a:rPr>
              <a:t> falls</a:t>
            </a:r>
          </a:p>
        </p:txBody>
      </p:sp>
    </p:spTree>
    <p:extLst>
      <p:ext uri="{BB962C8B-B14F-4D97-AF65-F5344CB8AC3E}">
        <p14:creationId xmlns:p14="http://schemas.microsoft.com/office/powerpoint/2010/main" val="236734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p:txBody>
          <a:bodyPr>
            <a:normAutofit fontScale="90000"/>
          </a:bodyPr>
          <a:lstStyle/>
          <a:p>
            <a:r>
              <a:rPr lang="en-US" sz="2700" dirty="0"/>
              <a:t>THE INDIRECT </a:t>
            </a:r>
            <a:r>
              <a:rPr lang="en-US" sz="2700" dirty="0" smtClean="0"/>
              <a:t>MONEY HYPOTHESIS: </a:t>
            </a:r>
            <a:r>
              <a:rPr lang="en-US" sz="2700" dirty="0"/>
              <a:t/>
            </a:r>
            <a:br>
              <a:rPr lang="en-US" sz="2700" dirty="0"/>
            </a:br>
            <a:r>
              <a:rPr lang="en-US" dirty="0" smtClean="0"/>
              <a:t>3. Debt-deflation effect of falling prices</a:t>
            </a:r>
          </a:p>
        </p:txBody>
      </p:sp>
      <p:sp>
        <p:nvSpPr>
          <p:cNvPr id="58371" name="Rectangle 5"/>
          <p:cNvSpPr>
            <a:spLocks noGrp="1" noChangeArrowheads="1"/>
          </p:cNvSpPr>
          <p:nvPr>
            <p:ph idx="1"/>
          </p:nvPr>
        </p:nvSpPr>
        <p:spPr/>
        <p:txBody>
          <a:bodyPr>
            <a:normAutofit lnSpcReduction="10000"/>
          </a:bodyPr>
          <a:lstStyle/>
          <a:p>
            <a:r>
              <a:rPr lang="en-US" dirty="0" smtClean="0">
                <a:sym typeface="Symbol" pitchFamily="18" charset="2"/>
              </a:rPr>
              <a:t>So the debt-deflation theory is a somewhat convincing argument that the Federal Reserve is to blame for the Great Depression</a:t>
            </a:r>
          </a:p>
          <a:p>
            <a:r>
              <a:rPr lang="en-US" dirty="0" smtClean="0">
                <a:sym typeface="Symbol" pitchFamily="18" charset="2"/>
              </a:rPr>
              <a:t>This theory argues </a:t>
            </a:r>
            <a:r>
              <a:rPr lang="en-US" dirty="0" smtClean="0">
                <a:sym typeface="Symbol" pitchFamily="18" charset="2"/>
              </a:rPr>
              <a:t>that:</a:t>
            </a:r>
          </a:p>
          <a:p>
            <a:pPr lvl="1"/>
            <a:r>
              <a:rPr lang="en-US" dirty="0" smtClean="0">
                <a:sym typeface="Symbol" pitchFamily="18" charset="2"/>
              </a:rPr>
              <a:t>the </a:t>
            </a:r>
            <a:r>
              <a:rPr lang="en-US" dirty="0" smtClean="0">
                <a:sym typeface="Symbol" pitchFamily="18" charset="2"/>
              </a:rPr>
              <a:t>quantity of money was allowed to fall, </a:t>
            </a:r>
            <a:endParaRPr lang="en-US" dirty="0" smtClean="0">
              <a:sym typeface="Symbol" pitchFamily="18" charset="2"/>
            </a:endParaRPr>
          </a:p>
          <a:p>
            <a:pPr lvl="1"/>
            <a:r>
              <a:rPr lang="en-US" dirty="0" smtClean="0">
                <a:sym typeface="Symbol" pitchFamily="18" charset="2"/>
              </a:rPr>
              <a:t>which </a:t>
            </a:r>
            <a:r>
              <a:rPr lang="en-US" dirty="0" smtClean="0">
                <a:sym typeface="Symbol" pitchFamily="18" charset="2"/>
              </a:rPr>
              <a:t>led to an unexpected price deflation, </a:t>
            </a:r>
            <a:endParaRPr lang="en-US" dirty="0" smtClean="0">
              <a:sym typeface="Symbol" pitchFamily="18" charset="2"/>
            </a:endParaRPr>
          </a:p>
          <a:p>
            <a:pPr lvl="1"/>
            <a:r>
              <a:rPr lang="en-US" dirty="0" smtClean="0">
                <a:sym typeface="Symbol" pitchFamily="18" charset="2"/>
              </a:rPr>
              <a:t>which </a:t>
            </a:r>
            <a:r>
              <a:rPr lang="en-US" dirty="0" smtClean="0">
                <a:sym typeface="Symbol" pitchFamily="18" charset="2"/>
              </a:rPr>
              <a:t>reduced demand by making borrowers poorer and lenders richer, </a:t>
            </a:r>
            <a:endParaRPr lang="en-US" dirty="0" smtClean="0">
              <a:sym typeface="Symbol" pitchFamily="18" charset="2"/>
            </a:endParaRPr>
          </a:p>
          <a:p>
            <a:pPr lvl="1"/>
            <a:r>
              <a:rPr lang="en-US" dirty="0" smtClean="0">
                <a:sym typeface="Symbol" pitchFamily="18" charset="2"/>
              </a:rPr>
              <a:t>which </a:t>
            </a:r>
            <a:r>
              <a:rPr lang="en-US" dirty="0" smtClean="0">
                <a:sym typeface="Symbol" pitchFamily="18" charset="2"/>
              </a:rPr>
              <a:t>caused the Great Depression.</a:t>
            </a:r>
          </a:p>
        </p:txBody>
      </p:sp>
    </p:spTree>
    <p:extLst>
      <p:ext uri="{BB962C8B-B14F-4D97-AF65-F5344CB8AC3E}">
        <p14:creationId xmlns:p14="http://schemas.microsoft.com/office/powerpoint/2010/main" val="3810738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normAutofit fontScale="90000"/>
          </a:bodyPr>
          <a:lstStyle/>
          <a:p>
            <a:r>
              <a:rPr lang="en-US" sz="2700" dirty="0"/>
              <a:t>THE INDIRECT </a:t>
            </a:r>
            <a:r>
              <a:rPr lang="en-US" sz="2700" dirty="0" smtClean="0"/>
              <a:t>MONEY HYPOTHESIS: </a:t>
            </a:r>
            <a:r>
              <a:rPr lang="en-US" sz="2700" dirty="0"/>
              <a:t/>
            </a:r>
            <a:br>
              <a:rPr lang="en-US" sz="2700" dirty="0"/>
            </a:br>
            <a:r>
              <a:rPr lang="en-US" dirty="0" smtClean="0"/>
              <a:t>4. Deflationary expectations </a:t>
            </a:r>
            <a:r>
              <a:rPr lang="en-US" dirty="0" smtClean="0"/>
              <a:t>effect of falling prices</a:t>
            </a:r>
            <a:endParaRPr lang="en-US" dirty="0" smtClean="0"/>
          </a:p>
        </p:txBody>
      </p:sp>
      <p:sp>
        <p:nvSpPr>
          <p:cNvPr id="57347" name="Rectangle 5"/>
          <p:cNvSpPr>
            <a:spLocks noGrp="1" noChangeArrowheads="1"/>
          </p:cNvSpPr>
          <p:nvPr>
            <p:ph idx="1"/>
          </p:nvPr>
        </p:nvSpPr>
        <p:spPr>
          <a:xfrm>
            <a:off x="609600" y="1600201"/>
            <a:ext cx="4669871" cy="4525963"/>
          </a:xfrm>
        </p:spPr>
        <p:txBody>
          <a:bodyPr>
            <a:normAutofit/>
          </a:bodyPr>
          <a:lstStyle/>
          <a:p>
            <a:r>
              <a:rPr lang="en-US" sz="3000" i="1" dirty="0"/>
              <a:t>P</a:t>
            </a:r>
            <a:r>
              <a:rPr lang="en-US" sz="3000" dirty="0"/>
              <a:t>↓ → </a:t>
            </a:r>
            <a:r>
              <a:rPr lang="en-US" sz="3000" i="1" dirty="0"/>
              <a:t>E</a:t>
            </a:r>
            <a:r>
              <a:rPr lang="el-GR" sz="3000" dirty="0"/>
              <a:t>π↓</a:t>
            </a:r>
            <a:endParaRPr lang="en-US" sz="3000" dirty="0"/>
          </a:p>
          <a:p>
            <a:r>
              <a:rPr lang="en-US" sz="3000" i="1" dirty="0"/>
              <a:t>E</a:t>
            </a:r>
            <a:r>
              <a:rPr lang="el-GR" sz="3000" dirty="0"/>
              <a:t>π↓ </a:t>
            </a:r>
            <a:r>
              <a:rPr lang="en-US" sz="3000" dirty="0"/>
              <a:t>→ </a:t>
            </a:r>
            <a:r>
              <a:rPr lang="en-US" sz="3000" i="1" dirty="0">
                <a:sym typeface="Symbol" pitchFamily="18" charset="2"/>
              </a:rPr>
              <a:t>LM</a:t>
            </a:r>
            <a:r>
              <a:rPr lang="en-US" sz="3000" dirty="0">
                <a:sym typeface="Symbol" pitchFamily="18" charset="2"/>
              </a:rPr>
              <a:t> curve shifts left</a:t>
            </a:r>
          </a:p>
          <a:p>
            <a:pPr lvl="1">
              <a:lnSpc>
                <a:spcPct val="110000"/>
              </a:lnSpc>
              <a:spcBef>
                <a:spcPct val="10000"/>
              </a:spcBef>
              <a:buClr>
                <a:schemeClr val="accent2"/>
              </a:buClr>
              <a:buFont typeface="Symbol"/>
              <a:buChar char="Þ"/>
            </a:pPr>
            <a:r>
              <a:rPr lang="en-US" sz="2600" b="1" i="1" dirty="0">
                <a:sym typeface="Symbol" pitchFamily="18" charset="2"/>
              </a:rPr>
              <a:t>r</a:t>
            </a:r>
            <a:r>
              <a:rPr lang="en-US" sz="2600" dirty="0">
                <a:sym typeface="Symbol" pitchFamily="18" charset="2"/>
              </a:rPr>
              <a:t>  and </a:t>
            </a:r>
            <a:r>
              <a:rPr lang="en-US" sz="2600" b="1" i="1" dirty="0">
                <a:sym typeface="Symbol" pitchFamily="18" charset="2"/>
              </a:rPr>
              <a:t>I</a:t>
            </a:r>
            <a:r>
              <a:rPr lang="en-US" sz="1100" b="1" i="1" dirty="0">
                <a:sym typeface="Symbol" pitchFamily="18" charset="2"/>
              </a:rPr>
              <a:t> </a:t>
            </a:r>
            <a:r>
              <a:rPr lang="en-US" sz="2600" dirty="0">
                <a:sym typeface="Symbol" pitchFamily="18" charset="2"/>
              </a:rPr>
              <a:t>(</a:t>
            </a:r>
            <a:r>
              <a:rPr lang="en-US" sz="2600" b="1" i="1" dirty="0">
                <a:sym typeface="Symbol" pitchFamily="18" charset="2"/>
              </a:rPr>
              <a:t>r</a:t>
            </a:r>
            <a:r>
              <a:rPr lang="en-US" sz="1300" b="1" i="1" dirty="0">
                <a:sym typeface="Symbol" pitchFamily="18" charset="2"/>
              </a:rPr>
              <a:t> </a:t>
            </a:r>
            <a:r>
              <a:rPr lang="en-US" sz="2600" dirty="0">
                <a:sym typeface="Symbol" pitchFamily="18" charset="2"/>
              </a:rPr>
              <a:t>) </a:t>
            </a:r>
          </a:p>
          <a:p>
            <a:pPr lvl="1">
              <a:lnSpc>
                <a:spcPct val="110000"/>
              </a:lnSpc>
              <a:spcBef>
                <a:spcPct val="10000"/>
              </a:spcBef>
              <a:buClr>
                <a:schemeClr val="accent2"/>
              </a:buClr>
              <a:buFont typeface="Wingdings" pitchFamily="2" charset="2"/>
              <a:buNone/>
            </a:pPr>
            <a:r>
              <a:rPr lang="en-US" sz="2600" dirty="0">
                <a:sym typeface="Symbol" pitchFamily="18" charset="2"/>
              </a:rPr>
              <a:t>	planned expenditure </a:t>
            </a:r>
            <a:r>
              <a:rPr lang="en-US" sz="2600" b="1" dirty="0">
                <a:sym typeface="Symbol" pitchFamily="18" charset="2"/>
              </a:rPr>
              <a:t></a:t>
            </a:r>
          </a:p>
          <a:p>
            <a:pPr lvl="1">
              <a:lnSpc>
                <a:spcPct val="110000"/>
              </a:lnSpc>
              <a:spcBef>
                <a:spcPct val="10000"/>
              </a:spcBef>
              <a:buClr>
                <a:schemeClr val="accent2"/>
              </a:buClr>
              <a:buFont typeface="Symbol"/>
              <a:buChar char="Þ"/>
            </a:pPr>
            <a:r>
              <a:rPr lang="en-US" sz="2600" dirty="0">
                <a:sym typeface="Symbol" pitchFamily="18" charset="2"/>
              </a:rPr>
              <a:t>income and output </a:t>
            </a:r>
            <a:r>
              <a:rPr lang="en-US" sz="2600" b="1" dirty="0">
                <a:sym typeface="Symbol" pitchFamily="18" charset="2"/>
              </a:rPr>
              <a:t></a:t>
            </a:r>
            <a:endParaRPr lang="en-US" sz="2600" dirty="0">
              <a:sym typeface="Symbol" pitchFamily="18" charset="2"/>
            </a:endParaRPr>
          </a:p>
          <a:p>
            <a:pPr>
              <a:lnSpc>
                <a:spcPct val="110000"/>
              </a:lnSpc>
              <a:buClr>
                <a:schemeClr val="accent2"/>
              </a:buClr>
            </a:pPr>
            <a:r>
              <a:rPr lang="en-US" sz="3000" dirty="0">
                <a:sym typeface="Symbol" pitchFamily="18" charset="2"/>
              </a:rPr>
              <a:t>Also, the nominal interest rate decreases (</a:t>
            </a:r>
            <a:r>
              <a:rPr lang="en-US" sz="3000" i="1" dirty="0">
                <a:sym typeface="Symbol" pitchFamily="18" charset="2"/>
              </a:rPr>
              <a:t>i</a:t>
            </a:r>
            <a:r>
              <a:rPr lang="en-US" sz="3000" dirty="0">
                <a:sym typeface="Symbol" pitchFamily="18" charset="2"/>
              </a:rPr>
              <a:t>↓): </a:t>
            </a:r>
          </a:p>
        </p:txBody>
      </p:sp>
      <p:sp>
        <p:nvSpPr>
          <p:cNvPr id="4" name="Line 7"/>
          <p:cNvSpPr>
            <a:spLocks noChangeShapeType="1"/>
          </p:cNvSpPr>
          <p:nvPr/>
        </p:nvSpPr>
        <p:spPr bwMode="auto">
          <a:xfrm>
            <a:off x="8957963" y="2393950"/>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8"/>
          <p:cNvSpPr txBox="1">
            <a:spLocks noChangeArrowheads="1"/>
          </p:cNvSpPr>
          <p:nvPr/>
        </p:nvSpPr>
        <p:spPr bwMode="auto">
          <a:xfrm>
            <a:off x="10862963" y="4135438"/>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6" name="Line 11"/>
          <p:cNvSpPr>
            <a:spLocks noChangeShapeType="1"/>
          </p:cNvSpPr>
          <p:nvPr/>
        </p:nvSpPr>
        <p:spPr bwMode="auto">
          <a:xfrm>
            <a:off x="8596013" y="1807909"/>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2"/>
          <p:cNvSpPr>
            <a:spLocks noChangeShapeType="1"/>
          </p:cNvSpPr>
          <p:nvPr/>
        </p:nvSpPr>
        <p:spPr bwMode="auto">
          <a:xfrm>
            <a:off x="8596014" y="4800729"/>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13"/>
          <p:cNvSpPr txBox="1">
            <a:spLocks noChangeArrowheads="1"/>
          </p:cNvSpPr>
          <p:nvPr/>
        </p:nvSpPr>
        <p:spPr bwMode="auto">
          <a:xfrm>
            <a:off x="11467373" y="4682956"/>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9" name="Text Box 14"/>
          <p:cNvSpPr txBox="1">
            <a:spLocks noChangeArrowheads="1"/>
          </p:cNvSpPr>
          <p:nvPr/>
        </p:nvSpPr>
        <p:spPr bwMode="auto">
          <a:xfrm>
            <a:off x="8348363" y="1392239"/>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0" name="Line 16"/>
          <p:cNvSpPr>
            <a:spLocks noChangeShapeType="1"/>
          </p:cNvSpPr>
          <p:nvPr/>
        </p:nvSpPr>
        <p:spPr bwMode="auto">
          <a:xfrm flipV="1">
            <a:off x="9034162" y="2205038"/>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17"/>
          <p:cNvSpPr txBox="1">
            <a:spLocks noChangeArrowheads="1"/>
          </p:cNvSpPr>
          <p:nvPr/>
        </p:nvSpPr>
        <p:spPr bwMode="auto">
          <a:xfrm>
            <a:off x="10926872" y="1773238"/>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2" name="Line 19"/>
          <p:cNvSpPr>
            <a:spLocks noChangeShapeType="1"/>
          </p:cNvSpPr>
          <p:nvPr/>
        </p:nvSpPr>
        <p:spPr bwMode="auto">
          <a:xfrm flipH="1">
            <a:off x="8594425" y="3416300"/>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20"/>
          <p:cNvSpPr>
            <a:spLocks noChangeShapeType="1"/>
          </p:cNvSpPr>
          <p:nvPr/>
        </p:nvSpPr>
        <p:spPr bwMode="auto">
          <a:xfrm flipH="1">
            <a:off x="9981899" y="3411538"/>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1"/>
          <p:cNvSpPr txBox="1">
            <a:spLocks noChangeArrowheads="1"/>
          </p:cNvSpPr>
          <p:nvPr/>
        </p:nvSpPr>
        <p:spPr bwMode="auto">
          <a:xfrm>
            <a:off x="8181674" y="31305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15" name="Text Box 22"/>
          <p:cNvSpPr txBox="1">
            <a:spLocks noChangeArrowheads="1"/>
          </p:cNvSpPr>
          <p:nvPr/>
        </p:nvSpPr>
        <p:spPr bwMode="auto">
          <a:xfrm>
            <a:off x="9715199" y="4759325"/>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16" name="Line 19"/>
          <p:cNvSpPr>
            <a:spLocks noChangeShapeType="1"/>
          </p:cNvSpPr>
          <p:nvPr/>
        </p:nvSpPr>
        <p:spPr bwMode="auto">
          <a:xfrm flipH="1">
            <a:off x="8591248" y="2878124"/>
            <a:ext cx="847726"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0"/>
          <p:cNvSpPr>
            <a:spLocks noChangeShapeType="1"/>
          </p:cNvSpPr>
          <p:nvPr/>
        </p:nvSpPr>
        <p:spPr bwMode="auto">
          <a:xfrm flipH="1">
            <a:off x="9448499" y="2873376"/>
            <a:ext cx="0" cy="1924049"/>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ShapeType="1"/>
          </p:cNvSpPr>
          <p:nvPr/>
        </p:nvSpPr>
        <p:spPr bwMode="auto">
          <a:xfrm flipV="1">
            <a:off x="8724564" y="1766743"/>
            <a:ext cx="1809313" cy="1816206"/>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2486231859"/>
              </p:ext>
            </p:extLst>
          </p:nvPr>
        </p:nvGraphicFramePr>
        <p:xfrm>
          <a:off x="5279471" y="1668365"/>
          <a:ext cx="2991692" cy="3337560"/>
        </p:xfrm>
        <a:graphic>
          <a:graphicData uri="http://schemas.openxmlformats.org/drawingml/2006/table">
            <a:tbl>
              <a:tblPr firstRow="1" bandRow="1">
                <a:tableStyleId>{5C22544A-7EE6-4342-B048-85BDC9FD1C3A}</a:tableStyleId>
              </a:tblPr>
              <a:tblGrid>
                <a:gridCol w="840105">
                  <a:extLst>
                    <a:ext uri="{9D8B030D-6E8A-4147-A177-3AD203B41FA5}">
                      <a16:colId xmlns:a16="http://schemas.microsoft.com/office/drawing/2014/main" val="20000"/>
                    </a:ext>
                  </a:extLst>
                </a:gridCol>
                <a:gridCol w="441642">
                  <a:extLst>
                    <a:ext uri="{9D8B030D-6E8A-4147-A177-3AD203B41FA5}">
                      <a16:colId xmlns:a16="http://schemas.microsoft.com/office/drawing/2014/main" val="3997072210"/>
                    </a:ext>
                  </a:extLst>
                </a:gridCol>
                <a:gridCol w="532130">
                  <a:extLst>
                    <a:ext uri="{9D8B030D-6E8A-4147-A177-3AD203B41FA5}">
                      <a16:colId xmlns:a16="http://schemas.microsoft.com/office/drawing/2014/main" val="1972133978"/>
                    </a:ext>
                  </a:extLst>
                </a:gridCol>
                <a:gridCol w="392605">
                  <a:extLst>
                    <a:ext uri="{9D8B030D-6E8A-4147-A177-3AD203B41FA5}">
                      <a16:colId xmlns:a16="http://schemas.microsoft.com/office/drawing/2014/main" val="20001"/>
                    </a:ext>
                  </a:extLst>
                </a:gridCol>
                <a:gridCol w="392605">
                  <a:extLst>
                    <a:ext uri="{9D8B030D-6E8A-4147-A177-3AD203B41FA5}">
                      <a16:colId xmlns:a16="http://schemas.microsoft.com/office/drawing/2014/main" val="20002"/>
                    </a:ext>
                  </a:extLst>
                </a:gridCol>
                <a:gridCol w="392605">
                  <a:extLst>
                    <a:ext uri="{9D8B030D-6E8A-4147-A177-3AD203B41FA5}">
                      <a16:colId xmlns:a16="http://schemas.microsoft.com/office/drawing/2014/main" val="2810935425"/>
                    </a:ext>
                  </a:extLst>
                </a:gridCol>
              </a:tblGrid>
              <a:tr h="370840">
                <a:tc gridSpan="6">
                  <a:txBody>
                    <a:bodyPr/>
                    <a:lstStyle/>
                    <a:p>
                      <a:pPr algn="ctr"/>
                      <a:r>
                        <a:rPr lang="en-US" b="1" i="1" dirty="0" smtClean="0">
                          <a:solidFill>
                            <a:schemeClr val="bg1"/>
                          </a:solidFill>
                        </a:rPr>
                        <a:t>IS-LM</a:t>
                      </a:r>
                      <a:r>
                        <a:rPr lang="en-US" b="1" dirty="0" smtClean="0">
                          <a:solidFill>
                            <a:schemeClr val="bg1"/>
                          </a:solidFill>
                        </a:rPr>
                        <a:t> Predictions</a:t>
                      </a:r>
                      <a:endParaRPr lang="en-US" b="1" dirty="0">
                        <a:solidFill>
                          <a:schemeClr val="bg1"/>
                        </a:solidFill>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endParaRPr lang="en-US" b="1" dirty="0">
                        <a:solidFill>
                          <a:schemeClr val="tx1"/>
                        </a:solidFill>
                      </a:endParaRPr>
                    </a:p>
                  </a:txBody>
                  <a:tcPr/>
                </a:tc>
                <a:tc>
                  <a:txBody>
                    <a:bodyPr/>
                    <a:lstStyle/>
                    <a:p>
                      <a:pPr algn="ctr"/>
                      <a:r>
                        <a:rPr lang="en-US" b="1" i="1" dirty="0" smtClean="0">
                          <a:solidFill>
                            <a:schemeClr val="tx1"/>
                          </a:solidFill>
                        </a:rPr>
                        <a:t>IS</a:t>
                      </a:r>
                      <a:endParaRPr lang="en-US" b="1" i="1" dirty="0">
                        <a:solidFill>
                          <a:schemeClr val="tx1"/>
                        </a:solidFill>
                      </a:endParaRPr>
                    </a:p>
                  </a:txBody>
                  <a:tcPr/>
                </a:tc>
                <a:tc>
                  <a:txBody>
                    <a:bodyPr/>
                    <a:lstStyle/>
                    <a:p>
                      <a:pPr algn="ctr"/>
                      <a:r>
                        <a:rPr lang="en-US" b="1" i="1" dirty="0" smtClean="0">
                          <a:solidFill>
                            <a:schemeClr val="tx1"/>
                          </a:solidFill>
                        </a:rPr>
                        <a:t>LM</a:t>
                      </a:r>
                      <a:endParaRPr lang="en-US" b="1" i="1" dirty="0">
                        <a:solidFill>
                          <a:schemeClr val="tx1"/>
                        </a:solidFill>
                      </a:endParaRPr>
                    </a:p>
                  </a:txBody>
                  <a:tcPr/>
                </a:tc>
                <a:tc>
                  <a:txBody>
                    <a:bodyPr/>
                    <a:lstStyle/>
                    <a:p>
                      <a:pPr algn="ctr"/>
                      <a:r>
                        <a:rPr lang="en-US" b="1" i="1" dirty="0" smtClean="0">
                          <a:solidFill>
                            <a:schemeClr val="tx1"/>
                          </a:solidFill>
                        </a:rPr>
                        <a:t>Y</a:t>
                      </a:r>
                      <a:endParaRPr lang="en-US" b="1" i="1" dirty="0">
                        <a:solidFill>
                          <a:schemeClr val="tx1"/>
                        </a:solidFill>
                      </a:endParaRPr>
                    </a:p>
                  </a:txBody>
                  <a:tcPr/>
                </a:tc>
                <a:tc>
                  <a:txBody>
                    <a:bodyPr/>
                    <a:lstStyle/>
                    <a:p>
                      <a:pPr algn="ctr"/>
                      <a:r>
                        <a:rPr lang="en-US" b="1" i="1" dirty="0" smtClean="0">
                          <a:solidFill>
                            <a:schemeClr val="tx1"/>
                          </a:solidFill>
                        </a:rPr>
                        <a:t>r</a:t>
                      </a:r>
                      <a:endParaRPr lang="en-US" b="1" dirty="0">
                        <a:solidFill>
                          <a:schemeClr val="tx1"/>
                        </a:solidFill>
                      </a:endParaRPr>
                    </a:p>
                  </a:txBody>
                  <a:tcPr/>
                </a:tc>
                <a:tc>
                  <a:txBody>
                    <a:bodyPr/>
                    <a:lstStyle/>
                    <a:p>
                      <a:pPr algn="ctr"/>
                      <a:r>
                        <a:rPr lang="en-US" b="1" i="1" dirty="0" err="1" smtClean="0">
                          <a:solidFill>
                            <a:schemeClr val="tx1"/>
                          </a:solidFill>
                        </a:rPr>
                        <a:t>i</a:t>
                      </a:r>
                      <a:endParaRPr lang="en-US" b="1" i="1" dirty="0">
                        <a:solidFill>
                          <a:schemeClr val="tx1"/>
                        </a:solidFill>
                      </a:endParaRPr>
                    </a:p>
                  </a:txBody>
                  <a:tcPr/>
                </a:tc>
                <a:extLst>
                  <a:ext uri="{0D108BD9-81ED-4DB2-BD59-A6C34878D82A}">
                    <a16:rowId xmlns:a16="http://schemas.microsoft.com/office/drawing/2014/main" val="10001"/>
                  </a:ext>
                </a:extLst>
              </a:tr>
              <a:tr h="370840">
                <a:tc>
                  <a:txBody>
                    <a:bodyPr/>
                    <a:lstStyle/>
                    <a:p>
                      <a:r>
                        <a:rPr lang="en-US" b="1" i="1" dirty="0" smtClean="0">
                          <a:solidFill>
                            <a:schemeClr val="tx1"/>
                          </a:solidFill>
                        </a:rPr>
                        <a:t>C</a:t>
                      </a:r>
                      <a:r>
                        <a:rPr lang="en-US" b="1" baseline="-25000" dirty="0" smtClean="0">
                          <a:solidFill>
                            <a:schemeClr val="tx1"/>
                          </a:solidFill>
                        </a:rPr>
                        <a:t>o</a:t>
                      </a:r>
                      <a:endParaRPr lang="en-US" b="1"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b="1" i="1" dirty="0" smtClean="0">
                          <a:solidFill>
                            <a:schemeClr val="tx1"/>
                          </a:solidFill>
                        </a:rPr>
                        <a:t>I</a:t>
                      </a:r>
                      <a:r>
                        <a:rPr lang="en-US" b="1" baseline="-25000" dirty="0" smtClean="0">
                          <a:solidFill>
                            <a:schemeClr val="tx1"/>
                          </a:solidFill>
                        </a:rPr>
                        <a:t>0</a:t>
                      </a:r>
                      <a:endParaRPr lang="en-US" b="1" dirty="0">
                        <a:solidFill>
                          <a:schemeClr val="tx1"/>
                        </a:solidFill>
                      </a:endParaRPr>
                    </a:p>
                  </a:txBody>
                  <a:tcPr/>
                </a:tc>
                <a:tc>
                  <a:txBody>
                    <a:bodyPr/>
                    <a:lstStyle/>
                    <a:p>
                      <a:pPr algn="ctr"/>
                      <a:r>
                        <a:rPr lang="en-US" b="0" dirty="0" smtClean="0">
                          <a:solidFill>
                            <a:schemeClr val="tx1"/>
                          </a:solidFill>
                          <a:latin typeface="Calibri"/>
                          <a:cs typeface="Calibri"/>
                        </a:rPr>
                        <a:t>→</a:t>
                      </a:r>
                      <a:endParaRPr lang="en-US" b="0"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547146966"/>
                  </a:ext>
                </a:extLst>
              </a:tr>
              <a:tr h="370840">
                <a:tc>
                  <a:txBody>
                    <a:bodyPr/>
                    <a:lstStyle/>
                    <a:p>
                      <a:r>
                        <a:rPr lang="en-US" b="1" i="1" dirty="0" smtClean="0">
                          <a:solidFill>
                            <a:schemeClr val="tx1"/>
                          </a:solidFill>
                        </a:rPr>
                        <a:t>G</a:t>
                      </a:r>
                      <a:endParaRPr lang="en-US" b="1"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2317205707"/>
                  </a:ext>
                </a:extLst>
              </a:tr>
              <a:tr h="370840">
                <a:tc>
                  <a:txBody>
                    <a:bodyPr/>
                    <a:lstStyle/>
                    <a:p>
                      <a:r>
                        <a:rPr lang="en-US" b="1" i="1" dirty="0" smtClean="0">
                          <a:solidFill>
                            <a:schemeClr val="tx1"/>
                          </a:solidFill>
                        </a:rPr>
                        <a:t>T</a:t>
                      </a:r>
                      <a:endParaRPr lang="en-US" b="1" i="1" dirty="0">
                        <a:solidFill>
                          <a:schemeClr val="tx1"/>
                        </a:solidFill>
                      </a:endParaRPr>
                    </a:p>
                  </a:txBody>
                  <a:tcPr/>
                </a:tc>
                <a:tc>
                  <a:txBody>
                    <a:bodyPr/>
                    <a:lstStyle/>
                    <a:p>
                      <a:pPr algn="ctr"/>
                      <a:r>
                        <a:rPr lang="en-US" b="0" dirty="0" smtClean="0">
                          <a:solidFill>
                            <a:schemeClr val="tx1"/>
                          </a:solidFill>
                          <a:latin typeface="Calibri"/>
                          <a:cs typeface="Calibri"/>
                        </a:rPr>
                        <a:t>←</a:t>
                      </a:r>
                      <a:endParaRPr lang="en-US" b="0"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latin typeface="Calibri"/>
                          <a:cs typeface="Calibri"/>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b="1" i="1" dirty="0" smtClean="0">
                          <a:solidFill>
                            <a:schemeClr val="tx1"/>
                          </a:solidFill>
                        </a:rPr>
                        <a:t>M</a:t>
                      </a:r>
                      <a:r>
                        <a:rPr lang="en-US" b="1" i="0" dirty="0" smtClean="0">
                          <a:solidFill>
                            <a:schemeClr val="tx1"/>
                          </a:solidFill>
                        </a:rPr>
                        <a:t>/</a:t>
                      </a:r>
                      <a:r>
                        <a:rPr lang="en-US" b="1" i="1" dirty="0" smtClean="0">
                          <a:solidFill>
                            <a:schemeClr val="tx1"/>
                          </a:solidFill>
                        </a:rPr>
                        <a:t>P</a:t>
                      </a:r>
                      <a:endParaRPr lang="en-US" b="1"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extLst>
                  <a:ext uri="{0D108BD9-81ED-4DB2-BD59-A6C34878D82A}">
                    <a16:rowId xmlns:a16="http://schemas.microsoft.com/office/drawing/2014/main" val="4256826425"/>
                  </a:ext>
                </a:extLst>
              </a:tr>
              <a:tr h="370840">
                <a:tc>
                  <a:txBody>
                    <a:bodyPr/>
                    <a:lstStyle/>
                    <a:p>
                      <a:r>
                        <a:rPr lang="en-US" b="1" i="1" dirty="0" smtClean="0">
                          <a:solidFill>
                            <a:srgbClr val="FF0000"/>
                          </a:solidFill>
                        </a:rPr>
                        <a:t>E</a:t>
                      </a:r>
                      <a:r>
                        <a:rPr lang="el-GR" b="1" i="0" dirty="0" smtClean="0">
                          <a:solidFill>
                            <a:srgbClr val="FF0000"/>
                          </a:solidFill>
                          <a:latin typeface="Calibri"/>
                          <a:cs typeface="Calibri"/>
                        </a:rPr>
                        <a:t>π</a:t>
                      </a:r>
                      <a:endParaRPr lang="en-US" b="1" i="0" dirty="0">
                        <a:solidFill>
                          <a:srgbClr val="FF0000"/>
                        </a:solidFill>
                      </a:endParaRPr>
                    </a:p>
                  </a:txBody>
                  <a:tcPr/>
                </a:tc>
                <a:tc>
                  <a:txBody>
                    <a:bodyPr/>
                    <a:lstStyle/>
                    <a:p>
                      <a:pPr algn="ct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ctr"/>
                      <a:r>
                        <a:rPr lang="en-US" b="1" dirty="0" smtClean="0">
                          <a:solidFill>
                            <a:srgbClr val="FF0000"/>
                          </a:solidFill>
                          <a:latin typeface="+mn-lt"/>
                          <a:cs typeface="Calibri"/>
                        </a:rPr>
                        <a:t>−</a:t>
                      </a:r>
                      <a:endParaRPr lang="en-US" b="1" dirty="0">
                        <a:solidFill>
                          <a:srgbClr val="FF0000"/>
                        </a:solidFill>
                      </a:endParaRPr>
                    </a:p>
                  </a:txBody>
                  <a:tcPr/>
                </a:tc>
                <a:tc>
                  <a:txBody>
                    <a:bodyPr/>
                    <a:lstStyle/>
                    <a:p>
                      <a:pPr algn="ctr"/>
                      <a:r>
                        <a:rPr lang="en-US" b="1" dirty="0" smtClean="0">
                          <a:solidFill>
                            <a:srgbClr val="FF0000"/>
                          </a:solidFill>
                        </a:rPr>
                        <a:t>+</a:t>
                      </a:r>
                      <a:endParaRPr lang="en-US" b="1" dirty="0">
                        <a:solidFill>
                          <a:srgbClr val="FF0000"/>
                        </a:solidFill>
                      </a:endParaRPr>
                    </a:p>
                  </a:txBody>
                  <a:tcPr/>
                </a:tc>
                <a:extLst>
                  <a:ext uri="{0D108BD9-81ED-4DB2-BD59-A6C34878D82A}">
                    <a16:rowId xmlns:a16="http://schemas.microsoft.com/office/drawing/2014/main" val="4262435120"/>
                  </a:ext>
                </a:extLst>
              </a:tr>
              <a:tr h="370840">
                <a:tc>
                  <a:txBody>
                    <a:bodyPr/>
                    <a:lstStyle/>
                    <a:p>
                      <a:r>
                        <a:rPr lang="en-US" b="1" i="1" dirty="0" smtClean="0">
                          <a:solidFill>
                            <a:schemeClr val="tx1"/>
                          </a:solidFill>
                        </a:rPr>
                        <a:t>L</a:t>
                      </a:r>
                      <a:r>
                        <a:rPr lang="en-US" b="1" i="0" baseline="-25000" dirty="0" smtClean="0">
                          <a:solidFill>
                            <a:schemeClr val="tx1"/>
                          </a:solidFill>
                        </a:rPr>
                        <a:t>0</a:t>
                      </a:r>
                      <a:endParaRPr lang="en-US" b="1" dirty="0">
                        <a:solidFill>
                          <a:schemeClr val="tx1"/>
                        </a:solidFill>
                      </a:endParaRPr>
                    </a:p>
                  </a:txBody>
                  <a:tcPr/>
                </a:tc>
                <a:tc>
                  <a:txBody>
                    <a:bodyPr/>
                    <a:lstStyle/>
                    <a:p>
                      <a:pPr algn="ct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latin typeface="+mn-lt"/>
                          <a:cs typeface="Calibri"/>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tc>
                  <a:txBody>
                    <a:bodyPr/>
                    <a:lstStyle/>
                    <a:p>
                      <a:pPr algn="ctr"/>
                      <a:r>
                        <a:rPr lang="en-US" b="0" dirty="0" smtClean="0">
                          <a:solidFill>
                            <a:schemeClr val="tx1"/>
                          </a:solidFill>
                        </a:rPr>
                        <a:t>+</a:t>
                      </a:r>
                      <a:endParaRPr lang="en-US" b="0" dirty="0">
                        <a:solidFill>
                          <a:schemeClr val="tx1"/>
                        </a:solidFill>
                      </a:endParaRPr>
                    </a:p>
                  </a:txBody>
                  <a:tcPr/>
                </a:tc>
                <a:extLst>
                  <a:ext uri="{0D108BD9-81ED-4DB2-BD59-A6C34878D82A}">
                    <a16:rowId xmlns:a16="http://schemas.microsoft.com/office/drawing/2014/main" val="1577709499"/>
                  </a:ext>
                </a:extLst>
              </a:tr>
            </a:tbl>
          </a:graphicData>
        </a:graphic>
      </p:graphicFrame>
    </p:spTree>
    <p:extLst>
      <p:ext uri="{BB962C8B-B14F-4D97-AF65-F5344CB8AC3E}">
        <p14:creationId xmlns:p14="http://schemas.microsoft.com/office/powerpoint/2010/main" val="2149908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normAutofit fontScale="90000"/>
          </a:bodyPr>
          <a:lstStyle/>
          <a:p>
            <a:r>
              <a:rPr lang="en-US" sz="2700" dirty="0"/>
              <a:t>THE INDIRECT </a:t>
            </a:r>
            <a:r>
              <a:rPr lang="en-US" sz="2700" dirty="0" smtClean="0"/>
              <a:t>MONEY HYPOTHESIS: </a:t>
            </a:r>
            <a:r>
              <a:rPr lang="en-US" sz="2700" dirty="0"/>
              <a:t/>
            </a:r>
            <a:br>
              <a:rPr lang="en-US" sz="2700" dirty="0"/>
            </a:br>
            <a:r>
              <a:rPr lang="en-US" dirty="0" smtClean="0"/>
              <a:t>4. Deflationary expectations effect of falling prices</a:t>
            </a:r>
          </a:p>
        </p:txBody>
      </p:sp>
      <p:sp>
        <p:nvSpPr>
          <p:cNvPr id="57347" name="Rectangle 5"/>
          <p:cNvSpPr>
            <a:spLocks noGrp="1" noChangeArrowheads="1"/>
          </p:cNvSpPr>
          <p:nvPr>
            <p:ph idx="1"/>
          </p:nvPr>
        </p:nvSpPr>
        <p:spPr/>
        <p:txBody>
          <a:bodyPr>
            <a:normAutofit/>
          </a:bodyPr>
          <a:lstStyle/>
          <a:p>
            <a:r>
              <a:rPr lang="en-US" sz="2600" dirty="0" smtClean="0">
                <a:sym typeface="Symbol" pitchFamily="18" charset="2"/>
              </a:rPr>
              <a:t>This deflationary expectations theory emphasizes </a:t>
            </a:r>
            <a:r>
              <a:rPr lang="en-US" sz="2600" i="1" dirty="0" smtClean="0">
                <a:sym typeface="Symbol" pitchFamily="18" charset="2"/>
              </a:rPr>
              <a:t>expected</a:t>
            </a:r>
            <a:r>
              <a:rPr lang="en-US" sz="2600" dirty="0" smtClean="0">
                <a:sym typeface="Symbol" pitchFamily="18" charset="2"/>
              </a:rPr>
              <a:t> inflation (unlike the debt-deflation theory which emphasizes </a:t>
            </a:r>
            <a:r>
              <a:rPr lang="en-US" sz="2600" i="1" dirty="0" smtClean="0">
                <a:sym typeface="Symbol" pitchFamily="18" charset="2"/>
              </a:rPr>
              <a:t>unexpected</a:t>
            </a:r>
            <a:r>
              <a:rPr lang="en-US" sz="2600" dirty="0" smtClean="0">
                <a:sym typeface="Symbol" pitchFamily="18" charset="2"/>
              </a:rPr>
              <a:t> inflation)</a:t>
            </a:r>
          </a:p>
          <a:p>
            <a:r>
              <a:rPr lang="en-US" sz="2600" dirty="0" smtClean="0">
                <a:sym typeface="Symbol" pitchFamily="18" charset="2"/>
              </a:rPr>
              <a:t>It is a somewhat convincing argument that the Federal Reserve was to blame for the Great Depression</a:t>
            </a:r>
          </a:p>
          <a:p>
            <a:r>
              <a:rPr lang="en-US" sz="2600" dirty="0" smtClean="0">
                <a:sym typeface="Symbol" pitchFamily="18" charset="2"/>
              </a:rPr>
              <a:t>The argument is </a:t>
            </a:r>
            <a:r>
              <a:rPr lang="en-US" sz="2600" dirty="0" smtClean="0">
                <a:sym typeface="Symbol" pitchFamily="18" charset="2"/>
              </a:rPr>
              <a:t>that: </a:t>
            </a:r>
          </a:p>
          <a:p>
            <a:pPr lvl="1"/>
            <a:r>
              <a:rPr lang="en-US" sz="2200" dirty="0" smtClean="0">
                <a:sym typeface="Symbol" pitchFamily="18" charset="2"/>
              </a:rPr>
              <a:t>the </a:t>
            </a:r>
            <a:r>
              <a:rPr lang="en-US" sz="2200" dirty="0" smtClean="0">
                <a:sym typeface="Symbol" pitchFamily="18" charset="2"/>
              </a:rPr>
              <a:t>Fed allowed the quantity of money to decline, </a:t>
            </a:r>
            <a:endParaRPr lang="en-US" sz="2200" dirty="0" smtClean="0">
              <a:sym typeface="Symbol" pitchFamily="18" charset="2"/>
            </a:endParaRPr>
          </a:p>
          <a:p>
            <a:pPr lvl="1"/>
            <a:r>
              <a:rPr lang="en-US" sz="2200" dirty="0" smtClean="0">
                <a:sym typeface="Symbol" pitchFamily="18" charset="2"/>
              </a:rPr>
              <a:t>which </a:t>
            </a:r>
            <a:r>
              <a:rPr lang="en-US" sz="2200" dirty="0" smtClean="0">
                <a:sym typeface="Symbol" pitchFamily="18" charset="2"/>
              </a:rPr>
              <a:t>caused prices to fall, </a:t>
            </a:r>
            <a:endParaRPr lang="en-US" sz="2200" dirty="0" smtClean="0">
              <a:sym typeface="Symbol" pitchFamily="18" charset="2"/>
            </a:endParaRPr>
          </a:p>
          <a:p>
            <a:pPr lvl="1"/>
            <a:r>
              <a:rPr lang="en-US" sz="2200" dirty="0" smtClean="0">
                <a:sym typeface="Symbol" pitchFamily="18" charset="2"/>
              </a:rPr>
              <a:t>which </a:t>
            </a:r>
            <a:r>
              <a:rPr lang="en-US" sz="2200" dirty="0" smtClean="0">
                <a:sym typeface="Symbol" pitchFamily="18" charset="2"/>
              </a:rPr>
              <a:t>caused expected inflation to fall, </a:t>
            </a:r>
            <a:endParaRPr lang="en-US" sz="2200" dirty="0" smtClean="0">
              <a:sym typeface="Symbol" pitchFamily="18" charset="2"/>
            </a:endParaRPr>
          </a:p>
          <a:p>
            <a:pPr lvl="1"/>
            <a:r>
              <a:rPr lang="en-US" sz="2200" dirty="0" smtClean="0">
                <a:sym typeface="Symbol" pitchFamily="18" charset="2"/>
              </a:rPr>
              <a:t>which </a:t>
            </a:r>
            <a:r>
              <a:rPr lang="en-US" sz="2200" dirty="0" smtClean="0">
                <a:sym typeface="Symbol" pitchFamily="18" charset="2"/>
              </a:rPr>
              <a:t>caused the </a:t>
            </a:r>
            <a:r>
              <a:rPr lang="en-US" sz="2200" i="1" dirty="0" smtClean="0">
                <a:sym typeface="Symbol" pitchFamily="18" charset="2"/>
              </a:rPr>
              <a:t>LM</a:t>
            </a:r>
            <a:r>
              <a:rPr lang="en-US" sz="2200" dirty="0" smtClean="0">
                <a:sym typeface="Symbol" pitchFamily="18" charset="2"/>
              </a:rPr>
              <a:t> curve to shift left, </a:t>
            </a:r>
            <a:endParaRPr lang="en-US" sz="2200" dirty="0" smtClean="0">
              <a:sym typeface="Symbol" pitchFamily="18" charset="2"/>
            </a:endParaRPr>
          </a:p>
          <a:p>
            <a:pPr lvl="1"/>
            <a:r>
              <a:rPr lang="en-US" sz="2200" dirty="0" smtClean="0">
                <a:sym typeface="Symbol" pitchFamily="18" charset="2"/>
              </a:rPr>
              <a:t>which </a:t>
            </a:r>
            <a:r>
              <a:rPr lang="en-US" sz="2200" dirty="0" smtClean="0">
                <a:sym typeface="Symbol" pitchFamily="18" charset="2"/>
              </a:rPr>
              <a:t>caused the Great Depression</a:t>
            </a:r>
          </a:p>
          <a:p>
            <a:endParaRPr lang="en-US" sz="2600" dirty="0">
              <a:sym typeface="Symbol" pitchFamily="18" charset="2"/>
            </a:endParaRPr>
          </a:p>
        </p:txBody>
      </p:sp>
    </p:spTree>
    <p:extLst>
      <p:ext uri="{BB962C8B-B14F-4D97-AF65-F5344CB8AC3E}">
        <p14:creationId xmlns:p14="http://schemas.microsoft.com/office/powerpoint/2010/main" val="2409812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Explaining the Great Depression</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957876508"/>
              </p:ext>
            </p:extLst>
          </p:nvPr>
        </p:nvGraphicFramePr>
        <p:xfrm>
          <a:off x="609600" y="1600200"/>
          <a:ext cx="9595013" cy="3337560"/>
        </p:xfrm>
        <a:graphic>
          <a:graphicData uri="http://schemas.openxmlformats.org/drawingml/2006/table">
            <a:tbl>
              <a:tblPr firstRow="1" bandRow="1">
                <a:tableStyleId>{5C22544A-7EE6-4342-B048-85BDC9FD1C3A}</a:tableStyleId>
              </a:tblPr>
              <a:tblGrid>
                <a:gridCol w="3904107">
                  <a:extLst>
                    <a:ext uri="{9D8B030D-6E8A-4147-A177-3AD203B41FA5}">
                      <a16:colId xmlns:a16="http://schemas.microsoft.com/office/drawing/2014/main" val="20000"/>
                    </a:ext>
                  </a:extLst>
                </a:gridCol>
                <a:gridCol w="1000379">
                  <a:extLst>
                    <a:ext uri="{9D8B030D-6E8A-4147-A177-3AD203B41FA5}">
                      <a16:colId xmlns:a16="http://schemas.microsoft.com/office/drawing/2014/main" val="20001"/>
                    </a:ext>
                  </a:extLst>
                </a:gridCol>
                <a:gridCol w="1130554">
                  <a:extLst>
                    <a:ext uri="{9D8B030D-6E8A-4147-A177-3AD203B41FA5}">
                      <a16:colId xmlns:a16="http://schemas.microsoft.com/office/drawing/2014/main" val="20002"/>
                    </a:ext>
                  </a:extLst>
                </a:gridCol>
                <a:gridCol w="579602">
                  <a:extLst>
                    <a:ext uri="{9D8B030D-6E8A-4147-A177-3AD203B41FA5}">
                      <a16:colId xmlns:a16="http://schemas.microsoft.com/office/drawing/2014/main" val="20003"/>
                    </a:ext>
                  </a:extLst>
                </a:gridCol>
                <a:gridCol w="579602">
                  <a:extLst>
                    <a:ext uri="{9D8B030D-6E8A-4147-A177-3AD203B41FA5}">
                      <a16:colId xmlns:a16="http://schemas.microsoft.com/office/drawing/2014/main" val="20004"/>
                    </a:ext>
                  </a:extLst>
                </a:gridCol>
                <a:gridCol w="579602">
                  <a:extLst>
                    <a:ext uri="{9D8B030D-6E8A-4147-A177-3AD203B41FA5}">
                      <a16:colId xmlns:a16="http://schemas.microsoft.com/office/drawing/2014/main" val="1234012935"/>
                    </a:ext>
                  </a:extLst>
                </a:gridCol>
                <a:gridCol w="1821167">
                  <a:extLst>
                    <a:ext uri="{9D8B030D-6E8A-4147-A177-3AD203B41FA5}">
                      <a16:colId xmlns:a16="http://schemas.microsoft.com/office/drawing/2014/main" val="20005"/>
                    </a:ext>
                  </a:extLst>
                </a:gridCol>
              </a:tblGrid>
              <a:tr h="370840">
                <a:tc gridSpan="7">
                  <a:txBody>
                    <a:bodyPr/>
                    <a:lstStyle/>
                    <a:p>
                      <a:pPr algn="ctr"/>
                      <a:r>
                        <a:rPr lang="en-US" i="1" dirty="0" smtClean="0"/>
                        <a:t>IS-LM</a:t>
                      </a:r>
                      <a:r>
                        <a:rPr lang="en-US" dirty="0" smtClean="0"/>
                        <a:t> Predictions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IS</a:t>
                      </a:r>
                      <a:r>
                        <a:rPr lang="en-US" b="1" i="0" dirty="0" smtClean="0"/>
                        <a:t> Curve</a:t>
                      </a:r>
                      <a:endParaRPr lang="en-US" b="1" i="0" dirty="0"/>
                    </a:p>
                  </a:txBody>
                  <a:tcPr/>
                </a:tc>
                <a:tc>
                  <a:txBody>
                    <a:bodyPr/>
                    <a:lstStyle/>
                    <a:p>
                      <a:pPr algn="ctr"/>
                      <a:r>
                        <a:rPr lang="en-US" b="1" i="1" dirty="0" smtClean="0"/>
                        <a:t>LM</a:t>
                      </a:r>
                      <a:r>
                        <a:rPr lang="en-US" b="1" i="0" dirty="0" smtClean="0"/>
                        <a:t> Curve</a:t>
                      </a:r>
                      <a:endParaRPr lang="en-US" b="1" i="0"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tc>
                  <a:txBody>
                    <a:bodyPr/>
                    <a:lstStyle/>
                    <a:p>
                      <a:pPr algn="ctr"/>
                      <a:r>
                        <a:rPr lang="en-US" b="1" i="1" dirty="0" err="1" smtClean="0"/>
                        <a:t>i</a:t>
                      </a:r>
                      <a:endParaRPr lang="en-US" b="1" i="1" dirty="0"/>
                    </a:p>
                  </a:txBody>
                  <a:tcPr/>
                </a:tc>
                <a:tc>
                  <a:txBody>
                    <a:bodyPr/>
                    <a:lstStyle/>
                    <a:p>
                      <a:pPr algn="ctr"/>
                      <a:r>
                        <a:rPr lang="en-US" b="1" i="1" dirty="0" smtClean="0"/>
                        <a:t>Verdict</a:t>
                      </a:r>
                      <a:endParaRPr lang="en-US" b="1" i="1" dirty="0"/>
                    </a:p>
                  </a:txBody>
                  <a:tcPr/>
                </a:tc>
                <a:extLst>
                  <a:ext uri="{0D108BD9-81ED-4DB2-BD59-A6C34878D82A}">
                    <a16:rowId xmlns:a16="http://schemas.microsoft.com/office/drawing/2014/main" val="10001"/>
                  </a:ext>
                </a:extLst>
              </a:tr>
              <a:tr h="370840">
                <a:tc>
                  <a:txBody>
                    <a:bodyPr/>
                    <a:lstStyle/>
                    <a:p>
                      <a:r>
                        <a:rPr lang="en-US" b="1" i="1" dirty="0" smtClean="0"/>
                        <a:t>Spending Hypothesis</a:t>
                      </a:r>
                      <a:endParaRPr lang="en-US" b="1" i="1" dirty="0"/>
                    </a:p>
                  </a:txBody>
                  <a:tcPr/>
                </a:tc>
                <a:tc>
                  <a:txBody>
                    <a:bodyPr/>
                    <a:lstStyle/>
                    <a:p>
                      <a:pPr algn="ctr"/>
                      <a:r>
                        <a:rPr lang="en-US" dirty="0" smtClean="0">
                          <a:latin typeface="+mn-lt"/>
                          <a:cs typeface="Calibri"/>
                        </a:rPr>
                        <a:t>←</a:t>
                      </a:r>
                      <a:endParaRPr lang="en-US" dirty="0"/>
                    </a:p>
                  </a:txBody>
                  <a:tcPr/>
                </a:tc>
                <a:tc>
                  <a:txBody>
                    <a:bodyPr/>
                    <a:lstStyle/>
                    <a:p>
                      <a:pPr algn="ctr"/>
                      <a:endParaRPr lang="en-US"/>
                    </a:p>
                  </a:txBody>
                  <a:tcPr/>
                </a:tc>
                <a:tc>
                  <a:txBody>
                    <a:bodyPr/>
                    <a:lstStyle/>
                    <a:p>
                      <a:pPr algn="ctr"/>
                      <a:r>
                        <a:rPr lang="en-US" b="1" i="1" dirty="0" smtClean="0">
                          <a:solidFill>
                            <a:srgbClr val="FF0000"/>
                          </a:solidFill>
                        </a:rPr>
                        <a:t>↓</a:t>
                      </a:r>
                      <a:endParaRPr lang="en-US" dirty="0">
                        <a:solidFill>
                          <a:srgbClr val="FF0000"/>
                        </a:solidFill>
                      </a:endParaRPr>
                    </a:p>
                  </a:txBody>
                  <a:tcPr/>
                </a:tc>
                <a:tc>
                  <a:txBody>
                    <a:bodyPr/>
                    <a:lstStyle/>
                    <a:p>
                      <a:pPr algn="ctr"/>
                      <a:r>
                        <a:rPr lang="en-US" b="1" i="1" dirty="0" smtClean="0">
                          <a:solidFill>
                            <a:srgbClr val="FF0000"/>
                          </a:solidFill>
                        </a:rPr>
                        <a:t>↓</a:t>
                      </a:r>
                      <a:endParaRPr lang="en-US" dirty="0">
                        <a:solidFill>
                          <a:srgbClr val="FF0000"/>
                        </a:solidFill>
                      </a:endParaRPr>
                    </a:p>
                  </a:txBody>
                  <a:tcPr/>
                </a:tc>
                <a:tc>
                  <a:txBody>
                    <a:bodyPr/>
                    <a:lstStyle/>
                    <a:p>
                      <a:pPr algn="ctr"/>
                      <a:r>
                        <a:rPr lang="en-US" b="1" i="1" dirty="0" smtClean="0">
                          <a:solidFill>
                            <a:srgbClr val="FF0000"/>
                          </a:solidFill>
                        </a:rPr>
                        <a:t>↓</a:t>
                      </a:r>
                      <a:endParaRPr lang="en-US" dirty="0">
                        <a:solidFill>
                          <a:srgbClr val="FF0000"/>
                        </a:solidFill>
                      </a:endParaRPr>
                    </a:p>
                  </a:txBody>
                  <a:tcPr/>
                </a:tc>
                <a:tc>
                  <a:txBody>
                    <a:bodyPr/>
                    <a:lstStyle/>
                    <a:p>
                      <a:pPr algn="ctr"/>
                      <a:r>
                        <a:rPr lang="en-US" b="1" dirty="0" smtClean="0"/>
                        <a:t>OK</a:t>
                      </a:r>
                      <a:endParaRPr lang="en-US" b="1" dirty="0"/>
                    </a:p>
                  </a:txBody>
                  <a:tcPr/>
                </a:tc>
                <a:extLst>
                  <a:ext uri="{0D108BD9-81ED-4DB2-BD59-A6C34878D82A}">
                    <a16:rowId xmlns:a16="http://schemas.microsoft.com/office/drawing/2014/main" val="10002"/>
                  </a:ext>
                </a:extLst>
              </a:tr>
              <a:tr h="370840">
                <a:tc>
                  <a:txBody>
                    <a:bodyPr/>
                    <a:lstStyle/>
                    <a:p>
                      <a:r>
                        <a:rPr lang="en-US" b="1" i="1" dirty="0" smtClean="0"/>
                        <a:t>Money Hypothesis</a:t>
                      </a:r>
                      <a:endParaRPr lang="en-US" b="1" i="1"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algn="ctr"/>
                      <a:r>
                        <a:rPr lang="en-US" b="1" i="1" dirty="0" smtClean="0"/>
                        <a:t>↓</a:t>
                      </a:r>
                      <a:endParaRPr lang="en-US" dirty="0"/>
                    </a:p>
                  </a:txBody>
                  <a:tcPr/>
                </a:tc>
                <a:tc>
                  <a:txBody>
                    <a:bodyPr/>
                    <a:lstStyle/>
                    <a:p>
                      <a:pPr algn="ctr"/>
                      <a:r>
                        <a:rPr lang="en-US" b="1" i="1" dirty="0" smtClean="0"/>
                        <a:t>↑</a:t>
                      </a:r>
                      <a:endParaRPr lang="en-US" dirty="0"/>
                    </a:p>
                  </a:txBody>
                  <a:tcPr/>
                </a:tc>
                <a:tc>
                  <a:txBody>
                    <a:bodyPr/>
                    <a:lstStyle/>
                    <a:p>
                      <a:pPr algn="ctr"/>
                      <a:r>
                        <a:rPr lang="en-US" b="1" i="1" dirty="0" smtClean="0"/>
                        <a:t>↑</a:t>
                      </a:r>
                      <a:endParaRPr lang="en-US" dirty="0"/>
                    </a:p>
                  </a:txBody>
                  <a:tcPr/>
                </a:tc>
                <a:tc>
                  <a:txBody>
                    <a:bodyPr/>
                    <a:lstStyle/>
                    <a:p>
                      <a:pPr algn="ctr"/>
                      <a:r>
                        <a:rPr lang="en-US" b="1" dirty="0" smtClean="0"/>
                        <a:t>Not</a:t>
                      </a:r>
                      <a:r>
                        <a:rPr lang="en-US" dirty="0" smtClean="0"/>
                        <a:t> </a:t>
                      </a:r>
                      <a:r>
                        <a:rPr lang="en-US" b="1" dirty="0" smtClean="0"/>
                        <a:t>OK</a:t>
                      </a:r>
                      <a:endParaRPr lang="en-US" dirty="0"/>
                    </a:p>
                  </a:txBody>
                  <a:tcPr/>
                </a:tc>
                <a:extLst>
                  <a:ext uri="{0D108BD9-81ED-4DB2-BD59-A6C34878D82A}">
                    <a16:rowId xmlns:a16="http://schemas.microsoft.com/office/drawing/2014/main" val="10003"/>
                  </a:ext>
                </a:extLst>
              </a:tr>
              <a:tr h="370840">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smtClean="0"/>
                        <a:t>Indirect Money Hypothesis (4 versions)</a:t>
                      </a:r>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extLst>
                  <a:ext uri="{0D108BD9-81ED-4DB2-BD59-A6C34878D82A}">
                    <a16:rowId xmlns:a16="http://schemas.microsoft.com/office/drawing/2014/main" val="133659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Standard Effect of P↓</a:t>
                      </a:r>
                    </a:p>
                  </a:txBody>
                  <a:tcPr/>
                </a:tc>
                <a:tc>
                  <a:txBody>
                    <a:bodyPr/>
                    <a:lstStyle/>
                    <a:p>
                      <a:pPr algn="ctr"/>
                      <a:endParaRPr lang="en-US"/>
                    </a:p>
                  </a:txBody>
                  <a:tcPr/>
                </a:tc>
                <a:tc>
                  <a:txBody>
                    <a:bodyPr/>
                    <a:lstStyle/>
                    <a:p>
                      <a:pPr algn="ctr"/>
                      <a:r>
                        <a:rPr lang="en-US" dirty="0" smtClean="0">
                          <a:latin typeface="+mn-lt"/>
                          <a:cs typeface="Calibri"/>
                        </a:rPr>
                        <a:t>→</a:t>
                      </a:r>
                      <a:endParaRPr lang="en-US" dirty="0"/>
                    </a:p>
                  </a:txBody>
                  <a:tcPr/>
                </a:tc>
                <a:tc>
                  <a:txBody>
                    <a:bodyPr/>
                    <a:lstStyle/>
                    <a:p>
                      <a:pPr algn="ctr"/>
                      <a:r>
                        <a:rPr lang="en-US" b="1" i="1" dirty="0" smtClean="0"/>
                        <a:t>↑</a:t>
                      </a:r>
                      <a:endParaRPr lang="en-US" dirty="0"/>
                    </a:p>
                  </a:txBody>
                  <a:tcPr/>
                </a:tc>
                <a:tc>
                  <a:txBody>
                    <a:bodyPr/>
                    <a:lstStyle/>
                    <a:p>
                      <a:pPr algn="ctr"/>
                      <a:r>
                        <a:rPr lang="en-US" b="1" i="1" dirty="0" smtClean="0"/>
                        <a:t>↓</a:t>
                      </a:r>
                      <a:endParaRPr lang="en-US" dirty="0"/>
                    </a:p>
                  </a:txBody>
                  <a:tcPr/>
                </a:tc>
                <a:tc>
                  <a:txBody>
                    <a:bodyPr/>
                    <a:lstStyle/>
                    <a:p>
                      <a:pPr algn="ctr"/>
                      <a:r>
                        <a:rPr lang="en-US" b="1" i="1" dirty="0" smtClean="0"/>
                        <a:t>↓</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Not</a:t>
                      </a:r>
                      <a:r>
                        <a:rPr lang="en-US" dirty="0" smtClean="0"/>
                        <a:t> </a:t>
                      </a:r>
                      <a:r>
                        <a:rPr lang="en-US" b="1" dirty="0" smtClean="0"/>
                        <a:t>Applicable</a:t>
                      </a:r>
                      <a:endParaRPr lang="en-US" dirty="0" smtClean="0"/>
                    </a:p>
                  </a:txBody>
                  <a:tcPr/>
                </a:tc>
                <a:extLst>
                  <a:ext uri="{0D108BD9-81ED-4DB2-BD59-A6C34878D82A}">
                    <a16:rowId xmlns:a16="http://schemas.microsoft.com/office/drawing/2014/main" val="10004"/>
                  </a:ext>
                </a:extLst>
              </a:tr>
              <a:tr h="370840">
                <a:tc>
                  <a:txBody>
                    <a:bodyPr/>
                    <a:lstStyle/>
                    <a:p>
                      <a:r>
                        <a:rPr lang="en-US" b="1" i="1" dirty="0" smtClean="0"/>
                        <a:t>Pigou Effect of P↓ </a:t>
                      </a:r>
                      <a:endParaRPr lang="en-US"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Calibri"/>
                        </a:rPr>
                        <a:t>→</a:t>
                      </a:r>
                      <a:endParaRPr lang="en-US" dirty="0" smtClean="0"/>
                    </a:p>
                  </a:txBody>
                  <a:tcPr/>
                </a:tc>
                <a:tc>
                  <a:txBody>
                    <a:bodyPr/>
                    <a:lstStyle/>
                    <a:p>
                      <a:pPr algn="ctr"/>
                      <a:endParaRPr lang="en-US" dirty="0"/>
                    </a:p>
                  </a:txBody>
                  <a:tcPr/>
                </a:tc>
                <a:tc>
                  <a:txBody>
                    <a:bodyPr/>
                    <a:lstStyle/>
                    <a:p>
                      <a:pPr algn="ctr"/>
                      <a:r>
                        <a:rPr lang="en-US" b="1" i="1" dirty="0" smtClean="0"/>
                        <a:t>↑</a:t>
                      </a:r>
                      <a:endParaRPr lang="en-US" dirty="0"/>
                    </a:p>
                  </a:txBody>
                  <a:tcPr/>
                </a:tc>
                <a:tc>
                  <a:txBody>
                    <a:bodyPr/>
                    <a:lstStyle/>
                    <a:p>
                      <a:pPr algn="ctr"/>
                      <a:r>
                        <a:rPr lang="en-US" b="1" i="1" dirty="0" smtClean="0"/>
                        <a:t>↑</a:t>
                      </a:r>
                      <a:endParaRPr lang="en-US" dirty="0"/>
                    </a:p>
                  </a:txBody>
                  <a:tcPr/>
                </a:tc>
                <a:tc>
                  <a:txBody>
                    <a:bodyPr/>
                    <a:lstStyle/>
                    <a:p>
                      <a:pPr algn="ctr"/>
                      <a:r>
                        <a:rPr lang="en-US" b="1" i="1" dirty="0" smtClean="0"/>
                        <a:t>↑</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Not</a:t>
                      </a:r>
                      <a:r>
                        <a:rPr lang="en-US" dirty="0" smtClean="0"/>
                        <a:t> </a:t>
                      </a:r>
                      <a:r>
                        <a:rPr lang="en-US" b="1" dirty="0" smtClean="0"/>
                        <a:t>Applicable</a:t>
                      </a:r>
                      <a:endParaRPr lang="en-US" dirty="0" smtClean="0"/>
                    </a:p>
                  </a:txBody>
                  <a:tcPr/>
                </a:tc>
                <a:extLst>
                  <a:ext uri="{0D108BD9-81ED-4DB2-BD59-A6C34878D82A}">
                    <a16:rowId xmlns:a16="http://schemas.microsoft.com/office/drawing/2014/main" val="10005"/>
                  </a:ext>
                </a:extLst>
              </a:tr>
              <a:tr h="370840">
                <a:tc>
                  <a:txBody>
                    <a:bodyPr/>
                    <a:lstStyle/>
                    <a:p>
                      <a:r>
                        <a:rPr lang="en-US" b="1" i="1" dirty="0" smtClean="0"/>
                        <a:t>Debt-Deflation Effect of P↓</a:t>
                      </a:r>
                      <a:endParaRPr lang="en-US" b="1" i="1" dirty="0"/>
                    </a:p>
                  </a:txBody>
                  <a:tcPr/>
                </a:tc>
                <a:tc>
                  <a:txBody>
                    <a:bodyPr/>
                    <a:lstStyle/>
                    <a:p>
                      <a:pPr algn="ctr"/>
                      <a:r>
                        <a:rPr lang="en-US" dirty="0" smtClean="0">
                          <a:latin typeface="+mn-lt"/>
                          <a:cs typeface="Calibri"/>
                        </a:rPr>
                        <a:t>←</a:t>
                      </a:r>
                      <a:endParaRPr lang="en-US" dirty="0"/>
                    </a:p>
                  </a:txBody>
                  <a:tcPr/>
                </a:tc>
                <a:tc>
                  <a:txBody>
                    <a:bodyPr/>
                    <a:lstStyle/>
                    <a:p>
                      <a:pPr algn="ctr"/>
                      <a:endParaRPr lang="en-US" dirty="0"/>
                    </a:p>
                  </a:txBody>
                  <a:tcPr/>
                </a:tc>
                <a:tc>
                  <a:txBody>
                    <a:bodyPr/>
                    <a:lstStyle/>
                    <a:p>
                      <a:pPr algn="ctr"/>
                      <a:r>
                        <a:rPr lang="en-US" b="1" i="1" dirty="0" smtClean="0">
                          <a:solidFill>
                            <a:srgbClr val="FF0000"/>
                          </a:solidFill>
                        </a:rPr>
                        <a:t>↓</a:t>
                      </a:r>
                      <a:endParaRPr lang="en-US" dirty="0">
                        <a:solidFill>
                          <a:srgbClr val="FF0000"/>
                        </a:solidFill>
                      </a:endParaRPr>
                    </a:p>
                  </a:txBody>
                  <a:tcPr/>
                </a:tc>
                <a:tc>
                  <a:txBody>
                    <a:bodyPr/>
                    <a:lstStyle/>
                    <a:p>
                      <a:pPr algn="ctr"/>
                      <a:r>
                        <a:rPr lang="en-US" b="1" i="1" dirty="0" smtClean="0">
                          <a:solidFill>
                            <a:srgbClr val="FF0000"/>
                          </a:solidFill>
                        </a:rPr>
                        <a:t>↓</a:t>
                      </a:r>
                      <a:endParaRPr lang="en-US" dirty="0">
                        <a:solidFill>
                          <a:srgbClr val="FF0000"/>
                        </a:solidFill>
                      </a:endParaRPr>
                    </a:p>
                  </a:txBody>
                  <a:tcPr/>
                </a:tc>
                <a:tc>
                  <a:txBody>
                    <a:bodyPr/>
                    <a:lstStyle/>
                    <a:p>
                      <a:pPr algn="ctr"/>
                      <a:r>
                        <a:rPr lang="en-US" b="1" i="1" dirty="0" smtClean="0">
                          <a:solidFill>
                            <a:srgbClr val="FF0000"/>
                          </a:solidFill>
                        </a:rPr>
                        <a:t>↓</a:t>
                      </a:r>
                      <a:endParaRPr lang="en-US" dirty="0">
                        <a:solidFill>
                          <a:srgbClr val="FF0000"/>
                        </a:solidFill>
                      </a:endParaRPr>
                    </a:p>
                  </a:txBody>
                  <a:tcPr/>
                </a:tc>
                <a:tc>
                  <a:txBody>
                    <a:bodyPr/>
                    <a:lstStyle/>
                    <a:p>
                      <a:pPr algn="ctr"/>
                      <a:r>
                        <a:rPr lang="en-US" b="1" dirty="0" smtClean="0"/>
                        <a:t>OK</a:t>
                      </a:r>
                      <a:endParaRPr lang="en-US" dirty="0"/>
                    </a:p>
                  </a:txBody>
                  <a:tcPr/>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Deflationary Expectations Effect of P↓</a:t>
                      </a:r>
                    </a:p>
                  </a:txBody>
                  <a:tcPr/>
                </a:tc>
                <a:tc>
                  <a:txBody>
                    <a:bodyPr/>
                    <a:lstStyle/>
                    <a:p>
                      <a:pPr algn="ctr"/>
                      <a:endParaRPr lang="en-US" dirty="0"/>
                    </a:p>
                  </a:txBody>
                  <a:tcPr/>
                </a:tc>
                <a:tc>
                  <a:txBody>
                    <a:bodyPr/>
                    <a:lstStyle/>
                    <a:p>
                      <a:pPr algn="ctr"/>
                      <a:r>
                        <a:rPr lang="en-US" dirty="0" smtClean="0">
                          <a:latin typeface="+mn-lt"/>
                          <a:cs typeface="Calibri"/>
                        </a:rPr>
                        <a:t>←</a:t>
                      </a:r>
                      <a:endParaRPr lang="en-US" dirty="0"/>
                    </a:p>
                  </a:txBody>
                  <a:tcPr/>
                </a:tc>
                <a:tc>
                  <a:txBody>
                    <a:bodyPr/>
                    <a:lstStyle/>
                    <a:p>
                      <a:pPr algn="ctr"/>
                      <a:r>
                        <a:rPr lang="en-US" b="1" i="1" dirty="0" smtClean="0">
                          <a:solidFill>
                            <a:srgbClr val="FF0000"/>
                          </a:solidFill>
                        </a:rPr>
                        <a:t>↓</a:t>
                      </a:r>
                      <a:endParaRPr lang="en-US" dirty="0">
                        <a:solidFill>
                          <a:srgbClr val="FF0000"/>
                        </a:solidFill>
                      </a:endParaRPr>
                    </a:p>
                  </a:txBody>
                  <a:tcPr/>
                </a:tc>
                <a:tc>
                  <a:txBody>
                    <a:bodyPr/>
                    <a:lstStyle/>
                    <a:p>
                      <a:pPr algn="ctr"/>
                      <a:r>
                        <a:rPr lang="en-US" b="1" i="1" dirty="0" smtClean="0">
                          <a:solidFill>
                            <a:srgbClr val="FF0000"/>
                          </a:solidFill>
                        </a:rPr>
                        <a:t>↑</a:t>
                      </a:r>
                      <a:endParaRPr lang="en-US" dirty="0">
                        <a:solidFill>
                          <a:srgbClr val="FF0000"/>
                        </a:solidFill>
                      </a:endParaRPr>
                    </a:p>
                  </a:txBody>
                  <a:tcPr/>
                </a:tc>
                <a:tc>
                  <a:txBody>
                    <a:bodyPr/>
                    <a:lstStyle/>
                    <a:p>
                      <a:pPr algn="ctr"/>
                      <a:r>
                        <a:rPr lang="en-US" b="1" i="1" dirty="0" smtClean="0">
                          <a:solidFill>
                            <a:srgbClr val="FF0000"/>
                          </a:solidFill>
                        </a:rPr>
                        <a:t>↓</a:t>
                      </a:r>
                      <a:endParaRPr lang="en-US" dirty="0">
                        <a:solidFill>
                          <a:srgbClr val="FF0000"/>
                        </a:solidFill>
                      </a:endParaRPr>
                    </a:p>
                  </a:txBody>
                  <a:tcPr/>
                </a:tc>
                <a:tc>
                  <a:txBody>
                    <a:bodyPr/>
                    <a:lstStyle/>
                    <a:p>
                      <a:pPr algn="ctr"/>
                      <a:r>
                        <a:rPr lang="en-US" b="1" dirty="0" smtClean="0"/>
                        <a:t>OK</a:t>
                      </a:r>
                      <a:endParaRPr lang="en-US" dirty="0"/>
                    </a:p>
                  </a:txBody>
                  <a:tcPr/>
                </a:tc>
                <a:extLst>
                  <a:ext uri="{0D108BD9-81ED-4DB2-BD59-A6C34878D82A}">
                    <a16:rowId xmlns:a16="http://schemas.microsoft.com/office/drawing/2014/main" val="1424424528"/>
                  </a:ext>
                </a:extLst>
              </a:tr>
            </a:tbl>
          </a:graphicData>
        </a:graphic>
      </p:graphicFrame>
    </p:spTree>
    <p:extLst>
      <p:ext uri="{BB962C8B-B14F-4D97-AF65-F5344CB8AC3E}">
        <p14:creationId xmlns:p14="http://schemas.microsoft.com/office/powerpoint/2010/main" val="144727948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t>
            </a:r>
            <a:r>
              <a:rPr lang="en-US" dirty="0" smtClean="0"/>
              <a:t>he evidence on output and nominal interest rates</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Note that all the theories labeled “OK” in the previous slide predict falling real GDP and falling nominal interest rates</a:t>
            </a:r>
          </a:p>
          <a:p>
            <a:r>
              <a:rPr lang="en-US" dirty="0" smtClean="0">
                <a:solidFill>
                  <a:srgbClr val="0070C0"/>
                </a:solidFill>
              </a:rPr>
              <a:t>This is exactly what happened in the early stages of the Great Depression</a:t>
            </a:r>
          </a:p>
          <a:p>
            <a:r>
              <a:rPr lang="en-US" dirty="0" smtClean="0">
                <a:solidFill>
                  <a:srgbClr val="0070C0"/>
                </a:solidFill>
              </a:rPr>
              <a:t>The spending hypothesis and </a:t>
            </a:r>
            <a:r>
              <a:rPr lang="en-US" dirty="0">
                <a:solidFill>
                  <a:srgbClr val="0070C0"/>
                </a:solidFill>
              </a:rPr>
              <a:t>the debt-deflation </a:t>
            </a:r>
            <a:r>
              <a:rPr lang="en-US" dirty="0" smtClean="0">
                <a:solidFill>
                  <a:srgbClr val="0070C0"/>
                </a:solidFill>
              </a:rPr>
              <a:t>hypothesis both predict falling real interest rates, whereas the </a:t>
            </a:r>
            <a:r>
              <a:rPr lang="en-US" dirty="0">
                <a:solidFill>
                  <a:srgbClr val="0070C0"/>
                </a:solidFill>
              </a:rPr>
              <a:t>deflationary expectations </a:t>
            </a:r>
            <a:r>
              <a:rPr lang="en-US" dirty="0" smtClean="0">
                <a:solidFill>
                  <a:srgbClr val="0070C0"/>
                </a:solidFill>
              </a:rPr>
              <a:t>hypothesis predicts rising real interest rates</a:t>
            </a:r>
          </a:p>
          <a:p>
            <a:r>
              <a:rPr lang="en-US" dirty="0" smtClean="0">
                <a:solidFill>
                  <a:srgbClr val="0070C0"/>
                </a:solidFill>
              </a:rPr>
              <a:t>Therefore, evidence on real interest rates is crucial in identifying suitable explanations for the Great Depression</a:t>
            </a:r>
            <a:endParaRPr lang="en-US" dirty="0">
              <a:solidFill>
                <a:srgbClr val="0070C0"/>
              </a:solidFill>
            </a:endParaRPr>
          </a:p>
        </p:txBody>
      </p:sp>
    </p:spTree>
    <p:extLst>
      <p:ext uri="{BB962C8B-B14F-4D97-AF65-F5344CB8AC3E}">
        <p14:creationId xmlns:p14="http://schemas.microsoft.com/office/powerpoint/2010/main" val="153197022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r>
              <a:rPr lang="en-US" dirty="0" smtClean="0"/>
              <a:t>Why another Great Depression is unlikely</a:t>
            </a:r>
          </a:p>
        </p:txBody>
      </p:sp>
      <p:sp>
        <p:nvSpPr>
          <p:cNvPr id="59395" name="Rectangle 5"/>
          <p:cNvSpPr>
            <a:spLocks noGrp="1" noChangeArrowheads="1"/>
          </p:cNvSpPr>
          <p:nvPr>
            <p:ph idx="1"/>
          </p:nvPr>
        </p:nvSpPr>
        <p:spPr/>
        <p:txBody>
          <a:bodyPr>
            <a:normAutofit/>
          </a:bodyPr>
          <a:lstStyle/>
          <a:p>
            <a:r>
              <a:rPr lang="en-US" sz="2700" dirty="0"/>
              <a:t>Policymakers (or their advisors) now know much more about macroeconomics:</a:t>
            </a:r>
          </a:p>
          <a:p>
            <a:pPr lvl="1"/>
            <a:r>
              <a:rPr lang="en-US" dirty="0" smtClean="0"/>
              <a:t>The Fed knows better than to let </a:t>
            </a:r>
            <a:r>
              <a:rPr lang="en-US" b="1" i="1" dirty="0" smtClean="0"/>
              <a:t>M</a:t>
            </a:r>
            <a:r>
              <a:rPr lang="en-US" sz="1100" dirty="0"/>
              <a:t> </a:t>
            </a:r>
            <a:r>
              <a:rPr lang="en-US" dirty="0" smtClean="0"/>
              <a:t> fall so much, especially during a contraction.</a:t>
            </a:r>
          </a:p>
          <a:p>
            <a:pPr lvl="1"/>
            <a:r>
              <a:rPr lang="en-US" dirty="0" smtClean="0"/>
              <a:t>Fiscal policymakers know better than to raise taxes or cut spending during a contraction.</a:t>
            </a:r>
          </a:p>
          <a:p>
            <a:pPr>
              <a:spcBef>
                <a:spcPct val="40000"/>
              </a:spcBef>
            </a:pPr>
            <a:r>
              <a:rPr lang="en-US" sz="2700" dirty="0"/>
              <a:t>Federal deposit insurance makes widespread bank failures very unlikely.</a:t>
            </a:r>
          </a:p>
          <a:p>
            <a:pPr>
              <a:spcBef>
                <a:spcPct val="40000"/>
              </a:spcBef>
            </a:pPr>
            <a:r>
              <a:rPr lang="en-US" sz="2700" dirty="0"/>
              <a:t>Automatic stabilizers make fiscal policy expansionary during an economic downturn.</a:t>
            </a:r>
          </a:p>
        </p:txBody>
      </p:sp>
    </p:spTree>
    <p:extLst>
      <p:ext uri="{BB962C8B-B14F-4D97-AF65-F5344CB8AC3E}">
        <p14:creationId xmlns:p14="http://schemas.microsoft.com/office/powerpoint/2010/main" val="966352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of the </a:t>
            </a:r>
            <a:r>
              <a:rPr lang="en-US" i="1" dirty="0" smtClean="0"/>
              <a:t>IS</a:t>
            </a:r>
            <a:r>
              <a:rPr lang="en-US" dirty="0" smtClean="0"/>
              <a:t> curve</a:t>
            </a:r>
            <a:endParaRPr lang="en-US" dirty="0"/>
          </a:p>
        </p:txBody>
      </p:sp>
      <p:sp>
        <p:nvSpPr>
          <p:cNvPr id="3" name="Content Placeholder 2"/>
          <p:cNvSpPr>
            <a:spLocks noGrp="1"/>
          </p:cNvSpPr>
          <p:nvPr>
            <p:ph idx="1"/>
          </p:nvPr>
        </p:nvSpPr>
        <p:spPr>
          <a:xfrm>
            <a:off x="609600" y="1600201"/>
            <a:ext cx="7528313" cy="4525963"/>
          </a:xfrm>
        </p:spPr>
        <p:txBody>
          <a:bodyPr>
            <a:normAutofit/>
          </a:bodyPr>
          <a:lstStyle/>
          <a:p>
            <a:r>
              <a:rPr lang="en-US" dirty="0" smtClean="0"/>
              <a:t>Similarly, the </a:t>
            </a:r>
            <a:r>
              <a:rPr lang="en-US" i="1" dirty="0"/>
              <a:t>IS</a:t>
            </a:r>
            <a:r>
              <a:rPr lang="en-US" dirty="0"/>
              <a:t> curve shifts </a:t>
            </a:r>
            <a:r>
              <a:rPr lang="en-US" i="1" dirty="0" smtClean="0"/>
              <a:t>left</a:t>
            </a:r>
            <a:r>
              <a:rPr lang="en-US" dirty="0" smtClean="0"/>
              <a:t> if </a:t>
            </a:r>
            <a:r>
              <a:rPr lang="en-US" dirty="0"/>
              <a:t>there is:</a:t>
            </a:r>
          </a:p>
          <a:p>
            <a:pPr lvl="1"/>
            <a:r>
              <a:rPr lang="en-US" dirty="0"/>
              <a:t>an </a:t>
            </a:r>
            <a:r>
              <a:rPr lang="en-US" i="1" dirty="0" smtClean="0"/>
              <a:t>decrease</a:t>
            </a:r>
            <a:r>
              <a:rPr lang="en-US" dirty="0" smtClean="0"/>
              <a:t> </a:t>
            </a:r>
            <a:r>
              <a:rPr lang="en-US" dirty="0"/>
              <a:t>in </a:t>
            </a:r>
            <a:r>
              <a:rPr lang="en-US" i="1" dirty="0"/>
              <a:t>C</a:t>
            </a:r>
            <a:r>
              <a:rPr lang="en-US" baseline="-25000" dirty="0"/>
              <a:t>o</a:t>
            </a:r>
            <a:r>
              <a:rPr lang="en-US" dirty="0"/>
              <a:t> + </a:t>
            </a:r>
            <a:r>
              <a:rPr lang="en-US" i="1" dirty="0"/>
              <a:t>I</a:t>
            </a:r>
            <a:r>
              <a:rPr lang="en-US" baseline="-25000" dirty="0"/>
              <a:t>o</a:t>
            </a:r>
            <a:r>
              <a:rPr lang="en-US" dirty="0"/>
              <a:t> + </a:t>
            </a:r>
            <a:r>
              <a:rPr lang="en-US" i="1" dirty="0"/>
              <a:t>G</a:t>
            </a:r>
            <a:r>
              <a:rPr lang="en-US" dirty="0"/>
              <a:t>, or</a:t>
            </a:r>
          </a:p>
          <a:p>
            <a:pPr lvl="1"/>
            <a:r>
              <a:rPr lang="en-US" dirty="0"/>
              <a:t>a </a:t>
            </a:r>
            <a:r>
              <a:rPr lang="en-US" i="1" dirty="0" smtClean="0"/>
              <a:t>increase</a:t>
            </a:r>
            <a:r>
              <a:rPr lang="en-US" dirty="0" smtClean="0"/>
              <a:t> </a:t>
            </a:r>
            <a:r>
              <a:rPr lang="en-US" dirty="0"/>
              <a:t>in </a:t>
            </a:r>
            <a:r>
              <a:rPr lang="en-US" i="1" dirty="0"/>
              <a:t>T</a:t>
            </a:r>
            <a:r>
              <a:rPr lang="en-US" dirty="0"/>
              <a:t> , or</a:t>
            </a:r>
          </a:p>
          <a:p>
            <a:pPr lvl="1"/>
            <a:r>
              <a:rPr lang="en-US" dirty="0"/>
              <a:t>an equal (balanced budget) </a:t>
            </a:r>
            <a:r>
              <a:rPr lang="en-US" i="1" dirty="0" smtClean="0"/>
              <a:t>decrease</a:t>
            </a:r>
            <a:r>
              <a:rPr lang="en-US" dirty="0" smtClean="0"/>
              <a:t> </a:t>
            </a:r>
            <a:r>
              <a:rPr lang="en-US" dirty="0"/>
              <a:t>in both.</a:t>
            </a:r>
            <a:endParaRPr lang="en-US" dirty="0" smtClean="0"/>
          </a:p>
          <a:p>
            <a:r>
              <a:rPr lang="en-US" dirty="0"/>
              <a:t>Simply put, </a:t>
            </a:r>
            <a:r>
              <a:rPr lang="en-US" dirty="0">
                <a:solidFill>
                  <a:srgbClr val="0070C0"/>
                </a:solidFill>
              </a:rPr>
              <a:t>any exogenous change that </a:t>
            </a:r>
            <a:r>
              <a:rPr lang="en-US" i="1" dirty="0" smtClean="0">
                <a:solidFill>
                  <a:srgbClr val="0070C0"/>
                </a:solidFill>
              </a:rPr>
              <a:t>decreases</a:t>
            </a:r>
            <a:r>
              <a:rPr lang="en-US" dirty="0" smtClean="0">
                <a:solidFill>
                  <a:srgbClr val="0070C0"/>
                </a:solidFill>
              </a:rPr>
              <a:t> </a:t>
            </a:r>
            <a:r>
              <a:rPr lang="en-US" dirty="0">
                <a:solidFill>
                  <a:srgbClr val="0070C0"/>
                </a:solidFill>
              </a:rPr>
              <a:t>the demand for goods and services </a:t>
            </a:r>
            <a:r>
              <a:rPr lang="en-US" i="1" dirty="0" smtClean="0">
                <a:solidFill>
                  <a:srgbClr val="0070C0"/>
                </a:solidFill>
              </a:rPr>
              <a:t>decreases</a:t>
            </a:r>
            <a:r>
              <a:rPr lang="en-US" dirty="0" smtClean="0">
                <a:solidFill>
                  <a:srgbClr val="0070C0"/>
                </a:solidFill>
              </a:rPr>
              <a:t> </a:t>
            </a:r>
            <a:r>
              <a:rPr lang="en-US" dirty="0">
                <a:solidFill>
                  <a:srgbClr val="0070C0"/>
                </a:solidFill>
              </a:rPr>
              <a:t>real output and real interest rates</a:t>
            </a:r>
            <a:r>
              <a:rPr lang="en-US" dirty="0"/>
              <a:t>.</a:t>
            </a:r>
            <a:endParaRPr lang="en-US" dirty="0"/>
          </a:p>
        </p:txBody>
      </p:sp>
      <p:sp>
        <p:nvSpPr>
          <p:cNvPr id="5" name="Line 7"/>
          <p:cNvSpPr>
            <a:spLocks noChangeShapeType="1"/>
          </p:cNvSpPr>
          <p:nvPr/>
        </p:nvSpPr>
        <p:spPr bwMode="auto">
          <a:xfrm>
            <a:off x="8662288" y="3971374"/>
            <a:ext cx="1995487" cy="19891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p:nvSpPr>
        <p:spPr bwMode="auto">
          <a:xfrm>
            <a:off x="10567288" y="5712862"/>
            <a:ext cx="687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IS</a:t>
            </a:r>
            <a:endParaRPr lang="en-US" sz="2200" b="1" i="1" baseline="-25000">
              <a:latin typeface="+mn-lt"/>
            </a:endParaRPr>
          </a:p>
        </p:txBody>
      </p:sp>
      <p:sp>
        <p:nvSpPr>
          <p:cNvPr id="11" name="Line 11"/>
          <p:cNvSpPr>
            <a:spLocks noChangeShapeType="1"/>
          </p:cNvSpPr>
          <p:nvPr/>
        </p:nvSpPr>
        <p:spPr bwMode="auto">
          <a:xfrm>
            <a:off x="8300338" y="3385333"/>
            <a:ext cx="0" cy="29928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2"/>
          <p:cNvSpPr>
            <a:spLocks noChangeShapeType="1"/>
          </p:cNvSpPr>
          <p:nvPr/>
        </p:nvSpPr>
        <p:spPr bwMode="auto">
          <a:xfrm>
            <a:off x="8300339" y="6378153"/>
            <a:ext cx="338455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13"/>
          <p:cNvSpPr txBox="1">
            <a:spLocks noChangeArrowheads="1"/>
          </p:cNvSpPr>
          <p:nvPr/>
        </p:nvSpPr>
        <p:spPr bwMode="auto">
          <a:xfrm>
            <a:off x="11574822" y="6260380"/>
            <a:ext cx="5778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i="1" dirty="0">
                <a:latin typeface="+mn-lt"/>
              </a:rPr>
              <a:t>Y</a:t>
            </a:r>
            <a:r>
              <a:rPr lang="en-US" sz="2400" dirty="0">
                <a:latin typeface="+mn-lt"/>
              </a:rPr>
              <a:t> </a:t>
            </a:r>
            <a:endParaRPr lang="en-US" sz="2200" dirty="0">
              <a:latin typeface="+mn-lt"/>
            </a:endParaRPr>
          </a:p>
        </p:txBody>
      </p:sp>
      <p:sp>
        <p:nvSpPr>
          <p:cNvPr id="10" name="Text Box 14"/>
          <p:cNvSpPr txBox="1">
            <a:spLocks noChangeArrowheads="1"/>
          </p:cNvSpPr>
          <p:nvPr/>
        </p:nvSpPr>
        <p:spPr bwMode="auto">
          <a:xfrm>
            <a:off x="8052688" y="2969663"/>
            <a:ext cx="412750" cy="4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pitchFamily="34" charset="0"/>
                <a:cs typeface="Arial" pitchFamily="34" charset="0"/>
              </a:defRPr>
            </a:lvl1pPr>
            <a:lvl2pPr marL="742950" indent="-285750" eaLnBrk="0" hangingPunct="0">
              <a:tabLst>
                <a:tab pos="1082675" algn="r"/>
                <a:tab pos="1830388" algn="r"/>
              </a:tabLst>
              <a:defRPr>
                <a:solidFill>
                  <a:schemeClr val="tx1"/>
                </a:solidFill>
                <a:latin typeface="Arial" pitchFamily="34" charset="0"/>
                <a:cs typeface="Arial" pitchFamily="34" charset="0"/>
              </a:defRPr>
            </a:lvl2pPr>
            <a:lvl3pPr marL="1143000" indent="-228600" eaLnBrk="0" hangingPunct="0">
              <a:tabLst>
                <a:tab pos="1082675" algn="r"/>
                <a:tab pos="1830388" algn="r"/>
              </a:tabLst>
              <a:defRPr>
                <a:solidFill>
                  <a:schemeClr val="tx1"/>
                </a:solidFill>
                <a:latin typeface="Arial" pitchFamily="34" charset="0"/>
                <a:cs typeface="Arial" pitchFamily="34" charset="0"/>
              </a:defRPr>
            </a:lvl3pPr>
            <a:lvl4pPr marL="1600200" indent="-228600" eaLnBrk="0" hangingPunct="0">
              <a:tabLst>
                <a:tab pos="1082675" algn="r"/>
                <a:tab pos="1830388" algn="r"/>
              </a:tabLst>
              <a:defRPr>
                <a:solidFill>
                  <a:schemeClr val="tx1"/>
                </a:solidFill>
                <a:latin typeface="Arial" pitchFamily="34" charset="0"/>
                <a:cs typeface="Arial" pitchFamily="34" charset="0"/>
              </a:defRPr>
            </a:lvl4pPr>
            <a:lvl5pPr marL="2057400" indent="-228600" eaLnBrk="0" hangingPunct="0">
              <a:tabLst>
                <a:tab pos="1082675" algn="r"/>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pitchFamily="34" charset="0"/>
                <a:cs typeface="Arial" pitchFamily="34" charset="0"/>
              </a:defRPr>
            </a:lvl9pPr>
          </a:lstStyle>
          <a:p>
            <a:pPr algn="ctr" eaLnBrk="1" hangingPunct="1"/>
            <a:r>
              <a:rPr lang="en-US" sz="2400" b="1" i="1">
                <a:latin typeface="+mn-lt"/>
              </a:rPr>
              <a:t>r</a:t>
            </a:r>
            <a:endParaRPr lang="en-US" sz="2200">
              <a:latin typeface="+mn-lt"/>
            </a:endParaRPr>
          </a:p>
        </p:txBody>
      </p:sp>
      <p:sp>
        <p:nvSpPr>
          <p:cNvPr id="14" name="Line 16"/>
          <p:cNvSpPr>
            <a:spLocks noChangeShapeType="1"/>
          </p:cNvSpPr>
          <p:nvPr/>
        </p:nvSpPr>
        <p:spPr bwMode="auto">
          <a:xfrm flipV="1">
            <a:off x="8738487" y="3782462"/>
            <a:ext cx="2150806" cy="2159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7"/>
          <p:cNvSpPr txBox="1">
            <a:spLocks noChangeArrowheads="1"/>
          </p:cNvSpPr>
          <p:nvPr/>
        </p:nvSpPr>
        <p:spPr bwMode="auto">
          <a:xfrm>
            <a:off x="10631197" y="3350662"/>
            <a:ext cx="774290" cy="4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2400" b="1" i="1">
                <a:latin typeface="+mn-lt"/>
              </a:rPr>
              <a:t>LM</a:t>
            </a:r>
          </a:p>
        </p:txBody>
      </p:sp>
      <p:sp>
        <p:nvSpPr>
          <p:cNvPr id="17" name="Line 19"/>
          <p:cNvSpPr>
            <a:spLocks noChangeShapeType="1"/>
          </p:cNvSpPr>
          <p:nvPr/>
        </p:nvSpPr>
        <p:spPr bwMode="auto">
          <a:xfrm flipH="1">
            <a:off x="8298750" y="4993724"/>
            <a:ext cx="1381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H="1">
            <a:off x="9686224" y="4988962"/>
            <a:ext cx="0" cy="13858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1"/>
          <p:cNvSpPr txBox="1">
            <a:spLocks noChangeArrowheads="1"/>
          </p:cNvSpPr>
          <p:nvPr/>
        </p:nvSpPr>
        <p:spPr bwMode="auto">
          <a:xfrm>
            <a:off x="7885999" y="4707974"/>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r</a:t>
            </a:r>
            <a:r>
              <a:rPr lang="en-US" sz="2100" b="1" baseline="-25000" dirty="0">
                <a:latin typeface="+mn-lt"/>
              </a:rPr>
              <a:t>1</a:t>
            </a:r>
            <a:endParaRPr lang="en-US" sz="2100" baseline="-25000" dirty="0">
              <a:latin typeface="+mn-lt"/>
            </a:endParaRPr>
          </a:p>
        </p:txBody>
      </p:sp>
      <p:sp>
        <p:nvSpPr>
          <p:cNvPr id="20" name="Text Box 22"/>
          <p:cNvSpPr txBox="1">
            <a:spLocks noChangeArrowheads="1"/>
          </p:cNvSpPr>
          <p:nvPr/>
        </p:nvSpPr>
        <p:spPr bwMode="auto">
          <a:xfrm>
            <a:off x="9419524" y="6336749"/>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pitchFamily="34" charset="0"/>
                <a:cs typeface="Arial" pitchFamily="34" charset="0"/>
              </a:defRPr>
            </a:lvl1pPr>
            <a:lvl2pPr marL="742950" indent="-285750" eaLnBrk="0" hangingPunct="0">
              <a:tabLst>
                <a:tab pos="1830388" algn="r"/>
              </a:tabLst>
              <a:defRPr>
                <a:solidFill>
                  <a:schemeClr val="tx1"/>
                </a:solidFill>
                <a:latin typeface="Arial" pitchFamily="34" charset="0"/>
                <a:cs typeface="Arial" pitchFamily="34" charset="0"/>
              </a:defRPr>
            </a:lvl2pPr>
            <a:lvl3pPr marL="1143000" indent="-228600" eaLnBrk="0" hangingPunct="0">
              <a:tabLst>
                <a:tab pos="1830388" algn="r"/>
              </a:tabLst>
              <a:defRPr>
                <a:solidFill>
                  <a:schemeClr val="tx1"/>
                </a:solidFill>
                <a:latin typeface="Arial" pitchFamily="34" charset="0"/>
                <a:cs typeface="Arial" pitchFamily="34" charset="0"/>
              </a:defRPr>
            </a:lvl3pPr>
            <a:lvl4pPr marL="1600200" indent="-228600" eaLnBrk="0" hangingPunct="0">
              <a:tabLst>
                <a:tab pos="1830388" algn="r"/>
              </a:tabLst>
              <a:defRPr>
                <a:solidFill>
                  <a:schemeClr val="tx1"/>
                </a:solidFill>
                <a:latin typeface="Arial" pitchFamily="34" charset="0"/>
                <a:cs typeface="Arial" pitchFamily="34" charset="0"/>
              </a:defRPr>
            </a:lvl4pPr>
            <a:lvl5pPr marL="2057400" indent="-228600" eaLnBrk="0" hangingPunct="0">
              <a:tabLst>
                <a:tab pos="1830388" algn="r"/>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1830388" algn="r"/>
              </a:tabLst>
              <a:defRPr>
                <a:solidFill>
                  <a:schemeClr val="tx1"/>
                </a:solidFill>
                <a:latin typeface="Arial" pitchFamily="34" charset="0"/>
                <a:cs typeface="Arial" pitchFamily="34" charset="0"/>
              </a:defRPr>
            </a:lvl9pPr>
          </a:lstStyle>
          <a:p>
            <a:pPr algn="ctr" eaLnBrk="1" hangingPunct="1">
              <a:spcBef>
                <a:spcPct val="5000"/>
              </a:spcBef>
            </a:pPr>
            <a:r>
              <a:rPr lang="en-US" sz="2400" b="1" i="1" dirty="0">
                <a:latin typeface="+mn-lt"/>
              </a:rPr>
              <a:t>Y</a:t>
            </a:r>
            <a:r>
              <a:rPr lang="en-US" sz="2100" b="1" baseline="-25000" dirty="0">
                <a:latin typeface="+mn-lt"/>
              </a:rPr>
              <a:t>1</a:t>
            </a:r>
            <a:endParaRPr lang="en-US" sz="2100" baseline="-25000" dirty="0">
              <a:latin typeface="+mn-lt"/>
            </a:endParaRPr>
          </a:p>
        </p:txBody>
      </p:sp>
      <p:sp>
        <p:nvSpPr>
          <p:cNvPr id="21" name="Line 7"/>
          <p:cNvSpPr>
            <a:spLocks noChangeShapeType="1"/>
          </p:cNvSpPr>
          <p:nvPr/>
        </p:nvSpPr>
        <p:spPr bwMode="auto">
          <a:xfrm>
            <a:off x="8354857" y="4319589"/>
            <a:ext cx="1995487" cy="1989138"/>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9"/>
          <p:cNvSpPr>
            <a:spLocks noChangeShapeType="1"/>
          </p:cNvSpPr>
          <p:nvPr/>
        </p:nvSpPr>
        <p:spPr bwMode="auto">
          <a:xfrm flipH="1">
            <a:off x="8295573" y="5316995"/>
            <a:ext cx="1072732"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0"/>
          <p:cNvSpPr>
            <a:spLocks noChangeShapeType="1"/>
          </p:cNvSpPr>
          <p:nvPr/>
        </p:nvSpPr>
        <p:spPr bwMode="auto">
          <a:xfrm flipH="1">
            <a:off x="9372478" y="5321708"/>
            <a:ext cx="0" cy="1053141"/>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4" name="Table 23"/>
          <p:cNvGraphicFramePr>
            <a:graphicFrameLocks noGrp="1"/>
          </p:cNvGraphicFramePr>
          <p:nvPr>
            <p:extLst>
              <p:ext uri="{D42A27DB-BD31-4B8C-83A1-F6EECF244321}">
                <p14:modId xmlns:p14="http://schemas.microsoft.com/office/powerpoint/2010/main" val="2199883447"/>
              </p:ext>
            </p:extLst>
          </p:nvPr>
        </p:nvGraphicFramePr>
        <p:xfrm>
          <a:off x="9108034" y="1881461"/>
          <a:ext cx="2918507" cy="1483360"/>
        </p:xfrm>
        <a:graphic>
          <a:graphicData uri="http://schemas.openxmlformats.org/drawingml/2006/table">
            <a:tbl>
              <a:tblPr firstRow="1" bandRow="1">
                <a:tableStyleId>{5C22544A-7EE6-4342-B048-85BDC9FD1C3A}</a:tableStyleId>
              </a:tblPr>
              <a:tblGrid>
                <a:gridCol w="1163955">
                  <a:extLst>
                    <a:ext uri="{9D8B030D-6E8A-4147-A177-3AD203B41FA5}">
                      <a16:colId xmlns:a16="http://schemas.microsoft.com/office/drawing/2014/main" val="20000"/>
                    </a:ext>
                  </a:extLst>
                </a:gridCol>
                <a:gridCol w="877276">
                  <a:extLst>
                    <a:ext uri="{9D8B030D-6E8A-4147-A177-3AD203B41FA5}">
                      <a16:colId xmlns:a16="http://schemas.microsoft.com/office/drawing/2014/main" val="20001"/>
                    </a:ext>
                  </a:extLst>
                </a:gridCol>
                <a:gridCol w="877276">
                  <a:extLst>
                    <a:ext uri="{9D8B030D-6E8A-4147-A177-3AD203B41FA5}">
                      <a16:colId xmlns:a16="http://schemas.microsoft.com/office/drawing/2014/main" val="20002"/>
                    </a:ext>
                  </a:extLst>
                </a:gridCol>
              </a:tblGrid>
              <a:tr h="370840">
                <a:tc gridSpan="3">
                  <a:txBody>
                    <a:bodyPr/>
                    <a:lstStyle/>
                    <a:p>
                      <a:pPr algn="ctr"/>
                      <a:r>
                        <a:rPr lang="en-US" i="1" dirty="0" smtClean="0"/>
                        <a:t>IS-LM</a:t>
                      </a:r>
                      <a:r>
                        <a:rPr lang="en-US" dirty="0" smtClean="0"/>
                        <a:t> Predictions</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pPr algn="ctr"/>
                      <a:r>
                        <a:rPr lang="en-US" b="1" i="1" dirty="0" smtClean="0"/>
                        <a:t>Y</a:t>
                      </a:r>
                      <a:endParaRPr lang="en-US" b="1" i="1" dirty="0"/>
                    </a:p>
                  </a:txBody>
                  <a:tcPr/>
                </a:tc>
                <a:tc>
                  <a:txBody>
                    <a:bodyPr/>
                    <a:lstStyle/>
                    <a:p>
                      <a:pPr algn="ctr"/>
                      <a:r>
                        <a:rPr lang="en-US" b="1" i="1" dirty="0" smtClean="0"/>
                        <a:t>r</a:t>
                      </a:r>
                      <a:endParaRPr lang="en-US" dirty="0"/>
                    </a:p>
                  </a:txBody>
                  <a:tcPr/>
                </a:tc>
                <a:extLst>
                  <a:ext uri="{0D108BD9-81ED-4DB2-BD59-A6C34878D82A}">
                    <a16:rowId xmlns:a16="http://schemas.microsoft.com/office/drawing/2014/main" val="10001"/>
                  </a:ext>
                </a:extLst>
              </a:tr>
              <a:tr h="370840">
                <a:tc>
                  <a:txBody>
                    <a:bodyPr/>
                    <a:lstStyle/>
                    <a:p>
                      <a:r>
                        <a:rPr lang="en-US" b="1" i="1" dirty="0" smtClean="0"/>
                        <a:t>C</a:t>
                      </a:r>
                      <a:r>
                        <a:rPr lang="en-US" b="1" baseline="-25000" dirty="0" smtClean="0"/>
                        <a:t>o</a:t>
                      </a:r>
                      <a:r>
                        <a:rPr lang="en-US" b="1" baseline="0" dirty="0" smtClean="0"/>
                        <a:t> + </a:t>
                      </a:r>
                      <a:r>
                        <a:rPr lang="en-US" b="1" i="1" dirty="0" smtClean="0"/>
                        <a:t>I</a:t>
                      </a:r>
                      <a:r>
                        <a:rPr lang="en-US" b="1" baseline="-25000" dirty="0" smtClean="0"/>
                        <a:t>o</a:t>
                      </a:r>
                      <a:r>
                        <a:rPr lang="en-US" b="1" baseline="0" dirty="0" smtClean="0"/>
                        <a:t> + </a:t>
                      </a:r>
                      <a:r>
                        <a:rPr lang="en-US" b="1" i="1" baseline="0" dirty="0" smtClean="0"/>
                        <a:t>G</a:t>
                      </a:r>
                      <a:endParaRPr lang="en-US" b="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b="1" i="1" dirty="0" smtClean="0"/>
                        <a:t>T</a:t>
                      </a:r>
                      <a:endParaRPr lang="en-US" b="1" i="1" dirty="0"/>
                    </a:p>
                  </a:txBody>
                  <a:tcPr/>
                </a:tc>
                <a:tc>
                  <a:txBody>
                    <a:bodyPr/>
                    <a:lstStyle/>
                    <a:p>
                      <a:pPr algn="ctr"/>
                      <a:r>
                        <a:rPr lang="en-US" dirty="0" smtClean="0">
                          <a:latin typeface="Calibri"/>
                          <a:cs typeface="Calibri"/>
                        </a:rPr>
                        <a:t>−</a:t>
                      </a:r>
                      <a:endParaRPr lang="en-US" dirty="0"/>
                    </a:p>
                  </a:txBody>
                  <a:tcPr/>
                </a:tc>
                <a:tc>
                  <a:txBody>
                    <a:bodyPr/>
                    <a:lstStyle/>
                    <a:p>
                      <a:pPr algn="ctr"/>
                      <a:r>
                        <a:rPr lang="en-US" dirty="0" smtClean="0">
                          <a:latin typeface="+mn-lt"/>
                          <a:cs typeface="Calibri"/>
                        </a:rPr>
                        <a:t>−</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0127525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financial crisis and economic downturn of 2008 and 2009</a:t>
            </a:r>
            <a:endParaRPr lang="en-US" dirty="0"/>
          </a:p>
        </p:txBody>
      </p:sp>
      <p:sp>
        <p:nvSpPr>
          <p:cNvPr id="4" name="Text Placeholder 3"/>
          <p:cNvSpPr>
            <a:spLocks noGrp="1"/>
          </p:cNvSpPr>
          <p:nvPr>
            <p:ph type="body" idx="1"/>
          </p:nvPr>
        </p:nvSpPr>
        <p:spPr/>
        <p:txBody>
          <a:bodyPr/>
          <a:lstStyle/>
          <a:p>
            <a:r>
              <a:rPr lang="en-US" dirty="0" smtClean="0"/>
              <a:t>This will be postponed to Chapter 18 The Financial System: Opportunities and Dangers</a:t>
            </a:r>
            <a:endParaRPr lang="en-US" dirty="0"/>
          </a:p>
        </p:txBody>
      </p:sp>
    </p:spTree>
    <p:extLst>
      <p:ext uri="{BB962C8B-B14F-4D97-AF65-F5344CB8AC3E}">
        <p14:creationId xmlns:p14="http://schemas.microsoft.com/office/powerpoint/2010/main" val="18191336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rmAutofit/>
          </a:bodyPr>
          <a:lstStyle/>
          <a:p>
            <a:r>
              <a:rPr lang="en-US" sz="2800"/>
              <a:t>CASE STUDY</a:t>
            </a:r>
            <a:br>
              <a:rPr lang="en-US" sz="2800"/>
            </a:br>
            <a:r>
              <a:rPr lang="en-US" sz="3000"/>
              <a:t>The 2008-09 Financial Crisis &amp; Recession</a:t>
            </a:r>
          </a:p>
        </p:txBody>
      </p:sp>
      <p:sp>
        <p:nvSpPr>
          <p:cNvPr id="60419" name="Content Placeholder 2"/>
          <p:cNvSpPr>
            <a:spLocks noGrp="1"/>
          </p:cNvSpPr>
          <p:nvPr>
            <p:ph idx="1"/>
          </p:nvPr>
        </p:nvSpPr>
        <p:spPr/>
        <p:txBody>
          <a:bodyPr>
            <a:normAutofit/>
          </a:bodyPr>
          <a:lstStyle/>
          <a:p>
            <a:r>
              <a:rPr lang="en-US" sz="2700" dirty="0"/>
              <a:t>2009:  Real GDP fell, unemployment rate approached 10%</a:t>
            </a:r>
          </a:p>
          <a:p>
            <a:r>
              <a:rPr lang="en-US" sz="2700" dirty="0"/>
              <a:t>Important factors in the crisis:</a:t>
            </a:r>
          </a:p>
          <a:p>
            <a:pPr lvl="1"/>
            <a:r>
              <a:rPr lang="en-US" sz="2600" dirty="0"/>
              <a:t>early 2000s Federal Reserve interest rate policy </a:t>
            </a:r>
          </a:p>
          <a:p>
            <a:pPr lvl="1"/>
            <a:r>
              <a:rPr lang="en-US" sz="2600" dirty="0"/>
              <a:t>sub-prime mortgage crisis</a:t>
            </a:r>
          </a:p>
          <a:p>
            <a:pPr lvl="1"/>
            <a:r>
              <a:rPr lang="en-US" sz="2600" dirty="0"/>
              <a:t>bursting of house price bubble, rising foreclosure rates</a:t>
            </a:r>
          </a:p>
          <a:p>
            <a:pPr lvl="1"/>
            <a:r>
              <a:rPr lang="en-US" sz="2600" dirty="0"/>
              <a:t>falling stock prices</a:t>
            </a:r>
          </a:p>
          <a:p>
            <a:pPr lvl="1"/>
            <a:r>
              <a:rPr lang="en-US" sz="2600" dirty="0"/>
              <a:t>failing financial institutions</a:t>
            </a:r>
          </a:p>
          <a:p>
            <a:pPr lvl="1"/>
            <a:r>
              <a:rPr lang="en-US" sz="2600" dirty="0"/>
              <a:t>declining consumer confidence, drop in spending on consumer durables and investment goods</a:t>
            </a:r>
          </a:p>
        </p:txBody>
      </p:sp>
    </p:spTree>
    <p:extLst>
      <p:ext uri="{BB962C8B-B14F-4D97-AF65-F5344CB8AC3E}">
        <p14:creationId xmlns:p14="http://schemas.microsoft.com/office/powerpoint/2010/main" val="739797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Too-Brief and Too-Simple Explanation</a:t>
            </a:r>
            <a:endParaRPr lang="en-US" dirty="0"/>
          </a:p>
        </p:txBody>
      </p:sp>
      <p:sp>
        <p:nvSpPr>
          <p:cNvPr id="3" name="Content Placeholder 2"/>
          <p:cNvSpPr>
            <a:spLocks noGrp="1"/>
          </p:cNvSpPr>
          <p:nvPr>
            <p:ph idx="1"/>
          </p:nvPr>
        </p:nvSpPr>
        <p:spPr/>
        <p:txBody>
          <a:bodyPr/>
          <a:lstStyle/>
          <a:p>
            <a:r>
              <a:rPr lang="en-US" dirty="0" smtClean="0"/>
              <a:t>The price of housing had risen to unsustainable levels. </a:t>
            </a:r>
          </a:p>
          <a:p>
            <a:r>
              <a:rPr lang="en-US" dirty="0" smtClean="0"/>
              <a:t>When home prices inevitably crashed, people suddenly felt poor and cut back their spending plans. </a:t>
            </a:r>
          </a:p>
          <a:p>
            <a:r>
              <a:rPr lang="en-US" dirty="0" smtClean="0"/>
              <a:t>This fall in planned expenditure brought about the Great Recession of 2008-09.</a:t>
            </a:r>
            <a:endParaRPr lang="en-US" dirty="0"/>
          </a:p>
        </p:txBody>
      </p:sp>
    </p:spTree>
    <p:extLst>
      <p:ext uri="{BB962C8B-B14F-4D97-AF65-F5344CB8AC3E}">
        <p14:creationId xmlns:p14="http://schemas.microsoft.com/office/powerpoint/2010/main" val="249571490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Housing Bubble Inflates, then Deflates</a:t>
            </a:r>
            <a:endParaRPr lang="en-US" dirty="0"/>
          </a:p>
        </p:txBody>
      </p:sp>
      <p:sp>
        <p:nvSpPr>
          <p:cNvPr id="3" name="Content Placeholder 2"/>
          <p:cNvSpPr>
            <a:spLocks noGrp="1"/>
          </p:cNvSpPr>
          <p:nvPr>
            <p:ph idx="1"/>
          </p:nvPr>
        </p:nvSpPr>
        <p:spPr/>
        <p:txBody>
          <a:bodyPr/>
          <a:lstStyle/>
          <a:p>
            <a:r>
              <a:rPr lang="en-US" dirty="0" smtClean="0"/>
              <a:t>The S&amp;P </a:t>
            </a:r>
            <a:r>
              <a:rPr lang="en-US" dirty="0"/>
              <a:t>Case-</a:t>
            </a:r>
            <a:r>
              <a:rPr lang="en-US" dirty="0" err="1"/>
              <a:t>Shiller</a:t>
            </a:r>
            <a:r>
              <a:rPr lang="en-US" dirty="0"/>
              <a:t> 20-City Home Price Index </a:t>
            </a:r>
            <a:r>
              <a:rPr lang="en-US" dirty="0" smtClean="0"/>
              <a:t>went from </a:t>
            </a:r>
          </a:p>
          <a:p>
            <a:pPr lvl="1"/>
            <a:r>
              <a:rPr lang="en-US" dirty="0" smtClean="0"/>
              <a:t>100 in Jan 2000, to</a:t>
            </a:r>
          </a:p>
          <a:p>
            <a:pPr lvl="1"/>
            <a:r>
              <a:rPr lang="en-US" b="1" dirty="0" smtClean="0"/>
              <a:t>206.54</a:t>
            </a:r>
            <a:r>
              <a:rPr lang="en-US" dirty="0" smtClean="0"/>
              <a:t> in April 2006, to</a:t>
            </a:r>
          </a:p>
          <a:p>
            <a:pPr lvl="1"/>
            <a:r>
              <a:rPr lang="en-US" b="1" dirty="0" smtClean="0"/>
              <a:t>140.95</a:t>
            </a:r>
            <a:r>
              <a:rPr lang="en-US" dirty="0" smtClean="0"/>
              <a:t> in May 2009, to</a:t>
            </a:r>
          </a:p>
          <a:p>
            <a:pPr lvl="1"/>
            <a:r>
              <a:rPr lang="en-US" dirty="0" smtClean="0"/>
              <a:t>142.16 in Dec 2010</a:t>
            </a:r>
          </a:p>
          <a:p>
            <a:r>
              <a:rPr lang="en-US" dirty="0" smtClean="0"/>
              <a:t>Why did the housing bubble inflate?</a:t>
            </a:r>
            <a:endParaRPr lang="en-US" dirty="0"/>
          </a:p>
        </p:txBody>
      </p:sp>
    </p:spTree>
    <p:extLst>
      <p:ext uri="{BB962C8B-B14F-4D97-AF65-F5344CB8AC3E}">
        <p14:creationId xmlns:p14="http://schemas.microsoft.com/office/powerpoint/2010/main" val="344480278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Housing </a:t>
            </a:r>
            <a:r>
              <a:rPr lang="en-US" dirty="0" smtClean="0"/>
              <a:t>Bubble: Reasons</a:t>
            </a:r>
            <a:endParaRPr lang="en-US" dirty="0"/>
          </a:p>
        </p:txBody>
      </p:sp>
      <p:sp>
        <p:nvSpPr>
          <p:cNvPr id="3" name="Content Placeholder 2"/>
          <p:cNvSpPr>
            <a:spLocks noGrp="1"/>
          </p:cNvSpPr>
          <p:nvPr>
            <p:ph idx="1"/>
          </p:nvPr>
        </p:nvSpPr>
        <p:spPr/>
        <p:txBody>
          <a:bodyPr/>
          <a:lstStyle/>
          <a:p>
            <a:r>
              <a:rPr lang="en-US" dirty="0" smtClean="0"/>
              <a:t>The Fed kept the interest rates too low for too long</a:t>
            </a:r>
          </a:p>
          <a:p>
            <a:r>
              <a:rPr lang="en-US" dirty="0" smtClean="0"/>
              <a:t>Securitization technology got a lot fancier in the mortgage bond market</a:t>
            </a:r>
          </a:p>
          <a:p>
            <a:r>
              <a:rPr lang="en-US" dirty="0" smtClean="0"/>
              <a:t>The government regulators were sleeping</a:t>
            </a:r>
          </a:p>
          <a:p>
            <a:r>
              <a:rPr lang="en-US" dirty="0" smtClean="0"/>
              <a:t>Pretty much everybody believed that home prices could </a:t>
            </a:r>
            <a:r>
              <a:rPr lang="en-US" i="1" dirty="0" smtClean="0"/>
              <a:t>never</a:t>
            </a:r>
            <a:r>
              <a:rPr lang="en-US" dirty="0" smtClean="0"/>
              <a:t> fall</a:t>
            </a:r>
            <a:endParaRPr lang="en-US" dirty="0"/>
          </a:p>
        </p:txBody>
      </p:sp>
    </p:spTree>
    <p:extLst>
      <p:ext uri="{BB962C8B-B14F-4D97-AF65-F5344CB8AC3E}">
        <p14:creationId xmlns:p14="http://schemas.microsoft.com/office/powerpoint/2010/main" val="18675748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Housing </a:t>
            </a:r>
            <a:r>
              <a:rPr lang="en-US" dirty="0" smtClean="0"/>
              <a:t>Bubble: Low FFR</a:t>
            </a:r>
            <a:endParaRPr lang="en-US" dirty="0"/>
          </a:p>
        </p:txBody>
      </p:sp>
      <p:sp>
        <p:nvSpPr>
          <p:cNvPr id="3" name="Content Placeholder 2"/>
          <p:cNvSpPr>
            <a:spLocks noGrp="1"/>
          </p:cNvSpPr>
          <p:nvPr>
            <p:ph idx="1"/>
          </p:nvPr>
        </p:nvSpPr>
        <p:spPr/>
        <p:txBody>
          <a:bodyPr/>
          <a:lstStyle/>
          <a:p>
            <a:r>
              <a:rPr lang="en-US" dirty="0" smtClean="0"/>
              <a:t>The Fed had reduced the Federal Funds Rate to fight the Recession of 2001. </a:t>
            </a:r>
          </a:p>
          <a:p>
            <a:r>
              <a:rPr lang="en-US" dirty="0" smtClean="0"/>
              <a:t>After that recession ended, the Fed continued to keep interest rates low until 2004</a:t>
            </a:r>
          </a:p>
          <a:p>
            <a:pPr lvl="1"/>
            <a:r>
              <a:rPr lang="en-US" dirty="0" smtClean="0"/>
              <a:t>The Fed was watching inflation, which remained tame. Consequently, the Fed saw little reason to raise interest rates.</a:t>
            </a:r>
          </a:p>
          <a:p>
            <a:pPr lvl="1"/>
            <a:r>
              <a:rPr lang="en-US" dirty="0" smtClean="0"/>
              <a:t>The Fed did not believe that housing prices had formed a bubble … until it was blindingly obvious</a:t>
            </a:r>
            <a:endParaRPr lang="en-US" dirty="0"/>
          </a:p>
        </p:txBody>
      </p:sp>
    </p:spTree>
    <p:extLst>
      <p:ext uri="{BB962C8B-B14F-4D97-AF65-F5344CB8AC3E}">
        <p14:creationId xmlns:p14="http://schemas.microsoft.com/office/powerpoint/2010/main" val="26654829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Housing </a:t>
            </a:r>
            <a:r>
              <a:rPr lang="en-US" dirty="0" smtClean="0"/>
              <a:t>Bubble: Securitization</a:t>
            </a:r>
            <a:endParaRPr lang="en-US" dirty="0"/>
          </a:p>
        </p:txBody>
      </p:sp>
      <p:sp>
        <p:nvSpPr>
          <p:cNvPr id="3" name="Content Placeholder 2"/>
          <p:cNvSpPr>
            <a:spLocks noGrp="1"/>
          </p:cNvSpPr>
          <p:nvPr>
            <p:ph idx="1"/>
          </p:nvPr>
        </p:nvSpPr>
        <p:spPr/>
        <p:txBody>
          <a:bodyPr/>
          <a:lstStyle/>
          <a:p>
            <a:r>
              <a:rPr lang="en-US" dirty="0" smtClean="0"/>
              <a:t>In the past, people with money did not like to lend money to home buyers because such loans were risky and had unreliable returns</a:t>
            </a:r>
          </a:p>
          <a:p>
            <a:r>
              <a:rPr lang="en-US" dirty="0" smtClean="0"/>
              <a:t>But the advent of new financial technologies called </a:t>
            </a:r>
            <a:r>
              <a:rPr lang="en-US" i="1" dirty="0" smtClean="0"/>
              <a:t>securitization</a:t>
            </a:r>
            <a:r>
              <a:rPr lang="en-US" dirty="0" smtClean="0"/>
              <a:t> and </a:t>
            </a:r>
            <a:r>
              <a:rPr lang="en-US" i="1" dirty="0" err="1" smtClean="0"/>
              <a:t>tranching</a:t>
            </a:r>
            <a:r>
              <a:rPr lang="en-US" dirty="0" smtClean="0"/>
              <a:t> made people with money suddenly eager to lend to home buyers</a:t>
            </a:r>
            <a:endParaRPr lang="en-US" dirty="0"/>
          </a:p>
        </p:txBody>
      </p:sp>
    </p:spTree>
    <p:extLst>
      <p:ext uri="{BB962C8B-B14F-4D97-AF65-F5344CB8AC3E}">
        <p14:creationId xmlns:p14="http://schemas.microsoft.com/office/powerpoint/2010/main" val="30149647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Housing </a:t>
            </a:r>
            <a:r>
              <a:rPr lang="en-US" dirty="0" smtClean="0"/>
              <a:t>Bubble: Weak Regulators</a:t>
            </a:r>
            <a:endParaRPr lang="en-US" dirty="0"/>
          </a:p>
        </p:txBody>
      </p:sp>
      <p:sp>
        <p:nvSpPr>
          <p:cNvPr id="3" name="Content Placeholder 2"/>
          <p:cNvSpPr>
            <a:spLocks noGrp="1"/>
          </p:cNvSpPr>
          <p:nvPr>
            <p:ph idx="1"/>
          </p:nvPr>
        </p:nvSpPr>
        <p:spPr/>
        <p:txBody>
          <a:bodyPr/>
          <a:lstStyle/>
          <a:p>
            <a:r>
              <a:rPr lang="en-US" dirty="0" smtClean="0"/>
              <a:t>The financial sector was regulated by people who were ideologically opposed to regulation</a:t>
            </a:r>
          </a:p>
          <a:p>
            <a:r>
              <a:rPr lang="en-US" dirty="0" smtClean="0"/>
              <a:t>They turned a blind eye to even the worst lending practices</a:t>
            </a:r>
            <a:endParaRPr lang="en-US" dirty="0"/>
          </a:p>
        </p:txBody>
      </p:sp>
    </p:spTree>
    <p:extLst>
      <p:ext uri="{BB962C8B-B14F-4D97-AF65-F5344CB8AC3E}">
        <p14:creationId xmlns:p14="http://schemas.microsoft.com/office/powerpoint/2010/main" val="373836277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Housing </a:t>
            </a:r>
            <a:r>
              <a:rPr lang="en-US" dirty="0" smtClean="0"/>
              <a:t>Bubble Inflates</a:t>
            </a:r>
            <a:endParaRPr lang="en-US" dirty="0"/>
          </a:p>
        </p:txBody>
      </p:sp>
      <p:sp>
        <p:nvSpPr>
          <p:cNvPr id="3" name="Content Placeholder 2"/>
          <p:cNvSpPr>
            <a:spLocks noGrp="1"/>
          </p:cNvSpPr>
          <p:nvPr>
            <p:ph idx="1"/>
          </p:nvPr>
        </p:nvSpPr>
        <p:spPr/>
        <p:txBody>
          <a:bodyPr>
            <a:normAutofit/>
          </a:bodyPr>
          <a:lstStyle/>
          <a:p>
            <a:r>
              <a:rPr lang="en-US" dirty="0" smtClean="0"/>
              <a:t>The Fed’s low-interest policy and financial innovation made it easy for home buyers to borrow money</a:t>
            </a:r>
          </a:p>
          <a:p>
            <a:r>
              <a:rPr lang="en-US" dirty="0" smtClean="0"/>
              <a:t>Lax regulation allowed subprime lending</a:t>
            </a:r>
          </a:p>
          <a:p>
            <a:pPr lvl="1"/>
            <a:r>
              <a:rPr lang="en-US" dirty="0" smtClean="0"/>
              <a:t>That is, lending to people who had few assets and/or prospects that would make repayment likely</a:t>
            </a:r>
          </a:p>
          <a:p>
            <a:r>
              <a:rPr lang="en-US" dirty="0" smtClean="0"/>
              <a:t>The belief that home prices would keep rising made it unnecessary to worry about the credit worthiness of borrowers</a:t>
            </a:r>
            <a:endParaRPr lang="en-US" dirty="0"/>
          </a:p>
        </p:txBody>
      </p:sp>
    </p:spTree>
    <p:extLst>
      <p:ext uri="{BB962C8B-B14F-4D97-AF65-F5344CB8AC3E}">
        <p14:creationId xmlns:p14="http://schemas.microsoft.com/office/powerpoint/2010/main" val="421513845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Housing Bubble Deflates</a:t>
            </a:r>
            <a:endParaRPr lang="en-US" dirty="0"/>
          </a:p>
        </p:txBody>
      </p:sp>
      <p:sp>
        <p:nvSpPr>
          <p:cNvPr id="3" name="Content Placeholder 2"/>
          <p:cNvSpPr>
            <a:spLocks noGrp="1"/>
          </p:cNvSpPr>
          <p:nvPr>
            <p:ph idx="1"/>
          </p:nvPr>
        </p:nvSpPr>
        <p:spPr/>
        <p:txBody>
          <a:bodyPr/>
          <a:lstStyle/>
          <a:p>
            <a:r>
              <a:rPr lang="en-US" dirty="0" smtClean="0"/>
              <a:t>After mid-2006, home prices started to fall</a:t>
            </a:r>
          </a:p>
          <a:p>
            <a:pPr lvl="1"/>
            <a:r>
              <a:rPr lang="en-US" dirty="0" smtClean="0"/>
              <a:t>Home owners began to default on their loans</a:t>
            </a:r>
          </a:p>
          <a:p>
            <a:pPr lvl="1"/>
            <a:r>
              <a:rPr lang="en-US" dirty="0" smtClean="0"/>
              <a:t>Foreclosures increased</a:t>
            </a:r>
          </a:p>
          <a:p>
            <a:pPr lvl="1"/>
            <a:r>
              <a:rPr lang="en-US" dirty="0" smtClean="0"/>
              <a:t>This flooded the market with more homes for sale</a:t>
            </a:r>
          </a:p>
          <a:p>
            <a:pPr lvl="1"/>
            <a:r>
              <a:rPr lang="en-US" dirty="0" smtClean="0"/>
              <a:t>Which led to further declines in home prices</a:t>
            </a:r>
          </a:p>
          <a:p>
            <a:pPr lvl="1"/>
            <a:r>
              <a:rPr lang="en-US" dirty="0" smtClean="0"/>
              <a:t>These cascading and self-reinforcing home price declines made people feel poor</a:t>
            </a:r>
          </a:p>
          <a:p>
            <a:pPr lvl="1"/>
            <a:r>
              <a:rPr lang="en-US" dirty="0" smtClean="0"/>
              <a:t>Consumption spending fell</a:t>
            </a:r>
            <a:endParaRPr lang="en-US" dirty="0"/>
          </a:p>
        </p:txBody>
      </p:sp>
    </p:spTree>
    <p:extLst>
      <p:ext uri="{BB962C8B-B14F-4D97-AF65-F5344CB8AC3E}">
        <p14:creationId xmlns:p14="http://schemas.microsoft.com/office/powerpoint/2010/main" val="3188527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3242</TotalTime>
  <Words>9086</Words>
  <Application>Microsoft Office PowerPoint</Application>
  <PresentationFormat>Widescreen</PresentationFormat>
  <Paragraphs>2071</Paragraphs>
  <Slides>105</Slides>
  <Notes>29</Notes>
  <HiddenSlides>2</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4" baseType="lpstr">
      <vt:lpstr>Arial</vt:lpstr>
      <vt:lpstr>Arial Unicode MS</vt:lpstr>
      <vt:lpstr>Calibri</vt:lpstr>
      <vt:lpstr>Cambria Math</vt:lpstr>
      <vt:lpstr>Symbol</vt:lpstr>
      <vt:lpstr>Tahoma</vt:lpstr>
      <vt:lpstr>Wingdings</vt:lpstr>
      <vt:lpstr>Office Theme</vt:lpstr>
      <vt:lpstr>Equation</vt:lpstr>
      <vt:lpstr>Aggregate Demand II: Applying the IS-LM Model</vt:lpstr>
      <vt:lpstr>Applying the IS-LM Model</vt:lpstr>
      <vt:lpstr>Recap of The IS-LM Theory (Ch. 11)</vt:lpstr>
      <vt:lpstr>The IS-LM Model: Ch. 11 Summary</vt:lpstr>
      <vt:lpstr>The IS-LM Model: Ch. 11 Summary</vt:lpstr>
      <vt:lpstr>Fiscal policy and shocks to the demand for goods and services</vt:lpstr>
      <vt:lpstr>Shifts of the IS curve</vt:lpstr>
      <vt:lpstr>Shifts of the IS curve</vt:lpstr>
      <vt:lpstr>Shifts of the IS curve</vt:lpstr>
      <vt:lpstr>Comparing the Keynesian Cross and in the IS Curve</vt:lpstr>
      <vt:lpstr>Effect of Demand is Weakened by the Crowding-Out Effect</vt:lpstr>
      <vt:lpstr>Effect of Demand is Weakened by the Crowding-Out Effect</vt:lpstr>
      <vt:lpstr>Government Purchases Stimulus Weakened by Crowding-Out</vt:lpstr>
      <vt:lpstr>Tax Cut Stimulus Compared to Government Purchases Stimulus </vt:lpstr>
      <vt:lpstr>Monetary policy and shocks to the demand for money</vt:lpstr>
      <vt:lpstr>Shifts of the LM curve: Effects on Y and r</vt:lpstr>
      <vt:lpstr>Shifts of the LM curve: Effects on Y and r</vt:lpstr>
      <vt:lpstr>Shifts of the LM curve: Effects on Y and r</vt:lpstr>
      <vt:lpstr>IS-LM Predictions for Y and r</vt:lpstr>
      <vt:lpstr>Shifts of the LM curve: Effects on i</vt:lpstr>
      <vt:lpstr>IS-LM Predictions for Y, r and i</vt:lpstr>
      <vt:lpstr>Shifts of the LM curve</vt:lpstr>
      <vt:lpstr>Shifts of the LM curve</vt:lpstr>
      <vt:lpstr>IS-LM Predictions for Y, r and i</vt:lpstr>
      <vt:lpstr>Monetary Policy</vt:lpstr>
      <vt:lpstr>Shifts of the LM curve</vt:lpstr>
      <vt:lpstr>Shifts of the LM curve</vt:lpstr>
      <vt:lpstr>Monetary Policy Re-defined</vt:lpstr>
      <vt:lpstr>The Federal Funds Rate</vt:lpstr>
      <vt:lpstr>The Federal Funds Rate</vt:lpstr>
      <vt:lpstr>The Federal Funds Rate</vt:lpstr>
      <vt:lpstr>The Zero Lower Bound on Nominal Interest Rates</vt:lpstr>
      <vt:lpstr>The Zero Lower Bound on Nominal Interest Rates</vt:lpstr>
      <vt:lpstr>The Zero Lower Bound on Nominal Interest Rates: Financial Crisis of 2008-09 and Covid-19 Pandemic</vt:lpstr>
      <vt:lpstr>The Zero Lower Bound on Nominal Interest Rates</vt:lpstr>
      <vt:lpstr>The Zero Lower Bound on Nominal Interest Rates</vt:lpstr>
      <vt:lpstr>The Zero Lower Bound on Nominal Interest Rates</vt:lpstr>
      <vt:lpstr>The Zero Lower Bound on Nominal Interest Rates</vt:lpstr>
      <vt:lpstr>The Zero Lower Bound on Nominal Interest Rates: Solutions</vt:lpstr>
      <vt:lpstr>When the Nominal Interest Rates is Zero: The Central Bank can Promise to be Irresponsible!</vt:lpstr>
      <vt:lpstr>When the Nominal Interest Rates is Zero: Make the currency’s exchange rate cheaper</vt:lpstr>
      <vt:lpstr>When the Nominal Interest Rates is Zero: The Central Bank can reduce long-term interest rates!</vt:lpstr>
      <vt:lpstr>The Interaction between monetary and fiscal policy</vt:lpstr>
      <vt:lpstr>Interaction between monetary and fiscal policy</vt:lpstr>
      <vt:lpstr>The Fed’s response to  G  &gt; 0</vt:lpstr>
      <vt:lpstr>Response 1:   Hold M  constant</vt:lpstr>
      <vt:lpstr>Response 2:   Hold r  constant</vt:lpstr>
      <vt:lpstr>Response 3:   Hold Y  constant</vt:lpstr>
      <vt:lpstr>Estimates of fiscal policy multipliers</vt:lpstr>
      <vt:lpstr>Shocks in the is-lm theory</vt:lpstr>
      <vt:lpstr>Shocks in the IS -LM  model</vt:lpstr>
      <vt:lpstr>Shocks in the IS -LM  model</vt:lpstr>
      <vt:lpstr>IS-LM predictions for consumption and investment</vt:lpstr>
      <vt:lpstr>Predictions: Shifts of the IS curve</vt:lpstr>
      <vt:lpstr>IS-LM Predictions for C</vt:lpstr>
      <vt:lpstr>IS-LM Predictions for C</vt:lpstr>
      <vt:lpstr>IS-LM Predictions for C</vt:lpstr>
      <vt:lpstr>IS-LM Predictions for C</vt:lpstr>
      <vt:lpstr>Complete IS-LM Predictions for Y, r, i, and C</vt:lpstr>
      <vt:lpstr>IS-LM Predictions for Investment (I)</vt:lpstr>
      <vt:lpstr>IS-LM Predictions for I</vt:lpstr>
      <vt:lpstr>IS-LM Predictions for I</vt:lpstr>
      <vt:lpstr>Complete IS-LM Predictions</vt:lpstr>
      <vt:lpstr>Summary: The IS-LM Theory</vt:lpstr>
      <vt:lpstr>Skip!</vt:lpstr>
      <vt:lpstr>The Great Depression</vt:lpstr>
      <vt:lpstr>The Great Depression</vt:lpstr>
      <vt:lpstr>PowerPoint Presentation</vt:lpstr>
      <vt:lpstr>PowerPoint Presentation</vt:lpstr>
      <vt:lpstr>Explaining the Great Depression</vt:lpstr>
      <vt:lpstr>Explaining the Great Depression</vt:lpstr>
      <vt:lpstr>Recap: IS-LM Predictions</vt:lpstr>
      <vt:lpstr>THE SPENDING HYPOTHESIS:  Shocks to the IS  curve</vt:lpstr>
      <vt:lpstr>THE SPENDING HYPOTHESIS:  Reasons for the IS  shift</vt:lpstr>
      <vt:lpstr>The Spending Hypothesis</vt:lpstr>
      <vt:lpstr>THE MONEY HYPOTHESIS:  A leftward shock to the LM  curve</vt:lpstr>
      <vt:lpstr>PowerPoint Presentation</vt:lpstr>
      <vt:lpstr>THE INDIRECT MONEY HYPOTHESIS:  The effects of falling prices (4 versions)</vt:lpstr>
      <vt:lpstr>Deflation and the IS-LM Theory (4 versions)</vt:lpstr>
      <vt:lpstr>THE INDIRECT MONEY HYPOTHESIS:  1. Standard effect of falling prices</vt:lpstr>
      <vt:lpstr>THE INDIRECT MONEY HYPOTHESIS:  2. Pigou effect of falling prices</vt:lpstr>
      <vt:lpstr>THE INDIRECT MONEY HYPOTHESIS:  The effects of falling prices</vt:lpstr>
      <vt:lpstr>THE INDIRECT MONEY HYPOTHESIS:  3. Debt-deflation effect of falling prices</vt:lpstr>
      <vt:lpstr>THE INDIRECT MONEY HYPOTHESIS:  3. Debt-deflation effect of falling prices</vt:lpstr>
      <vt:lpstr>THE INDIRECT MONEY HYPOTHESIS:  4. Deflationary expectations effect of falling prices</vt:lpstr>
      <vt:lpstr>THE INDIRECT MONEY HYPOTHESIS:  4. Deflationary expectations effect of falling prices</vt:lpstr>
      <vt:lpstr>Explaining the Great Depression</vt:lpstr>
      <vt:lpstr>The evidence on output and nominal interest rates</vt:lpstr>
      <vt:lpstr>Why another Great Depression is unlikely</vt:lpstr>
      <vt:lpstr>The financial crisis and economic downturn of 2008 and 2009</vt:lpstr>
      <vt:lpstr>CASE STUDY The 2008-09 Financial Crisis &amp; Recession</vt:lpstr>
      <vt:lpstr>A Too-Brief and Too-Simple Explanation</vt:lpstr>
      <vt:lpstr>The Housing Bubble Inflates, then Deflates</vt:lpstr>
      <vt:lpstr>The Housing Bubble: Reasons</vt:lpstr>
      <vt:lpstr>The Housing Bubble: Low FFR</vt:lpstr>
      <vt:lpstr>The Housing Bubble: Securitization</vt:lpstr>
      <vt:lpstr>The Housing Bubble: Weak Regulators</vt:lpstr>
      <vt:lpstr>The Housing Bubble Inflates</vt:lpstr>
      <vt:lpstr>The Housing Bubble Deflates</vt:lpstr>
      <vt:lpstr>The Housing Bubble Deflates</vt:lpstr>
      <vt:lpstr>The Housing Bubble Deflates</vt:lpstr>
      <vt:lpstr>The Housing Bubble Deflates</vt:lpstr>
      <vt:lpstr>The Fed’s Response</vt:lpstr>
      <vt:lpstr>The Federal Government’s Response</vt:lpstr>
      <vt:lpstr>Slow Recovery</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Aggregate Demand II: Applying the IS-LM Model</dc:title>
  <dc:creator>Udayan Roy</dc:creator>
  <cp:lastModifiedBy>Udayan Roy</cp:lastModifiedBy>
  <cp:revision>205</cp:revision>
  <dcterms:created xsi:type="dcterms:W3CDTF">2011-03-18T00:42:27Z</dcterms:created>
  <dcterms:modified xsi:type="dcterms:W3CDTF">2021-03-28T00:08:33Z</dcterms:modified>
</cp:coreProperties>
</file>